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erriweather" panose="00000500000000000000" pitchFamily="2" charset="0"/>
      <p:regular r:id="rId26"/>
      <p:bold r:id="rId27"/>
      <p:italic r:id="rId28"/>
      <p:boldItalic r:id="rId29"/>
    </p:embeddedFont>
    <p:embeddedFont>
      <p:font typeface="Oswald SemiBold" panose="00000700000000000000" pitchFamily="2" charset="0"/>
      <p:regular r:id="rId30"/>
      <p:bold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8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66d3438c6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66d3438c6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66d3438c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66d3438c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7e6aecd2f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7e6aecd2f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66d3438c6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66d3438c6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66d3438c6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66d3438c6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66d3438c6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66d3438c6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66d3438c6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66d3438c6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66d3438c6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66d3438c6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66d3438c6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66d3438c6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66d3438c6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66d3438c6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66d3438c6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66d3438c6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66d3438c6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66d3438c6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81bd3d83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81bd3d83f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66d3438c6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66d3438c6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7e6aecd2f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7e6aecd2f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7e6aecd2f_1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7e6aecd2f_1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66d3438c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66d3438c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66d3438c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66d3438c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2654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2F4A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Predicting Hotel Booking Cancellation</a:t>
            </a:r>
            <a:endParaRPr sz="39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5357500" y="3745500"/>
            <a:ext cx="28740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Group name: B4</a:t>
            </a:r>
            <a:br>
              <a:rPr lang="en" sz="1200" u="sng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Neena Chaudhari</a:t>
            </a:r>
            <a:endParaRPr sz="1200">
              <a:solidFill>
                <a:srgbClr val="F7F7F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Anjali Devrani</a:t>
            </a:r>
            <a:endParaRPr sz="1200">
              <a:solidFill>
                <a:srgbClr val="F7F7F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Durga Sumitra Duggirala</a:t>
            </a:r>
            <a:endParaRPr sz="1200">
              <a:solidFill>
                <a:srgbClr val="F7F7F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Ragini Jakkam</a:t>
            </a:r>
            <a:endParaRPr sz="1200">
              <a:solidFill>
                <a:srgbClr val="F7F7F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Navya Madhuri Buyyana Pragada</a:t>
            </a:r>
            <a:endParaRPr>
              <a:solidFill>
                <a:srgbClr val="F7F7F7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725" y="3245306"/>
            <a:ext cx="5597626" cy="546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375" y="1373525"/>
            <a:ext cx="2317149" cy="21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4644675" y="139100"/>
            <a:ext cx="4166400" cy="4861649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Cancellation Per Month</a:t>
            </a: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083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400" dirty="0"/>
              <a:t>Cancelation was maximum in April at City Hotel whereas in Resort it was in August.</a:t>
            </a:r>
            <a:endParaRPr sz="1400" dirty="0"/>
          </a:p>
          <a:p>
            <a:pPr marL="457200" marR="0" lvl="0" indent="-29083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400" dirty="0"/>
              <a:t>Cancellation was least in january for resort hotel and march for city hotel.</a:t>
            </a:r>
            <a:endParaRPr sz="1400" dirty="0"/>
          </a:p>
          <a:p>
            <a:pPr marL="457200" marR="0" lvl="0" indent="-29083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400" dirty="0"/>
              <a:t>There is a significant dip in number of guests from june to july and october to november for city hotel.</a:t>
            </a:r>
            <a:endParaRPr sz="1400" dirty="0"/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Hotel Guest Per Month</a:t>
            </a: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083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400" dirty="0"/>
              <a:t>Number of guests in resort hotel is nonetheless same throughout the year.</a:t>
            </a:r>
            <a:endParaRPr sz="1400" dirty="0"/>
          </a:p>
          <a:p>
            <a:pPr marL="457200" marR="0" lvl="0" indent="-29083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400" dirty="0"/>
              <a:t>Number of guests is inconsistent from may till end of year for city hotel.</a:t>
            </a:r>
            <a:endParaRPr sz="1400" dirty="0"/>
          </a:p>
          <a:p>
            <a:pPr marL="457200" marR="0" lvl="0" indent="-29083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400" dirty="0"/>
              <a:t>There is linear increase in number of guests from January to may for city hotel.</a:t>
            </a:r>
            <a:endParaRPr sz="159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00" y="139100"/>
            <a:ext cx="3844825" cy="25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00" y="2758475"/>
            <a:ext cx="3844825" cy="22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4635575" y="82125"/>
            <a:ext cx="4175400" cy="50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r="5392" b="-6394"/>
          <a:stretch/>
        </p:blipFill>
        <p:spPr>
          <a:xfrm>
            <a:off x="4746825" y="178200"/>
            <a:ext cx="3856899" cy="30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427850" y="583925"/>
            <a:ext cx="34158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Deposit Type</a:t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329700" y="1588675"/>
            <a:ext cx="3415800" cy="3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solidFill>
                  <a:schemeClr val="lt1"/>
                </a:solidFill>
              </a:rPr>
              <a:t>Customers who pay a non-refundable deposit have a much higher percentage of canceled reservations </a:t>
            </a:r>
            <a:endParaRPr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solidFill>
                  <a:schemeClr val="lt1"/>
                </a:solidFill>
              </a:rPr>
              <a:t>Hotel deposit policies with refundable deposit have less number of cancellations. </a:t>
            </a:r>
            <a:endParaRPr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375" y="3368250"/>
            <a:ext cx="3175950" cy="12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264250" y="500925"/>
            <a:ext cx="3754200" cy="4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Segment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observe that bookings which have been booked in groups have the highest percent of cancellations.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observe Offline TA/TO and Online TA also have about 40% of cancellations.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Complementary bookings have the least number of cancellations.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000" y="455550"/>
            <a:ext cx="5293999" cy="39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199725" y="241200"/>
            <a:ext cx="37065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4476925" y="1162025"/>
            <a:ext cx="4357200" cy="32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702" b="1">
                <a:latin typeface="Trebuchet MS"/>
                <a:ea typeface="Trebuchet MS"/>
                <a:cs typeface="Trebuchet MS"/>
                <a:sym typeface="Trebuchet MS"/>
              </a:rPr>
              <a:t>Logistic Regression</a:t>
            </a:r>
            <a:endParaRPr sz="2702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2702" b="1">
                <a:latin typeface="Trebuchet MS"/>
                <a:ea typeface="Trebuchet MS"/>
                <a:cs typeface="Trebuchet MS"/>
                <a:sym typeface="Trebuchet MS"/>
              </a:rPr>
              <a:t>KNN</a:t>
            </a:r>
            <a:endParaRPr sz="2702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2702" b="1">
                <a:latin typeface="Trebuchet MS"/>
                <a:ea typeface="Trebuchet MS"/>
                <a:cs typeface="Trebuchet MS"/>
                <a:sym typeface="Trebuchet MS"/>
              </a:rPr>
              <a:t>Neural networks</a:t>
            </a:r>
            <a:endParaRPr sz="2702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2702" b="1">
                <a:latin typeface="Trebuchet MS"/>
                <a:ea typeface="Trebuchet MS"/>
                <a:cs typeface="Trebuchet MS"/>
                <a:sym typeface="Trebuchet MS"/>
              </a:rPr>
              <a:t>Decision tree</a:t>
            </a:r>
            <a:endParaRPr sz="2702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2702" b="1">
                <a:latin typeface="Trebuchet MS"/>
                <a:ea typeface="Trebuchet MS"/>
                <a:cs typeface="Trebuchet MS"/>
                <a:sym typeface="Trebuchet MS"/>
              </a:rPr>
              <a:t>Random Forest</a:t>
            </a:r>
            <a:endParaRPr sz="2702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2702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362" y="1254024"/>
            <a:ext cx="2082075" cy="20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0" y="1279125"/>
            <a:ext cx="6602700" cy="3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●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Based on accuracy values obtained, Model is not over fitted.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●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Based on confusion matrix, Model precision was well in class 0 than class 1.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1. For 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CLASS-0(non-cancellations)</a:t>
            </a: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Precision-77%-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Model has moderately performed well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Recall-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94</a:t>
            </a: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%- 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Model can identify a significant portion of actual non cancellations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2. For 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CLASS-1(Cancellations)</a:t>
            </a: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Precision-83%-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Decent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Recall- 54%- 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Relatively lower suggesting it may miss some actual cancellations.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Trebuchet MS"/>
              <a:buChar char="●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Overall, the model achieves 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79% accuracy</a:t>
            </a: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, including it correctly predicts 77% of instances.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●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Based on the confusion matrix results, the model’s performance is fairly good, with balanced precision and recall for both positive and negative instances.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000"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675" y="1404650"/>
            <a:ext cx="2463651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450" y="2262250"/>
            <a:ext cx="2910549" cy="11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475" y="3792750"/>
            <a:ext cx="2382500" cy="101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0" y="1270100"/>
            <a:ext cx="6290100" cy="3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●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Based on accuracy values obtained, Model is not over fitted.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●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Based on confusion matrix, Model precision was well in class 0 than class 1.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1. For 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CLASS-0(non-cancellations)</a:t>
            </a: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Precision-81%-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Model has moderately performed well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Recall-87%- 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Model can identify a significant portion of actual non cancellations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2. For 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CLASS-1(Cancellations)</a:t>
            </a: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Precision-74%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Recall- 66%- 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Relatively lower suggesting it may miss some actual cancellations.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Trebuchet MS"/>
              <a:buChar char="●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Overall, the model achieves 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79% accuracy</a:t>
            </a: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, including it correctly predicts 85% of instances.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●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Based on the confusion matrix results, the model’s performance is fairly good.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75" y="1469676"/>
            <a:ext cx="3172625" cy="51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249" y="2119325"/>
            <a:ext cx="3085174" cy="13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0550" y="3685625"/>
            <a:ext cx="2793450" cy="9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xfrm>
            <a:off x="0" y="1279125"/>
            <a:ext cx="6085800" cy="3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●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Based on accuracy values obtained, Model is not over fitted.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●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Based on confusion matrix, Model precision was well in class 0 than class 1.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1. For 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CLASS-0(non-cancellations)</a:t>
            </a: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Precision-80%-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Model has moderately performed well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Recall-92%- 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Model can identify a significant portion of actual non cancellations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2. For 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CLASS-1(Cancellations)</a:t>
            </a: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Precision-82%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Recall- 61%- 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Relatively lower suggesting it may miss some actual cancellations.</a:t>
            </a:r>
            <a:endParaRPr sz="120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rebuchet MS"/>
              <a:buChar char="●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Overall, the model achieves </a:t>
            </a:r>
            <a:r>
              <a:rPr lang="en" sz="1200" b="1">
                <a:latin typeface="Trebuchet MS"/>
                <a:ea typeface="Trebuchet MS"/>
                <a:cs typeface="Trebuchet MS"/>
                <a:sym typeface="Trebuchet MS"/>
              </a:rPr>
              <a:t>81% accuracy</a:t>
            </a: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, including it correctly predicts 85% of instances.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●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Based on the confusion matrix results, the model’s performance is fairly good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207175" y="504450"/>
            <a:ext cx="5810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Neural Network</a:t>
            </a:r>
            <a:endParaRPr sz="2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100" y="1343575"/>
            <a:ext cx="3298900" cy="5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100" y="2103675"/>
            <a:ext cx="3298901" cy="13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3850" y="3743547"/>
            <a:ext cx="2817750" cy="11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26157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66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83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2"/>
          </p:nvPr>
        </p:nvSpPr>
        <p:spPr>
          <a:xfrm>
            <a:off x="0" y="1261100"/>
            <a:ext cx="64227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10" b="1" u="sng"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  <a:endParaRPr sz="6510" b="1" u="sng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6556" algn="l" rtl="0">
              <a:spcBef>
                <a:spcPts val="120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Based on accuracy values obtained, Model is not severely over fitting.</a:t>
            </a: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6556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Based on classification report, Model performs well in class 0 than class 1.</a:t>
            </a: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1. For </a:t>
            </a:r>
            <a:r>
              <a:rPr lang="en" sz="4910" b="1">
                <a:latin typeface="Trebuchet MS"/>
                <a:ea typeface="Trebuchet MS"/>
                <a:cs typeface="Trebuchet MS"/>
                <a:sym typeface="Trebuchet MS"/>
              </a:rPr>
              <a:t>CLASS-0(non-cancellations)</a:t>
            </a: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Precision-82%-</a:t>
            </a:r>
            <a:r>
              <a:rPr lang="en" sz="4910" b="1">
                <a:latin typeface="Trebuchet MS"/>
                <a:ea typeface="Trebuchet MS"/>
                <a:cs typeface="Trebuchet MS"/>
                <a:sym typeface="Trebuchet MS"/>
              </a:rPr>
              <a:t>Model performs well</a:t>
            </a:r>
            <a:endParaRPr sz="491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Recall- 89%- </a:t>
            </a:r>
            <a:r>
              <a:rPr lang="en" sz="4910" b="1">
                <a:latin typeface="Trebuchet MS"/>
                <a:ea typeface="Trebuchet MS"/>
                <a:cs typeface="Trebuchet MS"/>
                <a:sym typeface="Trebuchet MS"/>
              </a:rPr>
              <a:t>Model can identify a significant portion of actual non cancellations</a:t>
            </a:r>
            <a:endParaRPr sz="491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2. For </a:t>
            </a:r>
            <a:r>
              <a:rPr lang="en" sz="4910" b="1">
                <a:latin typeface="Trebuchet MS"/>
                <a:ea typeface="Trebuchet MS"/>
                <a:cs typeface="Trebuchet MS"/>
                <a:sym typeface="Trebuchet MS"/>
              </a:rPr>
              <a:t>CLASS-1(Cancellations)</a:t>
            </a: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Precision-78%-</a:t>
            </a:r>
            <a:r>
              <a:rPr lang="en" sz="4910" b="1">
                <a:latin typeface="Trebuchet MS"/>
                <a:ea typeface="Trebuchet MS"/>
                <a:cs typeface="Trebuchet MS"/>
                <a:sym typeface="Trebuchet MS"/>
              </a:rPr>
              <a:t>Decent</a:t>
            </a:r>
            <a:endParaRPr sz="491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Recall- 67%- </a:t>
            </a:r>
            <a:r>
              <a:rPr lang="en" sz="4910" b="1">
                <a:latin typeface="Trebuchet MS"/>
                <a:ea typeface="Trebuchet MS"/>
                <a:cs typeface="Trebuchet MS"/>
                <a:sym typeface="Trebuchet MS"/>
              </a:rPr>
              <a:t>Relatively lower suggesting it may miss some actual cancellations.</a:t>
            </a:r>
            <a:endParaRPr sz="491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6556" algn="l" rtl="0">
              <a:spcBef>
                <a:spcPts val="120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Overall, the model achieves </a:t>
            </a:r>
            <a:r>
              <a:rPr lang="en" sz="4910" b="1">
                <a:latin typeface="Trebuchet MS"/>
                <a:ea typeface="Trebuchet MS"/>
                <a:cs typeface="Trebuchet MS"/>
                <a:sym typeface="Trebuchet MS"/>
              </a:rPr>
              <a:t>81% accuracy</a:t>
            </a: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, including it correctly predicts 81% of instances.</a:t>
            </a: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6556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Based on the confusion matrix results, the model’s performance is fairly good, with balanced precision and recall for both positive and negative instances.</a:t>
            </a: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525" y="1406600"/>
            <a:ext cx="2838475" cy="6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525" y="2226775"/>
            <a:ext cx="2838474" cy="162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5525" y="3997775"/>
            <a:ext cx="2838475" cy="9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1"/>
          </p:nvPr>
        </p:nvSpPr>
        <p:spPr>
          <a:xfrm>
            <a:off x="0" y="1271500"/>
            <a:ext cx="6449700" cy="3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10" b="1" u="sng"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  <a:endParaRPr sz="6510" b="1" u="sng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6556" algn="l" rtl="0">
              <a:spcBef>
                <a:spcPts val="120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Based on accuracy values obtained, Model is not severely over fitting.</a:t>
            </a: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6556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Based on classification report, Model performs well in class 0 than class 1.</a:t>
            </a: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1. For </a:t>
            </a:r>
            <a:r>
              <a:rPr lang="en" sz="4910" b="1">
                <a:latin typeface="Trebuchet MS"/>
                <a:ea typeface="Trebuchet MS"/>
                <a:cs typeface="Trebuchet MS"/>
                <a:sym typeface="Trebuchet MS"/>
              </a:rPr>
              <a:t>CLASS-0(non-cancellations)</a:t>
            </a: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Precision-83%-</a:t>
            </a:r>
            <a:r>
              <a:rPr lang="en" sz="4910" b="1">
                <a:latin typeface="Trebuchet MS"/>
                <a:ea typeface="Trebuchet MS"/>
                <a:cs typeface="Trebuchet MS"/>
                <a:sym typeface="Trebuchet MS"/>
              </a:rPr>
              <a:t>Model performs well</a:t>
            </a:r>
            <a:endParaRPr sz="491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Recall- 88%- </a:t>
            </a:r>
            <a:r>
              <a:rPr lang="en" sz="4910" b="1">
                <a:latin typeface="Trebuchet MS"/>
                <a:ea typeface="Trebuchet MS"/>
                <a:cs typeface="Trebuchet MS"/>
                <a:sym typeface="Trebuchet MS"/>
              </a:rPr>
              <a:t>Model can identify a significant portion of actual non cancellations</a:t>
            </a:r>
            <a:endParaRPr sz="491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2. For </a:t>
            </a:r>
            <a:r>
              <a:rPr lang="en" sz="4910" b="1">
                <a:latin typeface="Trebuchet MS"/>
                <a:ea typeface="Trebuchet MS"/>
                <a:cs typeface="Trebuchet MS"/>
                <a:sym typeface="Trebuchet MS"/>
              </a:rPr>
              <a:t>CLASS-1(Cancellations)</a:t>
            </a: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Precision-77%-</a:t>
            </a:r>
            <a:r>
              <a:rPr lang="en" sz="4910" b="1">
                <a:latin typeface="Trebuchet MS"/>
                <a:ea typeface="Trebuchet MS"/>
                <a:cs typeface="Trebuchet MS"/>
                <a:sym typeface="Trebuchet MS"/>
              </a:rPr>
              <a:t>Decent</a:t>
            </a:r>
            <a:endParaRPr sz="491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Recall- 69%- </a:t>
            </a:r>
            <a:r>
              <a:rPr lang="en" sz="4910" b="1">
                <a:latin typeface="Trebuchet MS"/>
                <a:ea typeface="Trebuchet MS"/>
                <a:cs typeface="Trebuchet MS"/>
                <a:sym typeface="Trebuchet MS"/>
              </a:rPr>
              <a:t>Relatively lower suggesting it may miss some actual cancellations.</a:t>
            </a:r>
            <a:endParaRPr sz="491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6556" algn="l" rtl="0">
              <a:spcBef>
                <a:spcPts val="120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Overall, the model achieves </a:t>
            </a:r>
            <a:r>
              <a:rPr lang="en" sz="4910" b="1">
                <a:latin typeface="Trebuchet MS"/>
                <a:ea typeface="Trebuchet MS"/>
                <a:cs typeface="Trebuchet MS"/>
                <a:sym typeface="Trebuchet MS"/>
              </a:rPr>
              <a:t>81% accuracy</a:t>
            </a: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, including it correctly predicts 81% of instances.</a:t>
            </a: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6556" algn="l" rtl="0">
              <a:spcBef>
                <a:spcPts val="0"/>
              </a:spcBef>
              <a:spcAft>
                <a:spcPts val="0"/>
              </a:spcAft>
              <a:buSzPct val="100000"/>
              <a:buFont typeface="Trebuchet MS"/>
              <a:buChar char="●"/>
            </a:pPr>
            <a:r>
              <a:rPr lang="en" sz="4910">
                <a:latin typeface="Trebuchet MS"/>
                <a:ea typeface="Trebuchet MS"/>
                <a:cs typeface="Trebuchet MS"/>
                <a:sym typeface="Trebuchet MS"/>
              </a:rPr>
              <a:t>Based on the confusion matrix results, the model’s performance is fairly good, with balanced precision and recall for both positive and negative instances.</a:t>
            </a: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91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875" y="1432225"/>
            <a:ext cx="2789076" cy="7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875" y="2309125"/>
            <a:ext cx="2789076" cy="15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9868" y="4008425"/>
            <a:ext cx="2789082" cy="9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198175" y="256800"/>
            <a:ext cx="8211000" cy="8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 u="sng">
                <a:latin typeface="Trebuchet MS"/>
                <a:ea typeface="Trebuchet MS"/>
                <a:cs typeface="Trebuchet MS"/>
                <a:sym typeface="Trebuchet MS"/>
              </a:rPr>
              <a:t>Final Conclusion</a:t>
            </a:r>
            <a:endParaRPr sz="48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31"/>
          <p:cNvSpPr txBox="1">
            <a:spLocks noGrp="1"/>
          </p:cNvSpPr>
          <p:nvPr>
            <p:ph type="body" idx="1"/>
          </p:nvPr>
        </p:nvSpPr>
        <p:spPr>
          <a:xfrm>
            <a:off x="252200" y="1207050"/>
            <a:ext cx="5233500" cy="3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rebuchet MS"/>
                <a:ea typeface="Trebuchet MS"/>
                <a:cs typeface="Trebuchet MS"/>
                <a:sym typeface="Trebuchet MS"/>
              </a:rPr>
              <a:t>Based on the accuracy values, Random forest is the best model for this dataset among all the 5 models that we used.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Trebuchet MS"/>
                <a:ea typeface="Trebuchet MS"/>
                <a:cs typeface="Trebuchet MS"/>
                <a:sym typeface="Trebuchet MS"/>
              </a:rPr>
              <a:t>Also, We have tested our model on dummy data set and based on the customer and booking information provided, all our models predicted high chances of booking confirmation.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300" y="1270100"/>
            <a:ext cx="2969801" cy="356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-47950" y="231300"/>
            <a:ext cx="44631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Problem with Cancellations</a:t>
            </a:r>
            <a:endParaRPr sz="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2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0" y="231300"/>
            <a:ext cx="41664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40" b="1" u="sng">
                <a:solidFill>
                  <a:srgbClr val="002F4A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2340" b="1" u="sng">
              <a:solidFill>
                <a:srgbClr val="002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525550" y="982850"/>
            <a:ext cx="4364700" cy="3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2F4A"/>
                </a:solidFill>
                <a:latin typeface="Trebuchet MS"/>
                <a:ea typeface="Trebuchet MS"/>
                <a:cs typeface="Trebuchet MS"/>
                <a:sym typeface="Trebuchet MS"/>
              </a:rPr>
              <a:t>In order to ﬁght the negative effects of cancellations, hotels need to be able to identify which bookings are likely to be canceled.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6200" marR="63500" lvl="0" indent="0" algn="ctr" rtl="0">
              <a:lnSpc>
                <a:spcPct val="10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We will build a </a:t>
            </a:r>
            <a:r>
              <a:rPr lang="en" sz="15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classiﬁcation model </a:t>
            </a:r>
            <a:r>
              <a:rPr lang="en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to </a:t>
            </a:r>
            <a:r>
              <a:rPr lang="en" sz="15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 </a:t>
            </a:r>
            <a:r>
              <a:rPr lang="en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whether or not a </a:t>
            </a:r>
            <a:r>
              <a:rPr lang="en" sz="15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booking will be canceled </a:t>
            </a:r>
            <a:r>
              <a:rPr lang="en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with the </a:t>
            </a:r>
            <a:r>
              <a:rPr lang="en" sz="1500" b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highest accuracy </a:t>
            </a:r>
            <a:r>
              <a:rPr lang="en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possible.</a:t>
            </a:r>
            <a:endParaRPr sz="15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" marR="10160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2F4A"/>
                </a:solidFill>
                <a:latin typeface="Trebuchet MS"/>
                <a:ea typeface="Trebuchet MS"/>
                <a:cs typeface="Trebuchet MS"/>
                <a:sym typeface="Trebuchet MS"/>
              </a:rPr>
              <a:t>This model will allow hotels to predict if a new booking will be canceled or not, manage their business accordingly, and increase their revenue.</a:t>
            </a:r>
            <a:endParaRPr sz="1500" b="1">
              <a:solidFill>
                <a:srgbClr val="002F4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01625" y="1292375"/>
            <a:ext cx="3605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Char char="❖"/>
            </a:pPr>
            <a:r>
              <a:rPr lang="en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40% cancellation rate in 2018</a:t>
            </a:r>
            <a:br>
              <a:rPr lang="en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Char char="❖"/>
            </a:pPr>
            <a:r>
              <a:rPr lang="en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became habitual to free cancellation policies</a:t>
            </a:r>
            <a:br>
              <a:rPr lang="en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Char char="❖"/>
            </a:pPr>
            <a:r>
              <a:rPr lang="en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Operational problems</a:t>
            </a: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644675" y="223725"/>
            <a:ext cx="4166400" cy="46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12700" lvl="0" indent="0" algn="ctr" rtl="0">
              <a:lnSpc>
                <a:spcPct val="259090"/>
              </a:lnSpc>
              <a:spcBef>
                <a:spcPts val="200"/>
              </a:spcBef>
              <a:spcAft>
                <a:spcPts val="0"/>
              </a:spcAft>
              <a:buSzPts val="523"/>
              <a:buNone/>
            </a:pPr>
            <a:r>
              <a:rPr lang="en" sz="1400" i="1">
                <a:solidFill>
                  <a:srgbClr val="002F4A"/>
                </a:solidFill>
                <a:latin typeface="Trebuchet MS"/>
                <a:ea typeface="Trebuchet MS"/>
                <a:cs typeface="Trebuchet MS"/>
                <a:sym typeface="Trebuchet MS"/>
              </a:rPr>
              <a:t>From: </a:t>
            </a:r>
            <a:r>
              <a:rPr lang="en" sz="1400">
                <a:solidFill>
                  <a:srgbClr val="002F4A"/>
                </a:solidFill>
                <a:latin typeface="Trebuchet MS"/>
                <a:ea typeface="Trebuchet MS"/>
                <a:cs typeface="Trebuchet MS"/>
                <a:sym typeface="Trebuchet MS"/>
              </a:rPr>
              <a:t>Kaggel</a:t>
            </a:r>
            <a:endParaRPr sz="1400">
              <a:solidFill>
                <a:srgbClr val="002F4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41300" marR="228600" lvl="0" indent="0" algn="l" rtl="0">
              <a:lnSpc>
                <a:spcPct val="259090"/>
              </a:lnSpc>
              <a:spcBef>
                <a:spcPts val="1700"/>
              </a:spcBef>
              <a:spcAft>
                <a:spcPts val="0"/>
              </a:spcAft>
              <a:buSzPts val="523"/>
              <a:buNone/>
            </a:pPr>
            <a:r>
              <a:rPr lang="en" sz="1400">
                <a:solidFill>
                  <a:srgbClr val="002F4A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Bookings due to arrive between the </a:t>
            </a:r>
            <a:br>
              <a:rPr lang="en" sz="1400">
                <a:solidFill>
                  <a:srgbClr val="002F4A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400">
                <a:solidFill>
                  <a:srgbClr val="002F4A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July 1, 2015 and August 31, 2017.</a:t>
            </a:r>
            <a:endParaRPr sz="1400">
              <a:solidFill>
                <a:srgbClr val="002F4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lnSpc>
                <a:spcPct val="260454"/>
              </a:lnSpc>
              <a:spcBef>
                <a:spcPts val="1600"/>
              </a:spcBef>
              <a:spcAft>
                <a:spcPts val="0"/>
              </a:spcAft>
              <a:buSzPts val="523"/>
              <a:buNone/>
            </a:pPr>
            <a:r>
              <a:rPr lang="en" sz="1400" b="1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40,060  </a:t>
            </a:r>
            <a:r>
              <a:rPr lang="en" sz="1400">
                <a:solidFill>
                  <a:srgbClr val="002F4A"/>
                </a:solidFill>
                <a:latin typeface="Trebuchet MS"/>
                <a:ea typeface="Trebuchet MS"/>
                <a:cs typeface="Trebuchet MS"/>
                <a:sym typeface="Trebuchet MS"/>
              </a:rPr>
              <a:t>Hotel 1 (Resort)</a:t>
            </a:r>
            <a:endParaRPr sz="1400">
              <a:solidFill>
                <a:srgbClr val="002F4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lnSpc>
                <a:spcPct val="25909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 b="1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79,330 </a:t>
            </a:r>
            <a:r>
              <a:rPr lang="en" sz="1400">
                <a:solidFill>
                  <a:srgbClr val="002F4A"/>
                </a:solidFill>
                <a:latin typeface="Trebuchet MS"/>
                <a:ea typeface="Trebuchet MS"/>
                <a:cs typeface="Trebuchet MS"/>
                <a:sym typeface="Trebuchet MS"/>
              </a:rPr>
              <a:t>Hotel 2 (City)</a:t>
            </a:r>
            <a:endParaRPr sz="1400">
              <a:solidFill>
                <a:srgbClr val="002F4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lnSpc>
                <a:spcPct val="260454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 b="1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32 </a:t>
            </a:r>
            <a:r>
              <a:rPr lang="en" sz="1400">
                <a:solidFill>
                  <a:srgbClr val="002F4A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Variables</a:t>
            </a:r>
            <a:endParaRPr sz="1400">
              <a:solidFill>
                <a:srgbClr val="002F4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248"/>
              <a:buNone/>
            </a:pPr>
            <a:endParaRPr sz="1140" i="1">
              <a:solidFill>
                <a:srgbClr val="002F4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647550"/>
            <a:ext cx="3706499" cy="15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075" y="108500"/>
            <a:ext cx="3405100" cy="41556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in the Dataset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00" y="212300"/>
            <a:ext cx="1369700" cy="13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325" y="2829000"/>
            <a:ext cx="1545425" cy="12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161925" y="293650"/>
            <a:ext cx="2217000" cy="6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Workﬂow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61925" y="1192500"/>
            <a:ext cx="1657800" cy="7590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</a:rPr>
              <a:t>Data collection 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2378925" y="1192500"/>
            <a:ext cx="1657800" cy="7590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</a:rPr>
              <a:t>Understanding the data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4571375" y="1192500"/>
            <a:ext cx="1657800" cy="7590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</a:rPr>
              <a:t>Data Cleaning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6763825" y="2455925"/>
            <a:ext cx="1657800" cy="7590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Splitting the Data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6763825" y="1192500"/>
            <a:ext cx="1657800" cy="7590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EDA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161925" y="2457400"/>
            <a:ext cx="1657800" cy="7590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</a:rPr>
              <a:t>Model evaluation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474150" y="2457400"/>
            <a:ext cx="1657800" cy="7590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</a:rPr>
              <a:t>Training the Model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4571375" y="2455925"/>
            <a:ext cx="1657800" cy="7590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</a:rPr>
              <a:t>Applying the Models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161925" y="3764625"/>
            <a:ext cx="1657800" cy="7590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</a:rPr>
              <a:t>Running the Model on dummy data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2378925" y="3764625"/>
            <a:ext cx="1657800" cy="7590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</a:rPr>
              <a:t>Conclusion &amp; Recommendation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1949525" y="1502100"/>
            <a:ext cx="299700" cy="13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6346650" y="1502100"/>
            <a:ext cx="299700" cy="13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141925" y="1502100"/>
            <a:ext cx="299700" cy="13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/>
          <p:nvPr/>
        </p:nvSpPr>
        <p:spPr>
          <a:xfrm rot="5403441">
            <a:off x="7442882" y="2133809"/>
            <a:ext cx="299700" cy="13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/>
          <p:nvPr/>
        </p:nvSpPr>
        <p:spPr>
          <a:xfrm rot="5403441">
            <a:off x="753932" y="3420609"/>
            <a:ext cx="299700" cy="13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/>
          <p:nvPr/>
        </p:nvSpPr>
        <p:spPr>
          <a:xfrm rot="-10796559">
            <a:off x="1997083" y="2765516"/>
            <a:ext cx="299700" cy="13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/>
          <p:nvPr/>
        </p:nvSpPr>
        <p:spPr>
          <a:xfrm rot="-10796559">
            <a:off x="6346658" y="2765516"/>
            <a:ext cx="299700" cy="13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 rot="-10796559">
            <a:off x="4201821" y="2765516"/>
            <a:ext cx="299700" cy="13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949475" y="4074225"/>
            <a:ext cx="299700" cy="13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500" y="151400"/>
            <a:ext cx="758999" cy="75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Data Cleaning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51800" y="1462150"/>
            <a:ext cx="8469300" cy="3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79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Trebuchet MS"/>
              <a:buChar char="❖"/>
            </a:pPr>
            <a:r>
              <a:rPr lang="en" sz="1250">
                <a:solidFill>
                  <a:srgbClr val="434343"/>
                </a:solidFill>
                <a:highlight>
                  <a:srgbClr val="F7F7F7"/>
                </a:highlight>
                <a:latin typeface="Trebuchet MS"/>
                <a:ea typeface="Trebuchet MS"/>
                <a:cs typeface="Trebuchet MS"/>
                <a:sym typeface="Trebuchet MS"/>
              </a:rPr>
              <a:t>If there's no information in the 'children' column, we'll put a 0 there instead.</a:t>
            </a:r>
            <a:endParaRPr sz="1250">
              <a:solidFill>
                <a:srgbClr val="434343"/>
              </a:solidFill>
              <a:highlight>
                <a:srgbClr val="F7F7F7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79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Trebuchet MS"/>
              <a:buChar char="❖"/>
            </a:pPr>
            <a:r>
              <a:rPr lang="en" sz="1250">
                <a:solidFill>
                  <a:srgbClr val="434343"/>
                </a:solidFill>
                <a:highlight>
                  <a:srgbClr val="F7F7F7"/>
                </a:highlight>
                <a:latin typeface="Trebuchet MS"/>
                <a:ea typeface="Trebuchet MS"/>
                <a:cs typeface="Trebuchet MS"/>
                <a:sym typeface="Trebuchet MS"/>
              </a:rPr>
              <a:t>If there's no information in the 'country' column, we'll put country that appears most often in the 'country' column by counting how many times each country is listed.</a:t>
            </a:r>
            <a:endParaRPr sz="1250">
              <a:solidFill>
                <a:srgbClr val="434343"/>
              </a:solidFill>
              <a:highlight>
                <a:srgbClr val="F7F7F7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79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Trebuchet MS"/>
              <a:buChar char="❖"/>
            </a:pPr>
            <a:r>
              <a:rPr lang="en" sz="1250">
                <a:solidFill>
                  <a:srgbClr val="434343"/>
                </a:solidFill>
                <a:highlight>
                  <a:srgbClr val="F7F7F7"/>
                </a:highlight>
                <a:latin typeface="Trebuchet MS"/>
                <a:ea typeface="Trebuchet MS"/>
                <a:cs typeface="Trebuchet MS"/>
                <a:sym typeface="Trebuchet MS"/>
              </a:rPr>
              <a:t>Dropping columns "agent" and "company" from the DataFrame as they contain many null values</a:t>
            </a:r>
            <a:endParaRPr sz="1250">
              <a:solidFill>
                <a:srgbClr val="434343"/>
              </a:solidFill>
              <a:highlight>
                <a:srgbClr val="F7F7F7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79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Trebuchet MS"/>
              <a:buChar char="❖"/>
            </a:pPr>
            <a:r>
              <a:rPr lang="en" sz="1250">
                <a:solidFill>
                  <a:srgbClr val="434343"/>
                </a:solidFill>
                <a:highlight>
                  <a:srgbClr val="F7F7F7"/>
                </a:highlight>
                <a:latin typeface="Trebuchet MS"/>
                <a:ea typeface="Trebuchet MS"/>
                <a:cs typeface="Trebuchet MS"/>
                <a:sym typeface="Trebuchet MS"/>
              </a:rPr>
              <a:t>Since it's unrealistic for a hotel room to be booked with 0 adults, we will remove any rows in which the 'adults' column has a value of 0.</a:t>
            </a:r>
            <a:endParaRPr sz="1250">
              <a:solidFill>
                <a:srgbClr val="434343"/>
              </a:solidFill>
              <a:highlight>
                <a:srgbClr val="F7F7F7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79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Trebuchet MS"/>
              <a:buChar char="❖"/>
            </a:pPr>
            <a:r>
              <a:rPr lang="en" sz="1250">
                <a:solidFill>
                  <a:srgbClr val="434343"/>
                </a:solidFill>
                <a:highlight>
                  <a:srgbClr val="F7F7F7"/>
                </a:highlight>
                <a:latin typeface="Trebuchet MS"/>
                <a:ea typeface="Trebuchet MS"/>
                <a:cs typeface="Trebuchet MS"/>
                <a:sym typeface="Trebuchet MS"/>
              </a:rPr>
              <a:t>Some values in the 'adr' column are below 0, which is impossible because hotels should not owe money to guests.</a:t>
            </a:r>
            <a:endParaRPr sz="1250">
              <a:solidFill>
                <a:srgbClr val="434343"/>
              </a:solidFill>
              <a:highlight>
                <a:srgbClr val="F7F7F7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79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Trebuchet MS"/>
              <a:buChar char="❖"/>
            </a:pPr>
            <a:r>
              <a:rPr lang="en" sz="1250">
                <a:solidFill>
                  <a:srgbClr val="434343"/>
                </a:solidFill>
                <a:highlight>
                  <a:srgbClr val="F7F7F7"/>
                </a:highlight>
                <a:latin typeface="Trebuchet MS"/>
                <a:ea typeface="Trebuchet MS"/>
                <a:cs typeface="Trebuchet MS"/>
                <a:sym typeface="Trebuchet MS"/>
              </a:rPr>
              <a:t>Remove outlier : Drop the rows where the "adr" column has a value greater which is unrealistic compare to other values 5000</a:t>
            </a:r>
            <a:endParaRPr sz="1250">
              <a:solidFill>
                <a:srgbClr val="434343"/>
              </a:solidFill>
              <a:highlight>
                <a:srgbClr val="F7F7F7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79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Trebuchet MS"/>
              <a:buChar char="❖"/>
            </a:pPr>
            <a:r>
              <a:rPr lang="en" sz="1250">
                <a:solidFill>
                  <a:srgbClr val="434343"/>
                </a:solidFill>
                <a:highlight>
                  <a:srgbClr val="F7F7F7"/>
                </a:highlight>
                <a:latin typeface="Trebuchet MS"/>
                <a:ea typeface="Trebuchet MS"/>
                <a:cs typeface="Trebuchet MS"/>
                <a:sym typeface="Trebuchet MS"/>
              </a:rPr>
              <a:t>Combine columns : we have stays in weekend nights and week nights, so we are calculating total_stays</a:t>
            </a:r>
            <a:endParaRPr sz="1250">
              <a:solidFill>
                <a:srgbClr val="434343"/>
              </a:solidFill>
              <a:highlight>
                <a:srgbClr val="F7F7F7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79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Trebuchet MS"/>
              <a:buChar char="❖"/>
            </a:pPr>
            <a:r>
              <a:rPr lang="en" sz="1250">
                <a:solidFill>
                  <a:srgbClr val="434343"/>
                </a:solidFill>
                <a:highlight>
                  <a:srgbClr val="F7F7F7"/>
                </a:highlight>
                <a:latin typeface="Trebuchet MS"/>
                <a:ea typeface="Trebuchet MS"/>
                <a:cs typeface="Trebuchet MS"/>
                <a:sym typeface="Trebuchet MS"/>
              </a:rPr>
              <a:t>We also combined 'children' and 'babies' into one category called 'kids' because they are similar.</a:t>
            </a:r>
            <a:endParaRPr sz="1250">
              <a:solidFill>
                <a:srgbClr val="434343"/>
              </a:solidFill>
              <a:highlight>
                <a:srgbClr val="F7F7F7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268" y="184443"/>
            <a:ext cx="998050" cy="9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975" y="82475"/>
            <a:ext cx="6120871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46875" y="288800"/>
            <a:ext cx="3125100" cy="12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Exploratory Data Analysis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two types of hotels which were ‘City hotels’ and ‘Resort hotels’.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 is for booking confirmation and 1 is for booking cancelation.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 table we got to know that there is 63% of booking confirmation and 37% of cancellations.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clearly shows that there were more number of confirmations than cancellations.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775" y="2949925"/>
            <a:ext cx="3347825" cy="11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75" y="1494200"/>
            <a:ext cx="3125100" cy="17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3838"/>
                </a:solidFill>
              </a:rPr>
              <a:t>Hotel Bookings and Cancellation</a:t>
            </a:r>
            <a:endParaRPr sz="1400" b="1">
              <a:solidFill>
                <a:srgbClr val="383838"/>
              </a:solidFill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are more bookings in City Hotel than in Resort.</a:t>
            </a: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Bookings in Resorts which were confirmed were 72.23% and canceled were 27.77%.</a:t>
            </a: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 the other hand Bookings in City Hotel which were confirmed were 58.20% and canceled were 41.80%.</a:t>
            </a: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is almost 33.33% more bookings in city hotels.</a:t>
            </a: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number of cancellations in city hotel is almost thrice the number of cancellations in resort hotel.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50" y="101175"/>
            <a:ext cx="2678350" cy="29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5" y="3103100"/>
            <a:ext cx="4166401" cy="1810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1351</Words>
  <Application>Microsoft Office PowerPoint</Application>
  <PresentationFormat>On-screen Show (16:9)</PresentationFormat>
  <Paragraphs>156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Trebuchet MS</vt:lpstr>
      <vt:lpstr>Merriweather</vt:lpstr>
      <vt:lpstr>Oswald SemiBold</vt:lpstr>
      <vt:lpstr>Roboto</vt:lpstr>
      <vt:lpstr>Arial</vt:lpstr>
      <vt:lpstr>Calibri</vt:lpstr>
      <vt:lpstr>Paradigm</vt:lpstr>
      <vt:lpstr>Predicting Hotel Booking Cancellation</vt:lpstr>
      <vt:lpstr>The Problem with Cancellations </vt:lpstr>
      <vt:lpstr>The Data</vt:lpstr>
      <vt:lpstr>PowerPoint Presentation</vt:lpstr>
      <vt:lpstr>Workﬂow</vt:lpstr>
      <vt:lpstr>Data Cleaning</vt:lpstr>
      <vt:lpstr>PowerPoint Presentation</vt:lpstr>
      <vt:lpstr>Exploratory Data Analysis  </vt:lpstr>
      <vt:lpstr>PowerPoint Presentation</vt:lpstr>
      <vt:lpstr>EDA</vt:lpstr>
      <vt:lpstr>PowerPoint Presentation</vt:lpstr>
      <vt:lpstr>Market Segment  We observe that bookings which have been booked in groups have the highest percent of cancellations.   We observe Offline TA/TO and Online TA also have about 40% of cancellations.    Complementary bookings have the least number of cancellations. </vt:lpstr>
      <vt:lpstr>Models </vt:lpstr>
      <vt:lpstr>Logistic Regression</vt:lpstr>
      <vt:lpstr>KNN</vt:lpstr>
      <vt:lpstr>PowerPoint Presentation</vt:lpstr>
      <vt:lpstr>Decision Tree</vt:lpstr>
      <vt:lpstr>Random Forest</vt:lpstr>
      <vt:lpstr>Final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Hotel Booking Cancellation</dc:title>
  <dc:creator>Neena Chaudhari</dc:creator>
  <cp:lastModifiedBy>Neena Chaudhari</cp:lastModifiedBy>
  <cp:revision>2</cp:revision>
  <dcterms:modified xsi:type="dcterms:W3CDTF">2023-10-05T00:57:42Z</dcterms:modified>
</cp:coreProperties>
</file>