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6:47.34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21,'866'0,"-843"-1,-1-2,41-9,-42 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8:12.640"/>
    </inkml:context>
    <inkml:brush xml:id="br0">
      <inkml:brushProperty name="width" value="0.2" units="cm"/>
      <inkml:brushProperty name="height" value="0.4" units="cm"/>
      <inkml:brushProperty name="color" value="#A9D8FF"/>
      <inkml:brushProperty name="tip" value="rectangle"/>
      <inkml:brushProperty name="rasterOp" value="maskPen"/>
      <inkml:brushProperty name="ignorePressure" value="1"/>
    </inkml:brush>
  </inkml:definitions>
  <inkml:trace contextRef="#ctx0" brushRef="#br0">1 0,'41'1,"0"1,64 11,-46-5,0-3,0-2,64-6,-11 0,-84 3,-3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8:16.663"/>
    </inkml:context>
    <inkml:brush xml:id="br0">
      <inkml:brushProperty name="width" value="0.2" units="cm"/>
      <inkml:brushProperty name="height" value="0.4" units="cm"/>
      <inkml:brushProperty name="color" value="#A9D8FF"/>
      <inkml:brushProperty name="tip" value="rectangle"/>
      <inkml:brushProperty name="rasterOp" value="maskPen"/>
      <inkml:brushProperty name="ignorePressure" value="1"/>
    </inkml:brush>
  </inkml:definitions>
  <inkml:trace contextRef="#ctx0" brushRef="#br0">1 0,'29'2,"0"0,39 10,-11-2,54 15,-82-17,1-1,-1-1,61 3,24-11,111 3,-198 3,-4 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8:19.671"/>
    </inkml:context>
    <inkml:brush xml:id="br0">
      <inkml:brushProperty name="width" value="0.2" units="cm"/>
      <inkml:brushProperty name="height" value="0.4" units="cm"/>
      <inkml:brushProperty name="color" value="#A9D8FF"/>
      <inkml:brushProperty name="tip" value="rectangle"/>
      <inkml:brushProperty name="rasterOp" value="maskPen"/>
      <inkml:brushProperty name="ignorePressure" value="1"/>
    </inkml:brush>
  </inkml:definitions>
  <inkml:trace contextRef="#ctx0" brushRef="#br0">0 1,'84'0,"111"16,-85-7,188-6,-145-5,108 2,-239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8:22.269"/>
    </inkml:context>
    <inkml:brush xml:id="br0">
      <inkml:brushProperty name="width" value="0.2" units="cm"/>
      <inkml:brushProperty name="height" value="0.4" units="cm"/>
      <inkml:brushProperty name="color" value="#A9D8FF"/>
      <inkml:brushProperty name="tip" value="rectangle"/>
      <inkml:brushProperty name="rasterOp" value="maskPen"/>
      <inkml:brushProperty name="ignorePressure" value="1"/>
    </inkml:brush>
  </inkml:definitions>
  <inkml:trace contextRef="#ctx0" brushRef="#br0">0 1,'18'0,"67"-1,134 17,-124-6,186-7,-141-5,123 2,-240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8:37.493"/>
    </inkml:context>
    <inkml:brush xml:id="br0">
      <inkml:brushProperty name="width" value="0.2" units="cm"/>
      <inkml:brushProperty name="height" value="0.4" units="cm"/>
      <inkml:brushProperty name="color" value="#A9D8FF"/>
      <inkml:brushProperty name="tip" value="rectangle"/>
      <inkml:brushProperty name="rasterOp" value="maskPen"/>
      <inkml:brushProperty name="ignorePressure" value="1"/>
    </inkml:brush>
  </inkml:definitions>
  <inkml:trace contextRef="#ctx0" brushRef="#br0">0 0,'48'2,"53"10,-53-6,50 1,-20-8,-43-1,0 2,0 1,66 11,-49-4,0-1,1-3,91-5,-54-1,-67 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8:42.326"/>
    </inkml:context>
    <inkml:brush xml:id="br0">
      <inkml:brushProperty name="width" value="0.2" units="cm"/>
      <inkml:brushProperty name="height" value="0.4" units="cm"/>
      <inkml:brushProperty name="color" value="#A9D8FF"/>
      <inkml:brushProperty name="tip" value="rectangle"/>
      <inkml:brushProperty name="rasterOp" value="maskPen"/>
      <inkml:brushProperty name="ignorePressure" value="1"/>
    </inkml:brush>
  </inkml:definitions>
  <inkml:trace contextRef="#ctx0" brushRef="#br0">0 27,'762'0,"-746"-1,-1-1,1 0,19-6,25-4,-34 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6:53.55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0,'996'0,"-974"0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7:02.56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1,'596'0,"-570"0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7:13.60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1 190,'24'-3,"0"0,0-2,-1-1,1 0,-1-2,39-18,-18 8,-23 9,169-59,-156 58,1 2,-1 1,64-4,-35 10,72 6,-132-4,0-1,0 1,0-1,0 1,0 0,0 0,0 0,-1 1,1-1,-1 1,1-1,-1 1,1 0,-1 0,0 0,0 0,0 0,0 1,0-1,0 1,-1-1,1 1,-1-1,0 1,0 0,0 0,0 0,0 0,0 0,0 3,0 12,1-1,-2 0,0 0,-4 23,1-1,3-16,2 1,8 43,-5-39,3 40,-8-50,1-5,0 1,-2 0,-2 20,3-31,-1 0,1 0,-1-1,0 1,0 0,0 0,0 0,-1-1,1 1,-1-1,0 1,1-1,-1 0,0 1,-1-1,1 0,0 0,0-1,-1 1,1 0,-6 2,-2-1,-1 0,0 0,1-1,-1 0,-22 0,-61-5,36 0,-423 2,458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7:18.65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1,'0'4,"5"2,5 0,6-2,5-1,7-1,4 0,0-2,0 0,-1 0,-2 0,-1-1,-1 1,-1 0,1 0,-6 4,-5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7:33.216"/>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1,'1232'0,"-1210"0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7:38.88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1,'12'1,"0"0,1 1,19 6,24 3,-31-9,14 2,46 9,-43-7,0-1,0-2,74-5,-31 0,545 2,-606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7:42.006"/>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1,'14'0,"47"0,0 2,73 12,-65-6,-1-3,116-6,-65-1,350 2,-447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31T20:57:44.799"/>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0,'37'2,"-1"0,0 3,0 0,0 3,0 1,52 21,-72-25,0 0,0-1,0-1,1 0,22 0,86-5,-45 0,460 2,-513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843B51-308F-419E-9F7A-0AFF2493CB86}" type="datetimeFigureOut">
              <a:rPr lang="en-IN" smtClean="0"/>
              <a:t>02-08-2024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393E4-45BE-4E6F-A62A-E435340844A6}" type="slidenum">
              <a:rPr lang="en-IN" smtClean="0"/>
              <a:t>‹#›</a:t>
            </a:fld>
            <a:endParaRPr lang="en-IN"/>
          </a:p>
        </p:txBody>
      </p:sp>
    </p:spTree>
    <p:extLst>
      <p:ext uri="{BB962C8B-B14F-4D97-AF65-F5344CB8AC3E}">
        <p14:creationId xmlns:p14="http://schemas.microsoft.com/office/powerpoint/2010/main" val="352059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A393E4-45BE-4E6F-A62A-E435340844A6}" type="slidenum">
              <a:rPr lang="en-IN" smtClean="0"/>
              <a:t>1</a:t>
            </a:fld>
            <a:endParaRPr lang="en-IN"/>
          </a:p>
        </p:txBody>
      </p:sp>
    </p:spTree>
    <p:extLst>
      <p:ext uri="{BB962C8B-B14F-4D97-AF65-F5344CB8AC3E}">
        <p14:creationId xmlns:p14="http://schemas.microsoft.com/office/powerpoint/2010/main" val="340330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A393E4-45BE-4E6F-A62A-E435340844A6}" type="slidenum">
              <a:rPr lang="en-IN" smtClean="0"/>
              <a:t>5</a:t>
            </a:fld>
            <a:endParaRPr lang="en-IN"/>
          </a:p>
        </p:txBody>
      </p:sp>
    </p:spTree>
    <p:extLst>
      <p:ext uri="{BB962C8B-B14F-4D97-AF65-F5344CB8AC3E}">
        <p14:creationId xmlns:p14="http://schemas.microsoft.com/office/powerpoint/2010/main" val="1809417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7CA78FD2-4B21-4182-B987-F37A09FF02FF}" type="datetimeFigureOut">
              <a:rPr lang="en-IN" smtClean="0"/>
              <a:t>02-08-2024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417869084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78FD2-4B21-4182-B987-F37A09FF02FF}"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2628503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78FD2-4B21-4182-B987-F37A09FF02F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1093838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78FD2-4B21-4182-B987-F37A09FF02F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3866993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78FD2-4B21-4182-B987-F37A09FF02F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2909081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78FD2-4B21-4182-B987-F37A09FF02F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1879285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78FD2-4B21-4182-B987-F37A09FF02F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1828797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78FD2-4B21-4182-B987-F37A09FF02F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43B18-2AE4-47EC-9E60-E91B3DDEDE3E}"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89688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78FD2-4B21-4182-B987-F37A09FF02F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293905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78FD2-4B21-4182-B987-F37A09FF02F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66245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78FD2-4B21-4182-B987-F37A09FF02FF}"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3445705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78FD2-4B21-4182-B987-F37A09FF02FF}"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411162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78FD2-4B21-4182-B987-F37A09FF02FF}" type="datetimeFigureOut">
              <a:rPr lang="en-IN" smtClean="0"/>
              <a:t>02-08-2024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3171151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78FD2-4B21-4182-B987-F37A09FF02FF}" type="datetimeFigureOut">
              <a:rPr lang="en-IN" smtClean="0"/>
              <a:t>02-08-2024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849999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CA78FD2-4B21-4182-B987-F37A09FF02FF}" type="datetimeFigureOut">
              <a:rPr lang="en-IN" smtClean="0"/>
              <a:t>02-08-2024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151738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78FD2-4B21-4182-B987-F37A09FF02FF}"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147591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A78FD2-4B21-4182-B987-F37A09FF02FF}"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43B18-2AE4-47EC-9E60-E91B3DDEDE3E}" type="slidenum">
              <a:rPr lang="en-IN" smtClean="0"/>
              <a:t>‹#›</a:t>
            </a:fld>
            <a:endParaRPr lang="en-IN"/>
          </a:p>
        </p:txBody>
      </p:sp>
    </p:spTree>
    <p:extLst>
      <p:ext uri="{BB962C8B-B14F-4D97-AF65-F5344CB8AC3E}">
        <p14:creationId xmlns:p14="http://schemas.microsoft.com/office/powerpoint/2010/main" val="414664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A78FD2-4B21-4182-B987-F37A09FF02FF}" type="datetimeFigureOut">
              <a:rPr lang="en-IN" smtClean="0"/>
              <a:t>02-08-2024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4443B18-2AE4-47EC-9E60-E91B3DDEDE3E}" type="slidenum">
              <a:rPr lang="en-IN" smtClean="0"/>
              <a:t>‹#›</a:t>
            </a:fld>
            <a:endParaRPr lang="en-IN"/>
          </a:p>
        </p:txBody>
      </p:sp>
    </p:spTree>
    <p:extLst>
      <p:ext uri="{BB962C8B-B14F-4D97-AF65-F5344CB8AC3E}">
        <p14:creationId xmlns:p14="http://schemas.microsoft.com/office/powerpoint/2010/main" val="145953310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4.png"/><Relationship Id="rId21" Type="http://schemas.openxmlformats.org/officeDocument/2006/relationships/image" Target="../media/image13.png"/><Relationship Id="rId7" Type="http://schemas.openxmlformats.org/officeDocument/2006/relationships/image" Target="../media/image6.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8.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5.png"/><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customXml" Target="../ink/ink1.xml"/><Relationship Id="rId9" Type="http://schemas.openxmlformats.org/officeDocument/2006/relationships/image" Target="../media/image7.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 Id="rId30" Type="http://schemas.openxmlformats.org/officeDocument/2006/relationships/customXml" Target="../ink/ink14.xml"/><Relationship Id="rId8" Type="http://schemas.openxmlformats.org/officeDocument/2006/relationships/customXml" Target="../ink/ink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B56DEA-7C3A-248D-D876-1B726DE17A5F}"/>
              </a:ext>
            </a:extLst>
          </p:cNvPr>
          <p:cNvSpPr>
            <a:spLocks noGrp="1"/>
          </p:cNvSpPr>
          <p:nvPr>
            <p:ph type="title"/>
          </p:nvPr>
        </p:nvSpPr>
        <p:spPr>
          <a:xfrm>
            <a:off x="685801" y="609600"/>
            <a:ext cx="10899741" cy="1456267"/>
          </a:xfrm>
        </p:spPr>
        <p:txBody>
          <a:bodyPr>
            <a:normAutofit/>
          </a:bodyPr>
          <a:lstStyle/>
          <a:p>
            <a:pPr algn="ctr"/>
            <a:r>
              <a:rPr lang="en-US" sz="4000"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Customer Segmentation – For Marketing Strategy</a:t>
            </a:r>
            <a:br>
              <a:rPr lang="en-US" sz="4000"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br>
            <a:r>
              <a:rPr lang="en-US" sz="4000"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Clustering Project</a:t>
            </a:r>
            <a:endParaRPr lang="en-IN" sz="4000"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
        <p:nvSpPr>
          <p:cNvPr id="5" name="Content Placeholder 4">
            <a:extLst>
              <a:ext uri="{FF2B5EF4-FFF2-40B4-BE49-F238E27FC236}">
                <a16:creationId xmlns:a16="http://schemas.microsoft.com/office/drawing/2014/main" id="{F5628454-F006-6269-7A29-5DA75F369769}"/>
              </a:ext>
            </a:extLst>
          </p:cNvPr>
          <p:cNvSpPr>
            <a:spLocks noGrp="1"/>
          </p:cNvSpPr>
          <p:nvPr>
            <p:ph sz="half" idx="1"/>
          </p:nvPr>
        </p:nvSpPr>
        <p:spPr>
          <a:xfrm>
            <a:off x="838201" y="2287538"/>
            <a:ext cx="5181600" cy="4351338"/>
          </a:xfrm>
        </p:spPr>
        <p:txBody>
          <a:bodyPr>
            <a:normAutofit lnSpcReduction="10000"/>
          </a:bodyPr>
          <a:lstStyle/>
          <a:p>
            <a:r>
              <a:rPr lang="en-US" dirty="0"/>
              <a:t>Train Dataset</a:t>
            </a:r>
          </a:p>
          <a:p>
            <a:pPr>
              <a:buFont typeface="Wingdings" panose="05000000000000000000" pitchFamily="2" charset="2"/>
              <a:buChar char="ü"/>
            </a:pPr>
            <a:r>
              <a:rPr lang="en-US" sz="2100" dirty="0"/>
              <a:t>31647 instances and 18 features with 10 features of object datatype, 3 features of integer and 5 features of float datatype.</a:t>
            </a:r>
          </a:p>
          <a:p>
            <a:pPr>
              <a:buFont typeface="Wingdings" panose="05000000000000000000" pitchFamily="2" charset="2"/>
              <a:buChar char="ü"/>
            </a:pPr>
            <a:r>
              <a:rPr lang="en-US" sz="2100" dirty="0"/>
              <a:t>No duplicate rows</a:t>
            </a:r>
          </a:p>
          <a:p>
            <a:pPr>
              <a:buFont typeface="Wingdings" panose="05000000000000000000" pitchFamily="2" charset="2"/>
              <a:buChar char="ü"/>
            </a:pPr>
            <a:r>
              <a:rPr lang="en-US" sz="2100" dirty="0"/>
              <a:t>1 unique column – ID</a:t>
            </a:r>
          </a:p>
          <a:p>
            <a:pPr>
              <a:buFont typeface="Wingdings" panose="05000000000000000000" pitchFamily="2" charset="2"/>
              <a:buChar char="ü"/>
            </a:pPr>
            <a:r>
              <a:rPr lang="en-US" sz="2100" dirty="0"/>
              <a:t>Missing Values – yes </a:t>
            </a:r>
          </a:p>
          <a:p>
            <a:pPr>
              <a:buFont typeface="Wingdings" panose="05000000000000000000" pitchFamily="2" charset="2"/>
              <a:buChar char="ü"/>
            </a:pPr>
            <a:endParaRPr lang="en-US" sz="2100" dirty="0"/>
          </a:p>
          <a:p>
            <a:pPr marL="0" indent="0">
              <a:buNone/>
            </a:pPr>
            <a:endParaRPr lang="en-US" sz="1600" dirty="0"/>
          </a:p>
          <a:p>
            <a:pPr marL="0" indent="0">
              <a:buNone/>
            </a:pPr>
            <a:endParaRPr lang="en-US" dirty="0"/>
          </a:p>
          <a:p>
            <a:pPr marL="0" indent="0">
              <a:buNone/>
            </a:pPr>
            <a:r>
              <a:rPr lang="en-US" dirty="0"/>
              <a:t>			</a:t>
            </a:r>
            <a:endParaRPr lang="en-IN" dirty="0"/>
          </a:p>
        </p:txBody>
      </p:sp>
      <p:sp>
        <p:nvSpPr>
          <p:cNvPr id="6" name="Content Placeholder 5">
            <a:extLst>
              <a:ext uri="{FF2B5EF4-FFF2-40B4-BE49-F238E27FC236}">
                <a16:creationId xmlns:a16="http://schemas.microsoft.com/office/drawing/2014/main" id="{9FD7C424-5F0D-DBD1-CCB1-1385664747E7}"/>
              </a:ext>
            </a:extLst>
          </p:cNvPr>
          <p:cNvSpPr>
            <a:spLocks noGrp="1"/>
          </p:cNvSpPr>
          <p:nvPr>
            <p:ph sz="half" idx="2"/>
          </p:nvPr>
        </p:nvSpPr>
        <p:spPr>
          <a:xfrm>
            <a:off x="6654537" y="2616465"/>
            <a:ext cx="5181600" cy="4351338"/>
          </a:xfrm>
        </p:spPr>
        <p:txBody>
          <a:bodyPr>
            <a:normAutofit lnSpcReduction="10000"/>
          </a:bodyPr>
          <a:lstStyle/>
          <a:p>
            <a:r>
              <a:rPr lang="en-US" dirty="0"/>
              <a:t>Test Dataset</a:t>
            </a:r>
          </a:p>
          <a:p>
            <a:pPr>
              <a:buFont typeface="Wingdings" panose="05000000000000000000" pitchFamily="2" charset="2"/>
              <a:buChar char="Ø"/>
            </a:pPr>
            <a:r>
              <a:rPr lang="en-US" sz="2000" dirty="0"/>
              <a:t>13564 rows, 17 columns with 10 object datatype features, 2 integer datatype features and 5 features of float datatype.</a:t>
            </a:r>
          </a:p>
          <a:p>
            <a:pPr>
              <a:buFont typeface="Wingdings" panose="05000000000000000000" pitchFamily="2" charset="2"/>
              <a:buChar char="Ø"/>
            </a:pPr>
            <a:r>
              <a:rPr lang="en-US" sz="2000" dirty="0"/>
              <a:t>No duplicate rows</a:t>
            </a:r>
          </a:p>
          <a:p>
            <a:pPr>
              <a:buFont typeface="Wingdings" panose="05000000000000000000" pitchFamily="2" charset="2"/>
              <a:buChar char="Ø"/>
            </a:pPr>
            <a:r>
              <a:rPr lang="en-US" sz="2000" dirty="0"/>
              <a:t>1 unique column – ID</a:t>
            </a:r>
          </a:p>
          <a:p>
            <a:pPr>
              <a:buFont typeface="Wingdings" panose="05000000000000000000" pitchFamily="2" charset="2"/>
              <a:buChar char="Ø"/>
            </a:pPr>
            <a:r>
              <a:rPr lang="en-US" sz="2000" dirty="0"/>
              <a:t>Missing Values – yes </a:t>
            </a:r>
          </a:p>
          <a:p>
            <a:pPr marL="0" indent="0">
              <a:buNone/>
            </a:pPr>
            <a:endParaRPr lang="en-US" sz="2000" dirty="0"/>
          </a:p>
          <a:p>
            <a:pPr marL="0" indent="0">
              <a:buNone/>
            </a:pPr>
            <a:endParaRPr lang="en-IN" sz="1600" dirty="0"/>
          </a:p>
        </p:txBody>
      </p:sp>
    </p:spTree>
    <p:extLst>
      <p:ext uri="{BB962C8B-B14F-4D97-AF65-F5344CB8AC3E}">
        <p14:creationId xmlns:p14="http://schemas.microsoft.com/office/powerpoint/2010/main" val="2896137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FE4A8A-164F-F833-E530-F878BD257D81}"/>
              </a:ext>
            </a:extLst>
          </p:cNvPr>
          <p:cNvSpPr txBox="1"/>
          <p:nvPr/>
        </p:nvSpPr>
        <p:spPr>
          <a:xfrm>
            <a:off x="1168138" y="373553"/>
            <a:ext cx="10222584" cy="2862322"/>
          </a:xfrm>
          <a:prstGeom prst="rect">
            <a:avLst/>
          </a:prstGeom>
          <a:noFill/>
        </p:spPr>
        <p:txBody>
          <a:bodyPr wrap="square" rtlCol="0">
            <a:spAutoFit/>
          </a:bodyPr>
          <a:lstStyle/>
          <a:p>
            <a:pPr algn="ctr"/>
            <a:r>
              <a:rPr lang="en-US" dirty="0"/>
              <a:t>Statistical Summary of Train Dataset ( similar for Test Dataset as well ): </a:t>
            </a:r>
          </a:p>
          <a:p>
            <a:pPr algn="ctr"/>
            <a:endParaRPr lang="en-US" sz="1400" dirty="0"/>
          </a:p>
          <a:p>
            <a:pPr marL="285750" indent="-285750" algn="l">
              <a:buFont typeface="Arial" panose="020B0604020202020204" pitchFamily="34" charset="0"/>
              <a:buChar char="•"/>
            </a:pPr>
            <a:r>
              <a:rPr lang="en-US" sz="1400" dirty="0"/>
              <a:t> Customer Age ranges from 18 to 97</a:t>
            </a:r>
          </a:p>
          <a:p>
            <a:pPr marL="285750" indent="-285750" algn="l">
              <a:buFont typeface="Arial" panose="020B0604020202020204" pitchFamily="34" charset="0"/>
              <a:buChar char="•"/>
            </a:pPr>
            <a:r>
              <a:rPr lang="en-US" sz="1400" dirty="0"/>
              <a:t> Balances from -8020 to 102128</a:t>
            </a:r>
          </a:p>
          <a:p>
            <a:pPr marL="285750" indent="-285750" algn="l">
              <a:buFont typeface="Arial" panose="020B0604020202020204" pitchFamily="34" charset="0"/>
              <a:buChar char="•"/>
            </a:pPr>
            <a:r>
              <a:rPr lang="en-US" sz="1400" dirty="0"/>
              <a:t> Day of the month from 1st to 31st of the month</a:t>
            </a:r>
          </a:p>
          <a:p>
            <a:pPr marL="285750" indent="-285750" algn="l">
              <a:buFont typeface="Arial" panose="020B0604020202020204" pitchFamily="34" charset="0"/>
              <a:buChar char="•"/>
            </a:pPr>
            <a:r>
              <a:rPr lang="en-US" sz="1400" dirty="0"/>
              <a:t> Last contact duration 0 secs to 4900 secs ie.1.36 hours</a:t>
            </a:r>
          </a:p>
          <a:p>
            <a:pPr marL="285750" indent="-285750" algn="l">
              <a:buFont typeface="Arial" panose="020B0604020202020204" pitchFamily="34" charset="0"/>
              <a:buChar char="•"/>
            </a:pPr>
            <a:r>
              <a:rPr lang="en-US" sz="1400" dirty="0"/>
              <a:t> Number of contacts in campaign ranging from 1 contact to 63 contacts made during the campaign</a:t>
            </a:r>
          </a:p>
          <a:p>
            <a:pPr marL="285750" indent="-285750" algn="l">
              <a:buFont typeface="Arial" panose="020B0604020202020204" pitchFamily="34" charset="0"/>
              <a:buChar char="•"/>
            </a:pPr>
            <a:r>
              <a:rPr lang="en-US" sz="1400" dirty="0"/>
              <a:t> Days since previous campaign contact ranging from 1 day to 871 days since last contact ie.28 months (2.3years).</a:t>
            </a:r>
          </a:p>
          <a:p>
            <a:pPr marL="285750" indent="-285750" algn="l">
              <a:buFont typeface="Arial" panose="020B0604020202020204" pitchFamily="34" charset="0"/>
              <a:buChar char="•"/>
            </a:pPr>
            <a:r>
              <a:rPr lang="en-US" sz="1400" dirty="0"/>
              <a:t> Number of contacts in previous campaign from 0 to 275 contacts made.</a:t>
            </a:r>
          </a:p>
          <a:p>
            <a:pPr marL="285750" indent="-285750" algn="l">
              <a:buFont typeface="Arial" panose="020B0604020202020204" pitchFamily="34" charset="0"/>
              <a:buChar char="•"/>
            </a:pPr>
            <a:r>
              <a:rPr lang="en-US" sz="1400" dirty="0"/>
              <a:t> Term Deposit subscribed is 0 and 1. ( 0 for not subscribed and 1 for subscribed)</a:t>
            </a:r>
          </a:p>
          <a:p>
            <a:r>
              <a:rPr lang="en-US" dirty="0"/>
              <a:t> </a:t>
            </a:r>
          </a:p>
          <a:p>
            <a:endParaRPr lang="en-IN" dirty="0"/>
          </a:p>
        </p:txBody>
      </p:sp>
      <p:sp>
        <p:nvSpPr>
          <p:cNvPr id="3" name="TextBox 2">
            <a:extLst>
              <a:ext uri="{FF2B5EF4-FFF2-40B4-BE49-F238E27FC236}">
                <a16:creationId xmlns:a16="http://schemas.microsoft.com/office/drawing/2014/main" id="{24C67672-A4C7-C362-BBB8-8D0A918C1972}"/>
              </a:ext>
            </a:extLst>
          </p:cNvPr>
          <p:cNvSpPr txBox="1"/>
          <p:nvPr/>
        </p:nvSpPr>
        <p:spPr>
          <a:xfrm>
            <a:off x="980387" y="3174320"/>
            <a:ext cx="4685122" cy="2723823"/>
          </a:xfrm>
          <a:prstGeom prst="rect">
            <a:avLst/>
          </a:prstGeom>
          <a:noFill/>
        </p:spPr>
        <p:txBody>
          <a:bodyPr wrap="square" rtlCol="0">
            <a:spAutoFit/>
          </a:bodyPr>
          <a:lstStyle/>
          <a:p>
            <a:pPr>
              <a:buFont typeface="Wingdings" panose="05000000000000000000" pitchFamily="2" charset="2"/>
              <a:buChar char="ü"/>
            </a:pPr>
            <a:r>
              <a:rPr lang="en-US" dirty="0"/>
              <a:t> Numerical Features : </a:t>
            </a:r>
          </a:p>
          <a:p>
            <a:endParaRPr lang="en-US" dirty="0"/>
          </a:p>
          <a:p>
            <a:pPr marL="342900" indent="-342900">
              <a:buFont typeface="+mj-lt"/>
              <a:buAutoNum type="arabicPeriod"/>
            </a:pPr>
            <a:r>
              <a:rPr lang="en-US" sz="1300" dirty="0"/>
              <a:t> Age of customer.</a:t>
            </a:r>
          </a:p>
          <a:p>
            <a:pPr marL="342900" indent="-342900">
              <a:buFont typeface="+mj-lt"/>
              <a:buAutoNum type="arabicPeriod"/>
            </a:pPr>
            <a:r>
              <a:rPr lang="en-US" sz="1300" dirty="0"/>
              <a:t> Balance in the bank account</a:t>
            </a:r>
          </a:p>
          <a:p>
            <a:pPr marL="342900" indent="-342900">
              <a:buFont typeface="+mj-lt"/>
              <a:buAutoNum type="arabicPeriod"/>
            </a:pPr>
            <a:r>
              <a:rPr lang="en-US" sz="1300" dirty="0"/>
              <a:t> Day of month the customer was contacted</a:t>
            </a:r>
          </a:p>
          <a:p>
            <a:pPr marL="342900" indent="-342900">
              <a:buFont typeface="+mj-lt"/>
              <a:buAutoNum type="arabicPeriod"/>
            </a:pPr>
            <a:r>
              <a:rPr lang="en-US" sz="1300" dirty="0"/>
              <a:t> Duration of last contact in seconds</a:t>
            </a:r>
          </a:p>
          <a:p>
            <a:pPr marL="342900" indent="-342900">
              <a:buFont typeface="+mj-lt"/>
              <a:buAutoNum type="arabicPeriod"/>
            </a:pPr>
            <a:r>
              <a:rPr lang="en-US" sz="1300" dirty="0"/>
              <a:t> Number of contacts made during the campaign</a:t>
            </a:r>
          </a:p>
          <a:p>
            <a:pPr marL="342900" indent="-342900">
              <a:buFont typeface="+mj-lt"/>
              <a:buAutoNum type="arabicPeriod"/>
            </a:pPr>
            <a:r>
              <a:rPr lang="en-US" sz="1300" dirty="0"/>
              <a:t> Number of days since contacted during previous campaign</a:t>
            </a:r>
          </a:p>
          <a:p>
            <a:pPr marL="342900" indent="-342900">
              <a:buFont typeface="+mj-lt"/>
              <a:buAutoNum type="arabicPeriod"/>
            </a:pPr>
            <a:r>
              <a:rPr lang="en-US" sz="1300" dirty="0"/>
              <a:t> Number of contacts made during previous campaign</a:t>
            </a:r>
          </a:p>
          <a:p>
            <a:pPr marL="342900" indent="-342900">
              <a:buFont typeface="+mj-lt"/>
              <a:buAutoNum type="arabicPeriod"/>
            </a:pPr>
            <a:r>
              <a:rPr lang="en-US" sz="1300" dirty="0"/>
              <a:t> Term deposit subscribed  ( not included in Test Dataset)</a:t>
            </a:r>
          </a:p>
          <a:p>
            <a:endParaRPr lang="en-US" sz="1300" dirty="0"/>
          </a:p>
          <a:p>
            <a:endParaRPr lang="en-IN" dirty="0"/>
          </a:p>
        </p:txBody>
      </p:sp>
      <p:sp>
        <p:nvSpPr>
          <p:cNvPr id="5" name="TextBox 4">
            <a:extLst>
              <a:ext uri="{FF2B5EF4-FFF2-40B4-BE49-F238E27FC236}">
                <a16:creationId xmlns:a16="http://schemas.microsoft.com/office/drawing/2014/main" id="{B07FA2B0-82C2-F751-CB4E-A9B415822C8E}"/>
              </a:ext>
            </a:extLst>
          </p:cNvPr>
          <p:cNvSpPr txBox="1"/>
          <p:nvPr/>
        </p:nvSpPr>
        <p:spPr>
          <a:xfrm>
            <a:off x="6799083" y="3174320"/>
            <a:ext cx="6094428" cy="2446824"/>
          </a:xfrm>
          <a:prstGeom prst="rect">
            <a:avLst/>
          </a:prstGeom>
          <a:noFill/>
        </p:spPr>
        <p:txBody>
          <a:bodyPr wrap="square">
            <a:spAutoFit/>
          </a:bodyPr>
          <a:lstStyle/>
          <a:p>
            <a:pPr indent="-285750">
              <a:buFont typeface="Wingdings" panose="05000000000000000000" pitchFamily="2" charset="2"/>
              <a:buChar char="ü"/>
            </a:pPr>
            <a:r>
              <a:rPr lang="en-US" dirty="0"/>
              <a:t>Categorical Features: </a:t>
            </a:r>
          </a:p>
          <a:p>
            <a:endParaRPr lang="en-US" dirty="0"/>
          </a:p>
          <a:p>
            <a:pPr indent="-342900">
              <a:buFont typeface="+mj-lt"/>
              <a:buAutoNum type="arabicPeriod"/>
            </a:pPr>
            <a:r>
              <a:rPr lang="en-US" sz="1300" dirty="0"/>
              <a:t>Type of Job of the customer</a:t>
            </a:r>
          </a:p>
          <a:p>
            <a:pPr indent="-342900">
              <a:buFont typeface="+mj-lt"/>
              <a:buAutoNum type="arabicPeriod"/>
            </a:pPr>
            <a:r>
              <a:rPr lang="en-US" sz="1300" dirty="0"/>
              <a:t>Marital status of customer</a:t>
            </a:r>
          </a:p>
          <a:p>
            <a:pPr indent="-342900">
              <a:buFont typeface="+mj-lt"/>
              <a:buAutoNum type="arabicPeriod"/>
            </a:pPr>
            <a:r>
              <a:rPr lang="en-US" sz="1300" dirty="0"/>
              <a:t>Education level of customer</a:t>
            </a:r>
          </a:p>
          <a:p>
            <a:pPr indent="-342900">
              <a:buFont typeface="+mj-lt"/>
              <a:buAutoNum type="arabicPeriod"/>
            </a:pPr>
            <a:r>
              <a:rPr lang="en-US" sz="1300" dirty="0"/>
              <a:t>Default status of any credit</a:t>
            </a:r>
          </a:p>
          <a:p>
            <a:pPr indent="-342900">
              <a:buFont typeface="+mj-lt"/>
              <a:buAutoNum type="arabicPeriod"/>
            </a:pPr>
            <a:r>
              <a:rPr lang="en-US" sz="1300" dirty="0"/>
              <a:t>Any Housing loan taken</a:t>
            </a:r>
          </a:p>
          <a:p>
            <a:pPr indent="-342900">
              <a:buFont typeface="+mj-lt"/>
              <a:buAutoNum type="arabicPeriod"/>
            </a:pPr>
            <a:r>
              <a:rPr lang="en-US" sz="1300" dirty="0"/>
              <a:t>Any personal loan taken</a:t>
            </a:r>
          </a:p>
          <a:p>
            <a:pPr indent="-342900">
              <a:buFont typeface="+mj-lt"/>
              <a:buAutoNum type="arabicPeriod"/>
            </a:pPr>
            <a:r>
              <a:rPr lang="en-US" sz="1300" dirty="0"/>
              <a:t>Mode of communication</a:t>
            </a:r>
          </a:p>
          <a:p>
            <a:pPr indent="-342900">
              <a:buFont typeface="+mj-lt"/>
              <a:buAutoNum type="arabicPeriod"/>
            </a:pPr>
            <a:r>
              <a:rPr lang="en-US" sz="1300" dirty="0"/>
              <a:t>Month in which customer was contacted</a:t>
            </a:r>
          </a:p>
          <a:p>
            <a:pPr indent="-342900">
              <a:buFont typeface="+mj-lt"/>
              <a:buAutoNum type="arabicPeriod"/>
            </a:pPr>
            <a:r>
              <a:rPr lang="en-US" sz="1300" dirty="0"/>
              <a:t>Outcome of previous campaign</a:t>
            </a:r>
          </a:p>
        </p:txBody>
      </p:sp>
    </p:spTree>
    <p:extLst>
      <p:ext uri="{BB962C8B-B14F-4D97-AF65-F5344CB8AC3E}">
        <p14:creationId xmlns:p14="http://schemas.microsoft.com/office/powerpoint/2010/main" val="1863601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E96FCB-E61C-46E6-83F0-6A1D8F789C02}"/>
              </a:ext>
            </a:extLst>
          </p:cNvPr>
          <p:cNvSpPr>
            <a:spLocks noGrp="1"/>
          </p:cNvSpPr>
          <p:nvPr>
            <p:ph sz="half" idx="1"/>
          </p:nvPr>
        </p:nvSpPr>
        <p:spPr>
          <a:xfrm>
            <a:off x="193250" y="983961"/>
            <a:ext cx="4995334" cy="3649134"/>
          </a:xfrm>
        </p:spPr>
        <p:txBody>
          <a:bodyPr>
            <a:normAutofit fontScale="85000" lnSpcReduction="10000"/>
          </a:bodyPr>
          <a:lstStyle/>
          <a:p>
            <a:pPr marL="0" indent="0">
              <a:buNone/>
            </a:pPr>
            <a:r>
              <a:rPr lang="en-US" dirty="0">
                <a:highlight>
                  <a:srgbClr val="0000FF"/>
                </a:highlight>
              </a:rPr>
              <a:t>Univariant Analysis ( Histogram Plot shows)</a:t>
            </a:r>
          </a:p>
          <a:p>
            <a:pPr marL="0" indent="0">
              <a:buNone/>
            </a:pPr>
            <a:r>
              <a:rPr lang="en-US" dirty="0"/>
              <a:t>Most of the customers are:</a:t>
            </a:r>
          </a:p>
          <a:p>
            <a:r>
              <a:rPr lang="en-US" dirty="0"/>
              <a:t>in the age group of 30-40</a:t>
            </a:r>
          </a:p>
          <a:p>
            <a:r>
              <a:rPr lang="en-US" dirty="0"/>
              <a:t>Have balances below 20,000</a:t>
            </a:r>
          </a:p>
          <a:p>
            <a:r>
              <a:rPr lang="en-US" dirty="0"/>
              <a:t>Were contacted around 20th of the month</a:t>
            </a:r>
          </a:p>
          <a:p>
            <a:r>
              <a:rPr lang="en-US" dirty="0"/>
              <a:t>Call duration less than 1000 secs</a:t>
            </a:r>
          </a:p>
          <a:p>
            <a:r>
              <a:rPr lang="en-US" dirty="0"/>
              <a:t>Some were contacted </a:t>
            </a:r>
            <a:r>
              <a:rPr lang="en-US" dirty="0" err="1"/>
              <a:t>upto</a:t>
            </a:r>
            <a:r>
              <a:rPr lang="en-US" dirty="0"/>
              <a:t> 10 times</a:t>
            </a:r>
          </a:p>
          <a:p>
            <a:r>
              <a:rPr lang="en-US" dirty="0"/>
              <a:t>Around 200 days </a:t>
            </a:r>
            <a:r>
              <a:rPr lang="en-US" dirty="0" err="1"/>
              <a:t>ie</a:t>
            </a:r>
            <a:r>
              <a:rPr lang="en-US" dirty="0"/>
              <a:t>. 7 months since previous campaign contact</a:t>
            </a:r>
          </a:p>
          <a:p>
            <a:r>
              <a:rPr lang="en-US" dirty="0"/>
              <a:t>Number of contacts in previous campaign is less than 50</a:t>
            </a:r>
          </a:p>
          <a:p>
            <a:r>
              <a:rPr lang="en-US" dirty="0"/>
              <a:t>Majority have not subscribed to term deposits</a:t>
            </a:r>
            <a:endParaRPr lang="en-IN" dirty="0"/>
          </a:p>
        </p:txBody>
      </p:sp>
      <p:sp>
        <p:nvSpPr>
          <p:cNvPr id="4" name="Content Placeholder 3">
            <a:extLst>
              <a:ext uri="{FF2B5EF4-FFF2-40B4-BE49-F238E27FC236}">
                <a16:creationId xmlns:a16="http://schemas.microsoft.com/office/drawing/2014/main" id="{7CD85C09-FFCC-AF6F-BCDB-8BDDAF090F71}"/>
              </a:ext>
            </a:extLst>
          </p:cNvPr>
          <p:cNvSpPr>
            <a:spLocks noGrp="1"/>
          </p:cNvSpPr>
          <p:nvPr>
            <p:ph sz="half" idx="2"/>
          </p:nvPr>
        </p:nvSpPr>
        <p:spPr>
          <a:xfrm>
            <a:off x="167327" y="4310233"/>
            <a:ext cx="4995332" cy="2807006"/>
          </a:xfrm>
        </p:spPr>
        <p:txBody>
          <a:bodyPr>
            <a:normAutofit fontScale="85000" lnSpcReduction="10000"/>
          </a:bodyPr>
          <a:lstStyle/>
          <a:p>
            <a:pPr marL="0" indent="0">
              <a:buNone/>
            </a:pPr>
            <a:r>
              <a:rPr lang="en-US" dirty="0">
                <a:highlight>
                  <a:srgbClr val="0000FF"/>
                </a:highlight>
              </a:rPr>
              <a:t>Bivariant Analysis ( using </a:t>
            </a:r>
            <a:r>
              <a:rPr lang="en-US" dirty="0" err="1">
                <a:highlight>
                  <a:srgbClr val="0000FF"/>
                </a:highlight>
              </a:rPr>
              <a:t>countplot</a:t>
            </a:r>
            <a:r>
              <a:rPr lang="en-US" dirty="0">
                <a:highlight>
                  <a:srgbClr val="0000FF"/>
                </a:highlight>
              </a:rPr>
              <a:t> shows) </a:t>
            </a:r>
          </a:p>
          <a:p>
            <a:r>
              <a:rPr lang="en-US" dirty="0"/>
              <a:t>Age ranging from 30-50 have subscribed to term deposits</a:t>
            </a:r>
          </a:p>
          <a:p>
            <a:r>
              <a:rPr lang="en-US" dirty="0"/>
              <a:t>Those contacted between 7th and 22nd of month subscribed to term deposits</a:t>
            </a:r>
          </a:p>
          <a:p>
            <a:r>
              <a:rPr lang="en-US" dirty="0"/>
              <a:t>More contact duration have subscribed to term deposits</a:t>
            </a:r>
          </a:p>
          <a:p>
            <a:r>
              <a:rPr lang="en-US" dirty="0"/>
              <a:t>More days since previous campaign contact had lesser subscription</a:t>
            </a:r>
            <a:endParaRPr lang="en-IN" dirty="0"/>
          </a:p>
        </p:txBody>
      </p:sp>
      <p:sp>
        <p:nvSpPr>
          <p:cNvPr id="5" name="TextBox 4">
            <a:extLst>
              <a:ext uri="{FF2B5EF4-FFF2-40B4-BE49-F238E27FC236}">
                <a16:creationId xmlns:a16="http://schemas.microsoft.com/office/drawing/2014/main" id="{05145136-E468-B7E5-C8F4-532048494A40}"/>
              </a:ext>
            </a:extLst>
          </p:cNvPr>
          <p:cNvSpPr txBox="1"/>
          <p:nvPr/>
        </p:nvSpPr>
        <p:spPr>
          <a:xfrm>
            <a:off x="5930245" y="794034"/>
            <a:ext cx="5448693" cy="4385816"/>
          </a:xfrm>
          <a:prstGeom prst="rect">
            <a:avLst/>
          </a:prstGeom>
          <a:noFill/>
        </p:spPr>
        <p:txBody>
          <a:bodyPr wrap="square" rtlCol="0">
            <a:spAutoFit/>
          </a:bodyPr>
          <a:lstStyle/>
          <a:p>
            <a:r>
              <a:rPr lang="en-US" sz="1500" dirty="0">
                <a:highlight>
                  <a:srgbClr val="0000FF"/>
                </a:highlight>
              </a:rPr>
              <a:t>Categorical Variables Distribution (using </a:t>
            </a:r>
            <a:r>
              <a:rPr lang="en-US" sz="1500" dirty="0" err="1">
                <a:highlight>
                  <a:srgbClr val="0000FF"/>
                </a:highlight>
              </a:rPr>
              <a:t>piechart</a:t>
            </a:r>
            <a:r>
              <a:rPr lang="en-US" sz="1500" dirty="0">
                <a:highlight>
                  <a:srgbClr val="0000FF"/>
                </a:highlight>
              </a:rPr>
              <a:t>)</a:t>
            </a:r>
          </a:p>
          <a:p>
            <a:endParaRPr lang="en-US" dirty="0"/>
          </a:p>
          <a:p>
            <a:pPr marL="285750" indent="-285750">
              <a:buFont typeface="Wingdings" panose="05000000000000000000" pitchFamily="2" charset="2"/>
              <a:buChar char="Ø"/>
            </a:pPr>
            <a:r>
              <a:rPr lang="en-US" sz="1200" dirty="0"/>
              <a:t>21.5% of customers have a blue-collar job, 21% are management professionals and 16% are technicians.</a:t>
            </a:r>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r>
              <a:rPr lang="en-US" sz="1200" dirty="0"/>
              <a:t>60% customers are married, 28% are single and 11% are divorced.</a:t>
            </a:r>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r>
              <a:rPr lang="en-US" sz="1200" dirty="0"/>
              <a:t>51% customers have had secondary level of education, 29.5% with tertiary level of education</a:t>
            </a:r>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r>
              <a:rPr lang="en-US" sz="1200" dirty="0"/>
              <a:t>98% customers have not defaulted</a:t>
            </a:r>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r>
              <a:rPr lang="en-US" sz="1200" dirty="0"/>
              <a:t>55% of customers have housing loan and 84% have not taken personal loan</a:t>
            </a:r>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r>
              <a:rPr lang="en-US" sz="1200" dirty="0"/>
              <a:t>64.7 % were contacted via cellular mode, 29% unknown</a:t>
            </a:r>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r>
              <a:rPr lang="en-US" sz="1200" dirty="0"/>
              <a:t>30% of customers were contacted in the month of May and 15% in July and least in December</a:t>
            </a:r>
          </a:p>
          <a:p>
            <a:pPr marL="285750" indent="-285750">
              <a:buFont typeface="Wingdings" panose="05000000000000000000" pitchFamily="2" charset="2"/>
              <a:buChar char="Ø"/>
            </a:pPr>
            <a:endParaRPr lang="en-US" sz="1200" dirty="0"/>
          </a:p>
          <a:p>
            <a:pPr marL="285750" indent="-285750">
              <a:buFont typeface="Wingdings" panose="05000000000000000000" pitchFamily="2" charset="2"/>
              <a:buChar char="Ø"/>
            </a:pPr>
            <a:r>
              <a:rPr lang="en-US" sz="1200" dirty="0"/>
              <a:t>Only 3.4 % success rate outcome of previous campaign, 11% failed outcomes and 81 % are unknown</a:t>
            </a:r>
          </a:p>
          <a:p>
            <a:endParaRPr lang="en-IN" dirty="0"/>
          </a:p>
        </p:txBody>
      </p:sp>
      <p:sp>
        <p:nvSpPr>
          <p:cNvPr id="9" name="TextBox 8">
            <a:extLst>
              <a:ext uri="{FF2B5EF4-FFF2-40B4-BE49-F238E27FC236}">
                <a16:creationId xmlns:a16="http://schemas.microsoft.com/office/drawing/2014/main" id="{AE3ED227-F691-B42F-DF53-D066B0992874}"/>
              </a:ext>
            </a:extLst>
          </p:cNvPr>
          <p:cNvSpPr txBox="1"/>
          <p:nvPr/>
        </p:nvSpPr>
        <p:spPr>
          <a:xfrm>
            <a:off x="5930245" y="4990091"/>
            <a:ext cx="6094428" cy="1815882"/>
          </a:xfrm>
          <a:prstGeom prst="rect">
            <a:avLst/>
          </a:prstGeom>
          <a:noFill/>
        </p:spPr>
        <p:txBody>
          <a:bodyPr wrap="square">
            <a:spAutoFit/>
          </a:bodyPr>
          <a:lstStyle/>
          <a:p>
            <a:r>
              <a:rPr lang="en-US" sz="1400" dirty="0" err="1">
                <a:highlight>
                  <a:srgbClr val="0000FF"/>
                </a:highlight>
              </a:rPr>
              <a:t>Countplot</a:t>
            </a:r>
            <a:r>
              <a:rPr lang="en-US" sz="1400" dirty="0">
                <a:highlight>
                  <a:srgbClr val="0000FF"/>
                </a:highlight>
              </a:rPr>
              <a:t> of categorical features vs term deposit subscribed show:</a:t>
            </a:r>
          </a:p>
          <a:p>
            <a:endParaRPr lang="en-US" sz="1400" dirty="0"/>
          </a:p>
          <a:p>
            <a:r>
              <a:rPr lang="en-US" sz="1400" dirty="0"/>
              <a:t>Customers who opted more term deposits were management professionals, were married, hold secondary education level, no default, those who didn’t have housing loan and personal loan.</a:t>
            </a:r>
          </a:p>
          <a:p>
            <a:endParaRPr lang="en-US" sz="1400" dirty="0"/>
          </a:p>
          <a:p>
            <a:r>
              <a:rPr lang="en-US" sz="1400" dirty="0"/>
              <a:t>Customers who were contacted via cellular communication, contacted in the month of May and unknown outcome of previous campaign.</a:t>
            </a:r>
            <a:endParaRPr lang="en-IN" sz="1400" dirty="0"/>
          </a:p>
        </p:txBody>
      </p:sp>
      <p:sp>
        <p:nvSpPr>
          <p:cNvPr id="2" name="Rectangle 1">
            <a:extLst>
              <a:ext uri="{FF2B5EF4-FFF2-40B4-BE49-F238E27FC236}">
                <a16:creationId xmlns:a16="http://schemas.microsoft.com/office/drawing/2014/main" id="{F092D495-2F39-4213-7F10-D9C68084B81F}"/>
              </a:ext>
            </a:extLst>
          </p:cNvPr>
          <p:cNvSpPr/>
          <p:nvPr/>
        </p:nvSpPr>
        <p:spPr>
          <a:xfrm>
            <a:off x="2463439" y="-102370"/>
            <a:ext cx="6699526" cy="830997"/>
          </a:xfrm>
          <a:prstGeom prst="rect">
            <a:avLst/>
          </a:prstGeom>
          <a:noFill/>
        </p:spPr>
        <p:txBody>
          <a:bodyPr wrap="none" lIns="91440" tIns="45720" rIns="91440" bIns="45720">
            <a:spAutoFit/>
          </a:bodyPr>
          <a:lstStyle/>
          <a:p>
            <a:pPr algn="ctr"/>
            <a:r>
              <a:rPr lang="en-US" sz="4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Exploratory Data Analysis</a:t>
            </a:r>
          </a:p>
        </p:txBody>
      </p:sp>
    </p:spTree>
    <p:extLst>
      <p:ext uri="{BB962C8B-B14F-4D97-AF65-F5344CB8AC3E}">
        <p14:creationId xmlns:p14="http://schemas.microsoft.com/office/powerpoint/2010/main" val="4497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68D661-3C0B-3870-0D76-994994982EE7}"/>
              </a:ext>
            </a:extLst>
          </p:cNvPr>
          <p:cNvSpPr/>
          <p:nvPr/>
        </p:nvSpPr>
        <p:spPr>
          <a:xfrm>
            <a:off x="3050906" y="0"/>
            <a:ext cx="609019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Transformation</a:t>
            </a:r>
          </a:p>
        </p:txBody>
      </p:sp>
      <p:graphicFrame>
        <p:nvGraphicFramePr>
          <p:cNvPr id="5" name="Table 4">
            <a:extLst>
              <a:ext uri="{FF2B5EF4-FFF2-40B4-BE49-F238E27FC236}">
                <a16:creationId xmlns:a16="http://schemas.microsoft.com/office/drawing/2014/main" id="{4F4F9A1B-DA50-1551-22F9-A4FFFED63F46}"/>
              </a:ext>
            </a:extLst>
          </p:cNvPr>
          <p:cNvGraphicFramePr>
            <a:graphicFrameLocks noGrp="1"/>
          </p:cNvGraphicFramePr>
          <p:nvPr>
            <p:extLst>
              <p:ext uri="{D42A27DB-BD31-4B8C-83A1-F6EECF244321}">
                <p14:modId xmlns:p14="http://schemas.microsoft.com/office/powerpoint/2010/main" val="3075810149"/>
              </p:ext>
            </p:extLst>
          </p:nvPr>
        </p:nvGraphicFramePr>
        <p:xfrm>
          <a:off x="483909" y="1257928"/>
          <a:ext cx="6096000" cy="4983480"/>
        </p:xfrm>
        <a:graphic>
          <a:graphicData uri="http://schemas.openxmlformats.org/drawingml/2006/table">
            <a:tbl>
              <a:tblPr firstRow="1" bandRow="1">
                <a:tableStyleId>{5C22544A-7EE6-4342-B048-85BDC9FD1C3A}</a:tableStyleId>
              </a:tblPr>
              <a:tblGrid>
                <a:gridCol w="1630555">
                  <a:extLst>
                    <a:ext uri="{9D8B030D-6E8A-4147-A177-3AD203B41FA5}">
                      <a16:colId xmlns:a16="http://schemas.microsoft.com/office/drawing/2014/main" val="2514308853"/>
                    </a:ext>
                  </a:extLst>
                </a:gridCol>
                <a:gridCol w="1417445">
                  <a:extLst>
                    <a:ext uri="{9D8B030D-6E8A-4147-A177-3AD203B41FA5}">
                      <a16:colId xmlns:a16="http://schemas.microsoft.com/office/drawing/2014/main" val="1523444549"/>
                    </a:ext>
                  </a:extLst>
                </a:gridCol>
                <a:gridCol w="1524000">
                  <a:extLst>
                    <a:ext uri="{9D8B030D-6E8A-4147-A177-3AD203B41FA5}">
                      <a16:colId xmlns:a16="http://schemas.microsoft.com/office/drawing/2014/main" val="139723859"/>
                    </a:ext>
                  </a:extLst>
                </a:gridCol>
                <a:gridCol w="1524000">
                  <a:extLst>
                    <a:ext uri="{9D8B030D-6E8A-4147-A177-3AD203B41FA5}">
                      <a16:colId xmlns:a16="http://schemas.microsoft.com/office/drawing/2014/main" val="3681210159"/>
                    </a:ext>
                  </a:extLst>
                </a:gridCol>
              </a:tblGrid>
              <a:tr h="370840">
                <a:tc>
                  <a:txBody>
                    <a:bodyPr/>
                    <a:lstStyle/>
                    <a:p>
                      <a:r>
                        <a:rPr lang="en-US" dirty="0"/>
                        <a:t>Skewness Value</a:t>
                      </a:r>
                      <a:endParaRPr lang="en-IN" dirty="0"/>
                    </a:p>
                  </a:txBody>
                  <a:tcPr/>
                </a:tc>
                <a:tc>
                  <a:txBody>
                    <a:bodyPr/>
                    <a:lstStyle/>
                    <a:p>
                      <a:r>
                        <a:rPr lang="en-US" dirty="0"/>
                        <a:t>Before Imputation</a:t>
                      </a:r>
                      <a:endParaRPr lang="en-IN" dirty="0"/>
                    </a:p>
                  </a:txBody>
                  <a:tcPr/>
                </a:tc>
                <a:tc>
                  <a:txBody>
                    <a:bodyPr/>
                    <a:lstStyle/>
                    <a:p>
                      <a:r>
                        <a:rPr lang="en-US" dirty="0"/>
                        <a:t>After IQR method</a:t>
                      </a:r>
                      <a:endParaRPr lang="en-IN" dirty="0"/>
                    </a:p>
                  </a:txBody>
                  <a:tcPr/>
                </a:tc>
                <a:tc>
                  <a:txBody>
                    <a:bodyPr/>
                    <a:lstStyle/>
                    <a:p>
                      <a:r>
                        <a:rPr lang="en-US" dirty="0"/>
                        <a:t>Yeo Johnson Transformer</a:t>
                      </a:r>
                      <a:endParaRPr lang="en-IN" dirty="0"/>
                    </a:p>
                  </a:txBody>
                  <a:tcPr/>
                </a:tc>
                <a:extLst>
                  <a:ext uri="{0D108BD9-81ED-4DB2-BD59-A6C34878D82A}">
                    <a16:rowId xmlns:a16="http://schemas.microsoft.com/office/drawing/2014/main" val="2532394696"/>
                  </a:ext>
                </a:extLst>
              </a:tr>
              <a:tr h="370840">
                <a:tc>
                  <a:txBody>
                    <a:bodyPr/>
                    <a:lstStyle/>
                    <a:p>
                      <a:r>
                        <a:rPr lang="en-US" sz="1400" dirty="0"/>
                        <a:t>Customer Age</a:t>
                      </a:r>
                      <a:endParaRPr lang="en-IN" sz="1400" dirty="0"/>
                    </a:p>
                  </a:txBody>
                  <a:tcPr/>
                </a:tc>
                <a:tc>
                  <a:txBody>
                    <a:bodyPr/>
                    <a:lstStyle/>
                    <a:p>
                      <a:r>
                        <a:rPr lang="en-US" sz="1400" dirty="0"/>
                        <a:t>0.6619</a:t>
                      </a:r>
                      <a:endParaRPr lang="en-IN" sz="1400" dirty="0"/>
                    </a:p>
                  </a:txBody>
                  <a:tcPr/>
                </a:tc>
                <a:tc>
                  <a:txBody>
                    <a:bodyPr/>
                    <a:lstStyle/>
                    <a:p>
                      <a:r>
                        <a:rPr lang="en-US" sz="1400" dirty="0"/>
                        <a:t>0.5530</a:t>
                      </a:r>
                      <a:endParaRPr lang="en-IN" sz="1400" dirty="0"/>
                    </a:p>
                  </a:txBody>
                  <a:tcPr/>
                </a:tc>
                <a:tc>
                  <a:txBody>
                    <a:bodyPr/>
                    <a:lstStyle/>
                    <a:p>
                      <a:pPr marL="0" algn="l" defTabSz="457200" rtl="0" eaLnBrk="1" latinLnBrk="0" hangingPunct="1"/>
                      <a:r>
                        <a:rPr lang="en-US" sz="1400" kern="1200" dirty="0">
                          <a:solidFill>
                            <a:schemeClr val="dk1"/>
                          </a:solidFill>
                          <a:latin typeface="+mn-lt"/>
                          <a:ea typeface="+mn-ea"/>
                          <a:cs typeface="+mn-cs"/>
                        </a:rPr>
                        <a:t>0.0033</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3594597671"/>
                  </a:ext>
                </a:extLst>
              </a:tr>
              <a:tr h="370840">
                <a:tc>
                  <a:txBody>
                    <a:bodyPr/>
                    <a:lstStyle/>
                    <a:p>
                      <a:r>
                        <a:rPr lang="en-US" sz="1400" dirty="0"/>
                        <a:t>Balance</a:t>
                      </a:r>
                    </a:p>
                  </a:txBody>
                  <a:tcPr/>
                </a:tc>
                <a:tc>
                  <a:txBody>
                    <a:bodyPr/>
                    <a:lstStyle/>
                    <a:p>
                      <a:r>
                        <a:rPr lang="en-US" sz="1400" dirty="0"/>
                        <a:t>8.5051</a:t>
                      </a:r>
                      <a:endParaRPr lang="en-IN" sz="1400" dirty="0"/>
                    </a:p>
                  </a:txBody>
                  <a:tcPr/>
                </a:tc>
                <a:tc>
                  <a:txBody>
                    <a:bodyPr/>
                    <a:lstStyle/>
                    <a:p>
                      <a:r>
                        <a:rPr lang="en-US" sz="1400" dirty="0"/>
                        <a:t>1.0913</a:t>
                      </a:r>
                      <a:endParaRPr lang="en-IN" sz="1400" dirty="0"/>
                    </a:p>
                  </a:txBody>
                  <a:tcPr/>
                </a:tc>
                <a:tc>
                  <a:txBody>
                    <a:bodyPr/>
                    <a:lstStyle/>
                    <a:p>
                      <a:pPr marL="0" algn="l" defTabSz="457200" rtl="0" eaLnBrk="1" latinLnBrk="0" hangingPunct="1"/>
                      <a:r>
                        <a:rPr lang="en-US" sz="1400" kern="1200" dirty="0">
                          <a:solidFill>
                            <a:schemeClr val="dk1"/>
                          </a:solidFill>
                          <a:latin typeface="+mn-lt"/>
                          <a:ea typeface="+mn-ea"/>
                          <a:cs typeface="+mn-cs"/>
                        </a:rPr>
                        <a:t>1.0673</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1344046225"/>
                  </a:ext>
                </a:extLst>
              </a:tr>
              <a:tr h="370840">
                <a:tc>
                  <a:txBody>
                    <a:bodyPr/>
                    <a:lstStyle/>
                    <a:p>
                      <a:r>
                        <a:rPr lang="en-US" sz="1400" dirty="0"/>
                        <a:t>Day of month</a:t>
                      </a:r>
                      <a:endParaRPr lang="en-IN" sz="1400" dirty="0"/>
                    </a:p>
                  </a:txBody>
                  <a:tcPr/>
                </a:tc>
                <a:tc>
                  <a:txBody>
                    <a:bodyPr/>
                    <a:lstStyle/>
                    <a:p>
                      <a:r>
                        <a:rPr lang="en-US" sz="1400" dirty="0"/>
                        <a:t>0.0919</a:t>
                      </a:r>
                      <a:endParaRPr lang="en-IN" sz="1400" dirty="0"/>
                    </a:p>
                  </a:txBody>
                  <a:tcPr/>
                </a:tc>
                <a:tc>
                  <a:txBody>
                    <a:bodyPr/>
                    <a:lstStyle/>
                    <a:p>
                      <a:r>
                        <a:rPr lang="en-US" sz="1400" dirty="0"/>
                        <a:t>0.0919</a:t>
                      </a:r>
                      <a:endParaRPr lang="en-IN" sz="1400" dirty="0"/>
                    </a:p>
                  </a:txBody>
                  <a:tcPr/>
                </a:tc>
                <a:tc>
                  <a:txBody>
                    <a:bodyPr/>
                    <a:lstStyle/>
                    <a:p>
                      <a:pPr marL="0" algn="l" defTabSz="457200" rtl="0" eaLnBrk="1" latinLnBrk="0" hangingPunct="1"/>
                      <a:r>
                        <a:rPr lang="en-US" sz="1400" kern="1200" dirty="0">
                          <a:solidFill>
                            <a:schemeClr val="dk1"/>
                          </a:solidFill>
                          <a:latin typeface="+mn-lt"/>
                          <a:ea typeface="+mn-ea"/>
                          <a:cs typeface="+mn-cs"/>
                        </a:rPr>
                        <a:t>-0.158</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823654328"/>
                  </a:ext>
                </a:extLst>
              </a:tr>
              <a:tr h="370840">
                <a:tc>
                  <a:txBody>
                    <a:bodyPr/>
                    <a:lstStyle/>
                    <a:p>
                      <a:r>
                        <a:rPr lang="en-US" sz="1400" dirty="0"/>
                        <a:t>Last contact duration</a:t>
                      </a:r>
                      <a:endParaRPr lang="en-IN" sz="1400" dirty="0"/>
                    </a:p>
                  </a:txBody>
                  <a:tcPr/>
                </a:tc>
                <a:tc>
                  <a:txBody>
                    <a:bodyPr/>
                    <a:lstStyle/>
                    <a:p>
                      <a:r>
                        <a:rPr lang="en-US" sz="1400" dirty="0"/>
                        <a:t>3.1658</a:t>
                      </a:r>
                      <a:endParaRPr lang="en-IN" sz="1400" dirty="0"/>
                    </a:p>
                  </a:txBody>
                  <a:tcPr/>
                </a:tc>
                <a:tc>
                  <a:txBody>
                    <a:bodyPr/>
                    <a:lstStyle/>
                    <a:p>
                      <a:r>
                        <a:rPr lang="en-US" sz="1400" dirty="0"/>
                        <a:t>1.0193</a:t>
                      </a:r>
                      <a:endParaRPr lang="en-IN" sz="1400" dirty="0"/>
                    </a:p>
                  </a:txBody>
                  <a:tcPr/>
                </a:tc>
                <a:tc>
                  <a:txBody>
                    <a:bodyPr/>
                    <a:lstStyle/>
                    <a:p>
                      <a:pPr marL="0" algn="l" defTabSz="457200" rtl="0" eaLnBrk="1" latinLnBrk="0" hangingPunct="1"/>
                      <a:r>
                        <a:rPr lang="en-US" sz="1400" kern="1200" dirty="0">
                          <a:solidFill>
                            <a:schemeClr val="dk1"/>
                          </a:solidFill>
                          <a:latin typeface="+mn-lt"/>
                          <a:ea typeface="+mn-ea"/>
                          <a:cs typeface="+mn-cs"/>
                        </a:rPr>
                        <a:t>0.0772</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108221426"/>
                  </a:ext>
                </a:extLst>
              </a:tr>
              <a:tr h="370840">
                <a:tc>
                  <a:txBody>
                    <a:bodyPr/>
                    <a:lstStyle/>
                    <a:p>
                      <a:r>
                        <a:rPr lang="en-US" sz="1400" dirty="0"/>
                        <a:t>Number of contacts in campaign</a:t>
                      </a:r>
                      <a:endParaRPr lang="en-IN" sz="1400" dirty="0"/>
                    </a:p>
                  </a:txBody>
                  <a:tcPr/>
                </a:tc>
                <a:tc>
                  <a:txBody>
                    <a:bodyPr/>
                    <a:lstStyle/>
                    <a:p>
                      <a:r>
                        <a:rPr lang="en-US" sz="1400" dirty="0"/>
                        <a:t>5.0001</a:t>
                      </a:r>
                      <a:endParaRPr lang="en-IN" sz="1400" dirty="0"/>
                    </a:p>
                  </a:txBody>
                  <a:tcPr/>
                </a:tc>
                <a:tc>
                  <a:txBody>
                    <a:bodyPr/>
                    <a:lstStyle/>
                    <a:p>
                      <a:r>
                        <a:rPr lang="en-US" sz="1400" dirty="0"/>
                        <a:t>1.1003</a:t>
                      </a:r>
                      <a:endParaRPr lang="en-IN" sz="1400" dirty="0"/>
                    </a:p>
                  </a:txBody>
                  <a:tcPr/>
                </a:tc>
                <a:tc>
                  <a:txBody>
                    <a:bodyPr/>
                    <a:lstStyle/>
                    <a:p>
                      <a:pPr marL="0" algn="l" defTabSz="457200" rtl="0" eaLnBrk="1" latinLnBrk="0" hangingPunct="1"/>
                      <a:r>
                        <a:rPr lang="en-US" sz="1400" kern="1200" dirty="0">
                          <a:solidFill>
                            <a:schemeClr val="dk1"/>
                          </a:solidFill>
                          <a:latin typeface="+mn-lt"/>
                          <a:ea typeface="+mn-ea"/>
                          <a:cs typeface="+mn-cs"/>
                        </a:rPr>
                        <a:t>0.2322</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2090584731"/>
                  </a:ext>
                </a:extLst>
              </a:tr>
              <a:tr h="370840">
                <a:tc>
                  <a:txBody>
                    <a:bodyPr/>
                    <a:lstStyle/>
                    <a:p>
                      <a:r>
                        <a:rPr lang="en-US" sz="1400" dirty="0"/>
                        <a:t>Days since previous campaign contact</a:t>
                      </a:r>
                      <a:endParaRPr lang="en-IN" sz="1400" dirty="0"/>
                    </a:p>
                  </a:txBody>
                  <a:tcPr/>
                </a:tc>
                <a:tc>
                  <a:txBody>
                    <a:bodyPr/>
                    <a:lstStyle/>
                    <a:p>
                      <a:r>
                        <a:rPr lang="en-US" sz="1400" dirty="0"/>
                        <a:t>0.6494</a:t>
                      </a:r>
                      <a:endParaRPr lang="en-IN" sz="1400" dirty="0"/>
                    </a:p>
                  </a:txBody>
                  <a:tcPr/>
                </a:tc>
                <a:tc>
                  <a:txBody>
                    <a:bodyPr/>
                    <a:lstStyle/>
                    <a:p>
                      <a:r>
                        <a:rPr lang="en-US" sz="1400" dirty="0"/>
                        <a:t>Column dropped due to high missing values</a:t>
                      </a:r>
                      <a:endParaRPr lang="en-IN" sz="1400" dirty="0"/>
                    </a:p>
                  </a:txBody>
                  <a:tcPr/>
                </a:tc>
                <a:tc>
                  <a:txBody>
                    <a:bodyPr/>
                    <a:lstStyle/>
                    <a:p>
                      <a:pPr marL="0" algn="l" defTabSz="457200" rtl="0" eaLnBrk="1" latinLnBrk="0" hangingPunct="1"/>
                      <a:r>
                        <a:rPr lang="en-US" sz="1400" kern="1200" dirty="0">
                          <a:solidFill>
                            <a:schemeClr val="dk1"/>
                          </a:solidFill>
                          <a:latin typeface="+mn-lt"/>
                          <a:ea typeface="+mn-ea"/>
                          <a:cs typeface="+mn-cs"/>
                        </a:rPr>
                        <a:t>Column dropped</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3707492763"/>
                  </a:ext>
                </a:extLst>
              </a:tr>
              <a:tr h="370840">
                <a:tc>
                  <a:txBody>
                    <a:bodyPr/>
                    <a:lstStyle/>
                    <a:p>
                      <a:r>
                        <a:rPr lang="en-US" sz="1400" dirty="0"/>
                        <a:t>Number of contacts in previous campaign</a:t>
                      </a:r>
                      <a:endParaRPr lang="en-IN" sz="1400" dirty="0"/>
                    </a:p>
                  </a:txBody>
                  <a:tcPr/>
                </a:tc>
                <a:tc>
                  <a:txBody>
                    <a:bodyPr/>
                    <a:lstStyle/>
                    <a:p>
                      <a:r>
                        <a:rPr lang="en-US" sz="1400" dirty="0"/>
                        <a:t>45.833</a:t>
                      </a:r>
                      <a:endParaRPr lang="en-IN" sz="1400" dirty="0"/>
                    </a:p>
                  </a:txBody>
                  <a:tcPr/>
                </a:tc>
                <a:tc>
                  <a:txBody>
                    <a:bodyPr/>
                    <a:lstStyle/>
                    <a:p>
                      <a:r>
                        <a:rPr lang="en-US" sz="1400" dirty="0"/>
                        <a:t>0</a:t>
                      </a:r>
                      <a:endParaRPr lang="en-IN" sz="1400" dirty="0"/>
                    </a:p>
                  </a:txBody>
                  <a:tcPr/>
                </a:tc>
                <a:tc>
                  <a:txBody>
                    <a:bodyPr/>
                    <a:lstStyle/>
                    <a:p>
                      <a:pPr marL="0" algn="l" defTabSz="457200" rtl="0" eaLnBrk="1" latinLnBrk="0" hangingPunct="1"/>
                      <a:r>
                        <a:rPr lang="en-US" sz="1400" kern="1200" dirty="0">
                          <a:solidFill>
                            <a:schemeClr val="dk1"/>
                          </a:solidFill>
                          <a:latin typeface="+mn-lt"/>
                          <a:ea typeface="+mn-ea"/>
                          <a:cs typeface="+mn-cs"/>
                        </a:rPr>
                        <a:t>1.6363</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4225251998"/>
                  </a:ext>
                </a:extLst>
              </a:tr>
              <a:tr h="370840">
                <a:tc>
                  <a:txBody>
                    <a:bodyPr/>
                    <a:lstStyle/>
                    <a:p>
                      <a:r>
                        <a:rPr lang="en-US" sz="1400" dirty="0"/>
                        <a:t>Term deposit subscribed</a:t>
                      </a:r>
                      <a:endParaRPr lang="en-IN" sz="1400" dirty="0"/>
                    </a:p>
                  </a:txBody>
                  <a:tcPr/>
                </a:tc>
                <a:tc>
                  <a:txBody>
                    <a:bodyPr/>
                    <a:lstStyle/>
                    <a:p>
                      <a:r>
                        <a:rPr lang="en-US" sz="1400" dirty="0"/>
                        <a:t>2.538</a:t>
                      </a:r>
                      <a:endParaRPr lang="en-IN" sz="1400" dirty="0"/>
                    </a:p>
                  </a:txBody>
                  <a:tcPr/>
                </a:tc>
                <a:tc>
                  <a:txBody>
                    <a:bodyPr/>
                    <a:lstStyle/>
                    <a:p>
                      <a:r>
                        <a:rPr lang="en-US" sz="1400" dirty="0"/>
                        <a:t>Did not treat for outliers since it is target variable</a:t>
                      </a:r>
                      <a:endParaRPr lang="en-IN" sz="1400" dirty="0"/>
                    </a:p>
                  </a:txBody>
                  <a:tcPr/>
                </a:tc>
                <a:tc>
                  <a:txBody>
                    <a:bodyPr/>
                    <a:lstStyle/>
                    <a:p>
                      <a:pPr marL="0" algn="l" defTabSz="457200" rtl="0" eaLnBrk="1" latinLnBrk="0" hangingPunct="1"/>
                      <a:r>
                        <a:rPr lang="en-US" sz="1400" kern="1200" dirty="0">
                          <a:solidFill>
                            <a:schemeClr val="dk1"/>
                          </a:solidFill>
                          <a:latin typeface="+mn-lt"/>
                          <a:ea typeface="+mn-ea"/>
                          <a:cs typeface="+mn-cs"/>
                        </a:rPr>
                        <a:t>Not transformed</a:t>
                      </a:r>
                      <a:endParaRPr lang="en-IN" sz="1400" kern="1200" dirty="0">
                        <a:solidFill>
                          <a:schemeClr val="dk1"/>
                        </a:solidFill>
                        <a:latin typeface="+mn-lt"/>
                        <a:ea typeface="+mn-ea"/>
                        <a:cs typeface="+mn-cs"/>
                      </a:endParaRPr>
                    </a:p>
                  </a:txBody>
                  <a:tcPr/>
                </a:tc>
                <a:extLst>
                  <a:ext uri="{0D108BD9-81ED-4DB2-BD59-A6C34878D82A}">
                    <a16:rowId xmlns:a16="http://schemas.microsoft.com/office/drawing/2014/main" val="3193491805"/>
                  </a:ext>
                </a:extLst>
              </a:tr>
            </a:tbl>
          </a:graphicData>
        </a:graphic>
      </p:graphicFrame>
      <p:sp>
        <p:nvSpPr>
          <p:cNvPr id="6" name="TextBox 5">
            <a:extLst>
              <a:ext uri="{FF2B5EF4-FFF2-40B4-BE49-F238E27FC236}">
                <a16:creationId xmlns:a16="http://schemas.microsoft.com/office/drawing/2014/main" id="{2A8E68B8-7100-26AD-AB3E-91B110007E55}"/>
              </a:ext>
            </a:extLst>
          </p:cNvPr>
          <p:cNvSpPr txBox="1"/>
          <p:nvPr/>
        </p:nvSpPr>
        <p:spPr>
          <a:xfrm>
            <a:off x="7720553" y="1432874"/>
            <a:ext cx="4081806" cy="3139321"/>
          </a:xfrm>
          <a:prstGeom prst="rect">
            <a:avLst/>
          </a:prstGeom>
          <a:noFill/>
        </p:spPr>
        <p:txBody>
          <a:bodyPr wrap="square" rtlCol="0">
            <a:spAutoFit/>
          </a:bodyPr>
          <a:lstStyle/>
          <a:p>
            <a:r>
              <a:rPr lang="en-US" dirty="0"/>
              <a:t>Correlation :</a:t>
            </a:r>
          </a:p>
          <a:p>
            <a:r>
              <a:rPr lang="en-US" dirty="0"/>
              <a:t>Fairly low correlation among the features. Positive correlation is among the following:</a:t>
            </a:r>
          </a:p>
          <a:p>
            <a:endParaRPr lang="en-US" dirty="0"/>
          </a:p>
          <a:p>
            <a:pPr marL="285750" indent="-285750">
              <a:buFont typeface="Arial" panose="020B0604020202020204" pitchFamily="34" charset="0"/>
              <a:buChar char="•"/>
            </a:pPr>
            <a:r>
              <a:rPr lang="en-US" dirty="0"/>
              <a:t>Customer Age and Balance</a:t>
            </a:r>
          </a:p>
          <a:p>
            <a:pPr marL="285750" indent="-285750">
              <a:buFont typeface="Arial" panose="020B0604020202020204" pitchFamily="34" charset="0"/>
              <a:buChar char="•"/>
            </a:pPr>
            <a:r>
              <a:rPr lang="en-US" dirty="0"/>
              <a:t>Day of month and number of contacts in campaign</a:t>
            </a:r>
          </a:p>
          <a:p>
            <a:pPr marL="285750" indent="-285750">
              <a:buFont typeface="Arial" panose="020B0604020202020204" pitchFamily="34" charset="0"/>
              <a:buChar char="•"/>
            </a:pPr>
            <a:r>
              <a:rPr lang="en-US" dirty="0"/>
              <a:t>Last contact duration and term deposit subscribed shows a correlation coefficient of 0.42</a:t>
            </a:r>
            <a:endParaRPr lang="en-IN" dirty="0"/>
          </a:p>
        </p:txBody>
      </p:sp>
    </p:spTree>
    <p:extLst>
      <p:ext uri="{BB962C8B-B14F-4D97-AF65-F5344CB8AC3E}">
        <p14:creationId xmlns:p14="http://schemas.microsoft.com/office/powerpoint/2010/main" val="3492006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D98270-2740-C985-AEE1-07AE90D38987}"/>
              </a:ext>
            </a:extLst>
          </p:cNvPr>
          <p:cNvSpPr/>
          <p:nvPr/>
        </p:nvSpPr>
        <p:spPr>
          <a:xfrm>
            <a:off x="3384189" y="0"/>
            <a:ext cx="5687583" cy="1323439"/>
          </a:xfrm>
          <a:prstGeom prst="rect">
            <a:avLst/>
          </a:prstGeom>
          <a:noFill/>
        </p:spPr>
        <p:txBody>
          <a:bodyPr wrap="none" lIns="91440" tIns="45720" rIns="91440" bIns="45720">
            <a:spAutoFit/>
          </a:bodyPr>
          <a:lstStyle/>
          <a:p>
            <a:pPr algn="ctr"/>
            <a:r>
              <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Results from Test Dataset </a:t>
            </a:r>
          </a:p>
          <a:p>
            <a:pPr algn="ctr"/>
            <a:r>
              <a:rPr lang="en-US" sz="4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Clustering </a:t>
            </a:r>
          </a:p>
        </p:txBody>
      </p:sp>
      <p:sp>
        <p:nvSpPr>
          <p:cNvPr id="4" name="TextBox 3">
            <a:extLst>
              <a:ext uri="{FF2B5EF4-FFF2-40B4-BE49-F238E27FC236}">
                <a16:creationId xmlns:a16="http://schemas.microsoft.com/office/drawing/2014/main" id="{17A9D1D7-4E42-A6AD-F929-4FC44B119355}"/>
              </a:ext>
            </a:extLst>
          </p:cNvPr>
          <p:cNvSpPr txBox="1"/>
          <p:nvPr/>
        </p:nvSpPr>
        <p:spPr>
          <a:xfrm>
            <a:off x="133553" y="2818917"/>
            <a:ext cx="6803796" cy="3970318"/>
          </a:xfrm>
          <a:prstGeom prst="rect">
            <a:avLst/>
          </a:prstGeom>
          <a:noFill/>
        </p:spPr>
        <p:txBody>
          <a:bodyPr wrap="square">
            <a:spAutoFit/>
          </a:bodyPr>
          <a:lstStyle/>
          <a:p>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Those who are likely to subscribe to Term deposits:</a:t>
            </a:r>
          </a:p>
          <a:p>
            <a:endParaRPr lang="en-US" dirty="0"/>
          </a:p>
          <a:p>
            <a:pPr>
              <a:buFont typeface="+mj-lt"/>
              <a:buAutoNum type="arabicPeriod"/>
            </a:pPr>
            <a:r>
              <a:rPr lang="en-US" dirty="0"/>
              <a:t> Maintain higher balances above 15k</a:t>
            </a:r>
          </a:p>
          <a:p>
            <a:pPr>
              <a:buFont typeface="+mj-lt"/>
              <a:buAutoNum type="arabicPeriod"/>
            </a:pPr>
            <a:r>
              <a:rPr lang="en-US" dirty="0"/>
              <a:t> Age between 35-40</a:t>
            </a:r>
          </a:p>
          <a:p>
            <a:pPr>
              <a:buFont typeface="+mj-lt"/>
              <a:buAutoNum type="arabicPeriod"/>
            </a:pPr>
            <a:r>
              <a:rPr lang="en-US" dirty="0"/>
              <a:t> Contacted mid of the month</a:t>
            </a:r>
          </a:p>
          <a:p>
            <a:pPr>
              <a:buFont typeface="+mj-lt"/>
              <a:buAutoNum type="arabicPeriod"/>
            </a:pPr>
            <a:r>
              <a:rPr lang="en-US" dirty="0"/>
              <a:t> Contact duration lasted more than 250 sec</a:t>
            </a:r>
          </a:p>
          <a:p>
            <a:pPr>
              <a:buFont typeface="+mj-lt"/>
              <a:buAutoNum type="arabicPeriod"/>
            </a:pPr>
            <a:r>
              <a:rPr lang="en-US" dirty="0"/>
              <a:t> Contacted more than 3.5 times in the current campaign</a:t>
            </a:r>
          </a:p>
          <a:p>
            <a:pPr>
              <a:buFont typeface="+mj-lt"/>
              <a:buAutoNum type="arabicPeriod"/>
            </a:pPr>
            <a:r>
              <a:rPr lang="en-US" dirty="0"/>
              <a:t> Majority are married</a:t>
            </a:r>
          </a:p>
          <a:p>
            <a:pPr>
              <a:buFont typeface="+mj-lt"/>
              <a:buAutoNum type="arabicPeriod"/>
            </a:pPr>
            <a:r>
              <a:rPr lang="en-US" dirty="0"/>
              <a:t> Those who had secondary and tertiary level of education</a:t>
            </a:r>
          </a:p>
          <a:p>
            <a:pPr>
              <a:buFont typeface="+mj-lt"/>
              <a:buAutoNum type="arabicPeriod"/>
            </a:pPr>
            <a:r>
              <a:rPr lang="en-US" dirty="0"/>
              <a:t> Holding management and blue collar jobs</a:t>
            </a:r>
          </a:p>
          <a:p>
            <a:pPr>
              <a:buFont typeface="+mj-lt"/>
              <a:buAutoNum type="arabicPeriod"/>
            </a:pPr>
            <a:r>
              <a:rPr lang="en-US" dirty="0"/>
              <a:t> Having no default in loan</a:t>
            </a:r>
          </a:p>
          <a:p>
            <a:pPr>
              <a:buFont typeface="+mj-lt"/>
              <a:buAutoNum type="arabicPeriod"/>
            </a:pPr>
            <a:r>
              <a:rPr lang="en-US" dirty="0"/>
              <a:t> Who opted for housing loan and not personal loan</a:t>
            </a:r>
          </a:p>
          <a:p>
            <a:pPr>
              <a:buFont typeface="+mj-lt"/>
              <a:buAutoNum type="arabicPeriod"/>
            </a:pPr>
            <a:r>
              <a:rPr lang="en-US" dirty="0"/>
              <a:t> Contacted in the months of Nov, June, May</a:t>
            </a:r>
          </a:p>
          <a:p>
            <a:pPr>
              <a:buFont typeface="+mj-lt"/>
              <a:buAutoNum type="arabicPeriod"/>
            </a:pPr>
            <a:r>
              <a:rPr lang="en-US" dirty="0"/>
              <a:t> Contacted via cellular communication</a:t>
            </a:r>
          </a:p>
        </p:txBody>
      </p:sp>
      <p:pic>
        <p:nvPicPr>
          <p:cNvPr id="6" name="Picture 5">
            <a:extLst>
              <a:ext uri="{FF2B5EF4-FFF2-40B4-BE49-F238E27FC236}">
                <a16:creationId xmlns:a16="http://schemas.microsoft.com/office/drawing/2014/main" id="{15E036D7-0008-90F1-E1CF-34C2DEC043D1}"/>
              </a:ext>
            </a:extLst>
          </p:cNvPr>
          <p:cNvPicPr>
            <a:picLocks noChangeAspect="1"/>
          </p:cNvPicPr>
          <p:nvPr/>
        </p:nvPicPr>
        <p:blipFill>
          <a:blip r:embed="rId3"/>
          <a:stretch>
            <a:fillRect/>
          </a:stretch>
        </p:blipFill>
        <p:spPr>
          <a:xfrm>
            <a:off x="8244832" y="1157698"/>
            <a:ext cx="3577806" cy="5503045"/>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1367F8B-A7B1-7CB3-1007-700008781362}"/>
                  </a:ext>
                </a:extLst>
              </p14:cNvPr>
              <p14:cNvContentPartPr/>
              <p14:nvPr/>
            </p14:nvContentPartPr>
            <p14:xfrm>
              <a:off x="11067072" y="3763065"/>
              <a:ext cx="358560" cy="7560"/>
            </p14:xfrm>
          </p:contentPart>
        </mc:Choice>
        <mc:Fallback xmlns="">
          <p:pic>
            <p:nvPicPr>
              <p:cNvPr id="7" name="Ink 6">
                <a:extLst>
                  <a:ext uri="{FF2B5EF4-FFF2-40B4-BE49-F238E27FC236}">
                    <a16:creationId xmlns:a16="http://schemas.microsoft.com/office/drawing/2014/main" id="{B1367F8B-A7B1-7CB3-1007-700008781362}"/>
                  </a:ext>
                </a:extLst>
              </p:cNvPr>
              <p:cNvPicPr/>
              <p:nvPr/>
            </p:nvPicPr>
            <p:blipFill>
              <a:blip r:embed="rId5"/>
              <a:stretch>
                <a:fillRect/>
              </a:stretch>
            </p:blipFill>
            <p:spPr>
              <a:xfrm>
                <a:off x="11031072" y="3691425"/>
                <a:ext cx="43020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05DB5C43-3B5A-EDE8-3492-57049F430981}"/>
                  </a:ext>
                </a:extLst>
              </p14:cNvPr>
              <p14:cNvContentPartPr/>
              <p14:nvPr/>
            </p14:nvContentPartPr>
            <p14:xfrm>
              <a:off x="11057712" y="3883665"/>
              <a:ext cx="366840" cy="360"/>
            </p14:xfrm>
          </p:contentPart>
        </mc:Choice>
        <mc:Fallback xmlns="">
          <p:pic>
            <p:nvPicPr>
              <p:cNvPr id="8" name="Ink 7">
                <a:extLst>
                  <a:ext uri="{FF2B5EF4-FFF2-40B4-BE49-F238E27FC236}">
                    <a16:creationId xmlns:a16="http://schemas.microsoft.com/office/drawing/2014/main" id="{05DB5C43-3B5A-EDE8-3492-57049F430981}"/>
                  </a:ext>
                </a:extLst>
              </p:cNvPr>
              <p:cNvPicPr/>
              <p:nvPr/>
            </p:nvPicPr>
            <p:blipFill>
              <a:blip r:embed="rId7"/>
              <a:stretch>
                <a:fillRect/>
              </a:stretch>
            </p:blipFill>
            <p:spPr>
              <a:xfrm>
                <a:off x="11021712" y="3811665"/>
                <a:ext cx="438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47EBDEB4-ECF5-DD55-5327-42746A3B37A7}"/>
                  </a:ext>
                </a:extLst>
              </p14:cNvPr>
              <p14:cNvContentPartPr/>
              <p14:nvPr/>
            </p14:nvContentPartPr>
            <p14:xfrm>
              <a:off x="11170752" y="2582625"/>
              <a:ext cx="224640" cy="360"/>
            </p14:xfrm>
          </p:contentPart>
        </mc:Choice>
        <mc:Fallback xmlns="">
          <p:pic>
            <p:nvPicPr>
              <p:cNvPr id="9" name="Ink 8">
                <a:extLst>
                  <a:ext uri="{FF2B5EF4-FFF2-40B4-BE49-F238E27FC236}">
                    <a16:creationId xmlns:a16="http://schemas.microsoft.com/office/drawing/2014/main" id="{47EBDEB4-ECF5-DD55-5327-42746A3B37A7}"/>
                  </a:ext>
                </a:extLst>
              </p:cNvPr>
              <p:cNvPicPr/>
              <p:nvPr/>
            </p:nvPicPr>
            <p:blipFill>
              <a:blip r:embed="rId9"/>
              <a:stretch>
                <a:fillRect/>
              </a:stretch>
            </p:blipFill>
            <p:spPr>
              <a:xfrm>
                <a:off x="11135112" y="2510985"/>
                <a:ext cx="2962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7260465C-4D6F-B9FF-5D8B-CBCD3A4B1E9C}"/>
                  </a:ext>
                </a:extLst>
              </p14:cNvPr>
              <p14:cNvContentPartPr/>
              <p14:nvPr/>
            </p14:nvContentPartPr>
            <p14:xfrm>
              <a:off x="11123592" y="2467425"/>
              <a:ext cx="340560" cy="212760"/>
            </p14:xfrm>
          </p:contentPart>
        </mc:Choice>
        <mc:Fallback xmlns="">
          <p:pic>
            <p:nvPicPr>
              <p:cNvPr id="10" name="Ink 9">
                <a:extLst>
                  <a:ext uri="{FF2B5EF4-FFF2-40B4-BE49-F238E27FC236}">
                    <a16:creationId xmlns:a16="http://schemas.microsoft.com/office/drawing/2014/main" id="{7260465C-4D6F-B9FF-5D8B-CBCD3A4B1E9C}"/>
                  </a:ext>
                </a:extLst>
              </p:cNvPr>
              <p:cNvPicPr/>
              <p:nvPr/>
            </p:nvPicPr>
            <p:blipFill>
              <a:blip r:embed="rId11"/>
              <a:stretch>
                <a:fillRect/>
              </a:stretch>
            </p:blipFill>
            <p:spPr>
              <a:xfrm>
                <a:off x="11087952" y="2395785"/>
                <a:ext cx="4122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9EE017E5-EAE6-057A-8321-A058A151A705}"/>
                  </a:ext>
                </a:extLst>
              </p14:cNvPr>
              <p14:cNvContentPartPr/>
              <p14:nvPr/>
            </p14:nvContentPartPr>
            <p14:xfrm>
              <a:off x="11085792" y="2620425"/>
              <a:ext cx="137160" cy="13320"/>
            </p14:xfrm>
          </p:contentPart>
        </mc:Choice>
        <mc:Fallback xmlns="">
          <p:pic>
            <p:nvPicPr>
              <p:cNvPr id="11" name="Ink 10">
                <a:extLst>
                  <a:ext uri="{FF2B5EF4-FFF2-40B4-BE49-F238E27FC236}">
                    <a16:creationId xmlns:a16="http://schemas.microsoft.com/office/drawing/2014/main" id="{9EE017E5-EAE6-057A-8321-A058A151A705}"/>
                  </a:ext>
                </a:extLst>
              </p:cNvPr>
              <p:cNvPicPr/>
              <p:nvPr/>
            </p:nvPicPr>
            <p:blipFill>
              <a:blip r:embed="rId13"/>
              <a:stretch>
                <a:fillRect/>
              </a:stretch>
            </p:blipFill>
            <p:spPr>
              <a:xfrm>
                <a:off x="11049792" y="2548785"/>
                <a:ext cx="2088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3BF0692D-8CA0-25F5-0C3F-67E4FC37E41C}"/>
                  </a:ext>
                </a:extLst>
              </p14:cNvPr>
              <p14:cNvContentPartPr/>
              <p14:nvPr/>
            </p14:nvContentPartPr>
            <p14:xfrm>
              <a:off x="10972752" y="5146905"/>
              <a:ext cx="451800" cy="360"/>
            </p14:xfrm>
          </p:contentPart>
        </mc:Choice>
        <mc:Fallback xmlns="">
          <p:pic>
            <p:nvPicPr>
              <p:cNvPr id="12" name="Ink 11">
                <a:extLst>
                  <a:ext uri="{FF2B5EF4-FFF2-40B4-BE49-F238E27FC236}">
                    <a16:creationId xmlns:a16="http://schemas.microsoft.com/office/drawing/2014/main" id="{3BF0692D-8CA0-25F5-0C3F-67E4FC37E41C}"/>
                  </a:ext>
                </a:extLst>
              </p:cNvPr>
              <p:cNvPicPr/>
              <p:nvPr/>
            </p:nvPicPr>
            <p:blipFill>
              <a:blip r:embed="rId15"/>
              <a:stretch>
                <a:fillRect/>
              </a:stretch>
            </p:blipFill>
            <p:spPr>
              <a:xfrm>
                <a:off x="10936752" y="5075265"/>
                <a:ext cx="5234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8A6624C4-DD8E-71D6-9E4C-8474F3904537}"/>
                  </a:ext>
                </a:extLst>
              </p14:cNvPr>
              <p14:cNvContentPartPr/>
              <p14:nvPr/>
            </p14:nvContentPartPr>
            <p14:xfrm>
              <a:off x="10963392" y="5043225"/>
              <a:ext cx="452160" cy="20520"/>
            </p14:xfrm>
          </p:contentPart>
        </mc:Choice>
        <mc:Fallback xmlns="">
          <p:pic>
            <p:nvPicPr>
              <p:cNvPr id="13" name="Ink 12">
                <a:extLst>
                  <a:ext uri="{FF2B5EF4-FFF2-40B4-BE49-F238E27FC236}">
                    <a16:creationId xmlns:a16="http://schemas.microsoft.com/office/drawing/2014/main" id="{8A6624C4-DD8E-71D6-9E4C-8474F3904537}"/>
                  </a:ext>
                </a:extLst>
              </p:cNvPr>
              <p:cNvPicPr/>
              <p:nvPr/>
            </p:nvPicPr>
            <p:blipFill>
              <a:blip r:embed="rId17"/>
              <a:stretch>
                <a:fillRect/>
              </a:stretch>
            </p:blipFill>
            <p:spPr>
              <a:xfrm>
                <a:off x="10927392" y="4971585"/>
                <a:ext cx="52380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28662F35-DFC0-81BC-AE7F-2BE18EC01D4D}"/>
                  </a:ext>
                </a:extLst>
              </p14:cNvPr>
              <p14:cNvContentPartPr/>
              <p14:nvPr/>
            </p14:nvContentPartPr>
            <p14:xfrm>
              <a:off x="11001192" y="6371985"/>
              <a:ext cx="432720" cy="11160"/>
            </p14:xfrm>
          </p:contentPart>
        </mc:Choice>
        <mc:Fallback xmlns="">
          <p:pic>
            <p:nvPicPr>
              <p:cNvPr id="14" name="Ink 13">
                <a:extLst>
                  <a:ext uri="{FF2B5EF4-FFF2-40B4-BE49-F238E27FC236}">
                    <a16:creationId xmlns:a16="http://schemas.microsoft.com/office/drawing/2014/main" id="{28662F35-DFC0-81BC-AE7F-2BE18EC01D4D}"/>
                  </a:ext>
                </a:extLst>
              </p:cNvPr>
              <p:cNvPicPr/>
              <p:nvPr/>
            </p:nvPicPr>
            <p:blipFill>
              <a:blip r:embed="rId19"/>
              <a:stretch>
                <a:fillRect/>
              </a:stretch>
            </p:blipFill>
            <p:spPr>
              <a:xfrm>
                <a:off x="10965192" y="6300345"/>
                <a:ext cx="50436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FC843055-3F96-7EA0-5D34-0BA42BB6244F}"/>
                  </a:ext>
                </a:extLst>
              </p14:cNvPr>
              <p14:cNvContentPartPr/>
              <p14:nvPr/>
            </p14:nvContentPartPr>
            <p14:xfrm>
              <a:off x="11019912" y="6419505"/>
              <a:ext cx="431280" cy="30600"/>
            </p14:xfrm>
          </p:contentPart>
        </mc:Choice>
        <mc:Fallback xmlns="">
          <p:pic>
            <p:nvPicPr>
              <p:cNvPr id="15" name="Ink 14">
                <a:extLst>
                  <a:ext uri="{FF2B5EF4-FFF2-40B4-BE49-F238E27FC236}">
                    <a16:creationId xmlns:a16="http://schemas.microsoft.com/office/drawing/2014/main" id="{FC843055-3F96-7EA0-5D34-0BA42BB6244F}"/>
                  </a:ext>
                </a:extLst>
              </p:cNvPr>
              <p:cNvPicPr/>
              <p:nvPr/>
            </p:nvPicPr>
            <p:blipFill>
              <a:blip r:embed="rId21"/>
              <a:stretch>
                <a:fillRect/>
              </a:stretch>
            </p:blipFill>
            <p:spPr>
              <a:xfrm>
                <a:off x="10983912" y="6347505"/>
                <a:ext cx="50292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20772D04-2678-A448-E822-541970166B73}"/>
                  </a:ext>
                </a:extLst>
              </p14:cNvPr>
              <p14:cNvContentPartPr/>
              <p14:nvPr/>
            </p14:nvContentPartPr>
            <p14:xfrm>
              <a:off x="10190112" y="3874305"/>
              <a:ext cx="235080" cy="11520"/>
            </p14:xfrm>
          </p:contentPart>
        </mc:Choice>
        <mc:Fallback xmlns="">
          <p:pic>
            <p:nvPicPr>
              <p:cNvPr id="16" name="Ink 15">
                <a:extLst>
                  <a:ext uri="{FF2B5EF4-FFF2-40B4-BE49-F238E27FC236}">
                    <a16:creationId xmlns:a16="http://schemas.microsoft.com/office/drawing/2014/main" id="{20772D04-2678-A448-E822-541970166B73}"/>
                  </a:ext>
                </a:extLst>
              </p:cNvPr>
              <p:cNvPicPr/>
              <p:nvPr/>
            </p:nvPicPr>
            <p:blipFill>
              <a:blip r:embed="rId23"/>
              <a:stretch>
                <a:fillRect/>
              </a:stretch>
            </p:blipFill>
            <p:spPr>
              <a:xfrm>
                <a:off x="10154472" y="3802305"/>
                <a:ext cx="30672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C71E323A-0257-B246-252A-5AAFBE26F22F}"/>
                  </a:ext>
                </a:extLst>
              </p14:cNvPr>
              <p14:cNvContentPartPr/>
              <p14:nvPr/>
            </p14:nvContentPartPr>
            <p14:xfrm>
              <a:off x="10152672" y="3770625"/>
              <a:ext cx="310680" cy="32400"/>
            </p14:xfrm>
          </p:contentPart>
        </mc:Choice>
        <mc:Fallback xmlns="">
          <p:pic>
            <p:nvPicPr>
              <p:cNvPr id="17" name="Ink 16">
                <a:extLst>
                  <a:ext uri="{FF2B5EF4-FFF2-40B4-BE49-F238E27FC236}">
                    <a16:creationId xmlns:a16="http://schemas.microsoft.com/office/drawing/2014/main" id="{C71E323A-0257-B246-252A-5AAFBE26F22F}"/>
                  </a:ext>
                </a:extLst>
              </p:cNvPr>
              <p:cNvPicPr/>
              <p:nvPr/>
            </p:nvPicPr>
            <p:blipFill>
              <a:blip r:embed="rId25"/>
              <a:stretch>
                <a:fillRect/>
              </a:stretch>
            </p:blipFill>
            <p:spPr>
              <a:xfrm>
                <a:off x="10117032" y="3698625"/>
                <a:ext cx="38232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634B4A5B-A449-4AAD-DA8B-027687E07A68}"/>
                  </a:ext>
                </a:extLst>
              </p14:cNvPr>
              <p14:cNvContentPartPr/>
              <p14:nvPr/>
            </p14:nvContentPartPr>
            <p14:xfrm>
              <a:off x="10105512" y="2611065"/>
              <a:ext cx="404640" cy="10440"/>
            </p14:xfrm>
          </p:contentPart>
        </mc:Choice>
        <mc:Fallback xmlns="">
          <p:pic>
            <p:nvPicPr>
              <p:cNvPr id="18" name="Ink 17">
                <a:extLst>
                  <a:ext uri="{FF2B5EF4-FFF2-40B4-BE49-F238E27FC236}">
                    <a16:creationId xmlns:a16="http://schemas.microsoft.com/office/drawing/2014/main" id="{634B4A5B-A449-4AAD-DA8B-027687E07A68}"/>
                  </a:ext>
                </a:extLst>
              </p:cNvPr>
              <p:cNvPicPr/>
              <p:nvPr/>
            </p:nvPicPr>
            <p:blipFill>
              <a:blip r:embed="rId27"/>
              <a:stretch>
                <a:fillRect/>
              </a:stretch>
            </p:blipFill>
            <p:spPr>
              <a:xfrm>
                <a:off x="10069512" y="2539425"/>
                <a:ext cx="4762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D326827A-08AE-46AB-A4CA-B4CA09DCF10C}"/>
                  </a:ext>
                </a:extLst>
              </p14:cNvPr>
              <p14:cNvContentPartPr/>
              <p14:nvPr/>
            </p14:nvContentPartPr>
            <p14:xfrm>
              <a:off x="10086432" y="2516745"/>
              <a:ext cx="405000" cy="10800"/>
            </p14:xfrm>
          </p:contentPart>
        </mc:Choice>
        <mc:Fallback xmlns="">
          <p:pic>
            <p:nvPicPr>
              <p:cNvPr id="19" name="Ink 18">
                <a:extLst>
                  <a:ext uri="{FF2B5EF4-FFF2-40B4-BE49-F238E27FC236}">
                    <a16:creationId xmlns:a16="http://schemas.microsoft.com/office/drawing/2014/main" id="{D326827A-08AE-46AB-A4CA-B4CA09DCF10C}"/>
                  </a:ext>
                </a:extLst>
              </p:cNvPr>
              <p:cNvPicPr/>
              <p:nvPr/>
            </p:nvPicPr>
            <p:blipFill>
              <a:blip r:embed="rId29"/>
              <a:stretch>
                <a:fillRect/>
              </a:stretch>
            </p:blipFill>
            <p:spPr>
              <a:xfrm>
                <a:off x="10050432" y="2444745"/>
                <a:ext cx="4766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061A508E-ADD4-2084-2A6A-24EF541DF8FA}"/>
                  </a:ext>
                </a:extLst>
              </p14:cNvPr>
              <p14:cNvContentPartPr/>
              <p14:nvPr/>
            </p14:nvContentPartPr>
            <p14:xfrm>
              <a:off x="10020552" y="6372345"/>
              <a:ext cx="357840" cy="20160"/>
            </p14:xfrm>
          </p:contentPart>
        </mc:Choice>
        <mc:Fallback xmlns="">
          <p:pic>
            <p:nvPicPr>
              <p:cNvPr id="20" name="Ink 19">
                <a:extLst>
                  <a:ext uri="{FF2B5EF4-FFF2-40B4-BE49-F238E27FC236}">
                    <a16:creationId xmlns:a16="http://schemas.microsoft.com/office/drawing/2014/main" id="{061A508E-ADD4-2084-2A6A-24EF541DF8FA}"/>
                  </a:ext>
                </a:extLst>
              </p:cNvPr>
              <p:cNvPicPr/>
              <p:nvPr/>
            </p:nvPicPr>
            <p:blipFill>
              <a:blip r:embed="rId31"/>
              <a:stretch>
                <a:fillRect/>
              </a:stretch>
            </p:blipFill>
            <p:spPr>
              <a:xfrm>
                <a:off x="9984552" y="6300345"/>
                <a:ext cx="4294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0C76F59A-1788-DAEB-AB61-0EFF1E255686}"/>
                  </a:ext>
                </a:extLst>
              </p14:cNvPr>
              <p14:cNvContentPartPr/>
              <p14:nvPr/>
            </p14:nvContentPartPr>
            <p14:xfrm>
              <a:off x="10020552" y="5137545"/>
              <a:ext cx="335160" cy="10080"/>
            </p14:xfrm>
          </p:contentPart>
        </mc:Choice>
        <mc:Fallback xmlns="">
          <p:pic>
            <p:nvPicPr>
              <p:cNvPr id="21" name="Ink 20">
                <a:extLst>
                  <a:ext uri="{FF2B5EF4-FFF2-40B4-BE49-F238E27FC236}">
                    <a16:creationId xmlns:a16="http://schemas.microsoft.com/office/drawing/2014/main" id="{0C76F59A-1788-DAEB-AB61-0EFF1E255686}"/>
                  </a:ext>
                </a:extLst>
              </p:cNvPr>
              <p:cNvPicPr/>
              <p:nvPr/>
            </p:nvPicPr>
            <p:blipFill>
              <a:blip r:embed="rId33"/>
              <a:stretch>
                <a:fillRect/>
              </a:stretch>
            </p:blipFill>
            <p:spPr>
              <a:xfrm>
                <a:off x="9984552" y="5065545"/>
                <a:ext cx="406800" cy="153720"/>
              </a:xfrm>
              <a:prstGeom prst="rect">
                <a:avLst/>
              </a:prstGeom>
            </p:spPr>
          </p:pic>
        </mc:Fallback>
      </mc:AlternateContent>
      <p:sp>
        <p:nvSpPr>
          <p:cNvPr id="23" name="TextBox 22">
            <a:extLst>
              <a:ext uri="{FF2B5EF4-FFF2-40B4-BE49-F238E27FC236}">
                <a16:creationId xmlns:a16="http://schemas.microsoft.com/office/drawing/2014/main" id="{D3020E7B-9AEC-6405-5C3C-A135E5C26749}"/>
              </a:ext>
            </a:extLst>
          </p:cNvPr>
          <p:cNvSpPr txBox="1"/>
          <p:nvPr/>
        </p:nvSpPr>
        <p:spPr>
          <a:xfrm>
            <a:off x="126314" y="1667016"/>
            <a:ext cx="7535639" cy="923330"/>
          </a:xfrm>
          <a:prstGeom prst="rect">
            <a:avLst/>
          </a:prstGeom>
          <a:noFill/>
        </p:spPr>
        <p:txBody>
          <a:bodyPr wrap="square">
            <a:spAutoFit/>
          </a:bodyPr>
          <a:lstStyle/>
          <a:p>
            <a:r>
              <a:rPr lang="en-US" dirty="0"/>
              <a:t>Cluster 0 : represents those who are not likely to subscribe to Term Deposits</a:t>
            </a:r>
          </a:p>
          <a:p>
            <a:r>
              <a:rPr lang="en-US" dirty="0"/>
              <a:t>Cluster 1 : represents those who are more likely to subscribe to Term Deposits</a:t>
            </a:r>
          </a:p>
          <a:p>
            <a:r>
              <a:rPr lang="en-US" dirty="0"/>
              <a:t>Cluster -1 : represents the outliers</a:t>
            </a:r>
          </a:p>
        </p:txBody>
      </p:sp>
    </p:spTree>
    <p:extLst>
      <p:ext uri="{BB962C8B-B14F-4D97-AF65-F5344CB8AC3E}">
        <p14:creationId xmlns:p14="http://schemas.microsoft.com/office/powerpoint/2010/main" val="320837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22CF62-0E3A-5377-6AC2-2FB36783702E}"/>
              </a:ext>
            </a:extLst>
          </p:cNvPr>
          <p:cNvSpPr/>
          <p:nvPr/>
        </p:nvSpPr>
        <p:spPr>
          <a:xfrm>
            <a:off x="3258944" y="0"/>
            <a:ext cx="567411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Marketing Strategy</a:t>
            </a:r>
          </a:p>
        </p:txBody>
      </p:sp>
      <p:sp>
        <p:nvSpPr>
          <p:cNvPr id="4" name="TextBox 3">
            <a:extLst>
              <a:ext uri="{FF2B5EF4-FFF2-40B4-BE49-F238E27FC236}">
                <a16:creationId xmlns:a16="http://schemas.microsoft.com/office/drawing/2014/main" id="{5F7CF510-5CE4-575F-2753-4B2300E9E252}"/>
              </a:ext>
            </a:extLst>
          </p:cNvPr>
          <p:cNvSpPr txBox="1"/>
          <p:nvPr/>
        </p:nvSpPr>
        <p:spPr>
          <a:xfrm>
            <a:off x="0" y="1017598"/>
            <a:ext cx="12215567" cy="5632311"/>
          </a:xfrm>
          <a:prstGeom prst="rect">
            <a:avLst/>
          </a:prstGeom>
          <a:noFill/>
        </p:spPr>
        <p:txBody>
          <a:bodyPr wrap="square">
            <a:spAutoFit/>
          </a:bodyPr>
          <a:lstStyle/>
          <a:p>
            <a:pPr>
              <a:buFont typeface="+mj-lt"/>
              <a:buAutoNum type="arabicPeriod"/>
            </a:pPr>
            <a:r>
              <a:rPr lang="en-US" dirty="0"/>
              <a:t> Key to a successful marketing campaign is to maintain a </a:t>
            </a:r>
            <a:r>
              <a:rPr lang="en-US" b="1" dirty="0"/>
              <a:t>regular connect</a:t>
            </a:r>
            <a:r>
              <a:rPr lang="en-US" dirty="0"/>
              <a:t> with the customer.</a:t>
            </a:r>
          </a:p>
          <a:p>
            <a:pPr>
              <a:buFont typeface="+mj-lt"/>
              <a:buAutoNum type="arabicPeriod"/>
            </a:pPr>
            <a:endParaRPr lang="en-US" dirty="0"/>
          </a:p>
          <a:p>
            <a:pPr>
              <a:buFont typeface="+mj-lt"/>
              <a:buAutoNum type="arabicPeriod"/>
            </a:pPr>
            <a:r>
              <a:rPr lang="en-US" dirty="0"/>
              <a:t> For that as the data suggests : maintain regular contact with those clients who maintain higher balances.</a:t>
            </a:r>
          </a:p>
          <a:p>
            <a:pPr>
              <a:buFont typeface="+mj-lt"/>
              <a:buAutoNum type="arabicPeriod"/>
            </a:pPr>
            <a:endParaRPr lang="en-US" dirty="0"/>
          </a:p>
          <a:p>
            <a:pPr>
              <a:buFont typeface="+mj-lt"/>
              <a:buAutoNum type="arabicPeriod"/>
            </a:pPr>
            <a:r>
              <a:rPr lang="en-US" dirty="0"/>
              <a:t> Approach the blue collar and management professionals who are well educated with secondary or tertiary degrees and who have higher balances. Although their risk appetite is high, for liquidity we can suggest them to invest in Term deposits as well.</a:t>
            </a:r>
          </a:p>
          <a:p>
            <a:pPr>
              <a:buFont typeface="+mj-lt"/>
              <a:buAutoNum type="arabicPeriod"/>
            </a:pPr>
            <a:endParaRPr lang="en-US" dirty="0"/>
          </a:p>
          <a:p>
            <a:pPr>
              <a:buFont typeface="+mj-lt"/>
              <a:buAutoNum type="arabicPeriod"/>
            </a:pPr>
            <a:r>
              <a:rPr lang="en-US" dirty="0"/>
              <a:t>Those who have less debt, have more disposable income and hence approach those whose liability towards home loan and personal loan is less.</a:t>
            </a:r>
          </a:p>
          <a:p>
            <a:pPr>
              <a:buFont typeface="+mj-lt"/>
              <a:buAutoNum type="arabicPeriod"/>
            </a:pPr>
            <a:endParaRPr lang="en-US" dirty="0"/>
          </a:p>
          <a:p>
            <a:pPr>
              <a:buFont typeface="+mj-lt"/>
              <a:buAutoNum type="arabicPeriod"/>
            </a:pPr>
            <a:r>
              <a:rPr lang="en-US" dirty="0"/>
              <a:t>Bank should provide attractive interest rates in order to attract the senior citizens. Retirement corpus for these clients will be on the higher side and they tend to invest in Term deposits and hence attractive interest rate will draw them in.</a:t>
            </a:r>
          </a:p>
          <a:p>
            <a:pPr>
              <a:buFont typeface="+mj-lt"/>
              <a:buAutoNum type="arabicPeriod"/>
            </a:pPr>
            <a:endParaRPr lang="en-US" dirty="0"/>
          </a:p>
          <a:p>
            <a:pPr>
              <a:buFont typeface="+mj-lt"/>
              <a:buAutoNum type="arabicPeriod"/>
            </a:pPr>
            <a:r>
              <a:rPr lang="en-US" dirty="0"/>
              <a:t>Contact around the 2nd week of the month and not wait till the month end when customers tend to pay any outstanding bills.</a:t>
            </a:r>
          </a:p>
          <a:p>
            <a:pPr>
              <a:buFont typeface="+mj-lt"/>
              <a:buAutoNum type="arabicPeriod"/>
            </a:pPr>
            <a:endParaRPr lang="en-US" dirty="0"/>
          </a:p>
          <a:p>
            <a:pPr>
              <a:buFont typeface="+mj-lt"/>
              <a:buAutoNum type="arabicPeriod"/>
            </a:pPr>
            <a:r>
              <a:rPr lang="en-US" dirty="0"/>
              <a:t>Approach customers in May, June and November as well, May and June being the mid year and November is before the winter holiday expenses.</a:t>
            </a:r>
          </a:p>
          <a:p>
            <a:pPr>
              <a:buFont typeface="+mj-lt"/>
              <a:buAutoNum type="arabicPeriod"/>
            </a:pPr>
            <a:endParaRPr lang="en-US" dirty="0"/>
          </a:p>
          <a:p>
            <a:pPr>
              <a:buFont typeface="+mj-lt"/>
              <a:buAutoNum type="arabicPeriod"/>
            </a:pPr>
            <a:r>
              <a:rPr lang="en-US" dirty="0"/>
              <a:t>Married folks are most likely earning double income (couple) and hence for liquidity and to inculcate savings Term Deposits are a good investment option.</a:t>
            </a:r>
          </a:p>
        </p:txBody>
      </p:sp>
    </p:spTree>
    <p:extLst>
      <p:ext uri="{BB962C8B-B14F-4D97-AF65-F5344CB8AC3E}">
        <p14:creationId xmlns:p14="http://schemas.microsoft.com/office/powerpoint/2010/main" val="212265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22CF62-0E3A-5377-6AC2-2FB36783702E}"/>
              </a:ext>
            </a:extLst>
          </p:cNvPr>
          <p:cNvSpPr/>
          <p:nvPr/>
        </p:nvSpPr>
        <p:spPr>
          <a:xfrm>
            <a:off x="2197244" y="0"/>
            <a:ext cx="779751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Marketing Strategy: Target</a:t>
            </a:r>
          </a:p>
        </p:txBody>
      </p:sp>
      <p:sp>
        <p:nvSpPr>
          <p:cNvPr id="3" name="Isosceles Triangle 2">
            <a:extLst>
              <a:ext uri="{FF2B5EF4-FFF2-40B4-BE49-F238E27FC236}">
                <a16:creationId xmlns:a16="http://schemas.microsoft.com/office/drawing/2014/main" id="{97489F33-8E3D-0D53-1F0D-A021267C1814}"/>
              </a:ext>
            </a:extLst>
          </p:cNvPr>
          <p:cNvSpPr/>
          <p:nvPr/>
        </p:nvSpPr>
        <p:spPr>
          <a:xfrm>
            <a:off x="4395787" y="4867275"/>
            <a:ext cx="3400425" cy="1866305"/>
          </a:xfrm>
          <a:prstGeom prst="triangle">
            <a:avLst>
              <a:gd name="adj" fmla="val 50578"/>
            </a:avLst>
          </a:prstGeom>
        </p:spPr>
        <p:style>
          <a:lnRef idx="2">
            <a:schemeClr val="accent6">
              <a:shade val="15000"/>
            </a:schemeClr>
          </a:lnRef>
          <a:fillRef idx="1">
            <a:schemeClr val="accent6"/>
          </a:fillRef>
          <a:effectRef idx="0">
            <a:schemeClr val="accent6"/>
          </a:effectRef>
          <a:fontRef idx="minor">
            <a:schemeClr val="lt1"/>
          </a:fontRef>
        </p:style>
        <p:txBody>
          <a:bodyPr rtlCol="0" anchor="t" anchorCtr="0"/>
          <a:lstStyle/>
          <a:p>
            <a:pPr algn="ctr"/>
            <a:r>
              <a:rPr lang="en-US" dirty="0"/>
              <a:t>KEY: </a:t>
            </a:r>
          </a:p>
          <a:p>
            <a:pPr algn="ctr"/>
            <a:r>
              <a:rPr lang="en-US" dirty="0"/>
              <a:t>Maintain Regular Contact</a:t>
            </a:r>
            <a:endParaRPr lang="en-IN" dirty="0"/>
          </a:p>
        </p:txBody>
      </p:sp>
      <p:cxnSp>
        <p:nvCxnSpPr>
          <p:cNvPr id="6" name="Straight Connector 5">
            <a:extLst>
              <a:ext uri="{FF2B5EF4-FFF2-40B4-BE49-F238E27FC236}">
                <a16:creationId xmlns:a16="http://schemas.microsoft.com/office/drawing/2014/main" id="{A447ED07-C1D3-1F21-99C4-B3CEE5F04C51}"/>
              </a:ext>
            </a:extLst>
          </p:cNvPr>
          <p:cNvCxnSpPr>
            <a:cxnSpLocks/>
          </p:cNvCxnSpPr>
          <p:nvPr/>
        </p:nvCxnSpPr>
        <p:spPr>
          <a:xfrm flipH="1" flipV="1">
            <a:off x="2316957" y="5267325"/>
            <a:ext cx="207883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37D54C-667B-79E0-3D9F-42664D4E57C7}"/>
              </a:ext>
            </a:extLst>
          </p:cNvPr>
          <p:cNvCxnSpPr>
            <a:cxnSpLocks/>
          </p:cNvCxnSpPr>
          <p:nvPr/>
        </p:nvCxnSpPr>
        <p:spPr>
          <a:xfrm flipH="1" flipV="1">
            <a:off x="3593306" y="4295775"/>
            <a:ext cx="1450182" cy="1357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84521C6-9649-4EC4-3B61-E40B570363A7}"/>
              </a:ext>
            </a:extLst>
          </p:cNvPr>
          <p:cNvCxnSpPr>
            <a:cxnSpLocks/>
          </p:cNvCxnSpPr>
          <p:nvPr/>
        </p:nvCxnSpPr>
        <p:spPr>
          <a:xfrm>
            <a:off x="4791075" y="3429000"/>
            <a:ext cx="1031080" cy="14954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C43386-513F-92C1-5B0D-8058D2604584}"/>
              </a:ext>
            </a:extLst>
          </p:cNvPr>
          <p:cNvCxnSpPr>
            <a:cxnSpLocks/>
          </p:cNvCxnSpPr>
          <p:nvPr/>
        </p:nvCxnSpPr>
        <p:spPr>
          <a:xfrm flipV="1">
            <a:off x="6493669" y="3429000"/>
            <a:ext cx="1213246" cy="1552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D41C0EC-88BF-2ADA-127D-D71CCEF5C23F}"/>
              </a:ext>
            </a:extLst>
          </p:cNvPr>
          <p:cNvCxnSpPr>
            <a:cxnSpLocks/>
          </p:cNvCxnSpPr>
          <p:nvPr/>
        </p:nvCxnSpPr>
        <p:spPr>
          <a:xfrm flipV="1">
            <a:off x="7122319" y="4505325"/>
            <a:ext cx="1754981" cy="1147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978082-4ADA-E959-F428-37816CACCC07}"/>
              </a:ext>
            </a:extLst>
          </p:cNvPr>
          <p:cNvCxnSpPr>
            <a:cxnSpLocks/>
          </p:cNvCxnSpPr>
          <p:nvPr/>
        </p:nvCxnSpPr>
        <p:spPr>
          <a:xfrm flipV="1">
            <a:off x="8153400" y="5421809"/>
            <a:ext cx="1721643" cy="1064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E0BEC06-6190-1F2C-9612-C5AC7232EB66}"/>
              </a:ext>
            </a:extLst>
          </p:cNvPr>
          <p:cNvCxnSpPr>
            <a:cxnSpLocks/>
          </p:cNvCxnSpPr>
          <p:nvPr/>
        </p:nvCxnSpPr>
        <p:spPr>
          <a:xfrm flipV="1">
            <a:off x="6193631" y="3105150"/>
            <a:ext cx="0" cy="15621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F18B70B-07C2-454E-7CE7-44884F81E01B}"/>
              </a:ext>
            </a:extLst>
          </p:cNvPr>
          <p:cNvSpPr/>
          <p:nvPr/>
        </p:nvSpPr>
        <p:spPr>
          <a:xfrm>
            <a:off x="5285184" y="1167705"/>
            <a:ext cx="2026435" cy="1866305"/>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Customers having Higher Balances </a:t>
            </a:r>
            <a:endParaRPr lang="en-IN" dirty="0"/>
          </a:p>
        </p:txBody>
      </p:sp>
      <p:sp>
        <p:nvSpPr>
          <p:cNvPr id="29" name="Rectangle: Rounded Corners 28">
            <a:extLst>
              <a:ext uri="{FF2B5EF4-FFF2-40B4-BE49-F238E27FC236}">
                <a16:creationId xmlns:a16="http://schemas.microsoft.com/office/drawing/2014/main" id="{5BE104D1-CC83-6391-B8DC-AA654F491CFB}"/>
              </a:ext>
            </a:extLst>
          </p:cNvPr>
          <p:cNvSpPr/>
          <p:nvPr/>
        </p:nvSpPr>
        <p:spPr>
          <a:xfrm rot="2226163">
            <a:off x="7454859" y="2328303"/>
            <a:ext cx="1674497" cy="1171402"/>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No debt / default </a:t>
            </a:r>
            <a:endParaRPr lang="en-IN" dirty="0"/>
          </a:p>
        </p:txBody>
      </p:sp>
      <p:sp>
        <p:nvSpPr>
          <p:cNvPr id="30" name="Rectangle 29">
            <a:extLst>
              <a:ext uri="{FF2B5EF4-FFF2-40B4-BE49-F238E27FC236}">
                <a16:creationId xmlns:a16="http://schemas.microsoft.com/office/drawing/2014/main" id="{F89EF32F-4A46-1CB6-E2C8-2F288CD98D58}"/>
              </a:ext>
            </a:extLst>
          </p:cNvPr>
          <p:cNvSpPr/>
          <p:nvPr/>
        </p:nvSpPr>
        <p:spPr>
          <a:xfrm rot="19806185">
            <a:off x="8996363" y="3511721"/>
            <a:ext cx="1721643" cy="92333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Married </a:t>
            </a:r>
            <a:endParaRPr lang="en-IN" dirty="0"/>
          </a:p>
        </p:txBody>
      </p:sp>
      <p:sp>
        <p:nvSpPr>
          <p:cNvPr id="31" name="Chord 30">
            <a:extLst>
              <a:ext uri="{FF2B5EF4-FFF2-40B4-BE49-F238E27FC236}">
                <a16:creationId xmlns:a16="http://schemas.microsoft.com/office/drawing/2014/main" id="{EC0483FE-CA8A-99CC-97B5-E2952C76B71D}"/>
              </a:ext>
            </a:extLst>
          </p:cNvPr>
          <p:cNvSpPr/>
          <p:nvPr/>
        </p:nvSpPr>
        <p:spPr>
          <a:xfrm>
            <a:off x="9972742" y="4505325"/>
            <a:ext cx="2034712" cy="1816299"/>
          </a:xfrm>
          <a:prstGeom prst="chord">
            <a:avLst>
              <a:gd name="adj1" fmla="val 20931288"/>
              <a:gd name="adj2" fmla="val 16199998"/>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chemeClr val="lt1"/>
                </a:solidFill>
              </a:rPr>
              <a:t>Blue Collar jobs and Management </a:t>
            </a:r>
          </a:p>
          <a:p>
            <a:pPr algn="ctr"/>
            <a:r>
              <a:rPr lang="en-US" dirty="0">
                <a:solidFill>
                  <a:schemeClr val="lt1"/>
                </a:solidFill>
              </a:rPr>
              <a:t>Professionals</a:t>
            </a:r>
          </a:p>
        </p:txBody>
      </p:sp>
      <p:sp>
        <p:nvSpPr>
          <p:cNvPr id="32" name="Diamond 31">
            <a:extLst>
              <a:ext uri="{FF2B5EF4-FFF2-40B4-BE49-F238E27FC236}">
                <a16:creationId xmlns:a16="http://schemas.microsoft.com/office/drawing/2014/main" id="{7DD6E63F-A362-E7EE-F41E-99E0805F892B}"/>
              </a:ext>
            </a:extLst>
          </p:cNvPr>
          <p:cNvSpPr/>
          <p:nvPr/>
        </p:nvSpPr>
        <p:spPr>
          <a:xfrm>
            <a:off x="420042" y="4315217"/>
            <a:ext cx="1908205" cy="1904215"/>
          </a:xfrm>
          <a:prstGeom prst="diamond">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Retired </a:t>
            </a:r>
            <a:endParaRPr lang="en-IN" dirty="0"/>
          </a:p>
        </p:txBody>
      </p:sp>
      <p:sp>
        <p:nvSpPr>
          <p:cNvPr id="34" name="Star: 5 Points 33">
            <a:extLst>
              <a:ext uri="{FF2B5EF4-FFF2-40B4-BE49-F238E27FC236}">
                <a16:creationId xmlns:a16="http://schemas.microsoft.com/office/drawing/2014/main" id="{6ECFB136-BA24-96D4-ABAC-E0FD749615F9}"/>
              </a:ext>
            </a:extLst>
          </p:cNvPr>
          <p:cNvSpPr/>
          <p:nvPr/>
        </p:nvSpPr>
        <p:spPr>
          <a:xfrm rot="1682991">
            <a:off x="1028595" y="2451482"/>
            <a:ext cx="2977127" cy="2207388"/>
          </a:xfrm>
          <a:prstGeom prst="star5">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Attractive Interest Rates</a:t>
            </a:r>
            <a:endParaRPr lang="en-IN" dirty="0"/>
          </a:p>
        </p:txBody>
      </p:sp>
      <p:sp>
        <p:nvSpPr>
          <p:cNvPr id="35" name="Teardrop 34">
            <a:extLst>
              <a:ext uri="{FF2B5EF4-FFF2-40B4-BE49-F238E27FC236}">
                <a16:creationId xmlns:a16="http://schemas.microsoft.com/office/drawing/2014/main" id="{41405943-A70E-CBDF-2231-8141E14D7F69}"/>
              </a:ext>
            </a:extLst>
          </p:cNvPr>
          <p:cNvSpPr/>
          <p:nvPr/>
        </p:nvSpPr>
        <p:spPr>
          <a:xfrm rot="20878498">
            <a:off x="3277775" y="1875193"/>
            <a:ext cx="1683571" cy="1539180"/>
          </a:xfrm>
          <a:prstGeom prst="teardrop">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Contact during May, June, November</a:t>
            </a:r>
            <a:endParaRPr lang="en-IN" dirty="0"/>
          </a:p>
        </p:txBody>
      </p:sp>
    </p:spTree>
    <p:extLst>
      <p:ext uri="{BB962C8B-B14F-4D97-AF65-F5344CB8AC3E}">
        <p14:creationId xmlns:p14="http://schemas.microsoft.com/office/powerpoint/2010/main" val="1561220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251</TotalTime>
  <Words>1158</Words>
  <Application>Microsoft Office PowerPoint</Application>
  <PresentationFormat>Widescreen</PresentationFormat>
  <Paragraphs>176</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Celestial</vt:lpstr>
      <vt:lpstr>Customer Segmentation – For Marketing Strategy Clustering Project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NeenaJerry</dc:creator>
  <cp:lastModifiedBy>NeenaJerry</cp:lastModifiedBy>
  <cp:revision>4</cp:revision>
  <dcterms:created xsi:type="dcterms:W3CDTF">2024-07-10T08:02:56Z</dcterms:created>
  <dcterms:modified xsi:type="dcterms:W3CDTF">2024-08-02T06:47:07Z</dcterms:modified>
</cp:coreProperties>
</file>