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1" autoAdjust="0"/>
    <p:restoredTop sz="94660"/>
  </p:normalViewPr>
  <p:slideViewPr>
    <p:cSldViewPr snapToGrid="0">
      <p:cViewPr varScale="1">
        <p:scale>
          <a:sx n="85" d="100"/>
          <a:sy n="85" d="100"/>
        </p:scale>
        <p:origin x="11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10/22/2024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166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10/22/2024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013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10/22/2024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29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10/22/2024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102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10/22/2024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96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10/22/2024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031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10/22/2024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812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10/22/2024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952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10/22/2024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06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10/22/2024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91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10/22/2024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651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10/22/2024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6014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1" r:id="rId6"/>
    <p:sldLayoutId id="2147483727" r:id="rId7"/>
    <p:sldLayoutId id="2147483728" r:id="rId8"/>
    <p:sldLayoutId id="2147483729" r:id="rId9"/>
    <p:sldLayoutId id="2147483730" r:id="rId10"/>
    <p:sldLayoutId id="214748373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6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science.osti.gov/early-career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F1314C34-F582-4EEF-86CE-F88761E524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587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5875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076C637-A3B9-2804-C476-2F0FD7B0AA7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43750"/>
          <a:stretch/>
        </p:blipFill>
        <p:spPr>
          <a:xfrm>
            <a:off x="-1" y="10"/>
            <a:ext cx="12191999" cy="685799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7319A1DD-F557-4EC6-8A8C-F7617B4CD6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118982"/>
            <a:ext cx="7537704" cy="2462668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7362BE-FA49-E8B5-9D2B-A4417EA9A9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5791" y="3331444"/>
            <a:ext cx="6470692" cy="1229306"/>
          </a:xfrm>
        </p:spPr>
        <p:txBody>
          <a:bodyPr>
            <a:normAutofit/>
          </a:bodyPr>
          <a:lstStyle/>
          <a:p>
            <a:r>
              <a:rPr lang="en-US" sz="4200">
                <a:solidFill>
                  <a:schemeClr val="tx1"/>
                </a:solidFill>
              </a:rPr>
              <a:t>Web Scraping Research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F2D564-7040-4E35-1FD3-A56E605650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5791" y="4735799"/>
            <a:ext cx="6470693" cy="605256"/>
          </a:xfrm>
        </p:spPr>
        <p:txBody>
          <a:bodyPr>
            <a:normAutofit/>
          </a:bodyPr>
          <a:lstStyle/>
          <a:p>
            <a:r>
              <a:rPr lang="en-US"/>
              <a:t>By: Neeraja Vasa</a:t>
            </a:r>
            <a:endParaRPr lang="en-US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2429" y="4641183"/>
            <a:ext cx="6309360" cy="0"/>
          </a:xfrm>
          <a:prstGeom prst="line">
            <a:avLst/>
          </a:prstGeom>
          <a:ln w="19050">
            <a:solidFill>
              <a:schemeClr val="accent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!!footer rectangle">
            <a:extLst>
              <a:ext uri="{FF2B5EF4-FFF2-40B4-BE49-F238E27FC236}">
                <a16:creationId xmlns:a16="http://schemas.microsoft.com/office/drawing/2014/main" id="{C390A367-0330-4E03-9D5F-40308A7975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1644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F3BC8-3126-3841-01E2-EDDD595E5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3: Extracting Names and Institutions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2BCA12-5B84-8FF4-5095-9A5C585D04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dirty="0" err="1"/>
              <a:t>extract_and_classify_data</a:t>
            </a:r>
            <a:r>
              <a:rPr lang="en-US" dirty="0"/>
              <a:t> method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1800" dirty="0"/>
              <a:t>Identifies text files within the directory and loops through each of them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1800" dirty="0"/>
              <a:t>Extracts the names and institutions from the text files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1800" dirty="0"/>
              <a:t>Guesses the gender based on first name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1800" dirty="0"/>
              <a:t>Classifies institution 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1800" dirty="0"/>
              <a:t>Creates a </a:t>
            </a:r>
            <a:r>
              <a:rPr lang="en-US" sz="1800" dirty="0" err="1"/>
              <a:t>DataFrame</a:t>
            </a:r>
            <a:r>
              <a:rPr lang="en-US" sz="1800" dirty="0"/>
              <a:t> to store each entry</a:t>
            </a:r>
          </a:p>
        </p:txBody>
      </p:sp>
    </p:spTree>
    <p:extLst>
      <p:ext uri="{BB962C8B-B14F-4D97-AF65-F5344CB8AC3E}">
        <p14:creationId xmlns:p14="http://schemas.microsoft.com/office/powerpoint/2010/main" val="10317142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9AF9C-A967-33C9-F4E2-38D6131F2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Step: Execution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9A4AB6-871F-CDF0-AF89-1C9D23F0AD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Calling all the methods we defined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Converting the </a:t>
            </a:r>
            <a:r>
              <a:rPr lang="en-US" dirty="0" err="1"/>
              <a:t>DataFrame</a:t>
            </a:r>
            <a:r>
              <a:rPr lang="en-US" dirty="0"/>
              <a:t> to a .csv file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1800" dirty="0"/>
              <a:t>index=False ensures that the Data Frame’s index isn’t included in the csv file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if __name__ == "__main__“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1800" dirty="0"/>
              <a:t>Ensures that the main method is called only when the script is run directly, not when it is imported as a module in </a:t>
            </a:r>
            <a:r>
              <a:rPr lang="en-US" sz="1800"/>
              <a:t>another script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578589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55716-A99F-1C39-419D-EE1887A40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7C1ECB-95AB-BC2C-3F7B-3AF417DCA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Read the award data on the website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 </a:t>
            </a:r>
            <a:r>
              <a:rPr lang="en-US" sz="1800" b="0" i="0" dirty="0">
                <a:effectLst/>
                <a:latin typeface="Aptos" panose="020B0004020202020204" pitchFamily="34" charset="0"/>
                <a:hlinkClick r:id="rId2"/>
              </a:rPr>
              <a:t>https://science.osti.gov/early-career</a:t>
            </a:r>
            <a:endParaRPr lang="en-US" sz="1800" b="0" i="0" dirty="0">
              <a:effectLst/>
              <a:latin typeface="Aptos" panose="020B00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Extract the names of the awardees and their institutions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Classify awardees as male or female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Classify the institutions as universities or national lab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If an institution is a university, classify it as public, private, or ivy league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Find the h-index of each recipient on google scholar</a:t>
            </a:r>
          </a:p>
          <a:p>
            <a:pPr lvl="1"/>
            <a:endParaRPr lang="en-US" dirty="0"/>
          </a:p>
          <a:p>
            <a:pPr marL="475488" lvl="2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15219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9B3A2-B2CE-82FF-1F77-110B5CE9B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Libraries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AD743C-47E8-81D9-7AA1-BB475DE129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To help with this project, I used the following libraries: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requests: to fetch web pages and download files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/>
              <a:t>BeautifulSoup</a:t>
            </a:r>
            <a:r>
              <a:rPr lang="en-US" dirty="0"/>
              <a:t>: to parse HTML contents to find elements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/>
              <a:t>os</a:t>
            </a:r>
            <a:r>
              <a:rPr lang="en-US" dirty="0"/>
              <a:t>: to perform file system operations like creating directories or checking if a file exists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/>
              <a:t>urllib.parse.urljoin</a:t>
            </a:r>
            <a:r>
              <a:rPr lang="en-US" dirty="0"/>
              <a:t>: form URLs by joining relative paths to URLs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/>
              <a:t>tqdm</a:t>
            </a:r>
            <a:r>
              <a:rPr lang="en-US" dirty="0"/>
              <a:t>: progress bar for loops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/>
              <a:t>pdfplumber</a:t>
            </a:r>
            <a:r>
              <a:rPr lang="en-US" dirty="0"/>
              <a:t>: extract text from PDF files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re: regular expressions for searching and extracting patterns from text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pandas: data manipulation and storage in tabular manner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/>
              <a:t>gender_guesser</a:t>
            </a:r>
            <a:r>
              <a:rPr lang="en-US" dirty="0"/>
              <a:t>: library that guesses gender based on first name</a:t>
            </a:r>
          </a:p>
        </p:txBody>
      </p:sp>
    </p:spTree>
    <p:extLst>
      <p:ext uri="{BB962C8B-B14F-4D97-AF65-F5344CB8AC3E}">
        <p14:creationId xmlns:p14="http://schemas.microsoft.com/office/powerpoint/2010/main" val="3821611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9B3A2-B2CE-82FF-1F77-110B5CE9B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Libraries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AD743C-47E8-81D9-7AA1-BB475DE129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logging: to log messages for debugging and progress tracking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scholarly: access Google Scholar to retrieve information</a:t>
            </a:r>
          </a:p>
        </p:txBody>
      </p:sp>
    </p:spTree>
    <p:extLst>
      <p:ext uri="{BB962C8B-B14F-4D97-AF65-F5344CB8AC3E}">
        <p14:creationId xmlns:p14="http://schemas.microsoft.com/office/powerpoint/2010/main" val="2730299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613CD-E414-1854-05C0-A69996BF7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55E24C-CB1A-363D-22F4-81A0A1BCB8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Configuring logging to log messages in a readable format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Saving the website from which we have to read data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Creating directories to store PDFs and their extracted text files. </a:t>
            </a:r>
          </a:p>
        </p:txBody>
      </p:sp>
    </p:spTree>
    <p:extLst>
      <p:ext uri="{BB962C8B-B14F-4D97-AF65-F5344CB8AC3E}">
        <p14:creationId xmlns:p14="http://schemas.microsoft.com/office/powerpoint/2010/main" val="3089978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AAC96-BB31-83C2-090E-B6268ED02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Fetching PDF 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DC64F3-0CEF-A75E-D257-5C58FE509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1900" dirty="0"/>
              <a:t>Send a GET request to the base URL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900" dirty="0"/>
              <a:t>Raise an exception if there was an error accessing the URL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900" dirty="0"/>
              <a:t>Use </a:t>
            </a:r>
            <a:r>
              <a:rPr lang="en-US" sz="1900" dirty="0" err="1"/>
              <a:t>BeautifulSoup</a:t>
            </a:r>
            <a:r>
              <a:rPr lang="en-US" sz="1900" dirty="0"/>
              <a:t> to parse through the content of the website and find the links for pdf files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900" dirty="0"/>
              <a:t>Storing the links in a list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900" dirty="0" err="1"/>
              <a:t>download_pdf</a:t>
            </a:r>
            <a:r>
              <a:rPr lang="en-US" sz="1900" dirty="0"/>
              <a:t> method: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1900" dirty="0"/>
              <a:t>Takes in two parameters: the URL of the file to be downloaded and the path it must be saved in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1900" dirty="0"/>
              <a:t>Makes a request to the URL, stream=True ensures that data is downloaded in chunks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1900" dirty="0"/>
              <a:t>If the URL is found, it opens a new file at that path in “</a:t>
            </a:r>
            <a:r>
              <a:rPr lang="en-US" sz="1900" dirty="0" err="1"/>
              <a:t>wb</a:t>
            </a:r>
            <a:r>
              <a:rPr lang="en-US" sz="1900" dirty="0"/>
              <a:t>” mode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1900" dirty="0"/>
              <a:t>PDF is downloaded in chunks. Chunk size is defined by </a:t>
            </a:r>
            <a:r>
              <a:rPr lang="en-US" sz="1900" dirty="0" err="1"/>
              <a:t>chunk_size</a:t>
            </a:r>
            <a:endParaRPr lang="en-US" sz="1900" dirty="0"/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1900" dirty="0"/>
              <a:t>Each chunk is written to the file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900" dirty="0" err="1"/>
              <a:t>download_pdfs</a:t>
            </a:r>
            <a:r>
              <a:rPr lang="en-US" sz="1900" dirty="0"/>
              <a:t> method takes in a list of PDF URLs and the directory the PDFs must be saved at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78660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AE2E5-098E-DAA4-ACA4-C5443132E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2: Extracting text from the PDFs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64582F-52B1-2231-8A30-1D332D9F5A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dirty="0" err="1"/>
              <a:t>extract_text_to_txt</a:t>
            </a:r>
            <a:r>
              <a:rPr lang="en-US" dirty="0"/>
              <a:t> method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1800" dirty="0"/>
              <a:t>Opens a PDF file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1800" dirty="0"/>
              <a:t>Going through each page of the PDF and extracting text from it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1800" dirty="0"/>
              <a:t>Writing the extracted text to a new file and saving it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/>
              <a:t>extract_texts</a:t>
            </a:r>
            <a:endParaRPr lang="en-US" dirty="0"/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1800" dirty="0"/>
              <a:t>Going through each pdf and extracting the text from it</a:t>
            </a:r>
          </a:p>
          <a:p>
            <a:pPr lvl="2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6609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2367E-3E57-7E41-6FC5-3EF5A4855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3: Extracting Names and Institutions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50A2E8-83AD-2BA5-5DAE-793981AF87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Initializing the gender detector and setting it to not be case sensitive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Defining lists of national labs, public universities, private universities, and ivy leagues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/>
              <a:t>categorize_institution</a:t>
            </a:r>
            <a:r>
              <a:rPr lang="en-US" dirty="0"/>
              <a:t> method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1800" dirty="0"/>
              <a:t>Categorizes each institution accordingly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/>
              <a:t>classify_gender</a:t>
            </a:r>
            <a:r>
              <a:rPr lang="en-US" dirty="0"/>
              <a:t> method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1800" dirty="0"/>
              <a:t>Used </a:t>
            </a:r>
            <a:r>
              <a:rPr lang="en-US" sz="1800" dirty="0" err="1"/>
              <a:t>gender_guesser</a:t>
            </a:r>
            <a:r>
              <a:rPr lang="en-US" sz="1800" dirty="0"/>
              <a:t> to guess the gender of the awardee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/>
              <a:t>extract_entries_from_text</a:t>
            </a:r>
            <a:r>
              <a:rPr lang="en-US" dirty="0"/>
              <a:t> method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1800" dirty="0"/>
              <a:t>Extracts the name of the awardee and their institution from the given text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1800" dirty="0"/>
              <a:t>Split</a:t>
            </a:r>
          </a:p>
          <a:p>
            <a:pPr lvl="2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67050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2367E-3E57-7E41-6FC5-3EF5A4855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3: Extracting Names and Institutions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50A2E8-83AD-2BA5-5DAE-793981AF87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dirty="0" err="1"/>
              <a:t>extract_entries_from_text</a:t>
            </a:r>
            <a:r>
              <a:rPr lang="en-US" dirty="0"/>
              <a:t> method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1800" dirty="0"/>
              <a:t>Extracts the name of the awardee and their institution from the given text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1800" dirty="0"/>
              <a:t>Splits each PDF file based on new line character (new line character indicates a new page)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1800" dirty="0"/>
              <a:t>A list called entries is created to store (Name, Institution) pairs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1800" dirty="0"/>
              <a:t>Storing a list of keywords to avoid checking for departments of an institution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1800" dirty="0"/>
              <a:t>Checking for lines that start with Dr. 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1800" dirty="0"/>
              <a:t>Extracting their name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1800" dirty="0"/>
              <a:t>Looking for a line with a zip code and moving one or two lines above that to find the institution 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79175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AnalogousFromLightSeedRightStep">
      <a:dk1>
        <a:srgbClr val="000000"/>
      </a:dk1>
      <a:lt1>
        <a:srgbClr val="FFFFFF"/>
      </a:lt1>
      <a:dk2>
        <a:srgbClr val="3F3423"/>
      </a:dk2>
      <a:lt2>
        <a:srgbClr val="E2E8E2"/>
      </a:lt2>
      <a:accent1>
        <a:srgbClr val="C492C0"/>
      </a:accent1>
      <a:accent2>
        <a:srgbClr val="BA7F9C"/>
      </a:accent2>
      <a:accent3>
        <a:srgbClr val="C6969A"/>
      </a:accent3>
      <a:accent4>
        <a:srgbClr val="BA927F"/>
      </a:accent4>
      <a:accent5>
        <a:srgbClr val="ADA383"/>
      </a:accent5>
      <a:accent6>
        <a:srgbClr val="A0A873"/>
      </a:accent6>
      <a:hlink>
        <a:srgbClr val="568F5B"/>
      </a:hlink>
      <a:folHlink>
        <a:srgbClr val="7F7F7F"/>
      </a:folHlink>
    </a:clrScheme>
    <a:fontScheme name="Retrospect">
      <a:majorFont>
        <a:latin typeface="Georgia Pro Cond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Speak Pro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744</Words>
  <Application>Microsoft Office PowerPoint</Application>
  <PresentationFormat>Widescreen</PresentationFormat>
  <Paragraphs>80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Aptos</vt:lpstr>
      <vt:lpstr>Arial</vt:lpstr>
      <vt:lpstr>Calibri</vt:lpstr>
      <vt:lpstr>Courier New</vt:lpstr>
      <vt:lpstr>Georgia Pro Cond Light</vt:lpstr>
      <vt:lpstr>Speak Pro</vt:lpstr>
      <vt:lpstr>RetrospectVTI</vt:lpstr>
      <vt:lpstr>Web Scraping Research Project</vt:lpstr>
      <vt:lpstr>Task</vt:lpstr>
      <vt:lpstr>Libraries Used</vt:lpstr>
      <vt:lpstr>Libraries Used</vt:lpstr>
      <vt:lpstr>Setting up</vt:lpstr>
      <vt:lpstr>Step 1: Fetching PDF links</vt:lpstr>
      <vt:lpstr>Step 2: Extracting text from the PDFs</vt:lpstr>
      <vt:lpstr>Step 3: Extracting Names and Institutions</vt:lpstr>
      <vt:lpstr>Step 3: Extracting Names and Institutions</vt:lpstr>
      <vt:lpstr>Step 3: Extracting Names and Institutions</vt:lpstr>
      <vt:lpstr>Last Step: Execution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Raju Vasa</dc:creator>
  <cp:lastModifiedBy>Raju Vasa</cp:lastModifiedBy>
  <cp:revision>1</cp:revision>
  <dcterms:created xsi:type="dcterms:W3CDTF">2024-10-22T16:35:32Z</dcterms:created>
  <dcterms:modified xsi:type="dcterms:W3CDTF">2024-10-22T18:25:00Z</dcterms:modified>
</cp:coreProperties>
</file>