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10"/>
  </p:notesMasterIdLst>
  <p:sldIdLst>
    <p:sldId id="256" r:id="rId3"/>
    <p:sldId id="257" r:id="rId4"/>
    <p:sldId id="264" r:id="rId5"/>
    <p:sldId id="265" r:id="rId6"/>
    <p:sldId id="263" r:id="rId7"/>
    <p:sldId id="258" r:id="rId8"/>
    <p:sldId id="25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38D1-DB6D-EDA4-D1DE-2C49D762889C}" v="5" dt="2025-05-22T11:54:56.505"/>
    <p1510:client id="{26EB11ED-F0FA-8830-B618-B1B610370142}" v="1" dt="2025-05-22T11:52:45.752"/>
    <p1510:client id="{5371EA77-8B42-42E6-8696-C68B55FEB667}" v="684" dt="2025-05-22T11:09:23.630"/>
    <p1510:client id="{6D1FC119-AEB7-2E39-2738-6AB951883F38}" v="9" dt="2025-05-22T10:39:35.031"/>
    <p1510:client id="{72FB4397-F050-F76F-040F-FEB27985ECF9}" v="10" dt="2025-05-22T09:20:40.988"/>
    <p1510:client id="{7D64AE65-2CA8-033F-F06F-EB5E320CE7E0}" v="61" dt="2025-05-22T09:23:51.260"/>
    <p1510:client id="{F8974FA8-AD47-451F-BEDE-FF0C4B3EDA56}" v="16" dt="2025-05-22T09:23:2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2" autoAdjust="0"/>
    <p:restoredTop sz="82796" autoAdjust="0"/>
  </p:normalViewPr>
  <p:slideViewPr>
    <p:cSldViewPr snapToGrid="0">
      <p:cViewPr>
        <p:scale>
          <a:sx n="91" d="100"/>
          <a:sy n="91" d="100"/>
        </p:scale>
        <p:origin x="808" y="512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30FE1-2033-45DF-940A-B39C033298BC}" type="datetimeFigureOut">
              <a:rPr lang="en-AU" smtClean="0"/>
              <a:t>30/5/2025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9F5C8-CD77-4CFA-B6B5-FFE8068539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3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82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Panel A: Illustrates the diffusion tensor ellipsoid, representing the probability distribution of water molecule diffusion within a voxel.</a:t>
            </a:r>
          </a:p>
          <a:p>
            <a:r>
              <a:rPr lang="en-AU" dirty="0"/>
              <a:t>Panel B: Shows areas of high anisotropy with elongated ellipsoids, indicating a higher likelihood of diffusion in one direction.</a:t>
            </a:r>
          </a:p>
          <a:p>
            <a:r>
              <a:rPr lang="en-AU" dirty="0"/>
              <a:t>Panel C: Depicts areas of lower anisotropy with more spherical distributions, reflecting uniform diffusion in all directions.</a:t>
            </a:r>
          </a:p>
          <a:p>
            <a:r>
              <a:rPr lang="en-AU" dirty="0"/>
              <a:t>Panel D: Presents a color-coded fractional anisotropy (FA) map, highlighting principal diffusion directions within white matter pathways.</a:t>
            </a:r>
          </a:p>
          <a:p>
            <a:r>
              <a:rPr lang="en-AU" dirty="0"/>
              <a:t>Panel E: Overlays principal diffusion directions (red lines) on an FA map, demonstrating alignment with white matter tracts.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9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5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06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4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719333"/>
            <a:ext cx="10290000" cy="12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5867" y="5261867"/>
            <a:ext cx="40552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72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0967" y="719333"/>
            <a:ext cx="8768000" cy="1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76767" y="5281467"/>
            <a:ext cx="3764400" cy="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867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4915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5992736" y="26014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736" y="4408367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5992736" y="3504900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736" y="53118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413033" y="26014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7413033" y="3504917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7413033" y="4408384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7413033" y="53118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46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82633" y="719333"/>
            <a:ext cx="1015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0349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246732" y="3198033"/>
            <a:ext cx="6928400" cy="2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10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959667" y="4679867"/>
            <a:ext cx="4382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6849601" y="46657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3"/>
          </p:nvPr>
        </p:nvSpPr>
        <p:spPr>
          <a:xfrm>
            <a:off x="6849601" y="19359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4"/>
          </p:nvPr>
        </p:nvSpPr>
        <p:spPr>
          <a:xfrm>
            <a:off x="959667" y="3611467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5"/>
          </p:nvPr>
        </p:nvSpPr>
        <p:spPr>
          <a:xfrm>
            <a:off x="6849601" y="35973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6"/>
          </p:nvPr>
        </p:nvSpPr>
        <p:spPr>
          <a:xfrm>
            <a:off x="6849605" y="8675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42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293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003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953867" y="228022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2"/>
          </p:nvPr>
        </p:nvSpPr>
        <p:spPr>
          <a:xfrm>
            <a:off x="4502497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953867" y="466506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4"/>
          </p:nvPr>
        </p:nvSpPr>
        <p:spPr>
          <a:xfrm>
            <a:off x="4502497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8044828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6"/>
          </p:nvPr>
        </p:nvSpPr>
        <p:spPr>
          <a:xfrm>
            <a:off x="8044828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7"/>
          </p:nvPr>
        </p:nvSpPr>
        <p:spPr>
          <a:xfrm>
            <a:off x="960152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4508541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9"/>
          </p:nvPr>
        </p:nvSpPr>
        <p:spPr>
          <a:xfrm>
            <a:off x="8050629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960152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4"/>
          </p:nvPr>
        </p:nvSpPr>
        <p:spPr>
          <a:xfrm>
            <a:off x="4508541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8050629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29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0967" y="4780267"/>
            <a:ext cx="102904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666300"/>
            <a:ext cx="1690000" cy="9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9029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51009" y="719333"/>
            <a:ext cx="3782400" cy="10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950967" y="1767433"/>
            <a:ext cx="378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6672367" y="4866069"/>
            <a:ext cx="45684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1490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2488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6878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0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0842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971369" y="719333"/>
            <a:ext cx="4463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 idx="2"/>
          </p:nvPr>
        </p:nvSpPr>
        <p:spPr>
          <a:xfrm>
            <a:off x="6636733" y="719333"/>
            <a:ext cx="4611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2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60000" y="4859067"/>
            <a:ext cx="3940400" cy="1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6123600" y="4357749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119100" y="1625451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6119100" y="861851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6123600" y="3594149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31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94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082633" y="719317"/>
            <a:ext cx="572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167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95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1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6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914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743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rimejusticejournal.com/about/cont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242" y="2824200"/>
            <a:ext cx="9569516" cy="1209600"/>
          </a:xfrm>
        </p:spPr>
        <p:txBody>
          <a:bodyPr/>
          <a:lstStyle/>
          <a:p>
            <a:pPr algn="ctr"/>
            <a:r>
              <a:rPr lang="en-US" sz="6000" dirty="0">
                <a:latin typeface="Tw Cen MT Bold" panose="020B0802020104020603" pitchFamily="34" charset="0"/>
              </a:rPr>
              <a:t>DIGITAL HEALTH GROUP </a:t>
            </a:r>
            <a:r>
              <a:rPr lang="en-US" sz="3200" dirty="0">
                <a:latin typeface="Tw Cen MT Bold" panose="020B0802020104020603" pitchFamily="34" charset="0"/>
              </a:rPr>
              <a:t>CONTRACT PROPOSAL</a:t>
            </a:r>
            <a:endParaRPr lang="en-US" sz="5400" dirty="0">
              <a:latin typeface="Tw Cen MT Bold" panose="020B08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2722" y="4748981"/>
            <a:ext cx="3559277" cy="181594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Segoe UI Light"/>
                <a:cs typeface="Segoe UI Light"/>
              </a:rPr>
              <a:t>Presented by:</a:t>
            </a:r>
          </a:p>
          <a:p>
            <a:pPr algn="l"/>
            <a:endParaRPr lang="en-US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Jean Warren Bulacan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Anish Kamalakkannan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Charlie McBride 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Amber Xie 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F9CEB-1D6E-4A57-4654-A95BACC906A8}"/>
              </a:ext>
            </a:extLst>
          </p:cNvPr>
          <p:cNvSpPr txBox="1"/>
          <p:nvPr/>
        </p:nvSpPr>
        <p:spPr>
          <a:xfrm>
            <a:off x="545691" y="131248"/>
            <a:ext cx="61058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MXB201 Group Project </a:t>
            </a:r>
            <a:r>
              <a:rPr lang="en-AU" sz="1300" b="1" i="0" dirty="0"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— Group 15</a:t>
            </a:r>
            <a:endParaRPr lang="en-US" sz="13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blue and white sign&#10;&#10;AI-generated content may be incorrect.">
            <a:extLst>
              <a:ext uri="{FF2B5EF4-FFF2-40B4-BE49-F238E27FC236}">
                <a16:creationId xmlns:a16="http://schemas.microsoft.com/office/drawing/2014/main" id="{EE4AE324-430D-252A-F20C-00281F136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5577" y="115634"/>
            <a:ext cx="395534" cy="3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D3F2F4-7016-619D-480B-9A8161CBDA30}"/>
              </a:ext>
            </a:extLst>
          </p:cNvPr>
          <p:cNvSpPr txBox="1">
            <a:spLocks/>
          </p:cNvSpPr>
          <p:nvPr/>
        </p:nvSpPr>
        <p:spPr>
          <a:xfrm>
            <a:off x="741410" y="662669"/>
            <a:ext cx="10787007" cy="79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0" i="0" u="none" strike="noStrike" cap="none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4000" b="1" dirty="0">
                <a:latin typeface="Tw Cen MT Bold" panose="020B0802020104020603" pitchFamily="34" charset="0"/>
              </a:rPr>
              <a:t>Exploring Non-Invasive Insights into Brain Health</a:t>
            </a:r>
            <a:endParaRPr lang="en-US" sz="4400" dirty="0">
              <a:latin typeface="Tw Cen MT Bold" panose="020B0802020104020603" pitchFamily="34" charset="0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F5FD923E-D7F3-23D0-D74B-26C16C781523}"/>
              </a:ext>
            </a:extLst>
          </p:cNvPr>
          <p:cNvSpPr txBox="1">
            <a:spLocks/>
          </p:cNvSpPr>
          <p:nvPr/>
        </p:nvSpPr>
        <p:spPr>
          <a:xfrm>
            <a:off x="741410" y="1687669"/>
            <a:ext cx="6723639" cy="425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Utilizing diffusion-weighted MRI to assess brain tissue integrity.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divided into two parts: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Brain MRI Analysis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II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Image-Based Feature Extraction</a:t>
            </a:r>
            <a:endParaRPr lang="en-AU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645C18-C8C6-35B2-433A-B214A513FAAC}"/>
              </a:ext>
            </a:extLst>
          </p:cNvPr>
          <p:cNvGrpSpPr/>
          <p:nvPr/>
        </p:nvGrpSpPr>
        <p:grpSpPr>
          <a:xfrm>
            <a:off x="7790386" y="2188363"/>
            <a:ext cx="3432723" cy="3756693"/>
            <a:chOff x="7859949" y="1561896"/>
            <a:chExt cx="3289090" cy="3631637"/>
          </a:xfrm>
        </p:grpSpPr>
        <p:pic>
          <p:nvPicPr>
            <p:cNvPr id="3074" name="Picture 2" descr="Axial images of diffusion-weighted MRI of the brain with contrast ...">
              <a:extLst>
                <a:ext uri="{FF2B5EF4-FFF2-40B4-BE49-F238E27FC236}">
                  <a16:creationId xmlns:a16="http://schemas.microsoft.com/office/drawing/2014/main" id="{BEC95533-BAD9-CB36-9DFF-C38941A5CD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3788" r="3789" b="3993"/>
            <a:stretch/>
          </p:blipFill>
          <p:spPr bwMode="auto">
            <a:xfrm>
              <a:off x="7859949" y="1561896"/>
              <a:ext cx="3289090" cy="3370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A6E3B1-360E-1FC4-BD2F-220FFA5EDB06}"/>
                </a:ext>
              </a:extLst>
            </p:cNvPr>
            <p:cNvSpPr txBox="1"/>
            <p:nvPr/>
          </p:nvSpPr>
          <p:spPr>
            <a:xfrm>
              <a:off x="7859949" y="4931923"/>
              <a:ext cx="28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/>
                  </a:solidFill>
                </a:rPr>
                <a:t>Source: Chin, R.-I., et al. (2017)</a:t>
              </a:r>
              <a:endParaRPr lang="en-AU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7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48DECB-A15B-73F4-4854-DCEA55AA3E00}"/>
              </a:ext>
            </a:extLst>
          </p:cNvPr>
          <p:cNvSpPr txBox="1"/>
          <p:nvPr/>
        </p:nvSpPr>
        <p:spPr>
          <a:xfrm>
            <a:off x="638088" y="862298"/>
            <a:ext cx="978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w Cen MT Bold" panose="020B0802020104020603" pitchFamily="34" charset="0"/>
              </a:rPr>
              <a:t>PART I: Modeling Water Molecule Movement in the Brain</a:t>
            </a:r>
            <a:endParaRPr lang="en-AU" sz="4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4AA9083-2D92-D928-2DBA-69FE2619EC8A}"/>
              </a:ext>
            </a:extLst>
          </p:cNvPr>
          <p:cNvSpPr txBox="1">
            <a:spLocks/>
          </p:cNvSpPr>
          <p:nvPr/>
        </p:nvSpPr>
        <p:spPr>
          <a:xfrm>
            <a:off x="429541" y="2394284"/>
            <a:ext cx="5666459" cy="245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Estimation of the diffusion tensor to capture water diffusion patterns.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Reveals microstructural changes in neural tissue.</a:t>
            </a:r>
            <a:endParaRPr lang="en-AU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DD0FD-FD2D-006C-51DE-FDF76A95E1C2}"/>
              </a:ext>
            </a:extLst>
          </p:cNvPr>
          <p:cNvGrpSpPr/>
          <p:nvPr/>
        </p:nvGrpSpPr>
        <p:grpSpPr>
          <a:xfrm>
            <a:off x="6866654" y="1899713"/>
            <a:ext cx="4552196" cy="4333820"/>
            <a:chOff x="6866653" y="1899712"/>
            <a:chExt cx="5008101" cy="4598445"/>
          </a:xfrm>
        </p:grpSpPr>
        <p:pic>
          <p:nvPicPr>
            <p:cNvPr id="1028" name="Picture 4" descr="Principles of diffusion. (A) The diffusion tensor ellipsoid represents ...">
              <a:extLst>
                <a:ext uri="{FF2B5EF4-FFF2-40B4-BE49-F238E27FC236}">
                  <a16:creationId xmlns:a16="http://schemas.microsoft.com/office/drawing/2014/main" id="{A2C1C5EF-BF64-C75E-43F8-6E2E510BE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653" y="1899712"/>
              <a:ext cx="5008101" cy="433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DAC1F6-ABA0-01EC-60F1-AF1E06E21F69}"/>
                </a:ext>
              </a:extLst>
            </p:cNvPr>
            <p:cNvSpPr txBox="1"/>
            <p:nvPr/>
          </p:nvSpPr>
          <p:spPr>
            <a:xfrm>
              <a:off x="6866653" y="6236547"/>
              <a:ext cx="45914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solidFill>
                    <a:schemeClr val="tx1"/>
                  </a:solidFill>
                </a:rPr>
                <a:t>Source: Anderson, E. J., et al. (2011).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52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DAF9A-2118-2352-CB91-9D8681DB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id="{420BFD1E-E24C-B3F8-45E3-E41E73E8AC6F}"/>
              </a:ext>
            </a:extLst>
          </p:cNvPr>
          <p:cNvSpPr txBox="1">
            <a:spLocks/>
          </p:cNvSpPr>
          <p:nvPr/>
        </p:nvSpPr>
        <p:spPr>
          <a:xfrm>
            <a:off x="460712" y="1586988"/>
            <a:ext cx="6256421" cy="51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Detecting Neurological Conditions Early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Stroke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Tumours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Neurodegenerative diseases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Transforming Complex Imaging Data into Actionable Insights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Facilitating early and confident clinical decisions. 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90D0033-B0F4-D868-1F99-582C1B6C7AA5}"/>
              </a:ext>
            </a:extLst>
          </p:cNvPr>
          <p:cNvSpPr txBox="1"/>
          <p:nvPr/>
        </p:nvSpPr>
        <p:spPr>
          <a:xfrm>
            <a:off x="464816" y="592958"/>
            <a:ext cx="50100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0" i="1" dirty="0">
                <a:solidFill>
                  <a:schemeClr val="tx1"/>
                </a:solidFill>
                <a:latin typeface="Tw Cen MT" panose="020B0602020104020603" pitchFamily="34" charset="0"/>
              </a:rPr>
              <a:t>Why</a:t>
            </a:r>
            <a:r>
              <a:rPr lang="en-US" sz="4400" b="0" dirty="0">
                <a:solidFill>
                  <a:schemeClr val="tx1"/>
                </a:solidFill>
                <a:latin typeface="Tw Cen MT" panose="020B0602020104020603" pitchFamily="34" charset="0"/>
              </a:rPr>
              <a:t> it’s </a:t>
            </a:r>
            <a:r>
              <a:rPr lang="en-US" sz="4400" b="1" dirty="0">
                <a:solidFill>
                  <a:schemeClr val="tx1"/>
                </a:solidFill>
                <a:latin typeface="Tw Cen MT" panose="020B0602020104020603" pitchFamily="34" charset="0"/>
              </a:rPr>
              <a:t>Powerful ↴</a:t>
            </a:r>
            <a:endParaRPr lang="en-AU" sz="44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8D10DC-ED4B-FD85-C468-2E0F33ECFBD7}"/>
              </a:ext>
            </a:extLst>
          </p:cNvPr>
          <p:cNvGrpSpPr/>
          <p:nvPr/>
        </p:nvGrpSpPr>
        <p:grpSpPr>
          <a:xfrm>
            <a:off x="6946234" y="433387"/>
            <a:ext cx="5530174" cy="6210003"/>
            <a:chOff x="6946234" y="433387"/>
            <a:chExt cx="5530174" cy="6210003"/>
          </a:xfrm>
        </p:grpSpPr>
        <p:pic>
          <p:nvPicPr>
            <p:cNvPr id="2052" name="Picture 4" descr="Differences in fractional anisotropy among normal controls, subjective ...">
              <a:extLst>
                <a:ext uri="{FF2B5EF4-FFF2-40B4-BE49-F238E27FC236}">
                  <a16:creationId xmlns:a16="http://schemas.microsoft.com/office/drawing/2014/main" id="{AAD32096-7257-BED8-1C34-D6C058E99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234" y="433387"/>
              <a:ext cx="5010053" cy="599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626227-0B4B-B96E-369B-1FFAB87E100C}"/>
                </a:ext>
              </a:extLst>
            </p:cNvPr>
            <p:cNvSpPr txBox="1"/>
            <p:nvPr/>
          </p:nvSpPr>
          <p:spPr>
            <a:xfrm>
              <a:off x="6946234" y="6381780"/>
              <a:ext cx="5530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Source: Kiuchi, K., et al. (2014) </a:t>
              </a:r>
              <a:endParaRPr lang="en-AU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57F690-D86B-BCC1-FDF9-920574F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95" y="185638"/>
            <a:ext cx="6526853" cy="1010791"/>
          </a:xfrm>
        </p:spPr>
        <p:txBody>
          <a:bodyPr/>
          <a:lstStyle/>
          <a:p>
            <a:r>
              <a:rPr lang="en-US" sz="4000" dirty="0">
                <a:latin typeface="Tw Cen MT Bold" panose="020B0802020104020603" pitchFamily="34" charset="0"/>
              </a:rPr>
              <a:t>Deriving Meaning from Weighted Signals</a:t>
            </a:r>
            <a:endParaRPr lang="en-US" sz="4000" b="0" i="1" dirty="0">
              <a:latin typeface="Tw Cen MT" panose="020B06020201040206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838F14-9139-CD06-0EC3-98D0F24F83AB}"/>
              </a:ext>
            </a:extLst>
          </p:cNvPr>
          <p:cNvSpPr txBox="1">
            <a:spLocks/>
          </p:cNvSpPr>
          <p:nvPr/>
        </p:nvSpPr>
        <p:spPr>
          <a:xfrm>
            <a:off x="177899" y="1586987"/>
            <a:ext cx="6256421" cy="51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Compare all 6 directional ‘shoves’ to baseline. 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water moves, the material is known to allow high diffusion.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water can’t move, the material is known cause low diffusion.</a:t>
            </a:r>
          </a:p>
          <a:p>
            <a:pPr marL="152400" indent="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Based on how water diffuses in an area, physicians can quickly identify what tissue types are present.</a:t>
            </a:r>
          </a:p>
          <a:p>
            <a:pPr marL="152400" indent="0">
              <a:lnSpc>
                <a:spcPct val="150000"/>
              </a:lnSpc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ABF7C-E459-BEEB-AEC5-67B57DC4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6" y="340051"/>
            <a:ext cx="5282720" cy="2493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517F39-5120-BA84-35AC-86E1CA1CFE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48" r="8220"/>
          <a:stretch>
            <a:fillRect/>
          </a:stretch>
        </p:blipFill>
        <p:spPr>
          <a:xfrm>
            <a:off x="6559826" y="2833924"/>
            <a:ext cx="5282720" cy="29596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BBDF48-22C0-AF0C-F349-F4C8EADCE4A2}"/>
              </a:ext>
            </a:extLst>
          </p:cNvPr>
          <p:cNvSpPr txBox="1"/>
          <p:nvPr/>
        </p:nvSpPr>
        <p:spPr>
          <a:xfrm>
            <a:off x="6559826" y="252089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12515-F9E5-01FB-D9FA-B053A26803BA}"/>
              </a:ext>
            </a:extLst>
          </p:cNvPr>
          <p:cNvSpPr txBox="1"/>
          <p:nvPr/>
        </p:nvSpPr>
        <p:spPr>
          <a:xfrm>
            <a:off x="6559826" y="548582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F820E-FCBC-AAAE-E184-CC68CCAF6B5F}"/>
              </a:ext>
            </a:extLst>
          </p:cNvPr>
          <p:cNvSpPr txBox="1"/>
          <p:nvPr/>
        </p:nvSpPr>
        <p:spPr>
          <a:xfrm>
            <a:off x="6559826" y="5793603"/>
            <a:ext cx="5632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A. Comparison of weighted-signal (left) and baseline (right) measurements (McMahon et al., 2011)</a:t>
            </a:r>
          </a:p>
          <a:p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B. Diagram of low-diffusivity and high-diffusivity materials (Abdulla, 2019).</a:t>
            </a:r>
          </a:p>
          <a:p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3B6681-197A-190C-9E04-102532A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6262778" cy="1010791"/>
          </a:xfrm>
        </p:spPr>
        <p:txBody>
          <a:bodyPr/>
          <a:lstStyle/>
          <a:p>
            <a:r>
              <a:rPr lang="en-US" sz="4000" dirty="0">
                <a:latin typeface="Tw Cen MT Bold" panose="020B0802020104020603" pitchFamily="34" charset="0"/>
              </a:rPr>
              <a:t>Different </a:t>
            </a:r>
            <a:r>
              <a:rPr lang="en-US" sz="4000" dirty="0" err="1">
                <a:latin typeface="Tw Cen MT Bold" panose="020B0802020104020603" pitchFamily="34" charset="0"/>
              </a:rPr>
              <a:t>Visualisations</a:t>
            </a:r>
            <a:endParaRPr lang="en-US" sz="4000" i="1" dirty="0"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D3FBE-681E-13C2-F6B2-B5512EB1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1" y="1494503"/>
            <a:ext cx="3523010" cy="4089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6CC71A-4602-5468-E86C-43683D027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089" y="1494503"/>
            <a:ext cx="3481070" cy="4089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094E9-E6C8-5EE1-8AFA-A848D83A495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955687" y="1494503"/>
            <a:ext cx="3523010" cy="4089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AD33C-19B1-5177-26BA-24B31261141B}"/>
              </a:ext>
            </a:extLst>
          </p:cNvPr>
          <p:cNvSpPr txBox="1"/>
          <p:nvPr/>
        </p:nvSpPr>
        <p:spPr>
          <a:xfrm>
            <a:off x="918971" y="157916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C3FAD-57AA-935F-AA57-5536DF6DDFA1}"/>
              </a:ext>
            </a:extLst>
          </p:cNvPr>
          <p:cNvSpPr txBox="1"/>
          <p:nvPr/>
        </p:nvSpPr>
        <p:spPr>
          <a:xfrm>
            <a:off x="4561972" y="1588069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F2359-73B6-D5D7-26B2-442CDA0AE27D}"/>
              </a:ext>
            </a:extLst>
          </p:cNvPr>
          <p:cNvSpPr txBox="1"/>
          <p:nvPr/>
        </p:nvSpPr>
        <p:spPr>
          <a:xfrm>
            <a:off x="8059378" y="1605001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9E4CF-9347-D313-51B3-56FA78E2530B}"/>
              </a:ext>
            </a:extLst>
          </p:cNvPr>
          <p:cNvSpPr txBox="1"/>
          <p:nvPr/>
        </p:nvSpPr>
        <p:spPr>
          <a:xfrm>
            <a:off x="742028" y="5744418"/>
            <a:ext cx="367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A. Mean diffusion map retrieved by </a:t>
            </a:r>
            <a:r>
              <a:rPr lang="en-US" sz="1200" dirty="0" err="1">
                <a:solidFill>
                  <a:schemeClr val="accent6"/>
                </a:solidFill>
              </a:rPr>
              <a:t>visualising</a:t>
            </a:r>
            <a:r>
              <a:rPr lang="en-US" sz="1200" dirty="0">
                <a:solidFill>
                  <a:schemeClr val="accent6"/>
                </a:solidFill>
              </a:rPr>
              <a:t> average diffusion (Schwartzman, 2019).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45DBC-E516-3A84-9110-1B77C4A02375}"/>
              </a:ext>
            </a:extLst>
          </p:cNvPr>
          <p:cNvSpPr txBox="1"/>
          <p:nvPr/>
        </p:nvSpPr>
        <p:spPr>
          <a:xfrm>
            <a:off x="4333459" y="5744419"/>
            <a:ext cx="367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B. Fractional anisotropy retrieved by visualizing primary diffusion direction (Schwartzman, 2019).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BCCED-DDEF-91C4-8F22-2FB0BA2D5871}"/>
              </a:ext>
            </a:extLst>
          </p:cNvPr>
          <p:cNvSpPr txBox="1"/>
          <p:nvPr/>
        </p:nvSpPr>
        <p:spPr>
          <a:xfrm>
            <a:off x="7955687" y="5694649"/>
            <a:ext cx="367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C. </a:t>
            </a:r>
            <a:r>
              <a:rPr lang="en-AU" sz="1200" dirty="0">
                <a:solidFill>
                  <a:schemeClr val="accent6"/>
                </a:solidFill>
              </a:rPr>
              <a:t>Principal diffusion direction </a:t>
            </a:r>
            <a:r>
              <a:rPr lang="en-US" sz="1200" dirty="0">
                <a:solidFill>
                  <a:schemeClr val="accent6"/>
                </a:solidFill>
              </a:rPr>
              <a:t>retrieved by assigning </a:t>
            </a:r>
            <a:r>
              <a:rPr lang="en-US" sz="1200" dirty="0" err="1">
                <a:solidFill>
                  <a:schemeClr val="accent6"/>
                </a:solidFill>
              </a:rPr>
              <a:t>colours</a:t>
            </a:r>
            <a:r>
              <a:rPr lang="en-US" sz="1200" dirty="0">
                <a:solidFill>
                  <a:schemeClr val="accent6"/>
                </a:solidFill>
              </a:rPr>
              <a:t> (red, green, blue) to direction of diffusion (Schwartzman, 2019).</a:t>
            </a:r>
          </a:p>
        </p:txBody>
      </p:sp>
    </p:spTree>
    <p:extLst>
      <p:ext uri="{BB962C8B-B14F-4D97-AF65-F5344CB8AC3E}">
        <p14:creationId xmlns:p14="http://schemas.microsoft.com/office/powerpoint/2010/main" val="147130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C6548AB-4B09-0E0B-4738-C426C143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95" y="297100"/>
            <a:ext cx="4555897" cy="1010791"/>
          </a:xfrm>
        </p:spPr>
        <p:txBody>
          <a:bodyPr/>
          <a:lstStyle/>
          <a:p>
            <a:pPr algn="l"/>
            <a:r>
              <a:rPr lang="en-US" sz="4000" dirty="0">
                <a:latin typeface="Tw Cen MT Bold" panose="020B0802020104020603" pitchFamily="34" charset="0"/>
              </a:rPr>
              <a:t>Error Correction</a:t>
            </a:r>
            <a:br>
              <a:rPr lang="en-US" sz="4000" dirty="0">
                <a:latin typeface="Tw Cen MT Bold" panose="020B0802020104020603" pitchFamily="34" charset="0"/>
              </a:rPr>
            </a:br>
            <a:br>
              <a:rPr lang="en-US" sz="4000" dirty="0">
                <a:latin typeface="Tw Cen MT Bold" panose="020B0802020104020603" pitchFamily="34" charset="0"/>
              </a:rPr>
            </a:br>
            <a:endParaRPr lang="en-US" sz="4000" b="0" i="1" dirty="0">
              <a:latin typeface="Tw Cen MT" panose="020B0602020104020603" pitchFamily="34" charset="0"/>
            </a:endParaRPr>
          </a:p>
        </p:txBody>
      </p:sp>
      <p:pic>
        <p:nvPicPr>
          <p:cNvPr id="4" name="Picture 3" descr="A close-up of a mri&#10;&#10;AI-generated content may be incorrect.">
            <a:extLst>
              <a:ext uri="{FF2B5EF4-FFF2-40B4-BE49-F238E27FC236}">
                <a16:creationId xmlns:a16="http://schemas.microsoft.com/office/drawing/2014/main" id="{DBB13A78-2D9F-2DD8-80CC-F2FAB844B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05" y="539750"/>
            <a:ext cx="5918200" cy="5778500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F02760FA-599D-9688-361E-1F035D8DD462}"/>
              </a:ext>
            </a:extLst>
          </p:cNvPr>
          <p:cNvSpPr txBox="1">
            <a:spLocks/>
          </p:cNvSpPr>
          <p:nvPr/>
        </p:nvSpPr>
        <p:spPr>
          <a:xfrm>
            <a:off x="144032" y="1028187"/>
            <a:ext cx="5718373" cy="51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Diffusion can also inform us of noise in the dataset.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Water diffusion occurring outside the scan area from noise or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artifacting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Negative diffusion of water is impossible.</a:t>
            </a:r>
          </a:p>
          <a:p>
            <a:pPr marL="152400" indent="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this knowledge, we can safely discard incorrect data before generating the image.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33694-E9AE-DAF4-545E-BDCEA12584C2}"/>
              </a:ext>
            </a:extLst>
          </p:cNvPr>
          <p:cNvSpPr txBox="1"/>
          <p:nvPr/>
        </p:nvSpPr>
        <p:spPr>
          <a:xfrm>
            <a:off x="5862405" y="6211669"/>
            <a:ext cx="574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6"/>
                </a:solidFill>
              </a:rPr>
              <a:t>Constructive interference of MRI signals causing improper diffusivity measurements, which may result in negative values (Oncology Medical Physics, n.d.).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D6C066-1D83-B5FD-A61B-8C23CAC71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25" y="674367"/>
            <a:ext cx="5612257" cy="54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by Slidesgo</Template>
  <TotalTime>244</TotalTime>
  <Words>494</Words>
  <Application>Microsoft Macintosh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Albert Sans</vt:lpstr>
      <vt:lpstr>Aptos</vt:lpstr>
      <vt:lpstr>Arial</vt:lpstr>
      <vt:lpstr>Inter</vt:lpstr>
      <vt:lpstr>Nunito Light</vt:lpstr>
      <vt:lpstr>Open Sans</vt:lpstr>
      <vt:lpstr>Raleway</vt:lpstr>
      <vt:lpstr>Segoe UI Light</vt:lpstr>
      <vt:lpstr>Syne</vt:lpstr>
      <vt:lpstr>Syne Medium</vt:lpstr>
      <vt:lpstr>Syne SemiBold</vt:lpstr>
      <vt:lpstr>Tw Cen MT</vt:lpstr>
      <vt:lpstr>Tw Cen MT Bold</vt:lpstr>
      <vt:lpstr>Tech Startup by Slidesgo</vt:lpstr>
      <vt:lpstr>Slidesgo Final Pages</vt:lpstr>
      <vt:lpstr>DIGITAL HEALTH GROUP CONTRACT PROPOSAL</vt:lpstr>
      <vt:lpstr>PowerPoint Presentation</vt:lpstr>
      <vt:lpstr>PowerPoint Presentation</vt:lpstr>
      <vt:lpstr>PowerPoint Presentation</vt:lpstr>
      <vt:lpstr>Deriving Meaning from Weighted Signals</vt:lpstr>
      <vt:lpstr>Different Visualisations</vt:lpstr>
      <vt:lpstr>Error Correction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Anish Kamalakkannan</cp:lastModifiedBy>
  <cp:revision>28</cp:revision>
  <dcterms:created xsi:type="dcterms:W3CDTF">2025-05-22T09:09:36Z</dcterms:created>
  <dcterms:modified xsi:type="dcterms:W3CDTF">2025-05-30T08:00:20Z</dcterms:modified>
</cp:coreProperties>
</file>