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56" r:id="rId3"/>
    <p:sldId id="257" r:id="rId4"/>
    <p:sldId id="264" r:id="rId5"/>
    <p:sldId id="263" r:id="rId6"/>
    <p:sldId id="258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C38D1-DB6D-EDA4-D1DE-2C49D762889C}" v="5" dt="2025-05-22T11:54:56.505"/>
    <p1510:client id="{26EB11ED-F0FA-8830-B618-B1B610370142}" v="1" dt="2025-05-22T11:52:45.752"/>
    <p1510:client id="{5371EA77-8B42-42E6-8696-C68B55FEB667}" v="684" dt="2025-05-22T11:09:23.630"/>
    <p1510:client id="{6D1FC119-AEB7-2E39-2738-6AB951883F38}" v="9" dt="2025-05-22T10:39:35.031"/>
    <p1510:client id="{72FB4397-F050-F76F-040F-FEB27985ECF9}" v="10" dt="2025-05-22T09:20:40.988"/>
    <p1510:client id="{7D64AE65-2CA8-033F-F06F-EB5E320CE7E0}" v="61" dt="2025-05-22T09:23:51.260"/>
    <p1510:client id="{F8974FA8-AD47-451F-BEDE-FF0C4B3EDA56}" v="16" dt="2025-05-22T09:23:20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 varScale="1">
        <p:scale>
          <a:sx n="48" d="100"/>
          <a:sy n="48" d="100"/>
        </p:scale>
        <p:origin x="53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10290000" cy="12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85867" y="5261867"/>
            <a:ext cx="4055200" cy="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725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1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950967" y="719333"/>
            <a:ext cx="8768000" cy="12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76767" y="5281467"/>
            <a:ext cx="3764400" cy="8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86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53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title="techstartup-osc2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4915200" cy="8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5992736" y="26014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 hasCustomPrompt="1"/>
          </p:nvPr>
        </p:nvSpPr>
        <p:spPr>
          <a:xfrm>
            <a:off x="5992736" y="4408367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4" hasCustomPrompt="1"/>
          </p:nvPr>
        </p:nvSpPr>
        <p:spPr>
          <a:xfrm>
            <a:off x="5992736" y="3504900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5992736" y="5311833"/>
            <a:ext cx="1351200" cy="82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b="0"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yne Medium"/>
              <a:buNone/>
              <a:defRPr sz="2667" b="0">
                <a:solidFill>
                  <a:schemeClr val="dk2"/>
                </a:solidFill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413033" y="26014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7413033" y="3504917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7"/>
          </p:nvPr>
        </p:nvSpPr>
        <p:spPr>
          <a:xfrm>
            <a:off x="7413033" y="4408384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7413033" y="5311851"/>
            <a:ext cx="3828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yne Medium"/>
              <a:buNone/>
              <a:defRPr sz="2667">
                <a:latin typeface="Syne Medium"/>
                <a:ea typeface="Syne Medium"/>
                <a:cs typeface="Syne Medium"/>
                <a:sym typeface="Syne Medium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24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1082633" y="719333"/>
            <a:ext cx="10158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0349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016905" y="1059567"/>
            <a:ext cx="10158000" cy="93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246732" y="3198033"/>
            <a:ext cx="6928400" cy="2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marL="1219170" lvl="1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108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 title="techstartup-osc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959667" y="4679867"/>
            <a:ext cx="4382400" cy="14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2"/>
          </p:nvPr>
        </p:nvSpPr>
        <p:spPr>
          <a:xfrm>
            <a:off x="6849601" y="46657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3"/>
          </p:nvPr>
        </p:nvSpPr>
        <p:spPr>
          <a:xfrm>
            <a:off x="6849601" y="1935900"/>
            <a:ext cx="4382400" cy="13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4"/>
          </p:nvPr>
        </p:nvSpPr>
        <p:spPr>
          <a:xfrm>
            <a:off x="959667" y="3611467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5"/>
          </p:nvPr>
        </p:nvSpPr>
        <p:spPr>
          <a:xfrm>
            <a:off x="6849601" y="35973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6"/>
          </p:nvPr>
        </p:nvSpPr>
        <p:spPr>
          <a:xfrm>
            <a:off x="6849605" y="867500"/>
            <a:ext cx="4382400" cy="10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1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 title="techstartup-osc6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42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293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00321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953867" y="228022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2"/>
          </p:nvPr>
        </p:nvSpPr>
        <p:spPr>
          <a:xfrm>
            <a:off x="4502497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3"/>
          </p:nvPr>
        </p:nvSpPr>
        <p:spPr>
          <a:xfrm>
            <a:off x="953867" y="4665068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4"/>
          </p:nvPr>
        </p:nvSpPr>
        <p:spPr>
          <a:xfrm>
            <a:off x="4502497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5"/>
          </p:nvPr>
        </p:nvSpPr>
        <p:spPr>
          <a:xfrm>
            <a:off x="8044828" y="2280199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6"/>
          </p:nvPr>
        </p:nvSpPr>
        <p:spPr>
          <a:xfrm>
            <a:off x="8044828" y="4665063"/>
            <a:ext cx="31904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7"/>
          </p:nvPr>
        </p:nvSpPr>
        <p:spPr>
          <a:xfrm>
            <a:off x="960152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8"/>
          </p:nvPr>
        </p:nvSpPr>
        <p:spPr>
          <a:xfrm>
            <a:off x="4508541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9"/>
          </p:nvPr>
        </p:nvSpPr>
        <p:spPr>
          <a:xfrm>
            <a:off x="8050629" y="1356967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3"/>
          </p:nvPr>
        </p:nvSpPr>
        <p:spPr>
          <a:xfrm>
            <a:off x="960152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14"/>
          </p:nvPr>
        </p:nvSpPr>
        <p:spPr>
          <a:xfrm>
            <a:off x="4508541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5"/>
          </p:nvPr>
        </p:nvSpPr>
        <p:spPr>
          <a:xfrm>
            <a:off x="8050629" y="3737464"/>
            <a:ext cx="31904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829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0967" y="4780267"/>
            <a:ext cx="10290400" cy="13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666300"/>
            <a:ext cx="1690000" cy="91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9029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951009" y="719333"/>
            <a:ext cx="3782400" cy="10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6667"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950967" y="1767433"/>
            <a:ext cx="378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6672367" y="4866069"/>
            <a:ext cx="45684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333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01490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2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24883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6878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40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0842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>
  <p:cSld name="Title and two column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/>
          <p:nvPr/>
        </p:nvSpPr>
        <p:spPr>
          <a:xfrm>
            <a:off x="-100" y="-13700"/>
            <a:ext cx="12192000" cy="157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971369" y="719333"/>
            <a:ext cx="4463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title" idx="2"/>
          </p:nvPr>
        </p:nvSpPr>
        <p:spPr>
          <a:xfrm>
            <a:off x="6636733" y="719333"/>
            <a:ext cx="46112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933" b="1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32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02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 title="techstartup-osc4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60000" y="4859067"/>
            <a:ext cx="3940400" cy="1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6123600" y="4357749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119100" y="1625451"/>
            <a:ext cx="5117600" cy="16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6119100" y="861851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6123600" y="3594149"/>
            <a:ext cx="51176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133">
                <a:solidFill>
                  <a:schemeClr val="dk1"/>
                </a:solidFill>
                <a:latin typeface="Syne Medium"/>
                <a:ea typeface="Syne Medium"/>
                <a:cs typeface="Syne Medium"/>
                <a:sym typeface="Syn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31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 title="techstartup-osc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1594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title="techstartup-osc3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7"/>
          <p:cNvSpPr txBox="1">
            <a:spLocks noGrp="1"/>
          </p:cNvSpPr>
          <p:nvPr>
            <p:ph type="subTitle" idx="1"/>
          </p:nvPr>
        </p:nvSpPr>
        <p:spPr>
          <a:xfrm>
            <a:off x="6571733" y="1966800"/>
            <a:ext cx="4669200" cy="29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82633" y="719317"/>
            <a:ext cx="57264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0">
                <a:latin typeface="Syne SemiBold"/>
                <a:ea typeface="Syne SemiBold"/>
                <a:cs typeface="Syne SemiBold"/>
                <a:sym typeface="Syn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>
            <a:spLocks noGrp="1"/>
          </p:cNvSpPr>
          <p:nvPr>
            <p:ph type="pic" idx="2"/>
          </p:nvPr>
        </p:nvSpPr>
        <p:spPr>
          <a:xfrm>
            <a:off x="1" y="1969033"/>
            <a:ext cx="5726400" cy="488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1674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 title="techstartup-osc.jpg"/>
          <p:cNvPicPr preferRelativeResize="0"/>
          <p:nvPr/>
        </p:nvPicPr>
        <p:blipFill rotWithShape="1">
          <a:blip r:embed="rId2">
            <a:alphaModFix/>
          </a:blip>
          <a:srcRect t="31124" r="3112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59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 title="techstartup-osc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18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9763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091422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None/>
              <a:defRPr sz="24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●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○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■"/>
              <a:defRPr sz="1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1743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imejusticejournal.com/about/contac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242" y="2824200"/>
            <a:ext cx="9569516" cy="1209600"/>
          </a:xfrm>
        </p:spPr>
        <p:txBody>
          <a:bodyPr/>
          <a:lstStyle/>
          <a:p>
            <a:pPr algn="ctr"/>
            <a:r>
              <a:rPr lang="en-US" sz="6000" dirty="0">
                <a:latin typeface="Tw Cen MT Bold" panose="020B0802020104020603" pitchFamily="34" charset="0"/>
              </a:rPr>
              <a:t>DIGITAL HEALTH GROUP </a:t>
            </a:r>
            <a:r>
              <a:rPr lang="en-US" sz="3200" dirty="0">
                <a:latin typeface="Tw Cen MT Bold" panose="020B0802020104020603" pitchFamily="34" charset="0"/>
              </a:rPr>
              <a:t>CONTRACT PROPOSAL</a:t>
            </a:r>
            <a:endParaRPr lang="en-US" sz="5400" dirty="0">
              <a:latin typeface="Tw Cen MT Bold" panose="020B08020201040206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2722" y="4748981"/>
            <a:ext cx="3559277" cy="1815947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Segoe UI Light"/>
                <a:cs typeface="Segoe UI Light"/>
              </a:rPr>
              <a:t>Presented by:</a:t>
            </a:r>
          </a:p>
          <a:p>
            <a:pPr algn="l"/>
            <a:endParaRPr lang="en-US" sz="900" b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Jean Warren Bulacan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Anish Kamalakkannan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Charlie McBride </a:t>
            </a:r>
          </a:p>
          <a:p>
            <a:pPr algn="l"/>
            <a:r>
              <a:rPr lang="en-US" sz="1600" dirty="0">
                <a:latin typeface="Segoe UI Light"/>
                <a:cs typeface="Segoe UI Light"/>
              </a:rPr>
              <a:t>Amber Xie </a:t>
            </a:r>
            <a:endParaRPr lang="en-US" dirty="0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F9CEB-1D6E-4A57-4654-A95BACC906A8}"/>
              </a:ext>
            </a:extLst>
          </p:cNvPr>
          <p:cNvSpPr txBox="1"/>
          <p:nvPr/>
        </p:nvSpPr>
        <p:spPr>
          <a:xfrm>
            <a:off x="103239" y="111583"/>
            <a:ext cx="61058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00" b="1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MXB201 Group Project </a:t>
            </a:r>
            <a:r>
              <a:rPr lang="en-AU" sz="1300" b="1" i="0"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— Group 15</a:t>
            </a:r>
            <a:endParaRPr lang="en-US" sz="1300" b="1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 descr="A blue and white sign&#10;&#10;AI-generated content may be incorrect.">
            <a:extLst>
              <a:ext uri="{FF2B5EF4-FFF2-40B4-BE49-F238E27FC236}">
                <a16:creationId xmlns:a16="http://schemas.microsoft.com/office/drawing/2014/main" id="{EE4AE324-430D-252A-F20C-00281F136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1111" y="4938938"/>
            <a:ext cx="1345130" cy="134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F949CF-EEFD-E6DD-30CE-C28BA9EC1B14}"/>
              </a:ext>
            </a:extLst>
          </p:cNvPr>
          <p:cNvSpPr txBox="1">
            <a:spLocks/>
          </p:cNvSpPr>
          <p:nvPr/>
        </p:nvSpPr>
        <p:spPr>
          <a:xfrm>
            <a:off x="845685" y="4052494"/>
            <a:ext cx="6132286" cy="101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0" i="0" u="none" strike="noStrike" cap="none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4000" b="1" dirty="0">
                <a:latin typeface="+mj-lt"/>
              </a:rPr>
              <a:t>Overview</a:t>
            </a:r>
            <a:r>
              <a:rPr lang="en-US" sz="4000" dirty="0">
                <a:latin typeface="+mj-lt"/>
              </a:rPr>
              <a:t>:</a:t>
            </a:r>
            <a:endParaRPr lang="en-US" sz="4000" i="1" dirty="0">
              <a:latin typeface="+mj-lt"/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0C368CC4-AFE2-2654-DD5D-EC8AF21A3196}"/>
              </a:ext>
            </a:extLst>
          </p:cNvPr>
          <p:cNvSpPr txBox="1">
            <a:spLocks/>
          </p:cNvSpPr>
          <p:nvPr/>
        </p:nvSpPr>
        <p:spPr>
          <a:xfrm>
            <a:off x="637138" y="4857127"/>
            <a:ext cx="10564798" cy="1423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Part I: Brain analysis using DTI MRI scans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Part II: Image-based feature extraction using machine learning</a:t>
            </a:r>
            <a:endParaRPr lang="en-AU" sz="2400" dirty="0">
              <a:latin typeface="+mn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0D3F2F4-7016-619D-480B-9A8161CBDA30}"/>
              </a:ext>
            </a:extLst>
          </p:cNvPr>
          <p:cNvSpPr txBox="1">
            <a:spLocks/>
          </p:cNvSpPr>
          <p:nvPr/>
        </p:nvSpPr>
        <p:spPr>
          <a:xfrm>
            <a:off x="637138" y="577765"/>
            <a:ext cx="6132286" cy="101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0" i="0" u="none" strike="noStrike" cap="none">
                <a:solidFill>
                  <a:schemeClr val="dk1"/>
                </a:solidFill>
                <a:latin typeface="Syne SemiBold"/>
                <a:ea typeface="Syne SemiBold"/>
                <a:cs typeface="Syne SemiBold"/>
                <a:sym typeface="Syne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yne"/>
              <a:buNone/>
              <a:defRPr sz="26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n-US" sz="4000" b="1" dirty="0">
                <a:latin typeface="+mj-lt"/>
              </a:rPr>
              <a:t>Aim</a:t>
            </a:r>
            <a:r>
              <a:rPr lang="en-US" sz="4000" dirty="0">
                <a:latin typeface="+mj-lt"/>
              </a:rPr>
              <a:t>:</a:t>
            </a: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F5FD923E-D7F3-23D0-D74B-26C16C781523}"/>
              </a:ext>
            </a:extLst>
          </p:cNvPr>
          <p:cNvSpPr txBox="1">
            <a:spLocks/>
          </p:cNvSpPr>
          <p:nvPr/>
        </p:nvSpPr>
        <p:spPr>
          <a:xfrm>
            <a:off x="414822" y="1411705"/>
            <a:ext cx="11362356" cy="264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</a:rPr>
              <a:t>Transform complex medical imaging data into clinically useful insights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</a:rPr>
              <a:t>Apply mathematical modelling to estimate brain tissue health from MRI scans</a:t>
            </a:r>
          </a:p>
          <a:p>
            <a:pPr marL="609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</a:rPr>
              <a:t>Use image analysis techniques to extract diagnostic features from medical images</a:t>
            </a:r>
          </a:p>
        </p:txBody>
      </p:sp>
    </p:spTree>
    <p:extLst>
      <p:ext uri="{BB962C8B-B14F-4D97-AF65-F5344CB8AC3E}">
        <p14:creationId xmlns:p14="http://schemas.microsoft.com/office/powerpoint/2010/main" val="281277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CF3DBFDB-E167-5C52-100F-3529656C333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78042" y="2176652"/>
            <a:ext cx="10635916" cy="2504696"/>
          </a:xfrm>
        </p:spPr>
        <p:txBody>
          <a:bodyPr/>
          <a:lstStyle/>
          <a:p>
            <a:pPr marL="152400" indent="0"/>
            <a:endParaRPr lang="en-US" sz="24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/>
              <a:t>DTI (Diffusion Tensor Imaging): A type of MRI that tracks how water molecules move through brain tissue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/>
              <a:t>Detects early, subtle tissue changes clinicians can act 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US" sz="2400" dirty="0"/>
              <a:t>Enables faster, more confident decision-making in healthcare</a:t>
            </a:r>
            <a:endParaRPr lang="en-A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8DECB-A15B-73F4-4854-DCEA55AA3E00}"/>
              </a:ext>
            </a:extLst>
          </p:cNvPr>
          <p:cNvSpPr txBox="1"/>
          <p:nvPr/>
        </p:nvSpPr>
        <p:spPr>
          <a:xfrm>
            <a:off x="778042" y="1001266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+mj-lt"/>
              </a:rPr>
              <a:t>What is DTI – and Why It’s Powerful</a:t>
            </a:r>
            <a:endParaRPr lang="en-AU" sz="40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052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57F690-D86B-BCC1-FDF9-920574F9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 dirty="0">
                <a:latin typeface="Tw Cen MT Bold" panose="020B0802020104020603" pitchFamily="34" charset="0"/>
              </a:rPr>
              <a:t>PART I: </a:t>
            </a:r>
            <a:r>
              <a:rPr lang="en-US" sz="4000" b="0" i="1" dirty="0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86297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B6681-197A-190C-9E04-102532A27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02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i="1">
                <a:latin typeface="Tw Cen MT" panose="020B0602020104020603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47130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C6548AB-4B09-0E0B-4738-C426C143C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18" y="483712"/>
            <a:ext cx="4555897" cy="1010791"/>
          </a:xfrm>
        </p:spPr>
        <p:txBody>
          <a:bodyPr/>
          <a:lstStyle/>
          <a:p>
            <a:r>
              <a:rPr lang="en-US" sz="4000">
                <a:latin typeface="Tw Cen MT Bold" panose="020B0802020104020603" pitchFamily="34" charset="0"/>
              </a:rPr>
              <a:t>PART II: </a:t>
            </a:r>
            <a:r>
              <a:rPr lang="en-US" sz="4000" b="0" i="1">
                <a:latin typeface="Tw Cen MT" panose="020B0602020104020603" pitchFamily="34" charset="0"/>
              </a:rPr>
              <a:t>The Solution</a:t>
            </a:r>
          </a:p>
        </p:txBody>
      </p:sp>
    </p:spTree>
    <p:extLst>
      <p:ext uri="{BB962C8B-B14F-4D97-AF65-F5344CB8AC3E}">
        <p14:creationId xmlns:p14="http://schemas.microsoft.com/office/powerpoint/2010/main" val="195687268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Startup by Slidesgo</Template>
  <TotalTime>45</TotalTime>
  <Words>136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Albert Sans</vt:lpstr>
      <vt:lpstr>Inter</vt:lpstr>
      <vt:lpstr>Syne</vt:lpstr>
      <vt:lpstr>Syne Medium</vt:lpstr>
      <vt:lpstr>Syne SemiBold</vt:lpstr>
      <vt:lpstr>Arial</vt:lpstr>
      <vt:lpstr>Nunito Light</vt:lpstr>
      <vt:lpstr>Open Sans</vt:lpstr>
      <vt:lpstr>Raleway</vt:lpstr>
      <vt:lpstr>Segoe UI Light</vt:lpstr>
      <vt:lpstr>Tw Cen MT</vt:lpstr>
      <vt:lpstr>Tw Cen MT Bold</vt:lpstr>
      <vt:lpstr>Tech Startup by Slidesgo</vt:lpstr>
      <vt:lpstr>Slidesgo Final Pages</vt:lpstr>
      <vt:lpstr>DIGITAL HEALTH GROUP CONTRACT PROPOSAL</vt:lpstr>
      <vt:lpstr>PowerPoint Presentation</vt:lpstr>
      <vt:lpstr>PowerPoint Presentation</vt:lpstr>
      <vt:lpstr>PART I: The Solution</vt:lpstr>
      <vt:lpstr>PART II: The Problem</vt:lpstr>
      <vt:lpstr>PART II: 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Amber Xie</cp:lastModifiedBy>
  <cp:revision>10</cp:revision>
  <dcterms:created xsi:type="dcterms:W3CDTF">2025-05-22T09:09:36Z</dcterms:created>
  <dcterms:modified xsi:type="dcterms:W3CDTF">2025-05-27T05:35:45Z</dcterms:modified>
</cp:coreProperties>
</file>