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11"/>
  </p:notesMasterIdLst>
  <p:sldIdLst>
    <p:sldId id="256" r:id="rId3"/>
    <p:sldId id="257" r:id="rId4"/>
    <p:sldId id="264" r:id="rId5"/>
    <p:sldId id="265" r:id="rId6"/>
    <p:sldId id="263" r:id="rId7"/>
    <p:sldId id="258" r:id="rId8"/>
    <p:sldId id="259"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C38D1-DB6D-EDA4-D1DE-2C49D762889C}" v="5" dt="2025-05-22T11:54:56.505"/>
    <p1510:client id="{26EB11ED-F0FA-8830-B618-B1B610370142}" v="1" dt="2025-05-22T11:52:45.752"/>
    <p1510:client id="{5371EA77-8B42-42E6-8696-C68B55FEB667}" v="684" dt="2025-05-22T11:09:23.630"/>
    <p1510:client id="{6D1FC119-AEB7-2E39-2738-6AB951883F38}" v="9" dt="2025-05-22T10:39:35.031"/>
    <p1510:client id="{72FB4397-F050-F76F-040F-FEB27985ECF9}" v="10" dt="2025-05-22T09:20:40.988"/>
    <p1510:client id="{7D64AE65-2CA8-033F-F06F-EB5E320CE7E0}" v="61" dt="2025-05-22T09:23:51.260"/>
    <p1510:client id="{F8974FA8-AD47-451F-BEDE-FF0C4B3EDA56}" v="16" dt="2025-05-22T09:23:20.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0" autoAdjust="0"/>
    <p:restoredTop sz="82808" autoAdjust="0"/>
  </p:normalViewPr>
  <p:slideViewPr>
    <p:cSldViewPr snapToGrid="0">
      <p:cViewPr>
        <p:scale>
          <a:sx n="55" d="100"/>
          <a:sy n="55" d="100"/>
        </p:scale>
        <p:origin x="3192" y="1248"/>
      </p:cViewPr>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30FE1-2033-45DF-940A-B39C033298BC}" type="datetimeFigureOut">
              <a:rPr lang="en-AU" smtClean="0"/>
              <a:t>1/6/2025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9F5C8-CD77-4CFA-B6B5-FFE806853977}" type="slidenum">
              <a:rPr lang="en-AU" smtClean="0"/>
              <a:t>‹#›</a:t>
            </a:fld>
            <a:endParaRPr lang="en-AU"/>
          </a:p>
        </p:txBody>
      </p:sp>
    </p:spTree>
    <p:extLst>
      <p:ext uri="{BB962C8B-B14F-4D97-AF65-F5344CB8AC3E}">
        <p14:creationId xmlns:p14="http://schemas.microsoft.com/office/powerpoint/2010/main" val="29843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089F5C8-CD77-4CFA-B6B5-FFE806853977}" type="slidenum">
              <a:rPr lang="en-AU" smtClean="0"/>
              <a:t>1</a:t>
            </a:fld>
            <a:endParaRPr lang="en-AU"/>
          </a:p>
        </p:txBody>
      </p:sp>
    </p:spTree>
    <p:extLst>
      <p:ext uri="{BB962C8B-B14F-4D97-AF65-F5344CB8AC3E}">
        <p14:creationId xmlns:p14="http://schemas.microsoft.com/office/powerpoint/2010/main" val="301982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Panel A: Illustrates the diffusion tensor ellipsoid, representing the probability distribution of water molecule diffusion within a voxel.</a:t>
            </a:r>
          </a:p>
          <a:p>
            <a:r>
              <a:rPr lang="en-AU" dirty="0"/>
              <a:t>Panel B: Shows areas of high anisotropy with elongated ellipsoids, indicating a higher likelihood of diffusion in one direction.</a:t>
            </a:r>
          </a:p>
          <a:p>
            <a:r>
              <a:rPr lang="en-AU" dirty="0"/>
              <a:t>Panel C: Depicts areas of lower anisotropy with more spherical distributions, reflecting uniform diffusion in all directions.</a:t>
            </a:r>
          </a:p>
          <a:p>
            <a:r>
              <a:rPr lang="en-AU" dirty="0"/>
              <a:t>Panel D: Presents a color-coded fractional anisotropy (FA) map, highlighting principal diffusion directions within white matter pathways.</a:t>
            </a:r>
          </a:p>
          <a:p>
            <a:r>
              <a:rPr lang="en-AU" dirty="0"/>
              <a:t>Panel E: Overlays principal diffusion directions (red lines) on an FA map, demonstrating alignment with white matter tracts.</a:t>
            </a:r>
          </a:p>
        </p:txBody>
      </p:sp>
      <p:sp>
        <p:nvSpPr>
          <p:cNvPr id="4" name="Slide Number Placeholder 3"/>
          <p:cNvSpPr>
            <a:spLocks noGrp="1"/>
          </p:cNvSpPr>
          <p:nvPr>
            <p:ph type="sldNum" sz="quarter" idx="5"/>
          </p:nvPr>
        </p:nvSpPr>
        <p:spPr/>
        <p:txBody>
          <a:bodyPr/>
          <a:lstStyle/>
          <a:p>
            <a:fld id="{5089F5C8-CD77-4CFA-B6B5-FFE806853977}" type="slidenum">
              <a:rPr lang="en-AU" smtClean="0"/>
              <a:t>3</a:t>
            </a:fld>
            <a:endParaRPr lang="en-AU"/>
          </a:p>
        </p:txBody>
      </p:sp>
    </p:spTree>
    <p:extLst>
      <p:ext uri="{BB962C8B-B14F-4D97-AF65-F5344CB8AC3E}">
        <p14:creationId xmlns:p14="http://schemas.microsoft.com/office/powerpoint/2010/main" val="129796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089F5C8-CD77-4CFA-B6B5-FFE806853977}" type="slidenum">
              <a:rPr lang="en-AU" smtClean="0"/>
              <a:t>4</a:t>
            </a:fld>
            <a:endParaRPr lang="en-AU"/>
          </a:p>
        </p:txBody>
      </p:sp>
    </p:spTree>
    <p:extLst>
      <p:ext uri="{BB962C8B-B14F-4D97-AF65-F5344CB8AC3E}">
        <p14:creationId xmlns:p14="http://schemas.microsoft.com/office/powerpoint/2010/main" val="23495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9F5C8-CD77-4CFA-B6B5-FFE806853977}" type="slidenum">
              <a:rPr lang="en-AU" smtClean="0"/>
              <a:t>5</a:t>
            </a:fld>
            <a:endParaRPr lang="en-AU"/>
          </a:p>
        </p:txBody>
      </p:sp>
    </p:spTree>
    <p:extLst>
      <p:ext uri="{BB962C8B-B14F-4D97-AF65-F5344CB8AC3E}">
        <p14:creationId xmlns:p14="http://schemas.microsoft.com/office/powerpoint/2010/main" val="156595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089F5C8-CD77-4CFA-B6B5-FFE806853977}" type="slidenum">
              <a:rPr lang="en-AU" smtClean="0"/>
              <a:t>6</a:t>
            </a:fld>
            <a:endParaRPr lang="en-AU"/>
          </a:p>
        </p:txBody>
      </p:sp>
    </p:spTree>
    <p:extLst>
      <p:ext uri="{BB962C8B-B14F-4D97-AF65-F5344CB8AC3E}">
        <p14:creationId xmlns:p14="http://schemas.microsoft.com/office/powerpoint/2010/main" val="95206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9F5C8-CD77-4CFA-B6B5-FFE806853977}" type="slidenum">
              <a:rPr lang="en-AU" smtClean="0"/>
              <a:t>7</a:t>
            </a:fld>
            <a:endParaRPr lang="en-AU"/>
          </a:p>
        </p:txBody>
      </p:sp>
    </p:spTree>
    <p:extLst>
      <p:ext uri="{BB962C8B-B14F-4D97-AF65-F5344CB8AC3E}">
        <p14:creationId xmlns:p14="http://schemas.microsoft.com/office/powerpoint/2010/main" val="47945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625A7-B2B8-4705-C5EF-4E934A65D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22C7C-9190-50E2-8B4A-007224DC0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728CE4-960D-30B8-2E6D-715D99799866}"/>
              </a:ext>
            </a:extLst>
          </p:cNvPr>
          <p:cNvSpPr>
            <a:spLocks noGrp="1"/>
          </p:cNvSpPr>
          <p:nvPr>
            <p:ph type="body" idx="1"/>
          </p:nvPr>
        </p:nvSpPr>
        <p:spPr/>
        <p:txBody>
          <a:bodyPr/>
          <a:lstStyle/>
          <a:p>
            <a:r>
              <a:rPr lang="en-AU" sz="1200" kern="1200" dirty="0">
                <a:solidFill>
                  <a:schemeClr val="tx1"/>
                </a:solidFill>
                <a:effectLst/>
                <a:latin typeface="+mn-lt"/>
                <a:ea typeface="+mn-ea"/>
                <a:cs typeface="+mn-cs"/>
              </a:rPr>
              <a:t>A significant use case for MRI is the identification of neurodegenerative diseases and/or tumours within the brain. MRI scans produce enormous amounts of data which can be extremely difficult to analyse manually. As such, a combination of mathematical and machine learning techniques are often employed in conjunction with one another to aid such analysis. As a group we used a mathematical technique common in this field to create a model that can detect moustaches within images of faces with a high degree of accuracy. This was done as a demonstrative proxy for the use of this technique in the identification of tumours and/or biomarkers of disease within MRI brain scans. In a real implementation, machine learning would most likely be used in conjunction with the mathematical technique, however since we are mainly focusing on the mathematics, our detector did not rely on any machine learning techniques. It should be noted that although our chosen proxy is two dimensional while MRI data is three dimensional, extending the maths to three dimensions is extremely simple.</a:t>
            </a:r>
          </a:p>
          <a:p>
            <a:r>
              <a:rPr lang="en-AU" sz="1200" kern="1200">
                <a:solidFill>
                  <a:schemeClr val="tx1"/>
                </a:solidFill>
                <a:effectLst/>
                <a:latin typeface="+mn-lt"/>
                <a:ea typeface="+mn-ea"/>
                <a:cs typeface="+mn-cs"/>
              </a:rPr>
              <a:t> </a:t>
            </a:r>
          </a:p>
          <a:p>
            <a:endParaRPr lang="en-AU" dirty="0"/>
          </a:p>
        </p:txBody>
      </p:sp>
      <p:sp>
        <p:nvSpPr>
          <p:cNvPr id="4" name="Slide Number Placeholder 3">
            <a:extLst>
              <a:ext uri="{FF2B5EF4-FFF2-40B4-BE49-F238E27FC236}">
                <a16:creationId xmlns:a16="http://schemas.microsoft.com/office/drawing/2014/main" id="{BE6CEAB5-AEF7-F64B-60D4-4F90F72108EB}"/>
              </a:ext>
            </a:extLst>
          </p:cNvPr>
          <p:cNvSpPr>
            <a:spLocks noGrp="1"/>
          </p:cNvSpPr>
          <p:nvPr>
            <p:ph type="sldNum" sz="quarter" idx="5"/>
          </p:nvPr>
        </p:nvSpPr>
        <p:spPr/>
        <p:txBody>
          <a:bodyPr/>
          <a:lstStyle/>
          <a:p>
            <a:fld id="{5089F5C8-CD77-4CFA-B6B5-FFE806853977}" type="slidenum">
              <a:rPr lang="en-AU" smtClean="0"/>
              <a:t>8</a:t>
            </a:fld>
            <a:endParaRPr lang="en-AU"/>
          </a:p>
        </p:txBody>
      </p:sp>
    </p:spTree>
    <p:extLst>
      <p:ext uri="{BB962C8B-B14F-4D97-AF65-F5344CB8AC3E}">
        <p14:creationId xmlns:p14="http://schemas.microsoft.com/office/powerpoint/2010/main" val="2716022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0" name="Google Shape;10;p2"/>
          <p:cNvSpPr txBox="1">
            <a:spLocks noGrp="1"/>
          </p:cNvSpPr>
          <p:nvPr>
            <p:ph type="ctrTitle"/>
          </p:nvPr>
        </p:nvSpPr>
        <p:spPr>
          <a:xfrm>
            <a:off x="950967" y="719333"/>
            <a:ext cx="10290000" cy="1209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667" b="0">
                <a:latin typeface="Syne SemiBold"/>
                <a:ea typeface="Syne SemiBold"/>
                <a:cs typeface="Syne SemiBold"/>
                <a:sym typeface="Syne SemiBold"/>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7185867" y="5261867"/>
            <a:ext cx="4055200" cy="87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96725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pic>
        <p:nvPicPr>
          <p:cNvPr id="46" name="Google Shape;46;p11"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47" name="Google Shape;47;p11"/>
          <p:cNvSpPr txBox="1">
            <a:spLocks noGrp="1"/>
          </p:cNvSpPr>
          <p:nvPr>
            <p:ph type="title" hasCustomPrompt="1"/>
          </p:nvPr>
        </p:nvSpPr>
        <p:spPr>
          <a:xfrm>
            <a:off x="950967" y="719333"/>
            <a:ext cx="8768000" cy="1239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000" b="0">
                <a:latin typeface="Syne SemiBold"/>
                <a:ea typeface="Syne SemiBold"/>
                <a:cs typeface="Syne SemiBold"/>
                <a:sym typeface="Syne SemiBold"/>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8" name="Google Shape;48;p11"/>
          <p:cNvSpPr txBox="1">
            <a:spLocks noGrp="1"/>
          </p:cNvSpPr>
          <p:nvPr>
            <p:ph type="subTitle" idx="1"/>
          </p:nvPr>
        </p:nvSpPr>
        <p:spPr>
          <a:xfrm>
            <a:off x="7476767" y="5281467"/>
            <a:ext cx="3764400" cy="8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70867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extLst>
      <p:ext uri="{BB962C8B-B14F-4D97-AF65-F5344CB8AC3E}">
        <p14:creationId xmlns:p14="http://schemas.microsoft.com/office/powerpoint/2010/main" val="319053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0"/>
        <p:cNvGrpSpPr/>
        <p:nvPr/>
      </p:nvGrpSpPr>
      <p:grpSpPr>
        <a:xfrm>
          <a:off x="0" y="0"/>
          <a:ext cx="0" cy="0"/>
          <a:chOff x="0" y="0"/>
          <a:chExt cx="0" cy="0"/>
        </a:xfrm>
      </p:grpSpPr>
      <p:pic>
        <p:nvPicPr>
          <p:cNvPr id="51" name="Google Shape;51;p13" title="techstartup-osc2.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52" name="Google Shape;52;p13"/>
          <p:cNvSpPr txBox="1">
            <a:spLocks noGrp="1"/>
          </p:cNvSpPr>
          <p:nvPr>
            <p:ph type="title"/>
          </p:nvPr>
        </p:nvSpPr>
        <p:spPr>
          <a:xfrm>
            <a:off x="950967" y="719333"/>
            <a:ext cx="4915200" cy="826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4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53" name="Google Shape;53;p13"/>
          <p:cNvSpPr txBox="1">
            <a:spLocks noGrp="1"/>
          </p:cNvSpPr>
          <p:nvPr>
            <p:ph type="title" idx="2" hasCustomPrompt="1"/>
          </p:nvPr>
        </p:nvSpPr>
        <p:spPr>
          <a:xfrm>
            <a:off x="5992736" y="2601433"/>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4" name="Google Shape;54;p13"/>
          <p:cNvSpPr txBox="1">
            <a:spLocks noGrp="1"/>
          </p:cNvSpPr>
          <p:nvPr>
            <p:ph type="title" idx="3" hasCustomPrompt="1"/>
          </p:nvPr>
        </p:nvSpPr>
        <p:spPr>
          <a:xfrm>
            <a:off x="5992736" y="4408367"/>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5" name="Google Shape;55;p13"/>
          <p:cNvSpPr txBox="1">
            <a:spLocks noGrp="1"/>
          </p:cNvSpPr>
          <p:nvPr>
            <p:ph type="title" idx="4" hasCustomPrompt="1"/>
          </p:nvPr>
        </p:nvSpPr>
        <p:spPr>
          <a:xfrm>
            <a:off x="5992736" y="3504900"/>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6" name="Google Shape;56;p13"/>
          <p:cNvSpPr txBox="1">
            <a:spLocks noGrp="1"/>
          </p:cNvSpPr>
          <p:nvPr>
            <p:ph type="title" idx="5" hasCustomPrompt="1"/>
          </p:nvPr>
        </p:nvSpPr>
        <p:spPr>
          <a:xfrm>
            <a:off x="5992736" y="5311833"/>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7" name="Google Shape;57;p13"/>
          <p:cNvSpPr txBox="1">
            <a:spLocks noGrp="1"/>
          </p:cNvSpPr>
          <p:nvPr>
            <p:ph type="subTitle" idx="1"/>
          </p:nvPr>
        </p:nvSpPr>
        <p:spPr>
          <a:xfrm>
            <a:off x="7413033" y="2601451"/>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58" name="Google Shape;58;p13"/>
          <p:cNvSpPr txBox="1">
            <a:spLocks noGrp="1"/>
          </p:cNvSpPr>
          <p:nvPr>
            <p:ph type="subTitle" idx="6"/>
          </p:nvPr>
        </p:nvSpPr>
        <p:spPr>
          <a:xfrm>
            <a:off x="7413033" y="3504917"/>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59" name="Google Shape;59;p13"/>
          <p:cNvSpPr txBox="1">
            <a:spLocks noGrp="1"/>
          </p:cNvSpPr>
          <p:nvPr>
            <p:ph type="subTitle" idx="7"/>
          </p:nvPr>
        </p:nvSpPr>
        <p:spPr>
          <a:xfrm>
            <a:off x="7413033" y="4408384"/>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60" name="Google Shape;60;p13"/>
          <p:cNvSpPr txBox="1">
            <a:spLocks noGrp="1"/>
          </p:cNvSpPr>
          <p:nvPr>
            <p:ph type="subTitle" idx="8"/>
          </p:nvPr>
        </p:nvSpPr>
        <p:spPr>
          <a:xfrm>
            <a:off x="7413033" y="5311851"/>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Tree>
    <p:extLst>
      <p:ext uri="{BB962C8B-B14F-4D97-AF65-F5344CB8AC3E}">
        <p14:creationId xmlns:p14="http://schemas.microsoft.com/office/powerpoint/2010/main" val="221246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
        <p:cNvGrpSpPr/>
        <p:nvPr/>
      </p:nvGrpSpPr>
      <p:grpSpPr>
        <a:xfrm>
          <a:off x="0" y="0"/>
          <a:ext cx="0" cy="0"/>
          <a:chOff x="0" y="0"/>
          <a:chExt cx="0" cy="0"/>
        </a:xfrm>
      </p:grpSpPr>
      <p:pic>
        <p:nvPicPr>
          <p:cNvPr id="62" name="Google Shape;62;p14" title="techstartup-osc3.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63" name="Google Shape;63;p14"/>
          <p:cNvSpPr txBox="1">
            <a:spLocks noGrp="1"/>
          </p:cNvSpPr>
          <p:nvPr>
            <p:ph type="subTitle" idx="1"/>
          </p:nvPr>
        </p:nvSpPr>
        <p:spPr>
          <a:xfrm>
            <a:off x="6571733" y="1966800"/>
            <a:ext cx="4669200" cy="2924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64" name="Google Shape;64;p14"/>
          <p:cNvSpPr txBox="1">
            <a:spLocks noGrp="1"/>
          </p:cNvSpPr>
          <p:nvPr>
            <p:ph type="title"/>
          </p:nvPr>
        </p:nvSpPr>
        <p:spPr>
          <a:xfrm>
            <a:off x="1082633" y="719333"/>
            <a:ext cx="10158400" cy="7636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65" name="Google Shape;65;p14"/>
          <p:cNvSpPr>
            <a:spLocks noGrp="1"/>
          </p:cNvSpPr>
          <p:nvPr>
            <p:ph type="pic" idx="2"/>
          </p:nvPr>
        </p:nvSpPr>
        <p:spPr>
          <a:xfrm>
            <a:off x="1" y="1969033"/>
            <a:ext cx="5726400" cy="4888800"/>
          </a:xfrm>
          <a:prstGeom prst="rect">
            <a:avLst/>
          </a:prstGeom>
          <a:noFill/>
          <a:ln>
            <a:noFill/>
          </a:ln>
        </p:spPr>
      </p:sp>
    </p:spTree>
    <p:extLst>
      <p:ext uri="{BB962C8B-B14F-4D97-AF65-F5344CB8AC3E}">
        <p14:creationId xmlns:p14="http://schemas.microsoft.com/office/powerpoint/2010/main" val="230349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6"/>
        <p:cNvGrpSpPr/>
        <p:nvPr/>
      </p:nvGrpSpPr>
      <p:grpSpPr>
        <a:xfrm>
          <a:off x="0" y="0"/>
          <a:ext cx="0" cy="0"/>
          <a:chOff x="0" y="0"/>
          <a:chExt cx="0" cy="0"/>
        </a:xfrm>
      </p:grpSpPr>
      <p:pic>
        <p:nvPicPr>
          <p:cNvPr id="67" name="Google Shape;67;p15" title="techstartup-osc5.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68" name="Google Shape;68;p15"/>
          <p:cNvSpPr txBox="1">
            <a:spLocks noGrp="1"/>
          </p:cNvSpPr>
          <p:nvPr>
            <p:ph type="title"/>
          </p:nvPr>
        </p:nvSpPr>
        <p:spPr>
          <a:xfrm>
            <a:off x="1016905" y="1059567"/>
            <a:ext cx="10158000" cy="9312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5333"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69" name="Google Shape;69;p15"/>
          <p:cNvSpPr txBox="1">
            <a:spLocks noGrp="1"/>
          </p:cNvSpPr>
          <p:nvPr>
            <p:ph type="body" idx="1"/>
          </p:nvPr>
        </p:nvSpPr>
        <p:spPr>
          <a:xfrm>
            <a:off x="4246732" y="3198033"/>
            <a:ext cx="6928400" cy="2600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SzPts val="1400"/>
              <a:buChar char="●"/>
              <a:defRPr sz="1600"/>
            </a:lvl1pPr>
            <a:lvl2pPr marL="1219170" lvl="1" indent="-406390">
              <a:lnSpc>
                <a:spcPct val="115000"/>
              </a:lnSpc>
              <a:spcBef>
                <a:spcPts val="0"/>
              </a:spcBef>
              <a:spcAft>
                <a:spcPts val="0"/>
              </a:spcAft>
              <a:buSzPts val="1200"/>
              <a:buChar char="○"/>
              <a:defRPr/>
            </a:lvl2pPr>
            <a:lvl3pPr marL="1828754" lvl="2" indent="-406390">
              <a:lnSpc>
                <a:spcPct val="115000"/>
              </a:lnSpc>
              <a:spcBef>
                <a:spcPts val="0"/>
              </a:spcBef>
              <a:spcAft>
                <a:spcPts val="0"/>
              </a:spcAft>
              <a:buSzPts val="1200"/>
              <a:buChar char="■"/>
              <a:defRPr/>
            </a:lvl3pPr>
            <a:lvl4pPr marL="2438339" lvl="3" indent="-406390">
              <a:lnSpc>
                <a:spcPct val="115000"/>
              </a:lnSpc>
              <a:spcBef>
                <a:spcPts val="0"/>
              </a:spcBef>
              <a:spcAft>
                <a:spcPts val="0"/>
              </a:spcAft>
              <a:buSzPts val="1200"/>
              <a:buChar char="●"/>
              <a:defRPr/>
            </a:lvl4pPr>
            <a:lvl5pPr marL="3047924" lvl="4" indent="-406390">
              <a:lnSpc>
                <a:spcPct val="115000"/>
              </a:lnSpc>
              <a:spcBef>
                <a:spcPts val="0"/>
              </a:spcBef>
              <a:spcAft>
                <a:spcPts val="0"/>
              </a:spcAft>
              <a:buSzPts val="1200"/>
              <a:buChar char="○"/>
              <a:defRPr/>
            </a:lvl5pPr>
            <a:lvl6pPr marL="3657509" lvl="5" indent="-406390">
              <a:lnSpc>
                <a:spcPct val="115000"/>
              </a:lnSpc>
              <a:spcBef>
                <a:spcPts val="0"/>
              </a:spcBef>
              <a:spcAft>
                <a:spcPts val="0"/>
              </a:spcAft>
              <a:buSzPts val="1200"/>
              <a:buChar char="■"/>
              <a:defRPr/>
            </a:lvl6pPr>
            <a:lvl7pPr marL="4267093" lvl="6" indent="-406390">
              <a:lnSpc>
                <a:spcPct val="115000"/>
              </a:lnSpc>
              <a:spcBef>
                <a:spcPts val="0"/>
              </a:spcBef>
              <a:spcAft>
                <a:spcPts val="0"/>
              </a:spcAft>
              <a:buSzPts val="1200"/>
              <a:buChar char="●"/>
              <a:defRPr/>
            </a:lvl7pPr>
            <a:lvl8pPr marL="4876678" lvl="7" indent="-406390">
              <a:lnSpc>
                <a:spcPct val="115000"/>
              </a:lnSpc>
              <a:spcBef>
                <a:spcPts val="0"/>
              </a:spcBef>
              <a:spcAft>
                <a:spcPts val="0"/>
              </a:spcAft>
              <a:buSzPts val="1200"/>
              <a:buChar char="○"/>
              <a:defRPr/>
            </a:lvl8pPr>
            <a:lvl9pPr marL="5486263" lvl="8" indent="-406390">
              <a:lnSpc>
                <a:spcPct val="115000"/>
              </a:lnSpc>
              <a:spcBef>
                <a:spcPts val="0"/>
              </a:spcBef>
              <a:spcAft>
                <a:spcPts val="0"/>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3197108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0"/>
        <p:cNvGrpSpPr/>
        <p:nvPr/>
      </p:nvGrpSpPr>
      <p:grpSpPr>
        <a:xfrm>
          <a:off x="0" y="0"/>
          <a:ext cx="0" cy="0"/>
          <a:chOff x="0" y="0"/>
          <a:chExt cx="0" cy="0"/>
        </a:xfrm>
      </p:grpSpPr>
      <p:pic>
        <p:nvPicPr>
          <p:cNvPr id="71" name="Google Shape;71;p16" title="techstartup-osc5.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72" name="Google Shape;72;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73" name="Google Shape;73;p16"/>
          <p:cNvSpPr txBox="1">
            <a:spLocks noGrp="1"/>
          </p:cNvSpPr>
          <p:nvPr>
            <p:ph type="subTitle" idx="1"/>
          </p:nvPr>
        </p:nvSpPr>
        <p:spPr>
          <a:xfrm>
            <a:off x="959667" y="4679867"/>
            <a:ext cx="4382400" cy="14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4" name="Google Shape;74;p16"/>
          <p:cNvSpPr txBox="1">
            <a:spLocks noGrp="1"/>
          </p:cNvSpPr>
          <p:nvPr>
            <p:ph type="subTitle" idx="2"/>
          </p:nvPr>
        </p:nvSpPr>
        <p:spPr>
          <a:xfrm>
            <a:off x="6849601" y="4665700"/>
            <a:ext cx="43824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5" name="Google Shape;75;p16"/>
          <p:cNvSpPr txBox="1">
            <a:spLocks noGrp="1"/>
          </p:cNvSpPr>
          <p:nvPr>
            <p:ph type="subTitle" idx="3"/>
          </p:nvPr>
        </p:nvSpPr>
        <p:spPr>
          <a:xfrm>
            <a:off x="6849601" y="1935900"/>
            <a:ext cx="43824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6" name="Google Shape;76;p16"/>
          <p:cNvSpPr txBox="1">
            <a:spLocks noGrp="1"/>
          </p:cNvSpPr>
          <p:nvPr>
            <p:ph type="subTitle" idx="4"/>
          </p:nvPr>
        </p:nvSpPr>
        <p:spPr>
          <a:xfrm>
            <a:off x="959667" y="3611467"/>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7" name="Google Shape;77;p16"/>
          <p:cNvSpPr txBox="1">
            <a:spLocks noGrp="1"/>
          </p:cNvSpPr>
          <p:nvPr>
            <p:ph type="subTitle" idx="5"/>
          </p:nvPr>
        </p:nvSpPr>
        <p:spPr>
          <a:xfrm>
            <a:off x="6849601" y="3597300"/>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8" name="Google Shape;78;p16"/>
          <p:cNvSpPr txBox="1">
            <a:spLocks noGrp="1"/>
          </p:cNvSpPr>
          <p:nvPr>
            <p:ph type="subTitle" idx="6"/>
          </p:nvPr>
        </p:nvSpPr>
        <p:spPr>
          <a:xfrm>
            <a:off x="6849605" y="867500"/>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37210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9"/>
        <p:cNvGrpSpPr/>
        <p:nvPr/>
      </p:nvGrpSpPr>
      <p:grpSpPr>
        <a:xfrm>
          <a:off x="0" y="0"/>
          <a:ext cx="0" cy="0"/>
          <a:chOff x="0" y="0"/>
          <a:chExt cx="0" cy="0"/>
        </a:xfrm>
      </p:grpSpPr>
      <p:pic>
        <p:nvPicPr>
          <p:cNvPr id="80" name="Google Shape;80;p17" title="techstartup-osc6.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1" name="Google Shape;81;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867422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2"/>
        <p:cNvGrpSpPr/>
        <p:nvPr/>
      </p:nvGrpSpPr>
      <p:grpSpPr>
        <a:xfrm>
          <a:off x="0" y="0"/>
          <a:ext cx="0" cy="0"/>
          <a:chOff x="0" y="0"/>
          <a:chExt cx="0" cy="0"/>
        </a:xfrm>
      </p:grpSpPr>
      <p:pic>
        <p:nvPicPr>
          <p:cNvPr id="83" name="Google Shape;83;p18"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4" name="Google Shape;84;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58293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85"/>
        <p:cNvGrpSpPr/>
        <p:nvPr/>
      </p:nvGrpSpPr>
      <p:grpSpPr>
        <a:xfrm>
          <a:off x="0" y="0"/>
          <a:ext cx="0" cy="0"/>
          <a:chOff x="0" y="0"/>
          <a:chExt cx="0" cy="0"/>
        </a:xfrm>
      </p:grpSpPr>
      <p:pic>
        <p:nvPicPr>
          <p:cNvPr id="86" name="Google Shape;86;p19"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7" name="Google Shape;87;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510032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8"/>
        <p:cNvGrpSpPr/>
        <p:nvPr/>
      </p:nvGrpSpPr>
      <p:grpSpPr>
        <a:xfrm>
          <a:off x="0" y="0"/>
          <a:ext cx="0" cy="0"/>
          <a:chOff x="0" y="0"/>
          <a:chExt cx="0" cy="0"/>
        </a:xfrm>
      </p:grpSpPr>
      <p:pic>
        <p:nvPicPr>
          <p:cNvPr id="89" name="Google Shape;89;p20"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90" name="Google Shape;90;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91" name="Google Shape;91;p20"/>
          <p:cNvSpPr txBox="1">
            <a:spLocks noGrp="1"/>
          </p:cNvSpPr>
          <p:nvPr>
            <p:ph type="subTitle" idx="1"/>
          </p:nvPr>
        </p:nvSpPr>
        <p:spPr>
          <a:xfrm>
            <a:off x="953867" y="2280228"/>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2" name="Google Shape;92;p20"/>
          <p:cNvSpPr txBox="1">
            <a:spLocks noGrp="1"/>
          </p:cNvSpPr>
          <p:nvPr>
            <p:ph type="subTitle" idx="2"/>
          </p:nvPr>
        </p:nvSpPr>
        <p:spPr>
          <a:xfrm>
            <a:off x="4502497" y="2280199"/>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3" name="Google Shape;93;p20"/>
          <p:cNvSpPr txBox="1">
            <a:spLocks noGrp="1"/>
          </p:cNvSpPr>
          <p:nvPr>
            <p:ph type="subTitle" idx="3"/>
          </p:nvPr>
        </p:nvSpPr>
        <p:spPr>
          <a:xfrm>
            <a:off x="953867" y="4665068"/>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4" name="Google Shape;94;p20"/>
          <p:cNvSpPr txBox="1">
            <a:spLocks noGrp="1"/>
          </p:cNvSpPr>
          <p:nvPr>
            <p:ph type="subTitle" idx="4"/>
          </p:nvPr>
        </p:nvSpPr>
        <p:spPr>
          <a:xfrm>
            <a:off x="4502497" y="4665063"/>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5" name="Google Shape;95;p20"/>
          <p:cNvSpPr txBox="1">
            <a:spLocks noGrp="1"/>
          </p:cNvSpPr>
          <p:nvPr>
            <p:ph type="subTitle" idx="5"/>
          </p:nvPr>
        </p:nvSpPr>
        <p:spPr>
          <a:xfrm>
            <a:off x="8044828" y="2280199"/>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6" name="Google Shape;96;p20"/>
          <p:cNvSpPr txBox="1">
            <a:spLocks noGrp="1"/>
          </p:cNvSpPr>
          <p:nvPr>
            <p:ph type="subTitle" idx="6"/>
          </p:nvPr>
        </p:nvSpPr>
        <p:spPr>
          <a:xfrm>
            <a:off x="8044828" y="4665063"/>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7" name="Google Shape;97;p20"/>
          <p:cNvSpPr txBox="1">
            <a:spLocks noGrp="1"/>
          </p:cNvSpPr>
          <p:nvPr>
            <p:ph type="subTitle" idx="7"/>
          </p:nvPr>
        </p:nvSpPr>
        <p:spPr>
          <a:xfrm>
            <a:off x="960152"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98" name="Google Shape;98;p20"/>
          <p:cNvSpPr txBox="1">
            <a:spLocks noGrp="1"/>
          </p:cNvSpPr>
          <p:nvPr>
            <p:ph type="subTitle" idx="8"/>
          </p:nvPr>
        </p:nvSpPr>
        <p:spPr>
          <a:xfrm>
            <a:off x="4508541"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99" name="Google Shape;99;p20"/>
          <p:cNvSpPr txBox="1">
            <a:spLocks noGrp="1"/>
          </p:cNvSpPr>
          <p:nvPr>
            <p:ph type="subTitle" idx="9"/>
          </p:nvPr>
        </p:nvSpPr>
        <p:spPr>
          <a:xfrm>
            <a:off x="8050629"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0" name="Google Shape;100;p20"/>
          <p:cNvSpPr txBox="1">
            <a:spLocks noGrp="1"/>
          </p:cNvSpPr>
          <p:nvPr>
            <p:ph type="subTitle" idx="13"/>
          </p:nvPr>
        </p:nvSpPr>
        <p:spPr>
          <a:xfrm>
            <a:off x="960152"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1" name="Google Shape;101;p20"/>
          <p:cNvSpPr txBox="1">
            <a:spLocks noGrp="1"/>
          </p:cNvSpPr>
          <p:nvPr>
            <p:ph type="subTitle" idx="14"/>
          </p:nvPr>
        </p:nvSpPr>
        <p:spPr>
          <a:xfrm>
            <a:off x="4508541"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2" name="Google Shape;102;p20"/>
          <p:cNvSpPr txBox="1">
            <a:spLocks noGrp="1"/>
          </p:cNvSpPr>
          <p:nvPr>
            <p:ph type="subTitle" idx="15"/>
          </p:nvPr>
        </p:nvSpPr>
        <p:spPr>
          <a:xfrm>
            <a:off x="8050629"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79829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title="techstartup-osc.jpg"/>
          <p:cNvPicPr preferRelativeResize="0"/>
          <p:nvPr/>
        </p:nvPicPr>
        <p:blipFill rotWithShape="1">
          <a:blip r:embed="rId2">
            <a:alphaModFix/>
          </a:blip>
          <a:srcRect t="31124" r="31124"/>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4" name="Google Shape;14;p3"/>
          <p:cNvSpPr txBox="1">
            <a:spLocks noGrp="1"/>
          </p:cNvSpPr>
          <p:nvPr>
            <p:ph type="title"/>
          </p:nvPr>
        </p:nvSpPr>
        <p:spPr>
          <a:xfrm>
            <a:off x="950967" y="4780267"/>
            <a:ext cx="10290400" cy="1358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6667" b="0">
                <a:latin typeface="Syne SemiBold"/>
                <a:ea typeface="Syne SemiBold"/>
                <a:cs typeface="Syne SemiBold"/>
                <a:sym typeface="Syne SemiBold"/>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950967" y="666300"/>
            <a:ext cx="1690000" cy="912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333" b="0">
                <a:latin typeface="Syne SemiBold"/>
                <a:ea typeface="Syne SemiBold"/>
                <a:cs typeface="Syne SemiBold"/>
                <a:sym typeface="Syne SemiBold"/>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Tree>
    <p:extLst>
      <p:ext uri="{BB962C8B-B14F-4D97-AF65-F5344CB8AC3E}">
        <p14:creationId xmlns:p14="http://schemas.microsoft.com/office/powerpoint/2010/main" val="1099029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3"/>
        <p:cNvGrpSpPr/>
        <p:nvPr/>
      </p:nvGrpSpPr>
      <p:grpSpPr>
        <a:xfrm>
          <a:off x="0" y="0"/>
          <a:ext cx="0" cy="0"/>
          <a:chOff x="0" y="0"/>
          <a:chExt cx="0" cy="0"/>
        </a:xfrm>
      </p:grpSpPr>
      <p:pic>
        <p:nvPicPr>
          <p:cNvPr id="104" name="Google Shape;104;p21"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05" name="Google Shape;105;p21"/>
          <p:cNvSpPr txBox="1">
            <a:spLocks noGrp="1"/>
          </p:cNvSpPr>
          <p:nvPr>
            <p:ph type="title"/>
          </p:nvPr>
        </p:nvSpPr>
        <p:spPr>
          <a:xfrm>
            <a:off x="951009" y="719333"/>
            <a:ext cx="3782400" cy="1048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6667"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06" name="Google Shape;106;p21"/>
          <p:cNvSpPr txBox="1">
            <a:spLocks noGrp="1"/>
          </p:cNvSpPr>
          <p:nvPr>
            <p:ph type="subTitle" idx="1"/>
          </p:nvPr>
        </p:nvSpPr>
        <p:spPr>
          <a:xfrm>
            <a:off x="950967" y="1767433"/>
            <a:ext cx="37824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7" name="Google Shape;107;p21"/>
          <p:cNvSpPr txBox="1"/>
          <p:nvPr/>
        </p:nvSpPr>
        <p:spPr>
          <a:xfrm>
            <a:off x="6672367" y="4866069"/>
            <a:ext cx="4568400" cy="8312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333" b="1">
                <a:solidFill>
                  <a:schemeClr val="dk1"/>
                </a:solidFill>
                <a:latin typeface="Open Sans"/>
                <a:ea typeface="Open Sans"/>
                <a:cs typeface="Open Sans"/>
                <a:sym typeface="Open Sans"/>
              </a:rPr>
              <a:t>CREDITS:</a:t>
            </a:r>
            <a:r>
              <a:rPr lang="en" sz="1333">
                <a:solidFill>
                  <a:schemeClr val="dk1"/>
                </a:solidFill>
                <a:latin typeface="Open Sans"/>
                <a:ea typeface="Open Sans"/>
                <a:cs typeface="Open Sans"/>
                <a:sym typeface="Open Sans"/>
              </a:rPr>
              <a:t> This presentation template was created by </a:t>
            </a:r>
            <a:r>
              <a:rPr lang="en" sz="1333" b="1" u="sng">
                <a:solidFill>
                  <a:schemeClr val="hlink"/>
                </a:solidFill>
                <a:latin typeface="Open Sans"/>
                <a:ea typeface="Open Sans"/>
                <a:cs typeface="Open Sans"/>
                <a:sym typeface="Open Sans"/>
                <a:hlinkClick r:id="rId3"/>
              </a:rPr>
              <a:t>Slidesgo</a:t>
            </a:r>
            <a:r>
              <a:rPr lang="en" sz="1333">
                <a:solidFill>
                  <a:schemeClr val="dk1"/>
                </a:solidFill>
                <a:latin typeface="Open Sans"/>
                <a:ea typeface="Open Sans"/>
                <a:cs typeface="Open Sans"/>
                <a:sym typeface="Open Sans"/>
              </a:rPr>
              <a:t>, and includes icons by </a:t>
            </a:r>
            <a:r>
              <a:rPr lang="en" sz="1333"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333">
                <a:solidFill>
                  <a:schemeClr val="dk1"/>
                </a:solidFill>
                <a:latin typeface="Open Sans"/>
                <a:ea typeface="Open Sans"/>
                <a:cs typeface="Open Sans"/>
                <a:sym typeface="Open Sans"/>
              </a:rPr>
              <a:t>, and infographics &amp; images by </a:t>
            </a:r>
            <a:r>
              <a:rPr lang="en" sz="1333"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r>
              <a:rPr lang="en" sz="1333" u="sng">
                <a:solidFill>
                  <a:schemeClr val="dk1"/>
                </a:solidFill>
                <a:latin typeface="Open Sans"/>
                <a:ea typeface="Open Sans"/>
                <a:cs typeface="Open Sans"/>
                <a:sym typeface="Open Sans"/>
              </a:rPr>
              <a:t> </a:t>
            </a:r>
            <a:endParaRPr sz="1333" b="1" u="sng">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01490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8"/>
        <p:cNvGrpSpPr/>
        <p:nvPr/>
      </p:nvGrpSpPr>
      <p:grpSpPr>
        <a:xfrm>
          <a:off x="0" y="0"/>
          <a:ext cx="0" cy="0"/>
          <a:chOff x="0" y="0"/>
          <a:chExt cx="0" cy="0"/>
        </a:xfrm>
      </p:grpSpPr>
      <p:pic>
        <p:nvPicPr>
          <p:cNvPr id="109" name="Google Shape;109;p22"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1924883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0"/>
        <p:cNvGrpSpPr/>
        <p:nvPr/>
      </p:nvGrpSpPr>
      <p:grpSpPr>
        <a:xfrm>
          <a:off x="0" y="0"/>
          <a:ext cx="0" cy="0"/>
          <a:chOff x="0" y="0"/>
          <a:chExt cx="0" cy="0"/>
        </a:xfrm>
      </p:grpSpPr>
      <p:pic>
        <p:nvPicPr>
          <p:cNvPr id="111" name="Google Shape;111;p23"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2286878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5"/>
        <p:cNvGrpSpPr/>
        <p:nvPr/>
      </p:nvGrpSpPr>
      <p:grpSpPr>
        <a:xfrm>
          <a:off x="0" y="0"/>
          <a:ext cx="0" cy="0"/>
          <a:chOff x="0" y="0"/>
          <a:chExt cx="0" cy="0"/>
        </a:xfrm>
      </p:grpSpPr>
    </p:spTree>
    <p:extLst>
      <p:ext uri="{BB962C8B-B14F-4D97-AF65-F5344CB8AC3E}">
        <p14:creationId xmlns:p14="http://schemas.microsoft.com/office/powerpoint/2010/main" val="232140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16"/>
        <p:cNvGrpSpPr/>
        <p:nvPr/>
      </p:nvGrpSpPr>
      <p:grpSpPr>
        <a:xfrm>
          <a:off x="0" y="0"/>
          <a:ext cx="0" cy="0"/>
          <a:chOff x="0" y="0"/>
          <a:chExt cx="0" cy="0"/>
        </a:xfrm>
      </p:grpSpPr>
      <p:sp>
        <p:nvSpPr>
          <p:cNvPr id="117" name="Google Shape;117;p2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118" name="Google Shape;118;p26"/>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960842538"/>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119"/>
        <p:cNvGrpSpPr/>
        <p:nvPr/>
      </p:nvGrpSpPr>
      <p:grpSpPr>
        <a:xfrm>
          <a:off x="0" y="0"/>
          <a:ext cx="0" cy="0"/>
          <a:chOff x="0" y="0"/>
          <a:chExt cx="0" cy="0"/>
        </a:xfrm>
      </p:grpSpPr>
      <p:sp>
        <p:nvSpPr>
          <p:cNvPr id="120" name="Google Shape;120;p27"/>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121" name="Google Shape;121;p27"/>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atin typeface="Inter"/>
                <a:ea typeface="Inter"/>
                <a:cs typeface="Inter"/>
                <a:sym typeface="Inter"/>
              </a:defRPr>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122" name="Google Shape;122;p27"/>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atin typeface="Inter"/>
                <a:ea typeface="Inter"/>
                <a:cs typeface="Inter"/>
                <a:sym typeface="Inter"/>
              </a:defRPr>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39023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pic>
        <p:nvPicPr>
          <p:cNvPr id="17" name="Google Shape;17;p4"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8" name="Google Shape;1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9" name="Google Shape;1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3494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pic>
        <p:nvPicPr>
          <p:cNvPr id="21" name="Google Shape;21;p5"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22" name="Google Shape;22;p5"/>
          <p:cNvSpPr txBox="1">
            <a:spLocks noGrp="1"/>
          </p:cNvSpPr>
          <p:nvPr>
            <p:ph type="title"/>
          </p:nvPr>
        </p:nvSpPr>
        <p:spPr>
          <a:xfrm>
            <a:off x="960000" y="4859067"/>
            <a:ext cx="3940400" cy="1279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3" name="Google Shape;23;p5"/>
          <p:cNvSpPr txBox="1">
            <a:spLocks noGrp="1"/>
          </p:cNvSpPr>
          <p:nvPr>
            <p:ph type="subTitle" idx="1"/>
          </p:nvPr>
        </p:nvSpPr>
        <p:spPr>
          <a:xfrm>
            <a:off x="6123600" y="4357749"/>
            <a:ext cx="5117600" cy="16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4" name="Google Shape;24;p5"/>
          <p:cNvSpPr txBox="1">
            <a:spLocks noGrp="1"/>
          </p:cNvSpPr>
          <p:nvPr>
            <p:ph type="subTitle" idx="2"/>
          </p:nvPr>
        </p:nvSpPr>
        <p:spPr>
          <a:xfrm>
            <a:off x="6119100" y="1625451"/>
            <a:ext cx="5117600" cy="16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5" name="Google Shape;25;p5"/>
          <p:cNvSpPr txBox="1">
            <a:spLocks noGrp="1"/>
          </p:cNvSpPr>
          <p:nvPr>
            <p:ph type="subTitle" idx="3"/>
          </p:nvPr>
        </p:nvSpPr>
        <p:spPr>
          <a:xfrm>
            <a:off x="6119100" y="861851"/>
            <a:ext cx="51176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6" name="Google Shape;26;p5"/>
          <p:cNvSpPr txBox="1">
            <a:spLocks noGrp="1"/>
          </p:cNvSpPr>
          <p:nvPr>
            <p:ph type="subTitle" idx="4"/>
          </p:nvPr>
        </p:nvSpPr>
        <p:spPr>
          <a:xfrm>
            <a:off x="6123600" y="3594149"/>
            <a:ext cx="51176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203131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pic>
        <p:nvPicPr>
          <p:cNvPr id="28" name="Google Shape;28;p6"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29" name="Google Shape;29;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21594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pic>
        <p:nvPicPr>
          <p:cNvPr id="31" name="Google Shape;31;p7" title="techstartup-osc3.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32" name="Google Shape;32;p7"/>
          <p:cNvSpPr txBox="1">
            <a:spLocks noGrp="1"/>
          </p:cNvSpPr>
          <p:nvPr>
            <p:ph type="subTitle" idx="1"/>
          </p:nvPr>
        </p:nvSpPr>
        <p:spPr>
          <a:xfrm>
            <a:off x="6571733" y="1966800"/>
            <a:ext cx="4669200" cy="2924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33" name="Google Shape;33;p7"/>
          <p:cNvSpPr txBox="1">
            <a:spLocks noGrp="1"/>
          </p:cNvSpPr>
          <p:nvPr>
            <p:ph type="title"/>
          </p:nvPr>
        </p:nvSpPr>
        <p:spPr>
          <a:xfrm>
            <a:off x="1082633" y="719317"/>
            <a:ext cx="57264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4" name="Google Shape;34;p7"/>
          <p:cNvSpPr>
            <a:spLocks noGrp="1"/>
          </p:cNvSpPr>
          <p:nvPr>
            <p:ph type="pic" idx="2"/>
          </p:nvPr>
        </p:nvSpPr>
        <p:spPr>
          <a:xfrm>
            <a:off x="1" y="1969033"/>
            <a:ext cx="5726400" cy="4888800"/>
          </a:xfrm>
          <a:prstGeom prst="rect">
            <a:avLst/>
          </a:prstGeom>
          <a:noFill/>
          <a:ln>
            <a:noFill/>
          </a:ln>
        </p:spPr>
      </p:sp>
    </p:spTree>
    <p:extLst>
      <p:ext uri="{BB962C8B-B14F-4D97-AF65-F5344CB8AC3E}">
        <p14:creationId xmlns:p14="http://schemas.microsoft.com/office/powerpoint/2010/main" val="34167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pic>
        <p:nvPicPr>
          <p:cNvPr id="36" name="Google Shape;36;p8" title="techstartup-osc.jpg"/>
          <p:cNvPicPr preferRelativeResize="0"/>
          <p:nvPr/>
        </p:nvPicPr>
        <p:blipFill rotWithShape="1">
          <a:blip r:embed="rId2">
            <a:alphaModFix/>
          </a:blip>
          <a:srcRect t="31124" r="31124"/>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37" name="Google Shape;37;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63595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pic>
        <p:nvPicPr>
          <p:cNvPr id="39" name="Google Shape;39;p9"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40" name="Google Shape;40;p9"/>
          <p:cNvSpPr txBox="1">
            <a:spLocks noGrp="1"/>
          </p:cNvSpPr>
          <p:nvPr>
            <p:ph type="title"/>
          </p:nvPr>
        </p:nvSpPr>
        <p:spPr>
          <a:xfrm>
            <a:off x="2847400" y="15854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r>
              <a:rPr lang="en-US"/>
              <a:t>Click to edit Master title style</a:t>
            </a:r>
            <a:endParaRPr/>
          </a:p>
        </p:txBody>
      </p:sp>
      <p:sp>
        <p:nvSpPr>
          <p:cNvPr id="41" name="Google Shape;41;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44182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12192000" cy="6858000"/>
          </a:xfrm>
          <a:prstGeom prst="rect">
            <a:avLst/>
          </a:prstGeom>
          <a:noFill/>
          <a:ln>
            <a:noFill/>
          </a:ln>
        </p:spPr>
      </p:sp>
      <p:sp>
        <p:nvSpPr>
          <p:cNvPr id="44" name="Google Shape;44;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99763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1pPr>
            <a:lvl2pPr lvl="1"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2pPr>
            <a:lvl3pPr lvl="2"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3pPr>
            <a:lvl4pPr lvl="3"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4pPr>
            <a:lvl5pPr lvl="4"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5pPr>
            <a:lvl6pPr lvl="5"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6pPr>
            <a:lvl7pPr lvl="6"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7pPr>
            <a:lvl8pPr lvl="7"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8pPr>
            <a:lvl9pPr lvl="8"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107091422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114" name="Google Shape;114;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1731743712"/>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rimejusticejournal.com/about/conta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242" y="2824200"/>
            <a:ext cx="9569516" cy="1209600"/>
          </a:xfrm>
        </p:spPr>
        <p:txBody>
          <a:bodyPr/>
          <a:lstStyle/>
          <a:p>
            <a:pPr algn="ctr"/>
            <a:r>
              <a:rPr lang="en-US" sz="6000" dirty="0">
                <a:latin typeface="Tw Cen MT Bold" panose="020B0802020104020603" pitchFamily="34" charset="0"/>
              </a:rPr>
              <a:t>DIGITAL HEALTH GROUP </a:t>
            </a:r>
            <a:r>
              <a:rPr lang="en-US" sz="3200" dirty="0">
                <a:latin typeface="Tw Cen MT Bold" panose="020B0802020104020603" pitchFamily="34" charset="0"/>
              </a:rPr>
              <a:t>CONTRACT PROPOSAL</a:t>
            </a:r>
            <a:endParaRPr lang="en-US" sz="5400" dirty="0">
              <a:latin typeface="Tw Cen MT Bold" panose="020B0802020104020603" pitchFamily="34" charset="0"/>
            </a:endParaRPr>
          </a:p>
        </p:txBody>
      </p:sp>
      <p:sp>
        <p:nvSpPr>
          <p:cNvPr id="3" name="Subtitle 2"/>
          <p:cNvSpPr>
            <a:spLocks noGrp="1"/>
          </p:cNvSpPr>
          <p:nvPr>
            <p:ph type="subTitle" idx="1"/>
          </p:nvPr>
        </p:nvSpPr>
        <p:spPr>
          <a:xfrm>
            <a:off x="8632722" y="4748981"/>
            <a:ext cx="3559277" cy="1815947"/>
          </a:xfrm>
        </p:spPr>
        <p:txBody>
          <a:bodyPr>
            <a:normAutofit/>
          </a:bodyPr>
          <a:lstStyle/>
          <a:p>
            <a:pPr algn="l"/>
            <a:r>
              <a:rPr lang="en-US" sz="2000" b="1" dirty="0">
                <a:latin typeface="Segoe UI Light"/>
                <a:cs typeface="Segoe UI Light"/>
              </a:rPr>
              <a:t>Presented by:</a:t>
            </a:r>
          </a:p>
          <a:p>
            <a:pPr algn="l"/>
            <a:endParaRPr lang="en-US" sz="900" b="1" dirty="0">
              <a:latin typeface="Segoe UI Light" panose="020B0502040204020203" pitchFamily="34" charset="0"/>
              <a:cs typeface="Segoe UI Light" panose="020B0502040204020203" pitchFamily="34" charset="0"/>
            </a:endParaRPr>
          </a:p>
          <a:p>
            <a:pPr algn="l"/>
            <a:r>
              <a:rPr lang="en-US" sz="1600" dirty="0">
                <a:latin typeface="Segoe UI Light"/>
                <a:cs typeface="Segoe UI Light"/>
              </a:rPr>
              <a:t>Jean Warren Bulacan</a:t>
            </a:r>
          </a:p>
          <a:p>
            <a:pPr algn="l"/>
            <a:r>
              <a:rPr lang="en-US" sz="1600" dirty="0">
                <a:latin typeface="Segoe UI Light"/>
                <a:cs typeface="Segoe UI Light"/>
              </a:rPr>
              <a:t>Anish Kamalakkannan</a:t>
            </a:r>
          </a:p>
          <a:p>
            <a:pPr algn="l"/>
            <a:r>
              <a:rPr lang="en-US" sz="1600" dirty="0">
                <a:latin typeface="Segoe UI Light"/>
                <a:cs typeface="Segoe UI Light"/>
              </a:rPr>
              <a:t>Charlie McBride </a:t>
            </a:r>
          </a:p>
          <a:p>
            <a:pPr algn="l"/>
            <a:r>
              <a:rPr lang="en-US" sz="1600" dirty="0">
                <a:latin typeface="Segoe UI Light"/>
                <a:cs typeface="Segoe UI Light"/>
              </a:rPr>
              <a:t>Amber Xie </a:t>
            </a:r>
            <a:endParaRPr lang="en-US" dirty="0"/>
          </a:p>
          <a:p>
            <a:endParaRPr lang="en-US" dirty="0"/>
          </a:p>
        </p:txBody>
      </p:sp>
      <p:sp>
        <p:nvSpPr>
          <p:cNvPr id="10" name="TextBox 9">
            <a:extLst>
              <a:ext uri="{FF2B5EF4-FFF2-40B4-BE49-F238E27FC236}">
                <a16:creationId xmlns:a16="http://schemas.microsoft.com/office/drawing/2014/main" id="{821F9CEB-1D6E-4A57-4654-A95BACC906A8}"/>
              </a:ext>
            </a:extLst>
          </p:cNvPr>
          <p:cNvSpPr txBox="1"/>
          <p:nvPr/>
        </p:nvSpPr>
        <p:spPr>
          <a:xfrm>
            <a:off x="545691" y="131248"/>
            <a:ext cx="6105832" cy="292388"/>
          </a:xfrm>
          <a:prstGeom prst="rect">
            <a:avLst/>
          </a:prstGeom>
          <a:noFill/>
        </p:spPr>
        <p:txBody>
          <a:bodyPr wrap="square">
            <a:spAutoFit/>
          </a:bodyPr>
          <a:lstStyle/>
          <a:p>
            <a:pPr algn="l"/>
            <a:r>
              <a:rPr lang="en-US" sz="1300" b="1" dirty="0">
                <a:solidFill>
                  <a:schemeClr val="tx1"/>
                </a:solidFill>
                <a:latin typeface="Segoe UI Light" panose="020B0502040204020203" pitchFamily="34" charset="0"/>
                <a:cs typeface="Segoe UI Light" panose="020B0502040204020203" pitchFamily="34" charset="0"/>
              </a:rPr>
              <a:t>MXB201 Group Project </a:t>
            </a:r>
            <a:r>
              <a:rPr lang="en-AU" sz="1300" b="1" i="0" dirty="0">
                <a:solidFill>
                  <a:srgbClr val="FFFFFF"/>
                </a:solidFill>
                <a:effectLst/>
                <a:latin typeface="Segoe UI Light" panose="020B0502040204020203" pitchFamily="34" charset="0"/>
                <a:cs typeface="Segoe UI Light" panose="020B0502040204020203" pitchFamily="34" charset="0"/>
              </a:rPr>
              <a:t>— Group 15</a:t>
            </a:r>
            <a:endParaRPr lang="en-US" sz="1300" b="1" dirty="0">
              <a:solidFill>
                <a:schemeClr val="tx1"/>
              </a:solidFill>
              <a:latin typeface="Segoe UI Light" panose="020B0502040204020203" pitchFamily="34" charset="0"/>
              <a:cs typeface="Segoe UI Light" panose="020B0502040204020203" pitchFamily="34" charset="0"/>
            </a:endParaRPr>
          </a:p>
        </p:txBody>
      </p:sp>
      <p:pic>
        <p:nvPicPr>
          <p:cNvPr id="5" name="Picture 4" descr="A blue and white sign&#10;&#10;AI-generated content may be incorrect.">
            <a:extLst>
              <a:ext uri="{FF2B5EF4-FFF2-40B4-BE49-F238E27FC236}">
                <a16:creationId xmlns:a16="http://schemas.microsoft.com/office/drawing/2014/main" id="{EE4AE324-430D-252A-F20C-00281F136E7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5577" y="115634"/>
            <a:ext cx="395534" cy="39553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D3F2F4-7016-619D-480B-9A8161CBDA30}"/>
              </a:ext>
            </a:extLst>
          </p:cNvPr>
          <p:cNvSpPr txBox="1">
            <a:spLocks/>
          </p:cNvSpPr>
          <p:nvPr/>
        </p:nvSpPr>
        <p:spPr>
          <a:xfrm>
            <a:off x="741410" y="662669"/>
            <a:ext cx="10787007" cy="799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600"/>
              <a:buFont typeface="Syne"/>
              <a:buNone/>
              <a:defRPr sz="2600" b="0" i="0" u="none" strike="noStrike" cap="none">
                <a:solidFill>
                  <a:schemeClr val="dk1"/>
                </a:solidFill>
                <a:latin typeface="Syne SemiBold"/>
                <a:ea typeface="Syne SemiBold"/>
                <a:cs typeface="Syne SemiBold"/>
                <a:sym typeface="Syne SemiBold"/>
              </a:defRPr>
            </a:lvl1pPr>
            <a:lvl2pPr marR="0" lvl="1"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2pPr>
            <a:lvl3pPr marR="0" lvl="2"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3pPr>
            <a:lvl4pPr marR="0" lvl="3"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4pPr>
            <a:lvl5pPr marR="0" lvl="4"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5pPr>
            <a:lvl6pPr marR="0" lvl="5"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6pPr>
            <a:lvl7pPr marR="0" lvl="6"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7pPr>
            <a:lvl8pPr marR="0" lvl="7"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8pPr>
            <a:lvl9pPr marR="0" lvl="8"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9pPr>
          </a:lstStyle>
          <a:p>
            <a:r>
              <a:rPr lang="en-US" sz="4000" b="1" dirty="0">
                <a:latin typeface="Tw Cen MT Bold" panose="020B0802020104020603" pitchFamily="34" charset="0"/>
              </a:rPr>
              <a:t>Exploring Non-Invasive Insights into Brain Health</a:t>
            </a:r>
            <a:endParaRPr lang="en-US" sz="4400" dirty="0">
              <a:latin typeface="Tw Cen MT Bold" panose="020B0802020104020603" pitchFamily="34" charset="0"/>
            </a:endParaRPr>
          </a:p>
        </p:txBody>
      </p:sp>
      <p:sp>
        <p:nvSpPr>
          <p:cNvPr id="11" name="Subtitle 4">
            <a:extLst>
              <a:ext uri="{FF2B5EF4-FFF2-40B4-BE49-F238E27FC236}">
                <a16:creationId xmlns:a16="http://schemas.microsoft.com/office/drawing/2014/main" id="{F5FD923E-D7F3-23D0-D74B-26C16C781523}"/>
              </a:ext>
            </a:extLst>
          </p:cNvPr>
          <p:cNvSpPr txBox="1">
            <a:spLocks/>
          </p:cNvSpPr>
          <p:nvPr/>
        </p:nvSpPr>
        <p:spPr>
          <a:xfrm>
            <a:off x="741410" y="1687669"/>
            <a:ext cx="6723639" cy="4257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Utilizing diffusion-weighted MRI to assess brain tissue integrity.</a:t>
            </a: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Project divided into two parts:</a:t>
            </a:r>
          </a:p>
          <a:p>
            <a:pPr marL="1066800" lvl="1" indent="-457200" algn="l">
              <a:lnSpc>
                <a:spcPct val="150000"/>
              </a:lnSpc>
              <a:buFont typeface="Arial" panose="020B0604020202020204" pitchFamily="34" charset="0"/>
              <a:buChar char="•"/>
            </a:pPr>
            <a:r>
              <a:rPr lang="en-US" sz="2800" b="1" dirty="0">
                <a:latin typeface="Segoe UI Light" panose="020B0502040204020203" pitchFamily="34" charset="0"/>
                <a:cs typeface="Segoe UI Light" panose="020B0502040204020203" pitchFamily="34" charset="0"/>
              </a:rPr>
              <a:t>Part I</a:t>
            </a:r>
            <a:r>
              <a:rPr lang="en-US" sz="2800" dirty="0">
                <a:latin typeface="Segoe UI Light" panose="020B0502040204020203" pitchFamily="34" charset="0"/>
                <a:cs typeface="Segoe UI Light" panose="020B0502040204020203" pitchFamily="34" charset="0"/>
              </a:rPr>
              <a:t>: Brain MRI Analysis</a:t>
            </a:r>
          </a:p>
          <a:p>
            <a:pPr marL="1066800" lvl="1" indent="-457200" algn="l">
              <a:lnSpc>
                <a:spcPct val="150000"/>
              </a:lnSpc>
              <a:buFont typeface="Arial" panose="020B0604020202020204" pitchFamily="34" charset="0"/>
              <a:buChar char="•"/>
            </a:pPr>
            <a:r>
              <a:rPr lang="en-US" sz="2800" b="1" dirty="0">
                <a:latin typeface="Segoe UI Light" panose="020B0502040204020203" pitchFamily="34" charset="0"/>
                <a:cs typeface="Segoe UI Light" panose="020B0502040204020203" pitchFamily="34" charset="0"/>
              </a:rPr>
              <a:t>Part II</a:t>
            </a:r>
            <a:r>
              <a:rPr lang="en-US" sz="2800" dirty="0">
                <a:latin typeface="Segoe UI Light" panose="020B0502040204020203" pitchFamily="34" charset="0"/>
                <a:cs typeface="Segoe UI Light" panose="020B0502040204020203" pitchFamily="34" charset="0"/>
              </a:rPr>
              <a:t>: Image-Based Feature Extraction</a:t>
            </a:r>
            <a:endParaRPr lang="en-AU" sz="2800" dirty="0">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E2645C18-C8C6-35B2-433A-B214A513FAAC}"/>
              </a:ext>
            </a:extLst>
          </p:cNvPr>
          <p:cNvGrpSpPr/>
          <p:nvPr/>
        </p:nvGrpSpPr>
        <p:grpSpPr>
          <a:xfrm>
            <a:off x="7790386" y="2188363"/>
            <a:ext cx="3432723" cy="3756693"/>
            <a:chOff x="7859949" y="1561896"/>
            <a:chExt cx="3289090" cy="3631637"/>
          </a:xfrm>
        </p:grpSpPr>
        <p:pic>
          <p:nvPicPr>
            <p:cNvPr id="3074" name="Picture 2" descr="Axial images of diffusion-weighted MRI of the brain with contrast ...">
              <a:extLst>
                <a:ext uri="{FF2B5EF4-FFF2-40B4-BE49-F238E27FC236}">
                  <a16:creationId xmlns:a16="http://schemas.microsoft.com/office/drawing/2014/main" id="{BEC95533-BAD9-CB36-9DFF-C38941A5CD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9" t="3788" r="3789" b="3993"/>
            <a:stretch/>
          </p:blipFill>
          <p:spPr bwMode="auto">
            <a:xfrm>
              <a:off x="7859949" y="1561896"/>
              <a:ext cx="3289090" cy="3370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A6E3B1-360E-1FC4-BD2F-220FFA5EDB06}"/>
                </a:ext>
              </a:extLst>
            </p:cNvPr>
            <p:cNvSpPr txBox="1"/>
            <p:nvPr/>
          </p:nvSpPr>
          <p:spPr>
            <a:xfrm>
              <a:off x="7859949" y="4931923"/>
              <a:ext cx="2869660" cy="261610"/>
            </a:xfrm>
            <a:prstGeom prst="rect">
              <a:avLst/>
            </a:prstGeom>
            <a:noFill/>
          </p:spPr>
          <p:txBody>
            <a:bodyPr wrap="square" rtlCol="0">
              <a:spAutoFit/>
            </a:bodyPr>
            <a:lstStyle/>
            <a:p>
              <a:r>
                <a:rPr lang="fr-FR" sz="1050" dirty="0">
                  <a:solidFill>
                    <a:schemeClr val="tx1"/>
                  </a:solidFill>
                </a:rPr>
                <a:t>Source: Chin, R.-I., et al. (2017)</a:t>
              </a:r>
              <a:endParaRPr lang="en-AU" sz="1050" dirty="0">
                <a:solidFill>
                  <a:schemeClr val="tx1"/>
                </a:solidFill>
              </a:endParaRPr>
            </a:p>
          </p:txBody>
        </p:sp>
      </p:grpSp>
    </p:spTree>
    <p:extLst>
      <p:ext uri="{BB962C8B-B14F-4D97-AF65-F5344CB8AC3E}">
        <p14:creationId xmlns:p14="http://schemas.microsoft.com/office/powerpoint/2010/main" val="28127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48DECB-A15B-73F4-4854-DCEA55AA3E00}"/>
              </a:ext>
            </a:extLst>
          </p:cNvPr>
          <p:cNvSpPr txBox="1"/>
          <p:nvPr/>
        </p:nvSpPr>
        <p:spPr>
          <a:xfrm>
            <a:off x="638088" y="862298"/>
            <a:ext cx="9789280" cy="1323439"/>
          </a:xfrm>
          <a:prstGeom prst="rect">
            <a:avLst/>
          </a:prstGeom>
          <a:noFill/>
        </p:spPr>
        <p:txBody>
          <a:bodyPr wrap="square" rtlCol="0">
            <a:spAutoFit/>
          </a:bodyPr>
          <a:lstStyle/>
          <a:p>
            <a:r>
              <a:rPr lang="en-US" sz="4000" b="1" dirty="0">
                <a:solidFill>
                  <a:schemeClr val="tx1"/>
                </a:solidFill>
                <a:latin typeface="Tw Cen MT Bold" panose="020B0802020104020603" pitchFamily="34" charset="0"/>
              </a:rPr>
              <a:t>PART I: Modeling Water Molecule Movement in the Brain</a:t>
            </a:r>
            <a:endParaRPr lang="en-AU" sz="4000" dirty="0">
              <a:solidFill>
                <a:schemeClr val="tx1"/>
              </a:solidFill>
              <a:latin typeface="Tw Cen MT" panose="020B0602020104020603" pitchFamily="34" charset="0"/>
            </a:endParaRPr>
          </a:p>
        </p:txBody>
      </p:sp>
      <p:sp>
        <p:nvSpPr>
          <p:cNvPr id="4" name="Subtitle 4">
            <a:extLst>
              <a:ext uri="{FF2B5EF4-FFF2-40B4-BE49-F238E27FC236}">
                <a16:creationId xmlns:a16="http://schemas.microsoft.com/office/drawing/2014/main" id="{A4AA9083-2D92-D928-2DBA-69FE2619EC8A}"/>
              </a:ext>
            </a:extLst>
          </p:cNvPr>
          <p:cNvSpPr txBox="1">
            <a:spLocks/>
          </p:cNvSpPr>
          <p:nvPr/>
        </p:nvSpPr>
        <p:spPr>
          <a:xfrm>
            <a:off x="429541" y="2185737"/>
            <a:ext cx="5666459" cy="429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Estimation of the diffusion tensor to capture water diffusion patterns.</a:t>
            </a: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Baseline scan </a:t>
            </a:r>
            <a:r>
              <a:rPr lang="en-US" sz="2800" dirty="0">
                <a:latin typeface="Segoe UI Light" panose="020B0502040204020203" pitchFamily="34" charset="0"/>
                <a:cs typeface="Segoe UI Light" panose="020B0502040204020203" pitchFamily="34" charset="0"/>
                <a:sym typeface="Wingdings" panose="05000000000000000000" pitchFamily="2" charset="2"/>
              </a:rPr>
              <a:t> applies six or more magnetic shoves</a:t>
            </a:r>
            <a:endParaRPr lang="en-US" sz="28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Reveals microstructural changes</a:t>
            </a:r>
            <a:endParaRPr lang="en-AU" sz="2800" dirty="0">
              <a:latin typeface="Segoe UI Light" panose="020B0502040204020203" pitchFamily="34" charset="0"/>
              <a:cs typeface="Segoe UI Light" panose="020B0502040204020203" pitchFamily="34" charset="0"/>
            </a:endParaRPr>
          </a:p>
        </p:txBody>
      </p:sp>
      <p:grpSp>
        <p:nvGrpSpPr>
          <p:cNvPr id="9" name="Group 8">
            <a:extLst>
              <a:ext uri="{FF2B5EF4-FFF2-40B4-BE49-F238E27FC236}">
                <a16:creationId xmlns:a16="http://schemas.microsoft.com/office/drawing/2014/main" id="{94BDD0FD-FD2D-006C-51DE-FDF76A95E1C2}"/>
              </a:ext>
            </a:extLst>
          </p:cNvPr>
          <p:cNvGrpSpPr/>
          <p:nvPr/>
        </p:nvGrpSpPr>
        <p:grpSpPr>
          <a:xfrm>
            <a:off x="6866654" y="1899713"/>
            <a:ext cx="4552196" cy="4333820"/>
            <a:chOff x="6866653" y="1899712"/>
            <a:chExt cx="5008101" cy="4598445"/>
          </a:xfrm>
        </p:grpSpPr>
        <p:pic>
          <p:nvPicPr>
            <p:cNvPr id="1028" name="Picture 4" descr="Principles of diffusion. (A) The diffusion tensor ellipsoid represents ...">
              <a:extLst>
                <a:ext uri="{FF2B5EF4-FFF2-40B4-BE49-F238E27FC236}">
                  <a16:creationId xmlns:a16="http://schemas.microsoft.com/office/drawing/2014/main" id="{A2C1C5EF-BF64-C75E-43F8-6E2E510BE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653" y="1899712"/>
              <a:ext cx="5008101" cy="43368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DAC1F6-ABA0-01EC-60F1-AF1E06E21F69}"/>
                </a:ext>
              </a:extLst>
            </p:cNvPr>
            <p:cNvSpPr txBox="1"/>
            <p:nvPr/>
          </p:nvSpPr>
          <p:spPr>
            <a:xfrm>
              <a:off x="6866653" y="6236547"/>
              <a:ext cx="4591455" cy="261610"/>
            </a:xfrm>
            <a:prstGeom prst="rect">
              <a:avLst/>
            </a:prstGeom>
            <a:noFill/>
          </p:spPr>
          <p:txBody>
            <a:bodyPr wrap="square" rtlCol="0">
              <a:spAutoFit/>
            </a:bodyPr>
            <a:lstStyle/>
            <a:p>
              <a:r>
                <a:rPr lang="en-AU" sz="1100" dirty="0">
                  <a:solidFill>
                    <a:schemeClr val="tx1"/>
                  </a:solidFill>
                </a:rPr>
                <a:t>Source: Anderson, E. J., et al. (2011).</a:t>
              </a:r>
            </a:p>
          </p:txBody>
        </p:sp>
      </p:grpSp>
    </p:spTree>
    <p:extLst>
      <p:ext uri="{BB962C8B-B14F-4D97-AF65-F5344CB8AC3E}">
        <p14:creationId xmlns:p14="http://schemas.microsoft.com/office/powerpoint/2010/main" val="83052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AF9A-2118-2352-CB91-9D8681DB4D0C}"/>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420BFD1E-E24C-B3F8-45E3-E41E73E8AC6F}"/>
              </a:ext>
            </a:extLst>
          </p:cNvPr>
          <p:cNvSpPr txBox="1">
            <a:spLocks/>
          </p:cNvSpPr>
          <p:nvPr/>
        </p:nvSpPr>
        <p:spPr>
          <a:xfrm>
            <a:off x="460712" y="1586988"/>
            <a:ext cx="6256421"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Detecting Neurological Conditions Early</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Stroke</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Tumours</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Neurodegenerative diseases</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Transforming Complex Imaging Data into Actionable Insights</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Facilitating early and confident clinical decisions. </a:t>
            </a: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sp>
        <p:nvSpPr>
          <p:cNvPr id="2" name="TextBox 4">
            <a:extLst>
              <a:ext uri="{FF2B5EF4-FFF2-40B4-BE49-F238E27FC236}">
                <a16:creationId xmlns:a16="http://schemas.microsoft.com/office/drawing/2014/main" id="{B90D0033-B0F4-D868-1F99-582C1B6C7AA5}"/>
              </a:ext>
            </a:extLst>
          </p:cNvPr>
          <p:cNvSpPr txBox="1"/>
          <p:nvPr/>
        </p:nvSpPr>
        <p:spPr>
          <a:xfrm>
            <a:off x="464816" y="592958"/>
            <a:ext cx="5010053" cy="76944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0" i="1" dirty="0">
                <a:solidFill>
                  <a:schemeClr val="tx1"/>
                </a:solidFill>
                <a:latin typeface="Tw Cen MT" panose="020B0602020104020603" pitchFamily="34" charset="0"/>
              </a:rPr>
              <a:t>Why</a:t>
            </a:r>
            <a:r>
              <a:rPr lang="en-US" sz="4400" b="0" dirty="0">
                <a:solidFill>
                  <a:schemeClr val="tx1"/>
                </a:solidFill>
                <a:latin typeface="Tw Cen MT" panose="020B0602020104020603" pitchFamily="34" charset="0"/>
              </a:rPr>
              <a:t> it’s </a:t>
            </a:r>
            <a:r>
              <a:rPr lang="en-US" sz="4400" b="1" dirty="0">
                <a:solidFill>
                  <a:schemeClr val="tx1"/>
                </a:solidFill>
                <a:latin typeface="Tw Cen MT" panose="020B0602020104020603" pitchFamily="34" charset="0"/>
              </a:rPr>
              <a:t>Powerful ↴</a:t>
            </a:r>
            <a:endParaRPr lang="en-AU" sz="4400" dirty="0">
              <a:solidFill>
                <a:schemeClr val="tx1"/>
              </a:solidFill>
            </a:endParaRPr>
          </a:p>
        </p:txBody>
      </p:sp>
      <p:grpSp>
        <p:nvGrpSpPr>
          <p:cNvPr id="5" name="Group 4">
            <a:extLst>
              <a:ext uri="{FF2B5EF4-FFF2-40B4-BE49-F238E27FC236}">
                <a16:creationId xmlns:a16="http://schemas.microsoft.com/office/drawing/2014/main" id="{148D10DC-ED4B-FD85-C468-2E0F33ECFBD7}"/>
              </a:ext>
            </a:extLst>
          </p:cNvPr>
          <p:cNvGrpSpPr/>
          <p:nvPr/>
        </p:nvGrpSpPr>
        <p:grpSpPr>
          <a:xfrm>
            <a:off x="6946234" y="433387"/>
            <a:ext cx="5530174" cy="6210003"/>
            <a:chOff x="6946234" y="433387"/>
            <a:chExt cx="5530174" cy="6210003"/>
          </a:xfrm>
        </p:grpSpPr>
        <p:pic>
          <p:nvPicPr>
            <p:cNvPr id="2052" name="Picture 4" descr="Differences in fractional anisotropy among normal controls, subjective ...">
              <a:extLst>
                <a:ext uri="{FF2B5EF4-FFF2-40B4-BE49-F238E27FC236}">
                  <a16:creationId xmlns:a16="http://schemas.microsoft.com/office/drawing/2014/main" id="{AAD32096-7257-BED8-1C34-D6C058E99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234" y="433387"/>
              <a:ext cx="5010053" cy="5991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626227-0B4B-B96E-369B-1FFAB87E100C}"/>
                </a:ext>
              </a:extLst>
            </p:cNvPr>
            <p:cNvSpPr txBox="1"/>
            <p:nvPr/>
          </p:nvSpPr>
          <p:spPr>
            <a:xfrm>
              <a:off x="6946234" y="6381780"/>
              <a:ext cx="5530174" cy="261610"/>
            </a:xfrm>
            <a:prstGeom prst="rect">
              <a:avLst/>
            </a:prstGeom>
            <a:noFill/>
          </p:spPr>
          <p:txBody>
            <a:bodyPr wrap="square" rtlCol="0">
              <a:spAutoFit/>
            </a:bodyPr>
            <a:lstStyle/>
            <a:p>
              <a:r>
                <a:rPr lang="en-US" sz="1100" dirty="0">
                  <a:solidFill>
                    <a:schemeClr val="tx1"/>
                  </a:solidFill>
                </a:rPr>
                <a:t>Source: Kiuchi, K., et al. (2014) </a:t>
              </a:r>
              <a:endParaRPr lang="en-AU" sz="1100" dirty="0">
                <a:solidFill>
                  <a:schemeClr val="tx1"/>
                </a:solidFill>
              </a:endParaRPr>
            </a:p>
          </p:txBody>
        </p:sp>
      </p:grpSp>
    </p:spTree>
    <p:extLst>
      <p:ext uri="{BB962C8B-B14F-4D97-AF65-F5344CB8AC3E}">
        <p14:creationId xmlns:p14="http://schemas.microsoft.com/office/powerpoint/2010/main" val="15366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57F690-D86B-BCC1-FDF9-920574F951F7}"/>
              </a:ext>
            </a:extLst>
          </p:cNvPr>
          <p:cNvSpPr>
            <a:spLocks noGrp="1"/>
          </p:cNvSpPr>
          <p:nvPr>
            <p:ph type="title"/>
          </p:nvPr>
        </p:nvSpPr>
        <p:spPr>
          <a:xfrm>
            <a:off x="325495" y="185638"/>
            <a:ext cx="6526853" cy="1010791"/>
          </a:xfrm>
        </p:spPr>
        <p:txBody>
          <a:bodyPr/>
          <a:lstStyle/>
          <a:p>
            <a:r>
              <a:rPr lang="en-US" sz="4000" dirty="0">
                <a:latin typeface="Tw Cen MT Bold" panose="020B0802020104020603" pitchFamily="34" charset="0"/>
              </a:rPr>
              <a:t>Deriving Meaning from Weighted Signals</a:t>
            </a:r>
            <a:endParaRPr lang="en-US" sz="4000" b="0" i="1" dirty="0">
              <a:latin typeface="Tw Cen MT" panose="020B0602020104020603" pitchFamily="34" charset="0"/>
            </a:endParaRPr>
          </a:p>
        </p:txBody>
      </p:sp>
      <p:sp>
        <p:nvSpPr>
          <p:cNvPr id="5" name="Subtitle 4">
            <a:extLst>
              <a:ext uri="{FF2B5EF4-FFF2-40B4-BE49-F238E27FC236}">
                <a16:creationId xmlns:a16="http://schemas.microsoft.com/office/drawing/2014/main" id="{02838F14-9139-CD06-0EC3-98D0F24F83AB}"/>
              </a:ext>
            </a:extLst>
          </p:cNvPr>
          <p:cNvSpPr txBox="1">
            <a:spLocks/>
          </p:cNvSpPr>
          <p:nvPr/>
        </p:nvSpPr>
        <p:spPr>
          <a:xfrm>
            <a:off x="177899" y="1586987"/>
            <a:ext cx="6256421"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152400" indent="0">
              <a:lnSpc>
                <a:spcPct val="150000"/>
              </a:lnSpc>
            </a:pPr>
            <a:r>
              <a:rPr lang="en-US" sz="2400" dirty="0">
                <a:latin typeface="Segoe UI Light" panose="020B0502040204020203" pitchFamily="34" charset="0"/>
                <a:cs typeface="Segoe UI Light" panose="020B0502040204020203" pitchFamily="34" charset="0"/>
              </a:rPr>
              <a:t>Compare all 6 directional ‘shoves’ to baseline. </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If water moves, the material is known to allow high diffusion.</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If water can’t move, the material is known cause low diffusion.</a:t>
            </a:r>
          </a:p>
          <a:p>
            <a:pPr marL="152400" indent="0">
              <a:lnSpc>
                <a:spcPct val="150000"/>
              </a:lnSpc>
            </a:pPr>
            <a:r>
              <a:rPr lang="en-US" sz="2400" dirty="0">
                <a:latin typeface="Segoe UI Light" panose="020B0502040204020203" pitchFamily="34" charset="0"/>
                <a:cs typeface="Segoe UI Light" panose="020B0502040204020203" pitchFamily="34" charset="0"/>
              </a:rPr>
              <a:t>Based on how water diffuses in an area, physicians can quickly identify what tissue types are present.</a:t>
            </a:r>
          </a:p>
          <a:p>
            <a:pPr marL="152400" indent="0">
              <a:lnSpc>
                <a:spcPct val="150000"/>
              </a:lnSpc>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pic>
        <p:nvPicPr>
          <p:cNvPr id="9" name="Picture 8">
            <a:extLst>
              <a:ext uri="{FF2B5EF4-FFF2-40B4-BE49-F238E27FC236}">
                <a16:creationId xmlns:a16="http://schemas.microsoft.com/office/drawing/2014/main" id="{154ABF7C-E459-BEEB-AEC5-67B57DC46580}"/>
              </a:ext>
            </a:extLst>
          </p:cNvPr>
          <p:cNvPicPr>
            <a:picLocks noChangeAspect="1"/>
          </p:cNvPicPr>
          <p:nvPr/>
        </p:nvPicPr>
        <p:blipFill>
          <a:blip r:embed="rId3"/>
          <a:stretch>
            <a:fillRect/>
          </a:stretch>
        </p:blipFill>
        <p:spPr>
          <a:xfrm>
            <a:off x="6559826" y="340051"/>
            <a:ext cx="5282720" cy="2493873"/>
          </a:xfrm>
          <a:prstGeom prst="rect">
            <a:avLst/>
          </a:prstGeom>
          <a:solidFill>
            <a:srgbClr val="FFFFFF">
              <a:shade val="85000"/>
            </a:srgbClr>
          </a:solidFill>
          <a:ln w="88900" cap="sq">
            <a:solidFill>
              <a:schemeClr val="bg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37517F39-5120-BA84-35AC-86E1CA1CFEC5}"/>
              </a:ext>
            </a:extLst>
          </p:cNvPr>
          <p:cNvPicPr>
            <a:picLocks noChangeAspect="1"/>
          </p:cNvPicPr>
          <p:nvPr/>
        </p:nvPicPr>
        <p:blipFill>
          <a:blip r:embed="rId4"/>
          <a:srcRect l="2048" r="8220"/>
          <a:stretch>
            <a:fillRect/>
          </a:stretch>
        </p:blipFill>
        <p:spPr>
          <a:xfrm>
            <a:off x="6559826" y="2833924"/>
            <a:ext cx="5282720" cy="2959679"/>
          </a:xfrm>
          <a:prstGeom prst="rect">
            <a:avLst/>
          </a:prstGeom>
          <a:solidFill>
            <a:srgbClr val="FFFFFF">
              <a:shade val="85000"/>
            </a:srgbClr>
          </a:solidFill>
          <a:ln w="88900" cap="sq">
            <a:solidFill>
              <a:schemeClr val="bg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03BBDF48-22C0-AF0C-F349-F4C8EADCE4A2}"/>
              </a:ext>
            </a:extLst>
          </p:cNvPr>
          <p:cNvSpPr txBox="1"/>
          <p:nvPr/>
        </p:nvSpPr>
        <p:spPr>
          <a:xfrm>
            <a:off x="6559826" y="2520891"/>
            <a:ext cx="314510" cy="307777"/>
          </a:xfrm>
          <a:prstGeom prst="rect">
            <a:avLst/>
          </a:prstGeom>
          <a:noFill/>
        </p:spPr>
        <p:txBody>
          <a:bodyPr wrap="none" rtlCol="0">
            <a:spAutoFit/>
          </a:bodyPr>
          <a:lstStyle/>
          <a:p>
            <a:r>
              <a:rPr lang="en-US" b="1" dirty="0"/>
              <a:t>A</a:t>
            </a:r>
          </a:p>
        </p:txBody>
      </p:sp>
      <p:sp>
        <p:nvSpPr>
          <p:cNvPr id="14" name="TextBox 13">
            <a:extLst>
              <a:ext uri="{FF2B5EF4-FFF2-40B4-BE49-F238E27FC236}">
                <a16:creationId xmlns:a16="http://schemas.microsoft.com/office/drawing/2014/main" id="{91412515-F9E5-01FB-D9FA-B053A26803BA}"/>
              </a:ext>
            </a:extLst>
          </p:cNvPr>
          <p:cNvSpPr txBox="1"/>
          <p:nvPr/>
        </p:nvSpPr>
        <p:spPr>
          <a:xfrm>
            <a:off x="6559826" y="5485826"/>
            <a:ext cx="314510" cy="307777"/>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CCF820E-FCBC-AAAE-E184-CC68CCAF6B5F}"/>
              </a:ext>
            </a:extLst>
          </p:cNvPr>
          <p:cNvSpPr txBox="1"/>
          <p:nvPr/>
        </p:nvSpPr>
        <p:spPr>
          <a:xfrm>
            <a:off x="6559826" y="5793603"/>
            <a:ext cx="5632174" cy="1015663"/>
          </a:xfrm>
          <a:prstGeom prst="rect">
            <a:avLst/>
          </a:prstGeom>
          <a:noFill/>
        </p:spPr>
        <p:txBody>
          <a:bodyPr wrap="square" rtlCol="0">
            <a:spAutoFit/>
          </a:bodyPr>
          <a:lstStyle/>
          <a:p>
            <a:r>
              <a:rPr lang="en-US" sz="1200" dirty="0">
                <a:solidFill>
                  <a:schemeClr val="accent6"/>
                </a:solidFill>
              </a:rPr>
              <a:t>A. Comparison of weighted-signal (left) and baseline (right) measurements (McMahon et al., 2011)</a:t>
            </a:r>
          </a:p>
          <a:p>
            <a:endParaRPr lang="en-US" sz="1200" dirty="0">
              <a:solidFill>
                <a:schemeClr val="accent6"/>
              </a:solidFill>
            </a:endParaRPr>
          </a:p>
          <a:p>
            <a:r>
              <a:rPr lang="en-US" sz="1200" dirty="0">
                <a:solidFill>
                  <a:schemeClr val="accent6"/>
                </a:solidFill>
              </a:rPr>
              <a:t>B. Diagram of low-diffusivity and high-diffusivity materials (Abdulla, 2019).</a:t>
            </a:r>
          </a:p>
          <a:p>
            <a:endParaRPr lang="en-US" sz="1200" dirty="0">
              <a:solidFill>
                <a:schemeClr val="accent6"/>
              </a:solidFill>
            </a:endParaRPr>
          </a:p>
        </p:txBody>
      </p:sp>
    </p:spTree>
    <p:extLst>
      <p:ext uri="{BB962C8B-B14F-4D97-AF65-F5344CB8AC3E}">
        <p14:creationId xmlns:p14="http://schemas.microsoft.com/office/powerpoint/2010/main" val="8629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3B6681-197A-190C-9E04-102532A27156}"/>
              </a:ext>
            </a:extLst>
          </p:cNvPr>
          <p:cNvSpPr>
            <a:spLocks noGrp="1"/>
          </p:cNvSpPr>
          <p:nvPr>
            <p:ph type="title"/>
          </p:nvPr>
        </p:nvSpPr>
        <p:spPr>
          <a:xfrm>
            <a:off x="625702" y="483712"/>
            <a:ext cx="6262778" cy="1010791"/>
          </a:xfrm>
        </p:spPr>
        <p:txBody>
          <a:bodyPr/>
          <a:lstStyle/>
          <a:p>
            <a:r>
              <a:rPr lang="en-US" sz="4000" dirty="0">
                <a:latin typeface="Tw Cen MT Bold" panose="020B0802020104020603" pitchFamily="34" charset="0"/>
              </a:rPr>
              <a:t>Different </a:t>
            </a:r>
            <a:r>
              <a:rPr lang="en-US" sz="4000" dirty="0" err="1">
                <a:latin typeface="Tw Cen MT Bold" panose="020B0802020104020603" pitchFamily="34" charset="0"/>
              </a:rPr>
              <a:t>Visualisations</a:t>
            </a:r>
            <a:endParaRPr lang="en-US" sz="4000" i="1" dirty="0">
              <a:latin typeface="Tw Cen MT" panose="020B0602020104020603" pitchFamily="34" charset="0"/>
            </a:endParaRPr>
          </a:p>
        </p:txBody>
      </p:sp>
      <p:pic>
        <p:nvPicPr>
          <p:cNvPr id="3" name="Picture 2">
            <a:extLst>
              <a:ext uri="{FF2B5EF4-FFF2-40B4-BE49-F238E27FC236}">
                <a16:creationId xmlns:a16="http://schemas.microsoft.com/office/drawing/2014/main" id="{B72D3FBE-681E-13C2-F6B2-B5512EB1EA20}"/>
              </a:ext>
            </a:extLst>
          </p:cNvPr>
          <p:cNvPicPr>
            <a:picLocks noChangeAspect="1"/>
          </p:cNvPicPr>
          <p:nvPr/>
        </p:nvPicPr>
        <p:blipFill>
          <a:blip r:embed="rId3"/>
          <a:stretch>
            <a:fillRect/>
          </a:stretch>
        </p:blipFill>
        <p:spPr>
          <a:xfrm>
            <a:off x="780551" y="1494503"/>
            <a:ext cx="352301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D96CC71A-4602-5468-E86C-43683D02762F}"/>
              </a:ext>
            </a:extLst>
          </p:cNvPr>
          <p:cNvPicPr>
            <a:picLocks noChangeAspect="1"/>
          </p:cNvPicPr>
          <p:nvPr/>
        </p:nvPicPr>
        <p:blipFill>
          <a:blip r:embed="rId4"/>
          <a:stretch>
            <a:fillRect/>
          </a:stretch>
        </p:blipFill>
        <p:spPr>
          <a:xfrm>
            <a:off x="4389089" y="1494503"/>
            <a:ext cx="348107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98D094E9-E6C8-5EE1-8AFA-A848D83A4957}"/>
              </a:ext>
            </a:extLst>
          </p:cNvPr>
          <p:cNvPicPr>
            <a:picLocks noChangeAspect="1"/>
          </p:cNvPicPr>
          <p:nvPr/>
        </p:nvPicPr>
        <p:blipFill>
          <a:blip r:embed="rId5"/>
          <a:srcRect/>
          <a:stretch>
            <a:fillRect/>
          </a:stretch>
        </p:blipFill>
        <p:spPr>
          <a:xfrm>
            <a:off x="7955687" y="1494503"/>
            <a:ext cx="352301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1CAD33C-19B1-5177-26BA-24B31261141B}"/>
              </a:ext>
            </a:extLst>
          </p:cNvPr>
          <p:cNvSpPr txBox="1"/>
          <p:nvPr/>
        </p:nvSpPr>
        <p:spPr>
          <a:xfrm>
            <a:off x="918971" y="1579168"/>
            <a:ext cx="314510" cy="307777"/>
          </a:xfrm>
          <a:prstGeom prst="rect">
            <a:avLst/>
          </a:prstGeom>
          <a:noFill/>
        </p:spPr>
        <p:txBody>
          <a:bodyPr wrap="square" rtlCol="0">
            <a:spAutoFit/>
          </a:bodyPr>
          <a:lstStyle/>
          <a:p>
            <a:r>
              <a:rPr lang="en-US" b="1" dirty="0">
                <a:solidFill>
                  <a:schemeClr val="accent6"/>
                </a:solidFill>
              </a:rPr>
              <a:t>A</a:t>
            </a:r>
          </a:p>
        </p:txBody>
      </p:sp>
      <p:sp>
        <p:nvSpPr>
          <p:cNvPr id="9" name="TextBox 8">
            <a:extLst>
              <a:ext uri="{FF2B5EF4-FFF2-40B4-BE49-F238E27FC236}">
                <a16:creationId xmlns:a16="http://schemas.microsoft.com/office/drawing/2014/main" id="{1E3C3FAD-57AA-935F-AA57-5536DF6DDFA1}"/>
              </a:ext>
            </a:extLst>
          </p:cNvPr>
          <p:cNvSpPr txBox="1"/>
          <p:nvPr/>
        </p:nvSpPr>
        <p:spPr>
          <a:xfrm>
            <a:off x="4561972" y="1588069"/>
            <a:ext cx="314510" cy="307777"/>
          </a:xfrm>
          <a:prstGeom prst="rect">
            <a:avLst/>
          </a:prstGeom>
          <a:noFill/>
        </p:spPr>
        <p:txBody>
          <a:bodyPr wrap="square" rtlCol="0">
            <a:spAutoFit/>
          </a:bodyPr>
          <a:lstStyle/>
          <a:p>
            <a:r>
              <a:rPr lang="en-US" b="1" dirty="0">
                <a:solidFill>
                  <a:schemeClr val="accent6"/>
                </a:solidFill>
              </a:rPr>
              <a:t>B</a:t>
            </a:r>
          </a:p>
        </p:txBody>
      </p:sp>
      <p:sp>
        <p:nvSpPr>
          <p:cNvPr id="10" name="TextBox 9">
            <a:extLst>
              <a:ext uri="{FF2B5EF4-FFF2-40B4-BE49-F238E27FC236}">
                <a16:creationId xmlns:a16="http://schemas.microsoft.com/office/drawing/2014/main" id="{C4CF2359-73B6-D5D7-26B2-442CDA0AE27D}"/>
              </a:ext>
            </a:extLst>
          </p:cNvPr>
          <p:cNvSpPr txBox="1"/>
          <p:nvPr/>
        </p:nvSpPr>
        <p:spPr>
          <a:xfrm>
            <a:off x="8059378" y="1605001"/>
            <a:ext cx="314510" cy="307777"/>
          </a:xfrm>
          <a:prstGeom prst="rect">
            <a:avLst/>
          </a:prstGeom>
          <a:noFill/>
        </p:spPr>
        <p:txBody>
          <a:bodyPr wrap="square" rtlCol="0">
            <a:spAutoFit/>
          </a:bodyPr>
          <a:lstStyle/>
          <a:p>
            <a:r>
              <a:rPr lang="en-US" b="1" dirty="0">
                <a:solidFill>
                  <a:schemeClr val="accent6"/>
                </a:solidFill>
              </a:rPr>
              <a:t>C</a:t>
            </a:r>
          </a:p>
        </p:txBody>
      </p:sp>
      <p:sp>
        <p:nvSpPr>
          <p:cNvPr id="11" name="TextBox 10">
            <a:extLst>
              <a:ext uri="{FF2B5EF4-FFF2-40B4-BE49-F238E27FC236}">
                <a16:creationId xmlns:a16="http://schemas.microsoft.com/office/drawing/2014/main" id="{57B9E4CF-9347-D313-51B3-56FA78E2530B}"/>
              </a:ext>
            </a:extLst>
          </p:cNvPr>
          <p:cNvSpPr txBox="1"/>
          <p:nvPr/>
        </p:nvSpPr>
        <p:spPr>
          <a:xfrm>
            <a:off x="742028" y="5744418"/>
            <a:ext cx="3677859" cy="461665"/>
          </a:xfrm>
          <a:prstGeom prst="rect">
            <a:avLst/>
          </a:prstGeom>
          <a:noFill/>
        </p:spPr>
        <p:txBody>
          <a:bodyPr wrap="square" rtlCol="0">
            <a:spAutoFit/>
          </a:bodyPr>
          <a:lstStyle/>
          <a:p>
            <a:r>
              <a:rPr lang="en-US" sz="1200" dirty="0">
                <a:solidFill>
                  <a:schemeClr val="accent6"/>
                </a:solidFill>
              </a:rPr>
              <a:t>A. Mean diffusion map retrieved by </a:t>
            </a:r>
            <a:r>
              <a:rPr lang="en-US" sz="1200" dirty="0" err="1">
                <a:solidFill>
                  <a:schemeClr val="accent6"/>
                </a:solidFill>
              </a:rPr>
              <a:t>visualising</a:t>
            </a:r>
            <a:r>
              <a:rPr lang="en-US" sz="1200" dirty="0">
                <a:solidFill>
                  <a:schemeClr val="accent6"/>
                </a:solidFill>
              </a:rPr>
              <a:t> average diffusion (Schwartzman, 2019).</a:t>
            </a:r>
          </a:p>
        </p:txBody>
      </p:sp>
      <p:sp>
        <p:nvSpPr>
          <p:cNvPr id="12" name="TextBox 11">
            <a:extLst>
              <a:ext uri="{FF2B5EF4-FFF2-40B4-BE49-F238E27FC236}">
                <a16:creationId xmlns:a16="http://schemas.microsoft.com/office/drawing/2014/main" id="{54145DBC-E516-3A84-9110-1B77C4A02375}"/>
              </a:ext>
            </a:extLst>
          </p:cNvPr>
          <p:cNvSpPr txBox="1"/>
          <p:nvPr/>
        </p:nvSpPr>
        <p:spPr>
          <a:xfrm>
            <a:off x="4333459" y="5744419"/>
            <a:ext cx="3677859" cy="461665"/>
          </a:xfrm>
          <a:prstGeom prst="rect">
            <a:avLst/>
          </a:prstGeom>
          <a:noFill/>
        </p:spPr>
        <p:txBody>
          <a:bodyPr wrap="square" rtlCol="0">
            <a:spAutoFit/>
          </a:bodyPr>
          <a:lstStyle/>
          <a:p>
            <a:r>
              <a:rPr lang="en-US" sz="1200" dirty="0">
                <a:solidFill>
                  <a:schemeClr val="accent6"/>
                </a:solidFill>
              </a:rPr>
              <a:t>B. Fractional anisotropy retrieved by visualizing primary diffusion direction (Schwartzman, 2019).</a:t>
            </a:r>
          </a:p>
        </p:txBody>
      </p:sp>
      <p:sp>
        <p:nvSpPr>
          <p:cNvPr id="13" name="TextBox 12">
            <a:extLst>
              <a:ext uri="{FF2B5EF4-FFF2-40B4-BE49-F238E27FC236}">
                <a16:creationId xmlns:a16="http://schemas.microsoft.com/office/drawing/2014/main" id="{00EBCCED-DDEF-91C4-8F22-2FB0BA2D5871}"/>
              </a:ext>
            </a:extLst>
          </p:cNvPr>
          <p:cNvSpPr txBox="1"/>
          <p:nvPr/>
        </p:nvSpPr>
        <p:spPr>
          <a:xfrm>
            <a:off x="7955687" y="5694649"/>
            <a:ext cx="3677859" cy="646331"/>
          </a:xfrm>
          <a:prstGeom prst="rect">
            <a:avLst/>
          </a:prstGeom>
          <a:noFill/>
        </p:spPr>
        <p:txBody>
          <a:bodyPr wrap="square" rtlCol="0">
            <a:spAutoFit/>
          </a:bodyPr>
          <a:lstStyle/>
          <a:p>
            <a:r>
              <a:rPr lang="en-US" sz="1200" dirty="0">
                <a:solidFill>
                  <a:schemeClr val="accent6"/>
                </a:solidFill>
              </a:rPr>
              <a:t>C. </a:t>
            </a:r>
            <a:r>
              <a:rPr lang="en-AU" sz="1200" dirty="0">
                <a:solidFill>
                  <a:schemeClr val="accent6"/>
                </a:solidFill>
              </a:rPr>
              <a:t>Principal diffusion direction </a:t>
            </a:r>
            <a:r>
              <a:rPr lang="en-US" sz="1200" dirty="0">
                <a:solidFill>
                  <a:schemeClr val="accent6"/>
                </a:solidFill>
              </a:rPr>
              <a:t>retrieved by assigning </a:t>
            </a:r>
            <a:r>
              <a:rPr lang="en-US" sz="1200" dirty="0" err="1">
                <a:solidFill>
                  <a:schemeClr val="accent6"/>
                </a:solidFill>
              </a:rPr>
              <a:t>colours</a:t>
            </a:r>
            <a:r>
              <a:rPr lang="en-US" sz="1200" dirty="0">
                <a:solidFill>
                  <a:schemeClr val="accent6"/>
                </a:solidFill>
              </a:rPr>
              <a:t> (red, green, blue) to direction of diffusion (Schwartzman, 2019).</a:t>
            </a:r>
          </a:p>
        </p:txBody>
      </p:sp>
    </p:spTree>
    <p:extLst>
      <p:ext uri="{BB962C8B-B14F-4D97-AF65-F5344CB8AC3E}">
        <p14:creationId xmlns:p14="http://schemas.microsoft.com/office/powerpoint/2010/main" val="147130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C6548AB-4B09-0E0B-4738-C426C143CDC8}"/>
              </a:ext>
            </a:extLst>
          </p:cNvPr>
          <p:cNvSpPr>
            <a:spLocks noGrp="1"/>
          </p:cNvSpPr>
          <p:nvPr>
            <p:ph type="title"/>
          </p:nvPr>
        </p:nvSpPr>
        <p:spPr>
          <a:xfrm>
            <a:off x="411395" y="297100"/>
            <a:ext cx="4555897" cy="1010791"/>
          </a:xfrm>
        </p:spPr>
        <p:txBody>
          <a:bodyPr/>
          <a:lstStyle/>
          <a:p>
            <a:pPr algn="l"/>
            <a:r>
              <a:rPr lang="en-US" sz="4000" dirty="0">
                <a:latin typeface="Tw Cen MT Bold" panose="020B0802020104020603" pitchFamily="34" charset="0"/>
              </a:rPr>
              <a:t>Error Correction</a:t>
            </a:r>
            <a:br>
              <a:rPr lang="en-US" sz="4000" dirty="0">
                <a:latin typeface="Tw Cen MT Bold" panose="020B0802020104020603" pitchFamily="34" charset="0"/>
              </a:rPr>
            </a:br>
            <a:br>
              <a:rPr lang="en-US" sz="4000" dirty="0">
                <a:latin typeface="Tw Cen MT Bold" panose="020B0802020104020603" pitchFamily="34" charset="0"/>
              </a:rPr>
            </a:br>
            <a:endParaRPr lang="en-US" sz="4000" b="0" i="1" dirty="0">
              <a:latin typeface="Tw Cen MT" panose="020B0602020104020603" pitchFamily="34" charset="0"/>
            </a:endParaRPr>
          </a:p>
        </p:txBody>
      </p:sp>
      <p:pic>
        <p:nvPicPr>
          <p:cNvPr id="4" name="Picture 3" descr="A close-up of a mri&#10;&#10;AI-generated content may be incorrect.">
            <a:extLst>
              <a:ext uri="{FF2B5EF4-FFF2-40B4-BE49-F238E27FC236}">
                <a16:creationId xmlns:a16="http://schemas.microsoft.com/office/drawing/2014/main" id="{DBB13A78-2D9F-2DD8-80CC-F2FAB844B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2405" y="539750"/>
            <a:ext cx="5918200" cy="5778500"/>
          </a:xfrm>
          <a:prstGeom prst="rect">
            <a:avLst/>
          </a:prstGeom>
        </p:spPr>
      </p:pic>
      <p:sp>
        <p:nvSpPr>
          <p:cNvPr id="7" name="Subtitle 4">
            <a:extLst>
              <a:ext uri="{FF2B5EF4-FFF2-40B4-BE49-F238E27FC236}">
                <a16:creationId xmlns:a16="http://schemas.microsoft.com/office/drawing/2014/main" id="{F02760FA-599D-9688-361E-1F035D8DD462}"/>
              </a:ext>
            </a:extLst>
          </p:cNvPr>
          <p:cNvSpPr txBox="1">
            <a:spLocks/>
          </p:cNvSpPr>
          <p:nvPr/>
        </p:nvSpPr>
        <p:spPr>
          <a:xfrm>
            <a:off x="144032" y="1028187"/>
            <a:ext cx="5718373"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152400" indent="0">
              <a:lnSpc>
                <a:spcPct val="150000"/>
              </a:lnSpc>
            </a:pPr>
            <a:r>
              <a:rPr lang="en-US" sz="2400" dirty="0">
                <a:latin typeface="Segoe UI Light" panose="020B0502040204020203" pitchFamily="34" charset="0"/>
                <a:cs typeface="Segoe UI Light" panose="020B0502040204020203" pitchFamily="34" charset="0"/>
              </a:rPr>
              <a:t>Diffusion can also inform us of noise in the dataset.</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Water diffusion occurring outside the scan area from noise or </a:t>
            </a:r>
            <a:r>
              <a:rPr lang="en-US" sz="2400" dirty="0" err="1">
                <a:latin typeface="Segoe UI Light" panose="020B0502040204020203" pitchFamily="34" charset="0"/>
                <a:cs typeface="Segoe UI Light" panose="020B0502040204020203" pitchFamily="34" charset="0"/>
              </a:rPr>
              <a:t>artifacting</a:t>
            </a:r>
            <a:r>
              <a:rPr lang="en-US" sz="2400" dirty="0">
                <a:latin typeface="Segoe UI Light" panose="020B0502040204020203" pitchFamily="34" charset="0"/>
                <a:cs typeface="Segoe UI Light" panose="020B0502040204020203" pitchFamily="34" charset="0"/>
              </a:rPr>
              <a:t>.</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Negative diffusion of water is impossible.</a:t>
            </a:r>
          </a:p>
          <a:p>
            <a:pPr marL="152400" indent="0">
              <a:lnSpc>
                <a:spcPct val="150000"/>
              </a:lnSpc>
            </a:pPr>
            <a:r>
              <a:rPr lang="en-US" sz="2400" dirty="0">
                <a:latin typeface="Segoe UI Light" panose="020B0502040204020203" pitchFamily="34" charset="0"/>
                <a:cs typeface="Segoe UI Light" panose="020B0502040204020203" pitchFamily="34" charset="0"/>
              </a:rPr>
              <a:t>Using this knowledge, we can safely discard incorrect data before generating the image.</a:t>
            </a: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F9433694-E9AE-DAF4-545E-BDCEA12584C2}"/>
              </a:ext>
            </a:extLst>
          </p:cNvPr>
          <p:cNvSpPr txBox="1"/>
          <p:nvPr/>
        </p:nvSpPr>
        <p:spPr>
          <a:xfrm>
            <a:off x="5862405" y="6211669"/>
            <a:ext cx="5746509" cy="646331"/>
          </a:xfrm>
          <a:prstGeom prst="rect">
            <a:avLst/>
          </a:prstGeom>
          <a:noFill/>
        </p:spPr>
        <p:txBody>
          <a:bodyPr wrap="square" rtlCol="0">
            <a:spAutoFit/>
          </a:bodyPr>
          <a:lstStyle/>
          <a:p>
            <a:r>
              <a:rPr lang="en-AU" sz="1200" dirty="0">
                <a:solidFill>
                  <a:schemeClr val="accent6"/>
                </a:solidFill>
              </a:rPr>
              <a:t>Constructive interference of MRI signals causing improper diffusivity measurements, which may result in negative values (Oncology Medical Physics, n.d.).</a:t>
            </a:r>
            <a:endParaRPr lang="en-US" sz="1200" dirty="0">
              <a:solidFill>
                <a:schemeClr val="accent6"/>
              </a:solidFill>
            </a:endParaRPr>
          </a:p>
        </p:txBody>
      </p:sp>
      <p:pic>
        <p:nvPicPr>
          <p:cNvPr id="14" name="Picture 13">
            <a:extLst>
              <a:ext uri="{FF2B5EF4-FFF2-40B4-BE49-F238E27FC236}">
                <a16:creationId xmlns:a16="http://schemas.microsoft.com/office/drawing/2014/main" id="{17D6C066-1D83-B5FD-A61B-8C23CAC71183}"/>
              </a:ext>
            </a:extLst>
          </p:cNvPr>
          <p:cNvPicPr>
            <a:picLocks noChangeAspect="1"/>
          </p:cNvPicPr>
          <p:nvPr/>
        </p:nvPicPr>
        <p:blipFill>
          <a:blip r:embed="rId4"/>
          <a:stretch>
            <a:fillRect/>
          </a:stretch>
        </p:blipFill>
        <p:spPr>
          <a:xfrm>
            <a:off x="6010725" y="674367"/>
            <a:ext cx="5612257" cy="5498594"/>
          </a:xfrm>
          <a:prstGeom prst="rect">
            <a:avLst/>
          </a:prstGeom>
        </p:spPr>
      </p:pic>
    </p:spTree>
    <p:extLst>
      <p:ext uri="{BB962C8B-B14F-4D97-AF65-F5344CB8AC3E}">
        <p14:creationId xmlns:p14="http://schemas.microsoft.com/office/powerpoint/2010/main" val="19568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C63B5-0CD0-D221-BECF-576431C9FEF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2C76CD-E1D1-A2CB-DE26-B27A379CC881}"/>
              </a:ext>
            </a:extLst>
          </p:cNvPr>
          <p:cNvSpPr txBox="1"/>
          <p:nvPr/>
        </p:nvSpPr>
        <p:spPr>
          <a:xfrm>
            <a:off x="971721" y="516309"/>
            <a:ext cx="9789280" cy="1323439"/>
          </a:xfrm>
          <a:prstGeom prst="rect">
            <a:avLst/>
          </a:prstGeom>
          <a:noFill/>
        </p:spPr>
        <p:txBody>
          <a:bodyPr wrap="square" rtlCol="0">
            <a:spAutoFit/>
          </a:bodyPr>
          <a:lstStyle/>
          <a:p>
            <a:r>
              <a:rPr lang="en-US" sz="4000" b="1" dirty="0">
                <a:solidFill>
                  <a:schemeClr val="tx1"/>
                </a:solidFill>
                <a:latin typeface="Tw Cen MT Bold" panose="020B0802020104020603" pitchFamily="34" charset="0"/>
              </a:rPr>
              <a:t>PART II: Interpreting MRI Demonstrated Through Facial Analysis</a:t>
            </a:r>
            <a:endParaRPr lang="en-AU" sz="4000" dirty="0">
              <a:solidFill>
                <a:schemeClr val="tx1"/>
              </a:solidFill>
              <a:latin typeface="Tw Cen MT" panose="020B0602020104020603" pitchFamily="34" charset="0"/>
            </a:endParaRPr>
          </a:p>
        </p:txBody>
      </p:sp>
      <p:sp>
        <p:nvSpPr>
          <p:cNvPr id="4" name="Subtitle 4">
            <a:extLst>
              <a:ext uri="{FF2B5EF4-FFF2-40B4-BE49-F238E27FC236}">
                <a16:creationId xmlns:a16="http://schemas.microsoft.com/office/drawing/2014/main" id="{8A2016FA-69CD-0632-D837-4ED22A91FCFB}"/>
              </a:ext>
            </a:extLst>
          </p:cNvPr>
          <p:cNvSpPr txBox="1">
            <a:spLocks/>
          </p:cNvSpPr>
          <p:nvPr/>
        </p:nvSpPr>
        <p:spPr>
          <a:xfrm>
            <a:off x="429541" y="2024836"/>
            <a:ext cx="5666459" cy="429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MRI can be used to search for diseases within the brain.</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Manual MRI analysis is often impractical.</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Mathematical techniques can be used to extract key features from large datasets.</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Our group created a moustache detector as a 2D proxy for an MRI disease flagger.</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The extension to three dimensions is mathematically straight forward.</a:t>
            </a:r>
          </a:p>
        </p:txBody>
      </p:sp>
      <p:pic>
        <p:nvPicPr>
          <p:cNvPr id="3" name="Picture 2" descr="A collage of different facial expressions&#10;&#10;AI-generated content may be incorrect.">
            <a:extLst>
              <a:ext uri="{FF2B5EF4-FFF2-40B4-BE49-F238E27FC236}">
                <a16:creationId xmlns:a16="http://schemas.microsoft.com/office/drawing/2014/main" id="{AEF378F8-3CC3-0897-6806-1883FC2F9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547" y="2024837"/>
            <a:ext cx="5515992" cy="4129114"/>
          </a:xfrm>
          <a:prstGeom prst="rect">
            <a:avLst/>
          </a:prstGeom>
        </p:spPr>
      </p:pic>
    </p:spTree>
    <p:extLst>
      <p:ext uri="{BB962C8B-B14F-4D97-AF65-F5344CB8AC3E}">
        <p14:creationId xmlns:p14="http://schemas.microsoft.com/office/powerpoint/2010/main" val="22422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Tech Startup by Slidesgo</Template>
  <TotalTime>278</TotalTime>
  <Words>757</Words>
  <Application>Microsoft Macintosh PowerPoint</Application>
  <PresentationFormat>Widescreen</PresentationFormat>
  <Paragraphs>72</Paragraphs>
  <Slides>8</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vt:i4>
      </vt:variant>
    </vt:vector>
  </HeadingPairs>
  <TitlesOfParts>
    <vt:vector size="23" baseType="lpstr">
      <vt:lpstr>Albert Sans</vt:lpstr>
      <vt:lpstr>Inter</vt:lpstr>
      <vt:lpstr>Syne</vt:lpstr>
      <vt:lpstr>Syne Medium</vt:lpstr>
      <vt:lpstr>Syne SemiBold</vt:lpstr>
      <vt:lpstr>Tw Cen MT Bold</vt:lpstr>
      <vt:lpstr>Aptos</vt:lpstr>
      <vt:lpstr>Arial</vt:lpstr>
      <vt:lpstr>Nunito Light</vt:lpstr>
      <vt:lpstr>Open Sans</vt:lpstr>
      <vt:lpstr>Raleway</vt:lpstr>
      <vt:lpstr>Segoe UI Light</vt:lpstr>
      <vt:lpstr>Tw Cen MT</vt:lpstr>
      <vt:lpstr>Tech Startup by Slidesgo</vt:lpstr>
      <vt:lpstr>Slidesgo Final Pages</vt:lpstr>
      <vt:lpstr>DIGITAL HEALTH GROUP CONTRACT PROPOSAL</vt:lpstr>
      <vt:lpstr>PowerPoint Presentation</vt:lpstr>
      <vt:lpstr>PowerPoint Presentation</vt:lpstr>
      <vt:lpstr>PowerPoint Presentation</vt:lpstr>
      <vt:lpstr>Deriving Meaning from Weighted Signals</vt:lpstr>
      <vt:lpstr>Different Visualisations</vt:lpstr>
      <vt:lpstr>Error Correction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Charlie McBride</cp:lastModifiedBy>
  <cp:revision>34</cp:revision>
  <dcterms:created xsi:type="dcterms:W3CDTF">2025-05-22T09:09:36Z</dcterms:created>
  <dcterms:modified xsi:type="dcterms:W3CDTF">2025-06-01T03:01:36Z</dcterms:modified>
</cp:coreProperties>
</file>