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%20-%20LMS\Class%207\Day7\Statistics%20Assignment\Sales%20Data%20Assignment\Sales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%20-%20LMS\Class%207\Day7\Statistics%20Assignment\Sales%20Data%20Assignment\Sales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%20-%20LMS\Class%207\Day7\Statistics%20Assignment\Sales%20Data%20Assignment\Sales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%20-%20LMS\Class%207\Day7\Statistics%20Assignment\Sales%20Data%20Assignment\Sales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Dashboard.xlsx]Trend Analysis!PivotTable2</c:name>
    <c:fmtId val="12"/>
  </c:pivotSource>
  <c:chart>
    <c:autoTitleDeleted val="1"/>
    <c:pivotFmts>
      <c:pivotFmt>
        <c:idx val="0"/>
        <c:dLbl>
          <c:idx val="0"/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/>
          </a:soli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/>
          </a:soli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6"/>
          </a:solidFill>
          <a:ln w="34925" cap="rnd">
            <a:solidFill>
              <a:schemeClr val="accent6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'Trend Analysis'!$K$3</c:f>
              <c:strCache>
                <c:ptCount val="1"/>
                <c:pt idx="0">
                  <c:v>Sum of Total 2011 Sales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'Trend Analysis'!$J$4:$J$7</c:f>
              <c:strCache>
                <c:ptCount val="3"/>
                <c:pt idx="0">
                  <c:v>Cold</c:v>
                </c:pt>
                <c:pt idx="1">
                  <c:v>Hot</c:v>
                </c:pt>
                <c:pt idx="2">
                  <c:v>Neutral</c:v>
                </c:pt>
              </c:strCache>
            </c:strRef>
          </c:cat>
          <c:val>
            <c:numRef>
              <c:f>'Trend Analysis'!$K$4:$K$7</c:f>
              <c:numCache>
                <c:formatCode>General</c:formatCode>
                <c:ptCount val="3"/>
                <c:pt idx="0">
                  <c:v>745195</c:v>
                </c:pt>
                <c:pt idx="1">
                  <c:v>562271</c:v>
                </c:pt>
                <c:pt idx="2">
                  <c:v>239025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D1-4B5F-877D-47FFB0A937DB}"/>
            </c:ext>
          </c:extLst>
        </c:ser>
        <c:ser>
          <c:idx val="1"/>
          <c:order val="1"/>
          <c:tx>
            <c:strRef>
              <c:f>'Trend Analysis'!$L$3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'Trend Analysis'!$J$4:$J$7</c:f>
              <c:strCache>
                <c:ptCount val="3"/>
                <c:pt idx="0">
                  <c:v>Cold</c:v>
                </c:pt>
                <c:pt idx="1">
                  <c:v>Hot</c:v>
                </c:pt>
                <c:pt idx="2">
                  <c:v>Neutral</c:v>
                </c:pt>
              </c:strCache>
            </c:strRef>
          </c:cat>
          <c:val>
            <c:numRef>
              <c:f>'Trend Analysis'!$L$4:$L$7</c:f>
              <c:numCache>
                <c:formatCode>General</c:formatCode>
                <c:ptCount val="3"/>
                <c:pt idx="0">
                  <c:v>752647</c:v>
                </c:pt>
                <c:pt idx="1">
                  <c:v>567901</c:v>
                </c:pt>
                <c:pt idx="2">
                  <c:v>241413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D1-4B5F-877D-47FFB0A937DB}"/>
            </c:ext>
          </c:extLst>
        </c:ser>
        <c:ser>
          <c:idx val="2"/>
          <c:order val="2"/>
          <c:tx>
            <c:strRef>
              <c:f>'Trend Analysis'!$M$3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'Trend Analysis'!$J$4:$J$7</c:f>
              <c:strCache>
                <c:ptCount val="3"/>
                <c:pt idx="0">
                  <c:v>Cold</c:v>
                </c:pt>
                <c:pt idx="1">
                  <c:v>Hot</c:v>
                </c:pt>
                <c:pt idx="2">
                  <c:v>Neutral</c:v>
                </c:pt>
              </c:strCache>
            </c:strRef>
          </c:cat>
          <c:val>
            <c:numRef>
              <c:f>'Trend Analysis'!$M$4:$M$7</c:f>
              <c:numCache>
                <c:formatCode>General</c:formatCode>
                <c:ptCount val="3"/>
                <c:pt idx="0">
                  <c:v>766187</c:v>
                </c:pt>
                <c:pt idx="1">
                  <c:v>579820</c:v>
                </c:pt>
                <c:pt idx="2">
                  <c:v>246075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D1-4B5F-877D-47FFB0A93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4699424"/>
        <c:axId val="1324681120"/>
      </c:lineChart>
      <c:catAx>
        <c:axId val="132469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PRODUCT (TEMPERATURE)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681120"/>
        <c:crosses val="autoZero"/>
        <c:auto val="1"/>
        <c:lblAlgn val="ctr"/>
        <c:lblOffset val="100"/>
        <c:noMultiLvlLbl val="0"/>
      </c:catAx>
      <c:valAx>
        <c:axId val="13246811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69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Dashboard.xlsx]Trend Analysis!PivotTable1</c:name>
    <c:fmtId val="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'Trend Analysis'!$F$3</c:f>
              <c:strCache>
                <c:ptCount val="1"/>
                <c:pt idx="0">
                  <c:v>Sum of Total 2011 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'Trend Analysis'!$E$4:$E$10</c:f>
              <c:strCache>
                <c:ptCount val="6"/>
                <c:pt idx="0">
                  <c:v>Beverage</c:v>
                </c:pt>
                <c:pt idx="1">
                  <c:v>Drug</c:v>
                </c:pt>
                <c:pt idx="2">
                  <c:v>Food</c:v>
                </c:pt>
                <c:pt idx="3">
                  <c:v>Gambling</c:v>
                </c:pt>
                <c:pt idx="4">
                  <c:v>Hygeine</c:v>
                </c:pt>
                <c:pt idx="5">
                  <c:v>Leisure</c:v>
                </c:pt>
              </c:strCache>
            </c:strRef>
          </c:cat>
          <c:val>
            <c:numRef>
              <c:f>'Trend Analysis'!$F$4:$F$10</c:f>
              <c:numCache>
                <c:formatCode>_ * #,##0_ ;_ * \-#,##0_ ;_ * "-"??_ ;_ @_ </c:formatCode>
                <c:ptCount val="6"/>
                <c:pt idx="0">
                  <c:v>275075</c:v>
                </c:pt>
                <c:pt idx="1">
                  <c:v>16616</c:v>
                </c:pt>
                <c:pt idx="2">
                  <c:v>1156997</c:v>
                </c:pt>
                <c:pt idx="3">
                  <c:v>79477</c:v>
                </c:pt>
                <c:pt idx="4">
                  <c:v>591</c:v>
                </c:pt>
                <c:pt idx="5">
                  <c:v>17735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F2-4A09-BAD1-7A2BD1FB05D4}"/>
            </c:ext>
          </c:extLst>
        </c:ser>
        <c:ser>
          <c:idx val="1"/>
          <c:order val="1"/>
          <c:tx>
            <c:strRef>
              <c:f>'Trend Analysis'!$G$3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'Trend Analysis'!$E$4:$E$10</c:f>
              <c:strCache>
                <c:ptCount val="6"/>
                <c:pt idx="0">
                  <c:v>Beverage</c:v>
                </c:pt>
                <c:pt idx="1">
                  <c:v>Drug</c:v>
                </c:pt>
                <c:pt idx="2">
                  <c:v>Food</c:v>
                </c:pt>
                <c:pt idx="3">
                  <c:v>Gambling</c:v>
                </c:pt>
                <c:pt idx="4">
                  <c:v>Hygeine</c:v>
                </c:pt>
                <c:pt idx="5">
                  <c:v>Leisure</c:v>
                </c:pt>
              </c:strCache>
            </c:strRef>
          </c:cat>
          <c:val>
            <c:numRef>
              <c:f>'Trend Analysis'!$G$4:$G$10</c:f>
              <c:numCache>
                <c:formatCode>_ * #,##0_ ;_ * \-#,##0_ ;_ * "-"??_ ;_ @_ </c:formatCode>
                <c:ptCount val="6"/>
                <c:pt idx="0">
                  <c:v>277831</c:v>
                </c:pt>
                <c:pt idx="1">
                  <c:v>16781</c:v>
                </c:pt>
                <c:pt idx="2">
                  <c:v>1168570</c:v>
                </c:pt>
                <c:pt idx="3">
                  <c:v>80269</c:v>
                </c:pt>
                <c:pt idx="4">
                  <c:v>598</c:v>
                </c:pt>
                <c:pt idx="5">
                  <c:v>17912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F2-4A09-BAD1-7A2BD1FB05D4}"/>
            </c:ext>
          </c:extLst>
        </c:ser>
        <c:ser>
          <c:idx val="2"/>
          <c:order val="2"/>
          <c:tx>
            <c:strRef>
              <c:f>'Trend Analysis'!$H$3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'Trend Analysis'!$E$4:$E$10</c:f>
              <c:strCache>
                <c:ptCount val="6"/>
                <c:pt idx="0">
                  <c:v>Beverage</c:v>
                </c:pt>
                <c:pt idx="1">
                  <c:v>Drug</c:v>
                </c:pt>
                <c:pt idx="2">
                  <c:v>Food</c:v>
                </c:pt>
                <c:pt idx="3">
                  <c:v>Gambling</c:v>
                </c:pt>
                <c:pt idx="4">
                  <c:v>Hygeine</c:v>
                </c:pt>
                <c:pt idx="5">
                  <c:v>Leisure</c:v>
                </c:pt>
              </c:strCache>
            </c:strRef>
          </c:cat>
          <c:val>
            <c:numRef>
              <c:f>'Trend Analysis'!$H$4:$H$10</c:f>
              <c:numCache>
                <c:formatCode>_ * #,##0_ ;_ * \-#,##0_ ;_ * "-"??_ ;_ @_ </c:formatCode>
                <c:ptCount val="6"/>
                <c:pt idx="0">
                  <c:v>282984</c:v>
                </c:pt>
                <c:pt idx="1">
                  <c:v>17081</c:v>
                </c:pt>
                <c:pt idx="2">
                  <c:v>1191312</c:v>
                </c:pt>
                <c:pt idx="3">
                  <c:v>81808</c:v>
                </c:pt>
                <c:pt idx="4">
                  <c:v>613</c:v>
                </c:pt>
                <c:pt idx="5">
                  <c:v>18284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F2-4A09-BAD1-7A2BD1FB05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46177840"/>
        <c:axId val="1246170352"/>
      </c:barChart>
      <c:catAx>
        <c:axId val="1246177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Product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170352"/>
        <c:crosses val="autoZero"/>
        <c:auto val="1"/>
        <c:lblAlgn val="ctr"/>
        <c:lblOffset val="100"/>
        <c:noMultiLvlLbl val="0"/>
      </c:catAx>
      <c:valAx>
        <c:axId val="124617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177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Dashboard.xlsx]Trend Analysis!PivotTable20</c:name>
    <c:fmtId val="5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solidFill>
              <a:schemeClr val="accent2"/>
            </a:solidFill>
            <a:ln w="9525" cap="flat" cmpd="sng" algn="ctr">
              <a:solidFill>
                <a:schemeClr val="l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solidFill>
              <a:schemeClr val="accent2"/>
            </a:solidFill>
            <a:ln w="9525" cap="flat" cmpd="sng" algn="ctr">
              <a:solidFill>
                <a:schemeClr val="l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solidFill>
              <a:schemeClr val="accent2"/>
            </a:solidFill>
            <a:ln w="9525" cap="flat" cmpd="sng" algn="ctr">
              <a:solidFill>
                <a:schemeClr val="l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solidFill>
              <a:schemeClr val="accent2"/>
            </a:solidFill>
            <a:ln w="9525" cap="flat" cmpd="sng" algn="ctr">
              <a:solidFill>
                <a:schemeClr val="l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solidFill>
              <a:schemeClr val="accent2"/>
            </a:solidFill>
            <a:ln w="9525" cap="flat" cmpd="sng" algn="ctr">
              <a:solidFill>
                <a:schemeClr val="l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621765293162876E-2"/>
          <c:y val="9.0934016228314596E-2"/>
          <c:w val="0.88600164232447731"/>
          <c:h val="0.66856150356277333"/>
        </c:manualLayout>
      </c:layout>
      <c:lineChart>
        <c:grouping val="standard"/>
        <c:varyColors val="0"/>
        <c:ser>
          <c:idx val="0"/>
          <c:order val="0"/>
          <c:tx>
            <c:strRef>
              <c:f>'Trend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flat" cmpd="dbl" algn="ctr">
              <a:solidFill>
                <a:schemeClr val="accent2"/>
              </a:solidFill>
              <a:miter lim="800000"/>
            </a:ln>
            <a:effectLst/>
          </c:spPr>
          <c:marker>
            <c:symbol val="none"/>
          </c:marker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'Trend Analysis'!$A$4:$A$39</c:f>
              <c:strCache>
                <c:ptCount val="36"/>
                <c:pt idx="0">
                  <c:v>Sum of Feb-11</c:v>
                </c:pt>
                <c:pt idx="1">
                  <c:v>Sum of Mar-11</c:v>
                </c:pt>
                <c:pt idx="2">
                  <c:v>Sum of Apr-11</c:v>
                </c:pt>
                <c:pt idx="3">
                  <c:v>Sum of May-11</c:v>
                </c:pt>
                <c:pt idx="4">
                  <c:v>Sum of Jun-11</c:v>
                </c:pt>
                <c:pt idx="5">
                  <c:v>Sum of Jul-11</c:v>
                </c:pt>
                <c:pt idx="6">
                  <c:v>Sum of Aug-11</c:v>
                </c:pt>
                <c:pt idx="7">
                  <c:v>Sum of Sep-11</c:v>
                </c:pt>
                <c:pt idx="8">
                  <c:v>Sum of Oct-11</c:v>
                </c:pt>
                <c:pt idx="9">
                  <c:v>Sum of Nov-11</c:v>
                </c:pt>
                <c:pt idx="10">
                  <c:v>Sum of Dec-11</c:v>
                </c:pt>
                <c:pt idx="11">
                  <c:v>Sum of Jan-12</c:v>
                </c:pt>
                <c:pt idx="12">
                  <c:v>Sum of Feb-12</c:v>
                </c:pt>
                <c:pt idx="13">
                  <c:v>Sum of Mar-12</c:v>
                </c:pt>
                <c:pt idx="14">
                  <c:v>Sum of Apr-12</c:v>
                </c:pt>
                <c:pt idx="15">
                  <c:v>Sum of May-12</c:v>
                </c:pt>
                <c:pt idx="16">
                  <c:v>Sum of Jun-12</c:v>
                </c:pt>
                <c:pt idx="17">
                  <c:v>Sum of Jul-12</c:v>
                </c:pt>
                <c:pt idx="18">
                  <c:v>Sum of Aug-12</c:v>
                </c:pt>
                <c:pt idx="19">
                  <c:v>Sum of Sep-12</c:v>
                </c:pt>
                <c:pt idx="20">
                  <c:v>Sum of Oct-12</c:v>
                </c:pt>
                <c:pt idx="21">
                  <c:v>Sum of Nov-12</c:v>
                </c:pt>
                <c:pt idx="22">
                  <c:v>Sum of Dec-12</c:v>
                </c:pt>
                <c:pt idx="23">
                  <c:v>Sum of Jan-13</c:v>
                </c:pt>
                <c:pt idx="24">
                  <c:v>Sum of Feb-13</c:v>
                </c:pt>
                <c:pt idx="25">
                  <c:v>Sum of Mar-13</c:v>
                </c:pt>
                <c:pt idx="26">
                  <c:v>Sum of Apr-13</c:v>
                </c:pt>
                <c:pt idx="27">
                  <c:v>Sum of May-13</c:v>
                </c:pt>
                <c:pt idx="28">
                  <c:v>Sum of Jun-13</c:v>
                </c:pt>
                <c:pt idx="29">
                  <c:v>Sum of Jul-13</c:v>
                </c:pt>
                <c:pt idx="30">
                  <c:v>Sum of Aug-13</c:v>
                </c:pt>
                <c:pt idx="31">
                  <c:v>Sum of Sep-13</c:v>
                </c:pt>
                <c:pt idx="32">
                  <c:v>Sum of Oct-13</c:v>
                </c:pt>
                <c:pt idx="33">
                  <c:v>Sum of Nov-13</c:v>
                </c:pt>
                <c:pt idx="34">
                  <c:v>Sum of Dec-13</c:v>
                </c:pt>
                <c:pt idx="35">
                  <c:v>Sum of Jan-11</c:v>
                </c:pt>
              </c:strCache>
            </c:strRef>
          </c:cat>
          <c:val>
            <c:numRef>
              <c:f>'Trend Analysis'!$B$4:$B$39</c:f>
              <c:numCache>
                <c:formatCode>General</c:formatCode>
                <c:ptCount val="36"/>
                <c:pt idx="0">
                  <c:v>146779</c:v>
                </c:pt>
                <c:pt idx="1">
                  <c:v>140244</c:v>
                </c:pt>
                <c:pt idx="2">
                  <c:v>141825</c:v>
                </c:pt>
                <c:pt idx="3">
                  <c:v>103203</c:v>
                </c:pt>
                <c:pt idx="4">
                  <c:v>96939</c:v>
                </c:pt>
                <c:pt idx="5">
                  <c:v>73509</c:v>
                </c:pt>
                <c:pt idx="6">
                  <c:v>128186</c:v>
                </c:pt>
                <c:pt idx="7">
                  <c:v>148978</c:v>
                </c:pt>
                <c:pt idx="8">
                  <c:v>157154</c:v>
                </c:pt>
                <c:pt idx="9">
                  <c:v>143395</c:v>
                </c:pt>
                <c:pt idx="10">
                  <c:v>136206</c:v>
                </c:pt>
                <c:pt idx="11">
                  <c:v>131379</c:v>
                </c:pt>
                <c:pt idx="12">
                  <c:v>148249</c:v>
                </c:pt>
                <c:pt idx="13">
                  <c:v>141647</c:v>
                </c:pt>
                <c:pt idx="14">
                  <c:v>143244</c:v>
                </c:pt>
                <c:pt idx="15">
                  <c:v>104233</c:v>
                </c:pt>
                <c:pt idx="16">
                  <c:v>97907</c:v>
                </c:pt>
                <c:pt idx="17">
                  <c:v>74240</c:v>
                </c:pt>
                <c:pt idx="18">
                  <c:v>129463</c:v>
                </c:pt>
                <c:pt idx="19">
                  <c:v>150470</c:v>
                </c:pt>
                <c:pt idx="20">
                  <c:v>158725</c:v>
                </c:pt>
                <c:pt idx="21">
                  <c:v>144835</c:v>
                </c:pt>
                <c:pt idx="22">
                  <c:v>137569</c:v>
                </c:pt>
                <c:pt idx="23">
                  <c:v>133023</c:v>
                </c:pt>
                <c:pt idx="24">
                  <c:v>150097</c:v>
                </c:pt>
                <c:pt idx="25">
                  <c:v>143415</c:v>
                </c:pt>
                <c:pt idx="26">
                  <c:v>145036</c:v>
                </c:pt>
                <c:pt idx="27">
                  <c:v>105534</c:v>
                </c:pt>
                <c:pt idx="28">
                  <c:v>99130</c:v>
                </c:pt>
                <c:pt idx="29">
                  <c:v>75170</c:v>
                </c:pt>
                <c:pt idx="30">
                  <c:v>131087</c:v>
                </c:pt>
                <c:pt idx="31">
                  <c:v>152348</c:v>
                </c:pt>
                <c:pt idx="32">
                  <c:v>160708</c:v>
                </c:pt>
                <c:pt idx="33">
                  <c:v>146646</c:v>
                </c:pt>
                <c:pt idx="34">
                  <c:v>149888</c:v>
                </c:pt>
                <c:pt idx="35">
                  <c:v>130073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BA-4527-922B-E5EB00B72E4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7521263"/>
        <c:axId val="187526671"/>
      </c:lineChart>
      <c:catAx>
        <c:axId val="187521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MONTHY SALES TREND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26671"/>
        <c:crosses val="autoZero"/>
        <c:auto val="1"/>
        <c:lblAlgn val="ctr"/>
        <c:lblOffset val="100"/>
        <c:noMultiLvlLbl val="0"/>
      </c:catAx>
      <c:valAx>
        <c:axId val="1875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 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2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Dashboard.xlsx]Trend Analysis!PivotTable3</c:name>
    <c:fmtId val="15"/>
  </c:pivotSource>
  <c:chart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2225" cap="rnd"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2225" cap="rnd"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2225" cap="rnd">
            <a:solidFill>
              <a:schemeClr val="accent1"/>
            </a:solidFill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3">
                <a:lumMod val="60000"/>
                <a:lumOff val="40000"/>
              </a:schemeClr>
            </a:solidFill>
            <a:ln w="9525">
              <a:noFill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'Trend Analysis'!$F$18</c:f>
              <c:strCache>
                <c:ptCount val="1"/>
                <c:pt idx="0">
                  <c:v>Sum of Total 2011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'Trend Analysis'!$E$19:$E$119</c:f>
              <c:strCache>
                <c:ptCount val="100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</c:strCache>
            </c:strRef>
          </c:cat>
          <c:val>
            <c:numRef>
              <c:f>'Trend Analysis'!$F$19:$F$119</c:f>
              <c:numCache>
                <c:formatCode>General</c:formatCode>
                <c:ptCount val="100"/>
                <c:pt idx="0">
                  <c:v>48238</c:v>
                </c:pt>
                <c:pt idx="1">
                  <c:v>1578</c:v>
                </c:pt>
                <c:pt idx="2">
                  <c:v>26807</c:v>
                </c:pt>
                <c:pt idx="3">
                  <c:v>1072</c:v>
                </c:pt>
                <c:pt idx="4">
                  <c:v>1782</c:v>
                </c:pt>
                <c:pt idx="5">
                  <c:v>1094</c:v>
                </c:pt>
                <c:pt idx="6">
                  <c:v>18149</c:v>
                </c:pt>
                <c:pt idx="7">
                  <c:v>30678</c:v>
                </c:pt>
                <c:pt idx="8">
                  <c:v>14521</c:v>
                </c:pt>
                <c:pt idx="9">
                  <c:v>16968</c:v>
                </c:pt>
                <c:pt idx="10">
                  <c:v>4561</c:v>
                </c:pt>
                <c:pt idx="11">
                  <c:v>19726</c:v>
                </c:pt>
                <c:pt idx="12">
                  <c:v>31065</c:v>
                </c:pt>
                <c:pt idx="13">
                  <c:v>3007</c:v>
                </c:pt>
                <c:pt idx="14">
                  <c:v>17320</c:v>
                </c:pt>
                <c:pt idx="15">
                  <c:v>23326</c:v>
                </c:pt>
                <c:pt idx="16">
                  <c:v>20093</c:v>
                </c:pt>
                <c:pt idx="17">
                  <c:v>31417</c:v>
                </c:pt>
                <c:pt idx="18">
                  <c:v>14717</c:v>
                </c:pt>
                <c:pt idx="19">
                  <c:v>17039</c:v>
                </c:pt>
                <c:pt idx="20">
                  <c:v>21545</c:v>
                </c:pt>
                <c:pt idx="21">
                  <c:v>27005</c:v>
                </c:pt>
                <c:pt idx="22">
                  <c:v>5064</c:v>
                </c:pt>
                <c:pt idx="23">
                  <c:v>5381</c:v>
                </c:pt>
                <c:pt idx="24">
                  <c:v>751</c:v>
                </c:pt>
                <c:pt idx="25">
                  <c:v>31887</c:v>
                </c:pt>
                <c:pt idx="26">
                  <c:v>11618</c:v>
                </c:pt>
                <c:pt idx="27">
                  <c:v>29653</c:v>
                </c:pt>
                <c:pt idx="28">
                  <c:v>19577</c:v>
                </c:pt>
                <c:pt idx="29">
                  <c:v>28663</c:v>
                </c:pt>
                <c:pt idx="30">
                  <c:v>25115</c:v>
                </c:pt>
                <c:pt idx="31">
                  <c:v>1631</c:v>
                </c:pt>
                <c:pt idx="32">
                  <c:v>24962</c:v>
                </c:pt>
                <c:pt idx="33">
                  <c:v>2105</c:v>
                </c:pt>
                <c:pt idx="34">
                  <c:v>11253</c:v>
                </c:pt>
                <c:pt idx="35">
                  <c:v>21263</c:v>
                </c:pt>
                <c:pt idx="36">
                  <c:v>15684</c:v>
                </c:pt>
                <c:pt idx="37">
                  <c:v>11388</c:v>
                </c:pt>
                <c:pt idx="38">
                  <c:v>13159</c:v>
                </c:pt>
                <c:pt idx="39">
                  <c:v>10519</c:v>
                </c:pt>
                <c:pt idx="40">
                  <c:v>21384</c:v>
                </c:pt>
                <c:pt idx="41">
                  <c:v>3880</c:v>
                </c:pt>
                <c:pt idx="42">
                  <c:v>12834</c:v>
                </c:pt>
                <c:pt idx="43">
                  <c:v>4282</c:v>
                </c:pt>
                <c:pt idx="44">
                  <c:v>31723</c:v>
                </c:pt>
                <c:pt idx="45">
                  <c:v>30643</c:v>
                </c:pt>
                <c:pt idx="46">
                  <c:v>25887</c:v>
                </c:pt>
                <c:pt idx="47">
                  <c:v>28922</c:v>
                </c:pt>
                <c:pt idx="48">
                  <c:v>24080</c:v>
                </c:pt>
                <c:pt idx="49">
                  <c:v>5381</c:v>
                </c:pt>
                <c:pt idx="50">
                  <c:v>4117</c:v>
                </c:pt>
                <c:pt idx="51">
                  <c:v>29471</c:v>
                </c:pt>
                <c:pt idx="52">
                  <c:v>16673</c:v>
                </c:pt>
                <c:pt idx="53">
                  <c:v>13745</c:v>
                </c:pt>
                <c:pt idx="54">
                  <c:v>1413</c:v>
                </c:pt>
                <c:pt idx="55">
                  <c:v>21964</c:v>
                </c:pt>
                <c:pt idx="56">
                  <c:v>22250</c:v>
                </c:pt>
                <c:pt idx="57">
                  <c:v>5861</c:v>
                </c:pt>
                <c:pt idx="58">
                  <c:v>23402</c:v>
                </c:pt>
                <c:pt idx="59">
                  <c:v>3799</c:v>
                </c:pt>
                <c:pt idx="60">
                  <c:v>4749</c:v>
                </c:pt>
                <c:pt idx="61">
                  <c:v>29322</c:v>
                </c:pt>
                <c:pt idx="62">
                  <c:v>14313</c:v>
                </c:pt>
                <c:pt idx="63">
                  <c:v>4117</c:v>
                </c:pt>
                <c:pt idx="64">
                  <c:v>11256</c:v>
                </c:pt>
                <c:pt idx="65">
                  <c:v>6016</c:v>
                </c:pt>
                <c:pt idx="66">
                  <c:v>4431</c:v>
                </c:pt>
                <c:pt idx="67">
                  <c:v>4117</c:v>
                </c:pt>
                <c:pt idx="68">
                  <c:v>20211</c:v>
                </c:pt>
                <c:pt idx="69">
                  <c:v>17059</c:v>
                </c:pt>
                <c:pt idx="70">
                  <c:v>18310</c:v>
                </c:pt>
                <c:pt idx="71">
                  <c:v>18545</c:v>
                </c:pt>
                <c:pt idx="72">
                  <c:v>591</c:v>
                </c:pt>
                <c:pt idx="73">
                  <c:v>14728</c:v>
                </c:pt>
                <c:pt idx="74">
                  <c:v>20723</c:v>
                </c:pt>
                <c:pt idx="75">
                  <c:v>25706</c:v>
                </c:pt>
                <c:pt idx="76">
                  <c:v>26508</c:v>
                </c:pt>
                <c:pt idx="77">
                  <c:v>5064</c:v>
                </c:pt>
                <c:pt idx="78">
                  <c:v>2607</c:v>
                </c:pt>
                <c:pt idx="79">
                  <c:v>4431</c:v>
                </c:pt>
                <c:pt idx="80">
                  <c:v>18343</c:v>
                </c:pt>
                <c:pt idx="81">
                  <c:v>9981</c:v>
                </c:pt>
                <c:pt idx="82">
                  <c:v>20641</c:v>
                </c:pt>
                <c:pt idx="83">
                  <c:v>28192</c:v>
                </c:pt>
                <c:pt idx="84">
                  <c:v>29427</c:v>
                </c:pt>
                <c:pt idx="85">
                  <c:v>16134</c:v>
                </c:pt>
                <c:pt idx="86">
                  <c:v>13128</c:v>
                </c:pt>
                <c:pt idx="87">
                  <c:v>9996</c:v>
                </c:pt>
                <c:pt idx="88">
                  <c:v>19260</c:v>
                </c:pt>
                <c:pt idx="89">
                  <c:v>7132</c:v>
                </c:pt>
                <c:pt idx="90">
                  <c:v>3799</c:v>
                </c:pt>
                <c:pt idx="91">
                  <c:v>656</c:v>
                </c:pt>
                <c:pt idx="92">
                  <c:v>3166</c:v>
                </c:pt>
                <c:pt idx="93">
                  <c:v>23020</c:v>
                </c:pt>
                <c:pt idx="94">
                  <c:v>11968</c:v>
                </c:pt>
                <c:pt idx="95">
                  <c:v>28161</c:v>
                </c:pt>
                <c:pt idx="96">
                  <c:v>14146</c:v>
                </c:pt>
                <c:pt idx="97">
                  <c:v>11737</c:v>
                </c:pt>
                <c:pt idx="98">
                  <c:v>26825</c:v>
                </c:pt>
                <c:pt idx="99">
                  <c:v>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E2-404D-A140-12ED936B5F97}"/>
            </c:ext>
          </c:extLst>
        </c:ser>
        <c:ser>
          <c:idx val="1"/>
          <c:order val="1"/>
          <c:tx>
            <c:strRef>
              <c:f>'Trend Analysis'!$G$18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'Trend Analysis'!$E$19:$E$119</c:f>
              <c:strCache>
                <c:ptCount val="100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</c:strCache>
            </c:strRef>
          </c:cat>
          <c:val>
            <c:numRef>
              <c:f>'Trend Analysis'!$G$19:$G$119</c:f>
              <c:numCache>
                <c:formatCode>General</c:formatCode>
                <c:ptCount val="100"/>
                <c:pt idx="0">
                  <c:v>48720</c:v>
                </c:pt>
                <c:pt idx="1">
                  <c:v>1591</c:v>
                </c:pt>
                <c:pt idx="2">
                  <c:v>27074</c:v>
                </c:pt>
                <c:pt idx="3">
                  <c:v>1082</c:v>
                </c:pt>
                <c:pt idx="4">
                  <c:v>1802</c:v>
                </c:pt>
                <c:pt idx="5">
                  <c:v>1104</c:v>
                </c:pt>
                <c:pt idx="6">
                  <c:v>18329</c:v>
                </c:pt>
                <c:pt idx="7">
                  <c:v>30987</c:v>
                </c:pt>
                <c:pt idx="8">
                  <c:v>14666</c:v>
                </c:pt>
                <c:pt idx="9">
                  <c:v>17135</c:v>
                </c:pt>
                <c:pt idx="10">
                  <c:v>4608</c:v>
                </c:pt>
                <c:pt idx="11">
                  <c:v>19922</c:v>
                </c:pt>
                <c:pt idx="12">
                  <c:v>31376</c:v>
                </c:pt>
                <c:pt idx="13">
                  <c:v>3038</c:v>
                </c:pt>
                <c:pt idx="14">
                  <c:v>17494</c:v>
                </c:pt>
                <c:pt idx="15">
                  <c:v>23560</c:v>
                </c:pt>
                <c:pt idx="16">
                  <c:v>20295</c:v>
                </c:pt>
                <c:pt idx="17">
                  <c:v>31730</c:v>
                </c:pt>
                <c:pt idx="18">
                  <c:v>14865</c:v>
                </c:pt>
                <c:pt idx="19">
                  <c:v>17208</c:v>
                </c:pt>
                <c:pt idx="20">
                  <c:v>21761</c:v>
                </c:pt>
                <c:pt idx="21">
                  <c:v>27274</c:v>
                </c:pt>
                <c:pt idx="22">
                  <c:v>5115</c:v>
                </c:pt>
                <c:pt idx="23">
                  <c:v>5433</c:v>
                </c:pt>
                <c:pt idx="24">
                  <c:v>759</c:v>
                </c:pt>
                <c:pt idx="25">
                  <c:v>32206</c:v>
                </c:pt>
                <c:pt idx="26">
                  <c:v>11736</c:v>
                </c:pt>
                <c:pt idx="27">
                  <c:v>29949</c:v>
                </c:pt>
                <c:pt idx="28">
                  <c:v>19773</c:v>
                </c:pt>
                <c:pt idx="29">
                  <c:v>28952</c:v>
                </c:pt>
                <c:pt idx="30">
                  <c:v>25367</c:v>
                </c:pt>
                <c:pt idx="31">
                  <c:v>1648</c:v>
                </c:pt>
                <c:pt idx="32">
                  <c:v>25212</c:v>
                </c:pt>
                <c:pt idx="33">
                  <c:v>2125</c:v>
                </c:pt>
                <c:pt idx="34">
                  <c:v>11365</c:v>
                </c:pt>
                <c:pt idx="35">
                  <c:v>21474</c:v>
                </c:pt>
                <c:pt idx="36">
                  <c:v>15841</c:v>
                </c:pt>
                <c:pt idx="37">
                  <c:v>11502</c:v>
                </c:pt>
                <c:pt idx="38">
                  <c:v>13290</c:v>
                </c:pt>
                <c:pt idx="39">
                  <c:v>10624</c:v>
                </c:pt>
                <c:pt idx="40">
                  <c:v>21598</c:v>
                </c:pt>
                <c:pt idx="41">
                  <c:v>3922</c:v>
                </c:pt>
                <c:pt idx="42">
                  <c:v>12963</c:v>
                </c:pt>
                <c:pt idx="43">
                  <c:v>4325</c:v>
                </c:pt>
                <c:pt idx="44">
                  <c:v>32042</c:v>
                </c:pt>
                <c:pt idx="45">
                  <c:v>30952</c:v>
                </c:pt>
                <c:pt idx="46">
                  <c:v>26149</c:v>
                </c:pt>
                <c:pt idx="47">
                  <c:v>29211</c:v>
                </c:pt>
                <c:pt idx="48">
                  <c:v>24322</c:v>
                </c:pt>
                <c:pt idx="49">
                  <c:v>5433</c:v>
                </c:pt>
                <c:pt idx="50">
                  <c:v>4159</c:v>
                </c:pt>
                <c:pt idx="51">
                  <c:v>29764</c:v>
                </c:pt>
                <c:pt idx="52">
                  <c:v>16840</c:v>
                </c:pt>
                <c:pt idx="53">
                  <c:v>13885</c:v>
                </c:pt>
                <c:pt idx="54">
                  <c:v>1428</c:v>
                </c:pt>
                <c:pt idx="55">
                  <c:v>22183</c:v>
                </c:pt>
                <c:pt idx="56">
                  <c:v>22471</c:v>
                </c:pt>
                <c:pt idx="57">
                  <c:v>5922</c:v>
                </c:pt>
                <c:pt idx="58">
                  <c:v>23635</c:v>
                </c:pt>
                <c:pt idx="59">
                  <c:v>3837</c:v>
                </c:pt>
                <c:pt idx="60">
                  <c:v>4794</c:v>
                </c:pt>
                <c:pt idx="61">
                  <c:v>29613</c:v>
                </c:pt>
                <c:pt idx="62">
                  <c:v>14455</c:v>
                </c:pt>
                <c:pt idx="63">
                  <c:v>4159</c:v>
                </c:pt>
                <c:pt idx="64">
                  <c:v>11369</c:v>
                </c:pt>
                <c:pt idx="65">
                  <c:v>6078</c:v>
                </c:pt>
                <c:pt idx="66">
                  <c:v>4475</c:v>
                </c:pt>
                <c:pt idx="67">
                  <c:v>4159</c:v>
                </c:pt>
                <c:pt idx="68">
                  <c:v>20413</c:v>
                </c:pt>
                <c:pt idx="69">
                  <c:v>17228</c:v>
                </c:pt>
                <c:pt idx="70">
                  <c:v>18491</c:v>
                </c:pt>
                <c:pt idx="71">
                  <c:v>18730</c:v>
                </c:pt>
                <c:pt idx="72">
                  <c:v>598</c:v>
                </c:pt>
                <c:pt idx="73">
                  <c:v>14874</c:v>
                </c:pt>
                <c:pt idx="74">
                  <c:v>20930</c:v>
                </c:pt>
                <c:pt idx="75">
                  <c:v>25962</c:v>
                </c:pt>
                <c:pt idx="76">
                  <c:v>26772</c:v>
                </c:pt>
                <c:pt idx="77">
                  <c:v>5115</c:v>
                </c:pt>
                <c:pt idx="78">
                  <c:v>2632</c:v>
                </c:pt>
                <c:pt idx="79">
                  <c:v>4475</c:v>
                </c:pt>
                <c:pt idx="80">
                  <c:v>18528</c:v>
                </c:pt>
                <c:pt idx="81">
                  <c:v>10080</c:v>
                </c:pt>
                <c:pt idx="82">
                  <c:v>20846</c:v>
                </c:pt>
                <c:pt idx="83">
                  <c:v>28476</c:v>
                </c:pt>
                <c:pt idx="84">
                  <c:v>29723</c:v>
                </c:pt>
                <c:pt idx="85">
                  <c:v>16297</c:v>
                </c:pt>
                <c:pt idx="86">
                  <c:v>13258</c:v>
                </c:pt>
                <c:pt idx="87">
                  <c:v>10096</c:v>
                </c:pt>
                <c:pt idx="88">
                  <c:v>19452</c:v>
                </c:pt>
                <c:pt idx="89">
                  <c:v>7205</c:v>
                </c:pt>
                <c:pt idx="90">
                  <c:v>3837</c:v>
                </c:pt>
                <c:pt idx="91">
                  <c:v>662</c:v>
                </c:pt>
                <c:pt idx="92">
                  <c:v>3198</c:v>
                </c:pt>
                <c:pt idx="93">
                  <c:v>23252</c:v>
                </c:pt>
                <c:pt idx="94">
                  <c:v>12087</c:v>
                </c:pt>
                <c:pt idx="95">
                  <c:v>28441</c:v>
                </c:pt>
                <c:pt idx="96">
                  <c:v>14288</c:v>
                </c:pt>
                <c:pt idx="97">
                  <c:v>11856</c:v>
                </c:pt>
                <c:pt idx="98">
                  <c:v>27093</c:v>
                </c:pt>
                <c:pt idx="99">
                  <c:v>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2-404D-A140-12ED936B5F97}"/>
            </c:ext>
          </c:extLst>
        </c:ser>
        <c:ser>
          <c:idx val="2"/>
          <c:order val="2"/>
          <c:tx>
            <c:strRef>
              <c:f>'Trend Analysis'!$H$18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'Trend Analysis'!$E$19:$E$119</c:f>
              <c:strCache>
                <c:ptCount val="100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</c:strCache>
            </c:strRef>
          </c:cat>
          <c:val>
            <c:numRef>
              <c:f>'Trend Analysis'!$H$19:$H$119</c:f>
              <c:numCache>
                <c:formatCode>General</c:formatCode>
                <c:ptCount val="100"/>
                <c:pt idx="0">
                  <c:v>49663</c:v>
                </c:pt>
                <c:pt idx="1">
                  <c:v>1625</c:v>
                </c:pt>
                <c:pt idx="2">
                  <c:v>27582</c:v>
                </c:pt>
                <c:pt idx="3">
                  <c:v>1100</c:v>
                </c:pt>
                <c:pt idx="4">
                  <c:v>1838</c:v>
                </c:pt>
                <c:pt idx="5">
                  <c:v>1118</c:v>
                </c:pt>
                <c:pt idx="6">
                  <c:v>18674</c:v>
                </c:pt>
                <c:pt idx="7">
                  <c:v>31707</c:v>
                </c:pt>
                <c:pt idx="8">
                  <c:v>14865</c:v>
                </c:pt>
                <c:pt idx="9">
                  <c:v>17492</c:v>
                </c:pt>
                <c:pt idx="10">
                  <c:v>4669</c:v>
                </c:pt>
                <c:pt idx="11">
                  <c:v>20288</c:v>
                </c:pt>
                <c:pt idx="12">
                  <c:v>32026</c:v>
                </c:pt>
                <c:pt idx="13">
                  <c:v>3101</c:v>
                </c:pt>
                <c:pt idx="14">
                  <c:v>17826</c:v>
                </c:pt>
                <c:pt idx="15">
                  <c:v>23916</c:v>
                </c:pt>
                <c:pt idx="16">
                  <c:v>20646</c:v>
                </c:pt>
                <c:pt idx="17">
                  <c:v>32391</c:v>
                </c:pt>
                <c:pt idx="18">
                  <c:v>15085</c:v>
                </c:pt>
                <c:pt idx="19">
                  <c:v>17521</c:v>
                </c:pt>
                <c:pt idx="20">
                  <c:v>22229</c:v>
                </c:pt>
                <c:pt idx="21">
                  <c:v>27836</c:v>
                </c:pt>
                <c:pt idx="22">
                  <c:v>5195</c:v>
                </c:pt>
                <c:pt idx="23">
                  <c:v>5519</c:v>
                </c:pt>
                <c:pt idx="24">
                  <c:v>776</c:v>
                </c:pt>
                <c:pt idx="25">
                  <c:v>32874</c:v>
                </c:pt>
                <c:pt idx="26">
                  <c:v>12027</c:v>
                </c:pt>
                <c:pt idx="27">
                  <c:v>30429</c:v>
                </c:pt>
                <c:pt idx="28">
                  <c:v>20045</c:v>
                </c:pt>
                <c:pt idx="29">
                  <c:v>29350</c:v>
                </c:pt>
                <c:pt idx="30">
                  <c:v>25716</c:v>
                </c:pt>
                <c:pt idx="31">
                  <c:v>1687</c:v>
                </c:pt>
                <c:pt idx="32">
                  <c:v>25651</c:v>
                </c:pt>
                <c:pt idx="33">
                  <c:v>2159</c:v>
                </c:pt>
                <c:pt idx="34">
                  <c:v>11579</c:v>
                </c:pt>
                <c:pt idx="35">
                  <c:v>21931</c:v>
                </c:pt>
                <c:pt idx="36">
                  <c:v>16090</c:v>
                </c:pt>
                <c:pt idx="37">
                  <c:v>11816</c:v>
                </c:pt>
                <c:pt idx="38">
                  <c:v>13498</c:v>
                </c:pt>
                <c:pt idx="39">
                  <c:v>10852</c:v>
                </c:pt>
                <c:pt idx="40">
                  <c:v>21943</c:v>
                </c:pt>
                <c:pt idx="41">
                  <c:v>4001</c:v>
                </c:pt>
                <c:pt idx="42">
                  <c:v>13165</c:v>
                </c:pt>
                <c:pt idx="43">
                  <c:v>4389</c:v>
                </c:pt>
                <c:pt idx="44">
                  <c:v>32617</c:v>
                </c:pt>
                <c:pt idx="45">
                  <c:v>31482</c:v>
                </c:pt>
                <c:pt idx="46">
                  <c:v>26720</c:v>
                </c:pt>
                <c:pt idx="47">
                  <c:v>29737</c:v>
                </c:pt>
                <c:pt idx="48">
                  <c:v>25089</c:v>
                </c:pt>
                <c:pt idx="49">
                  <c:v>5514</c:v>
                </c:pt>
                <c:pt idx="50">
                  <c:v>4231</c:v>
                </c:pt>
                <c:pt idx="51">
                  <c:v>30301</c:v>
                </c:pt>
                <c:pt idx="52">
                  <c:v>17327</c:v>
                </c:pt>
                <c:pt idx="53">
                  <c:v>14156</c:v>
                </c:pt>
                <c:pt idx="54">
                  <c:v>1449</c:v>
                </c:pt>
                <c:pt idx="55">
                  <c:v>22906</c:v>
                </c:pt>
                <c:pt idx="56">
                  <c:v>22877</c:v>
                </c:pt>
                <c:pt idx="57">
                  <c:v>6075</c:v>
                </c:pt>
                <c:pt idx="58">
                  <c:v>24179</c:v>
                </c:pt>
                <c:pt idx="59">
                  <c:v>3895</c:v>
                </c:pt>
                <c:pt idx="60">
                  <c:v>4869</c:v>
                </c:pt>
                <c:pt idx="61">
                  <c:v>30068</c:v>
                </c:pt>
                <c:pt idx="62">
                  <c:v>14707</c:v>
                </c:pt>
                <c:pt idx="63">
                  <c:v>4223</c:v>
                </c:pt>
                <c:pt idx="64">
                  <c:v>11529</c:v>
                </c:pt>
                <c:pt idx="65">
                  <c:v>6181</c:v>
                </c:pt>
                <c:pt idx="66">
                  <c:v>4546</c:v>
                </c:pt>
                <c:pt idx="67">
                  <c:v>4231</c:v>
                </c:pt>
                <c:pt idx="68">
                  <c:v>20710</c:v>
                </c:pt>
                <c:pt idx="69">
                  <c:v>17526</c:v>
                </c:pt>
                <c:pt idx="70">
                  <c:v>18739</c:v>
                </c:pt>
                <c:pt idx="71">
                  <c:v>19143</c:v>
                </c:pt>
                <c:pt idx="72">
                  <c:v>613</c:v>
                </c:pt>
                <c:pt idx="73">
                  <c:v>15183</c:v>
                </c:pt>
                <c:pt idx="74">
                  <c:v>21349</c:v>
                </c:pt>
                <c:pt idx="75">
                  <c:v>26527</c:v>
                </c:pt>
                <c:pt idx="76">
                  <c:v>27395</c:v>
                </c:pt>
                <c:pt idx="77">
                  <c:v>5200</c:v>
                </c:pt>
                <c:pt idx="78">
                  <c:v>2690</c:v>
                </c:pt>
                <c:pt idx="79">
                  <c:v>4542</c:v>
                </c:pt>
                <c:pt idx="80">
                  <c:v>18850</c:v>
                </c:pt>
                <c:pt idx="81">
                  <c:v>10241</c:v>
                </c:pt>
                <c:pt idx="82">
                  <c:v>21450</c:v>
                </c:pt>
                <c:pt idx="83">
                  <c:v>28959</c:v>
                </c:pt>
                <c:pt idx="84">
                  <c:v>30342</c:v>
                </c:pt>
                <c:pt idx="85">
                  <c:v>16583</c:v>
                </c:pt>
                <c:pt idx="86">
                  <c:v>13509</c:v>
                </c:pt>
                <c:pt idx="87">
                  <c:v>10233</c:v>
                </c:pt>
                <c:pt idx="88">
                  <c:v>19905</c:v>
                </c:pt>
                <c:pt idx="89">
                  <c:v>7323</c:v>
                </c:pt>
                <c:pt idx="90">
                  <c:v>3899</c:v>
                </c:pt>
                <c:pt idx="91">
                  <c:v>676</c:v>
                </c:pt>
                <c:pt idx="92">
                  <c:v>3248</c:v>
                </c:pt>
                <c:pt idx="93">
                  <c:v>23642</c:v>
                </c:pt>
                <c:pt idx="94">
                  <c:v>12297</c:v>
                </c:pt>
                <c:pt idx="95">
                  <c:v>29129</c:v>
                </c:pt>
                <c:pt idx="96">
                  <c:v>14475</c:v>
                </c:pt>
                <c:pt idx="97">
                  <c:v>12161</c:v>
                </c:pt>
                <c:pt idx="98">
                  <c:v>27692</c:v>
                </c:pt>
                <c:pt idx="99">
                  <c:v>5052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E2-404D-A140-12ED936B5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9602656"/>
        <c:axId val="1449592256"/>
      </c:lineChart>
      <c:catAx>
        <c:axId val="144960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592256"/>
        <c:crosses val="autoZero"/>
        <c:auto val="1"/>
        <c:lblAlgn val="ctr"/>
        <c:lblOffset val="100"/>
        <c:noMultiLvlLbl val="0"/>
      </c:catAx>
      <c:valAx>
        <c:axId val="144959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60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84DA70-C731-4C70-880D-CCD4705E623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7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25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142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3100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624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554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290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0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587DA83-5663-4C9C-B9AA-0B40A3DAFF8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669AF7-7BEB-44E4-9852-375E34362B5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5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3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6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4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5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09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96" y="1793289"/>
            <a:ext cx="11143576" cy="2531823"/>
          </a:xfrm>
        </p:spPr>
        <p:txBody>
          <a:bodyPr>
            <a:normAutofit/>
          </a:bodyPr>
          <a:lstStyle/>
          <a:p>
            <a:r>
              <a:rPr lang="en-US" sz="8000" dirty="0"/>
              <a:t>Sales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Neeraj Negi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7131-E819-459A-8F2C-FFF80490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679" y="639762"/>
            <a:ext cx="9018233" cy="1293028"/>
          </a:xfrm>
        </p:spPr>
        <p:txBody>
          <a:bodyPr/>
          <a:lstStyle/>
          <a:p>
            <a:r>
              <a:rPr lang="en-IN" dirty="0"/>
              <a:t>Product sale year wise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509919-1056-452A-9ADD-8FFADC703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355464"/>
              </p:ext>
            </p:extLst>
          </p:nvPr>
        </p:nvGraphicFramePr>
        <p:xfrm>
          <a:off x="97654" y="1932790"/>
          <a:ext cx="12094346" cy="4858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41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sales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 dataset of product sales for the year of 2011 to 2013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which we have the different columns and rows, the columns containing the variable and different rows are containing the observation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basis of the given dataset we are going to perform analysis and present the new insights from the given data set of product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41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analyze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find anomalies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preprocess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cleanse the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provide the insights on data with different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provide  detailed insight of Product Sales</a:t>
            </a:r>
          </a:p>
          <a:p>
            <a:pPr marL="0" indent="0">
              <a:buNone/>
            </a:pPr>
            <a:r>
              <a:rPr lang="en-US" dirty="0"/>
              <a:t>- Product wise</a:t>
            </a:r>
          </a:p>
          <a:p>
            <a:pPr marL="0" indent="0">
              <a:buNone/>
            </a:pPr>
            <a:r>
              <a:rPr lang="en-US" dirty="0"/>
              <a:t>- Product category wise</a:t>
            </a:r>
          </a:p>
          <a:p>
            <a:pPr>
              <a:buFontTx/>
              <a:buChar char="-"/>
            </a:pPr>
            <a:r>
              <a:rPr lang="en-US" dirty="0"/>
              <a:t>Temperature wise</a:t>
            </a:r>
          </a:p>
          <a:p>
            <a:pPr marL="0" indent="0">
              <a:buNone/>
            </a:pPr>
            <a:r>
              <a:rPr lang="en-US" dirty="0"/>
              <a:t>- Year/Month wise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Business Owners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Investors/Start-Ups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 companies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0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1C8F-4AD5-479D-B45A-FC43441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0353-9D3E-4EBA-8F1A-9A29D62E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Sales data for the year 2011 to 2013</a:t>
            </a:r>
          </a:p>
          <a:p>
            <a:pPr marL="0" indent="0">
              <a:buNone/>
            </a:pPr>
            <a:r>
              <a:rPr lang="en-US" dirty="0"/>
              <a:t>- Product Category</a:t>
            </a:r>
          </a:p>
          <a:p>
            <a:pPr marL="0" indent="0">
              <a:buNone/>
            </a:pPr>
            <a:r>
              <a:rPr lang="en-US" dirty="0"/>
              <a:t>- Sales value detailed data for each year</a:t>
            </a:r>
          </a:p>
        </p:txBody>
      </p:sp>
    </p:spTree>
    <p:extLst>
      <p:ext uri="{BB962C8B-B14F-4D97-AF65-F5344CB8AC3E}">
        <p14:creationId xmlns:p14="http://schemas.microsoft.com/office/powerpoint/2010/main" val="33784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4FFE-9F48-4CEE-A630-C12137A3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7" y="1020931"/>
            <a:ext cx="10085773" cy="1036469"/>
          </a:xfrm>
        </p:spPr>
        <p:txBody>
          <a:bodyPr>
            <a:normAutofit/>
          </a:bodyPr>
          <a:lstStyle/>
          <a:p>
            <a:r>
              <a:rPr lang="en-IN" dirty="0"/>
              <a:t>SALES BY PRODUCT (TEMP) YEAR WISE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595305-C8EC-41D3-93B2-0030E71E4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72933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86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35ED-AC11-4069-A965-93C090A2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764373"/>
            <a:ext cx="10562617" cy="1293028"/>
          </a:xfrm>
        </p:spPr>
        <p:txBody>
          <a:bodyPr/>
          <a:lstStyle/>
          <a:p>
            <a:r>
              <a:rPr lang="en-IN" dirty="0"/>
              <a:t>Year wise sales by product category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5BFF1D-18C8-42F7-86AD-E89B3EB98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401055"/>
              </p:ext>
            </p:extLst>
          </p:nvPr>
        </p:nvGraphicFramePr>
        <p:xfrm>
          <a:off x="515567" y="2193925"/>
          <a:ext cx="11391088" cy="4343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468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F29-EE50-405A-8636-B11A58FD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7" y="764373"/>
            <a:ext cx="9553113" cy="1117693"/>
          </a:xfrm>
        </p:spPr>
        <p:txBody>
          <a:bodyPr/>
          <a:lstStyle/>
          <a:p>
            <a:r>
              <a:rPr lang="en-US" dirty="0"/>
              <a:t>Sales Trend Analysis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032A8-D87B-4A41-9937-4F23A28E7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446187"/>
              </p:ext>
            </p:extLst>
          </p:nvPr>
        </p:nvGraphicFramePr>
        <p:xfrm>
          <a:off x="168677" y="1882066"/>
          <a:ext cx="11904954" cy="4847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97440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95</TotalTime>
  <Words>180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Vapor Trail</vt:lpstr>
      <vt:lpstr>Sales dashboard </vt:lpstr>
      <vt:lpstr>Product sales Analysis</vt:lpstr>
      <vt:lpstr>Aim</vt:lpstr>
      <vt:lpstr>Case</vt:lpstr>
      <vt:lpstr>Audience</vt:lpstr>
      <vt:lpstr>Nature of Data</vt:lpstr>
      <vt:lpstr>SALES BY PRODUCT (TEMP) YEAR WISE</vt:lpstr>
      <vt:lpstr>Year wise sales by product category</vt:lpstr>
      <vt:lpstr>Sales Trend Analysis</vt:lpstr>
      <vt:lpstr>Product sale year 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</dc:title>
  <dc:creator>syedzainah77@outlook.com</dc:creator>
  <cp:lastModifiedBy>theassociates89@gmail.com</cp:lastModifiedBy>
  <cp:revision>25</cp:revision>
  <dcterms:created xsi:type="dcterms:W3CDTF">2021-11-23T13:36:17Z</dcterms:created>
  <dcterms:modified xsi:type="dcterms:W3CDTF">2021-12-02T18:47:16Z</dcterms:modified>
</cp:coreProperties>
</file>