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20-%20LMS\Class%207\Day7\Statistics%20Assignment\Covid%20Assignment\Covid%20Dashboard.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20-%20LMS\Class%207\Day7\Statistics%20Assignment\Covid%20Assignment\Covid%20Dashboard.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20-%20LMS\Class%207\Day7\Statistics%20Assignment\Covid%20Assignment\Covid%20Dashboard.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20-%20LMS\Class%207\Day7\Statistics%20Assignment\Covid%20Assignment\Covid%20Dashboard.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Science%20-%20LMS\Class%207\Day7\Statistics%20Assignment\Covid%20Assignment\Covid%20Dashboard.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Dashboard.xlsb]Sheet7!PivotTable1</c:name>
    <c:fmtId val="2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STATE WISE SAMPLE COMPARISION</a:t>
            </a:r>
          </a:p>
        </c:rich>
      </c:tx>
      <c:layout>
        <c:manualLayout>
          <c:xMode val="edge"/>
          <c:yMode val="edge"/>
          <c:x val="0.3668345664899168"/>
          <c:y val="3.250901892632061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8925363755518074"/>
          <c:y val="0.11029202462755278"/>
          <c:w val="0.5514595682938801"/>
          <c:h val="0.80940427772532497"/>
        </c:manualLayout>
      </c:layout>
      <c:barChart>
        <c:barDir val="bar"/>
        <c:grouping val="stacked"/>
        <c:varyColors val="0"/>
        <c:ser>
          <c:idx val="0"/>
          <c:order val="0"/>
          <c:tx>
            <c:strRef>
              <c:f>Sheet7!$B$3</c:f>
              <c:strCache>
                <c:ptCount val="1"/>
                <c:pt idx="0">
                  <c:v>Sum of TotalSamples</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Sheet7!$A$4:$A$41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Unassigned</c:v>
                </c:pt>
                <c:pt idx="34">
                  <c:v>Uttar Pradesh</c:v>
                </c:pt>
                <c:pt idx="35">
                  <c:v>Uttarakhand</c:v>
                </c:pt>
                <c:pt idx="36">
                  <c:v>West Bengal</c:v>
                </c:pt>
              </c:strCache>
            </c:strRef>
          </c:cat>
          <c:val>
            <c:numRef>
              <c:f>Sheet7!$B$4:$B$41</c:f>
              <c:numCache>
                <c:formatCode>General</c:formatCode>
                <c:ptCount val="37"/>
                <c:pt idx="0">
                  <c:v>72336655</c:v>
                </c:pt>
                <c:pt idx="1">
                  <c:v>4127211823</c:v>
                </c:pt>
                <c:pt idx="2">
                  <c:v>132259016</c:v>
                </c:pt>
                <c:pt idx="3">
                  <c:v>2231761410</c:v>
                </c:pt>
                <c:pt idx="4">
                  <c:v>6121329928</c:v>
                </c:pt>
                <c:pt idx="5">
                  <c:v>79203122</c:v>
                </c:pt>
                <c:pt idx="6">
                  <c:v>1472850055</c:v>
                </c:pt>
                <c:pt idx="7">
                  <c:v>6324267</c:v>
                </c:pt>
                <c:pt idx="8">
                  <c:v>3499131565</c:v>
                </c:pt>
                <c:pt idx="9">
                  <c:v>161969135</c:v>
                </c:pt>
                <c:pt idx="10">
                  <c:v>3745364851</c:v>
                </c:pt>
                <c:pt idx="11">
                  <c:v>1682271959</c:v>
                </c:pt>
                <c:pt idx="12">
                  <c:v>331122996</c:v>
                </c:pt>
                <c:pt idx="13">
                  <c:v>1563410832</c:v>
                </c:pt>
                <c:pt idx="14">
                  <c:v>1659550493</c:v>
                </c:pt>
                <c:pt idx="15">
                  <c:v>5453628818</c:v>
                </c:pt>
                <c:pt idx="16">
                  <c:v>3350897050</c:v>
                </c:pt>
                <c:pt idx="17">
                  <c:v>27988511</c:v>
                </c:pt>
                <c:pt idx="18">
                  <c:v>12622334</c:v>
                </c:pt>
                <c:pt idx="19">
                  <c:v>1811500471</c:v>
                </c:pt>
                <c:pt idx="20">
                  <c:v>5703822545</c:v>
                </c:pt>
                <c:pt idx="21">
                  <c:v>149164971</c:v>
                </c:pt>
                <c:pt idx="22">
                  <c:v>96858864</c:v>
                </c:pt>
                <c:pt idx="23">
                  <c:v>64100385</c:v>
                </c:pt>
                <c:pt idx="24">
                  <c:v>42911316</c:v>
                </c:pt>
                <c:pt idx="25">
                  <c:v>2423201545</c:v>
                </c:pt>
                <c:pt idx="26">
                  <c:v>187139307</c:v>
                </c:pt>
                <c:pt idx="27">
                  <c:v>1611416801</c:v>
                </c:pt>
                <c:pt idx="28">
                  <c:v>2075703001</c:v>
                </c:pt>
                <c:pt idx="29">
                  <c:v>23149220</c:v>
                </c:pt>
                <c:pt idx="30">
                  <c:v>5436042291</c:v>
                </c:pt>
                <c:pt idx="31">
                  <c:v>2680729201</c:v>
                </c:pt>
                <c:pt idx="32">
                  <c:v>194652031</c:v>
                </c:pt>
                <c:pt idx="34">
                  <c:v>9155561731</c:v>
                </c:pt>
                <c:pt idx="35">
                  <c:v>765023229</c:v>
                </c:pt>
                <c:pt idx="36">
                  <c:v>2512742740</c:v>
                </c:pt>
              </c:numCache>
            </c:numRef>
          </c:val>
          <c:extLst>
            <c:ext xmlns:c16="http://schemas.microsoft.com/office/drawing/2014/chart" uri="{C3380CC4-5D6E-409C-BE32-E72D297353CC}">
              <c16:uniqueId val="{00000000-873E-4B65-AEFC-DB9BB3184A1B}"/>
            </c:ext>
          </c:extLst>
        </c:ser>
        <c:ser>
          <c:idx val="1"/>
          <c:order val="1"/>
          <c:tx>
            <c:strRef>
              <c:f>Sheet7!$C$3</c:f>
              <c:strCache>
                <c:ptCount val="1"/>
                <c:pt idx="0">
                  <c:v>Sum of Negative</c:v>
                </c:pt>
              </c:strCache>
            </c:strRef>
          </c:tx>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Sheet7!$A$4:$A$41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Unassigned</c:v>
                </c:pt>
                <c:pt idx="34">
                  <c:v>Uttar Pradesh</c:v>
                </c:pt>
                <c:pt idx="35">
                  <c:v>Uttarakhand</c:v>
                </c:pt>
                <c:pt idx="36">
                  <c:v>West Bengal</c:v>
                </c:pt>
              </c:strCache>
            </c:strRef>
          </c:cat>
          <c:val>
            <c:numRef>
              <c:f>Sheet7!$C$4:$C$41</c:f>
              <c:numCache>
                <c:formatCode>General</c:formatCode>
                <c:ptCount val="37"/>
                <c:pt idx="0">
                  <c:v>1210</c:v>
                </c:pt>
                <c:pt idx="1">
                  <c:v>3325546267</c:v>
                </c:pt>
                <c:pt idx="2">
                  <c:v>115625772</c:v>
                </c:pt>
                <c:pt idx="3">
                  <c:v>2163110</c:v>
                </c:pt>
                <c:pt idx="4">
                  <c:v>2299</c:v>
                </c:pt>
                <c:pt idx="5">
                  <c:v>70205651</c:v>
                </c:pt>
                <c:pt idx="6">
                  <c:v>2701459</c:v>
                </c:pt>
                <c:pt idx="7">
                  <c:v>6047477</c:v>
                </c:pt>
                <c:pt idx="8">
                  <c:v>443105</c:v>
                </c:pt>
                <c:pt idx="9">
                  <c:v>115631</c:v>
                </c:pt>
                <c:pt idx="10">
                  <c:v>41432659</c:v>
                </c:pt>
                <c:pt idx="11">
                  <c:v>712426421</c:v>
                </c:pt>
                <c:pt idx="12">
                  <c:v>306291739</c:v>
                </c:pt>
                <c:pt idx="13">
                  <c:v>1591716108</c:v>
                </c:pt>
                <c:pt idx="14">
                  <c:v>1593489409</c:v>
                </c:pt>
                <c:pt idx="15">
                  <c:v>35609721</c:v>
                </c:pt>
                <c:pt idx="16">
                  <c:v>3219804</c:v>
                </c:pt>
                <c:pt idx="17">
                  <c:v>24346702</c:v>
                </c:pt>
                <c:pt idx="19">
                  <c:v>1211881437</c:v>
                </c:pt>
                <c:pt idx="20">
                  <c:v>383680847</c:v>
                </c:pt>
                <c:pt idx="22">
                  <c:v>90152964</c:v>
                </c:pt>
                <c:pt idx="23">
                  <c:v>0</c:v>
                </c:pt>
                <c:pt idx="24">
                  <c:v>109169</c:v>
                </c:pt>
                <c:pt idx="25">
                  <c:v>64160</c:v>
                </c:pt>
                <c:pt idx="26">
                  <c:v>154964113</c:v>
                </c:pt>
                <c:pt idx="27">
                  <c:v>1356506</c:v>
                </c:pt>
                <c:pt idx="28">
                  <c:v>535500271</c:v>
                </c:pt>
                <c:pt idx="29">
                  <c:v>438779</c:v>
                </c:pt>
                <c:pt idx="30">
                  <c:v>32180448</c:v>
                </c:pt>
                <c:pt idx="31">
                  <c:v>2475974</c:v>
                </c:pt>
                <c:pt idx="32">
                  <c:v>183907117</c:v>
                </c:pt>
                <c:pt idx="34">
                  <c:v>16231602</c:v>
                </c:pt>
                <c:pt idx="35">
                  <c:v>715848996</c:v>
                </c:pt>
                <c:pt idx="36">
                  <c:v>568</c:v>
                </c:pt>
              </c:numCache>
            </c:numRef>
          </c:val>
          <c:extLst>
            <c:ext xmlns:c16="http://schemas.microsoft.com/office/drawing/2014/chart" uri="{C3380CC4-5D6E-409C-BE32-E72D297353CC}">
              <c16:uniqueId val="{00000001-873E-4B65-AEFC-DB9BB3184A1B}"/>
            </c:ext>
          </c:extLst>
        </c:ser>
        <c:ser>
          <c:idx val="2"/>
          <c:order val="2"/>
          <c:tx>
            <c:strRef>
              <c:f>Sheet7!$D$3</c:f>
              <c:strCache>
                <c:ptCount val="1"/>
                <c:pt idx="0">
                  <c:v>Sum of Positive</c:v>
                </c:pt>
              </c:strCache>
            </c:strRef>
          </c:tx>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invertIfNegative val="0"/>
          <c:cat>
            <c:strRef>
              <c:f>Sheet7!$A$4:$A$41</c:f>
              <c:strCache>
                <c:ptCount val="37"/>
                <c:pt idx="0">
                  <c:v>Andaman and Nicobar Islands</c:v>
                </c:pt>
                <c:pt idx="1">
                  <c:v>Andhra Pradesh</c:v>
                </c:pt>
                <c:pt idx="2">
                  <c:v>Arunachal Pradesh</c:v>
                </c:pt>
                <c:pt idx="3">
                  <c:v>Assam</c:v>
                </c:pt>
                <c:pt idx="4">
                  <c:v>Bihar</c:v>
                </c:pt>
                <c:pt idx="5">
                  <c:v>Chandigarh</c:v>
                </c:pt>
                <c:pt idx="6">
                  <c:v>Chhattisgarh</c:v>
                </c:pt>
                <c:pt idx="7">
                  <c:v>Dadra and Nagar Haveli and Daman and Diu</c:v>
                </c:pt>
                <c:pt idx="8">
                  <c:v>Delhi</c:v>
                </c:pt>
                <c:pt idx="9">
                  <c:v>Goa</c:v>
                </c:pt>
                <c:pt idx="10">
                  <c:v>Gujarat</c:v>
                </c:pt>
                <c:pt idx="11">
                  <c:v>Haryana</c:v>
                </c:pt>
                <c:pt idx="12">
                  <c:v>Himachal Pradesh</c:v>
                </c:pt>
                <c:pt idx="13">
                  <c:v>Jammu and Kashmir</c:v>
                </c:pt>
                <c:pt idx="14">
                  <c:v>Jharkhand</c:v>
                </c:pt>
                <c:pt idx="15">
                  <c:v>Karnataka</c:v>
                </c:pt>
                <c:pt idx="16">
                  <c:v>Kerala</c:v>
                </c:pt>
                <c:pt idx="17">
                  <c:v>Ladakh</c:v>
                </c:pt>
                <c:pt idx="18">
                  <c:v>Lakshadweep</c:v>
                </c:pt>
                <c:pt idx="19">
                  <c:v>Madhya Pradesh</c:v>
                </c:pt>
                <c:pt idx="20">
                  <c:v>Maharashtra</c:v>
                </c:pt>
                <c:pt idx="21">
                  <c:v>Manipur</c:v>
                </c:pt>
                <c:pt idx="22">
                  <c:v>Meghalaya</c:v>
                </c:pt>
                <c:pt idx="23">
                  <c:v>Mizoram</c:v>
                </c:pt>
                <c:pt idx="24">
                  <c:v>Nagaland</c:v>
                </c:pt>
                <c:pt idx="25">
                  <c:v>Odisha</c:v>
                </c:pt>
                <c:pt idx="26">
                  <c:v>Puducherry</c:v>
                </c:pt>
                <c:pt idx="27">
                  <c:v>Punjab</c:v>
                </c:pt>
                <c:pt idx="28">
                  <c:v>Rajasthan</c:v>
                </c:pt>
                <c:pt idx="29">
                  <c:v>Sikkim</c:v>
                </c:pt>
                <c:pt idx="30">
                  <c:v>Tamil Nadu</c:v>
                </c:pt>
                <c:pt idx="31">
                  <c:v>Telangana</c:v>
                </c:pt>
                <c:pt idx="32">
                  <c:v>Tripura</c:v>
                </c:pt>
                <c:pt idx="33">
                  <c:v>Unassigned</c:v>
                </c:pt>
                <c:pt idx="34">
                  <c:v>Uttar Pradesh</c:v>
                </c:pt>
                <c:pt idx="35">
                  <c:v>Uttarakhand</c:v>
                </c:pt>
                <c:pt idx="36">
                  <c:v>West Bengal</c:v>
                </c:pt>
              </c:strCache>
            </c:strRef>
          </c:cat>
          <c:val>
            <c:numRef>
              <c:f>Sheet7!$D$4:$D$41</c:f>
              <c:numCache>
                <c:formatCode>General</c:formatCode>
                <c:ptCount val="37"/>
                <c:pt idx="0">
                  <c:v>1658619</c:v>
                </c:pt>
                <c:pt idx="1">
                  <c:v>3859260</c:v>
                </c:pt>
                <c:pt idx="2">
                  <c:v>51245</c:v>
                </c:pt>
                <c:pt idx="3">
                  <c:v>2065991</c:v>
                </c:pt>
                <c:pt idx="4">
                  <c:v>1859345</c:v>
                </c:pt>
                <c:pt idx="5">
                  <c:v>59195</c:v>
                </c:pt>
                <c:pt idx="6">
                  <c:v>467857</c:v>
                </c:pt>
                <c:pt idx="7">
                  <c:v>169010</c:v>
                </c:pt>
                <c:pt idx="8">
                  <c:v>6848173</c:v>
                </c:pt>
                <c:pt idx="9">
                  <c:v>266181</c:v>
                </c:pt>
                <c:pt idx="10">
                  <c:v>8009517</c:v>
                </c:pt>
                <c:pt idx="11">
                  <c:v>2830153</c:v>
                </c:pt>
                <c:pt idx="12">
                  <c:v>119494</c:v>
                </c:pt>
                <c:pt idx="13">
                  <c:v>977615</c:v>
                </c:pt>
                <c:pt idx="14">
                  <c:v>46499325</c:v>
                </c:pt>
                <c:pt idx="15">
                  <c:v>4701197</c:v>
                </c:pt>
                <c:pt idx="16">
                  <c:v>79723175</c:v>
                </c:pt>
                <c:pt idx="17">
                  <c:v>89027</c:v>
                </c:pt>
                <c:pt idx="19">
                  <c:v>1679782</c:v>
                </c:pt>
                <c:pt idx="20">
                  <c:v>96901583</c:v>
                </c:pt>
                <c:pt idx="21">
                  <c:v>101501</c:v>
                </c:pt>
                <c:pt idx="22">
                  <c:v>33904</c:v>
                </c:pt>
                <c:pt idx="23">
                  <c:v>19785</c:v>
                </c:pt>
                <c:pt idx="24">
                  <c:v>90682</c:v>
                </c:pt>
                <c:pt idx="25">
                  <c:v>2214458</c:v>
                </c:pt>
                <c:pt idx="26">
                  <c:v>6287323</c:v>
                </c:pt>
                <c:pt idx="27">
                  <c:v>960287</c:v>
                </c:pt>
                <c:pt idx="28">
                  <c:v>2445076</c:v>
                </c:pt>
                <c:pt idx="29">
                  <c:v>17644</c:v>
                </c:pt>
                <c:pt idx="30">
                  <c:v>12772604</c:v>
                </c:pt>
                <c:pt idx="31">
                  <c:v>3855373</c:v>
                </c:pt>
                <c:pt idx="32">
                  <c:v>10061637</c:v>
                </c:pt>
                <c:pt idx="34">
                  <c:v>2743971</c:v>
                </c:pt>
                <c:pt idx="35">
                  <c:v>350257</c:v>
                </c:pt>
                <c:pt idx="36">
                  <c:v>3487431</c:v>
                </c:pt>
              </c:numCache>
            </c:numRef>
          </c:val>
          <c:extLst>
            <c:ext xmlns:c16="http://schemas.microsoft.com/office/drawing/2014/chart" uri="{C3380CC4-5D6E-409C-BE32-E72D297353CC}">
              <c16:uniqueId val="{00000002-873E-4B65-AEFC-DB9BB3184A1B}"/>
            </c:ext>
          </c:extLst>
        </c:ser>
        <c:dLbls>
          <c:showLegendKey val="0"/>
          <c:showVal val="0"/>
          <c:showCatName val="0"/>
          <c:showSerName val="0"/>
          <c:showPercent val="0"/>
          <c:showBubbleSize val="0"/>
        </c:dLbls>
        <c:gapWidth val="150"/>
        <c:overlap val="100"/>
        <c:axId val="1628268080"/>
        <c:axId val="1628276816"/>
      </c:barChart>
      <c:catAx>
        <c:axId val="1628268080"/>
        <c:scaling>
          <c:orientation val="minMax"/>
        </c:scaling>
        <c:delete val="0"/>
        <c:axPos val="l"/>
        <c:title>
          <c:tx>
            <c:rich>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baseline="0"/>
                  <a:t>STATES</a:t>
                </a:r>
              </a:p>
            </c:rich>
          </c:tx>
          <c:layout>
            <c:manualLayout>
              <c:xMode val="edge"/>
              <c:yMode val="edge"/>
              <c:x val="4.9549545849654771E-2"/>
              <c:y val="0.42545403971242723"/>
            </c:manualLayout>
          </c:layout>
          <c:overlay val="0"/>
          <c:spPr>
            <a:noFill/>
            <a:ln>
              <a:noFill/>
            </a:ln>
            <a:effectLst/>
          </c:spPr>
          <c:txPr>
            <a:bodyPr rot="-540000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8276816"/>
        <c:crosses val="autoZero"/>
        <c:auto val="1"/>
        <c:lblAlgn val="ctr"/>
        <c:lblOffset val="100"/>
        <c:noMultiLvlLbl val="0"/>
      </c:catAx>
      <c:valAx>
        <c:axId val="1628276816"/>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r>
                  <a:rPr lang="en-IN" sz="1500" baseline="0"/>
                  <a:t>TOTAL Samples</a:t>
                </a:r>
              </a:p>
            </c:rich>
          </c:tx>
          <c:overlay val="0"/>
          <c:spPr>
            <a:noFill/>
            <a:ln>
              <a:noFill/>
            </a:ln>
            <a:effectLst/>
          </c:spPr>
          <c:txPr>
            <a:bodyPr rot="0" spcFirstLastPara="1" vertOverflow="ellipsis" vert="horz" wrap="square" anchor="ctr" anchorCtr="1"/>
            <a:lstStyle/>
            <a:p>
              <a:pPr>
                <a:defRPr sz="1500" b="1" i="0" u="none" strike="noStrike" kern="1200" cap="all" baseline="0">
                  <a:solidFill>
                    <a:schemeClr val="lt1">
                      <a:lumMod val="8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28268080"/>
        <c:crosses val="autoZero"/>
        <c:crossBetween val="between"/>
        <c:dispUnits>
          <c:builtInUnit val="millions"/>
          <c:dispUnitsLbl>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Dashboard.xlsb]Sheet7!PivotTable4</c:name>
    <c:fmtId val="18"/>
  </c:pivotSource>
  <c:chart>
    <c:autoTitleDeleted val="1"/>
    <c:pivotFmts>
      <c:pivotFmt>
        <c:idx val="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dLbl>
          <c:idx val="0"/>
          <c:numFmt formatCode="#,##0" sourceLinked="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dLbl>
          <c:idx val="0"/>
          <c:numFmt formatCode="#,##0" sourceLinked="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dLbl>
          <c:idx val="0"/>
          <c:numFmt formatCode="#,##0" sourceLinked="0"/>
          <c:spPr>
            <a:noFill/>
            <a:ln>
              <a:noFill/>
            </a:ln>
            <a:effectLst/>
          </c:spPr>
          <c:txPr>
            <a:bodyPr rot="-5400000" spcFirstLastPara="1" vertOverflow="clip" horzOverflow="clip"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clip" horzOverflow="clip"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clip" horzOverflow="clip"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clip" horzOverflow="clip"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2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numFmt formatCode="0" sourceLinked="0"/>
          <c:spPr>
            <a:noFill/>
            <a:ln>
              <a:noFill/>
            </a:ln>
            <a:effectLst/>
          </c:spPr>
          <c:txPr>
            <a:bodyPr rot="-5400000" spcFirstLastPara="1" vertOverflow="clip" horzOverflow="clip"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4901732644244212E-2"/>
          <c:y val="0.22484450637700137"/>
          <c:w val="0.92509826735575584"/>
          <c:h val="0.57510579834237152"/>
        </c:manualLayout>
      </c:layout>
      <c:bar3DChart>
        <c:barDir val="col"/>
        <c:grouping val="clustered"/>
        <c:varyColors val="0"/>
        <c:ser>
          <c:idx val="0"/>
          <c:order val="0"/>
          <c:tx>
            <c:strRef>
              <c:f>Sheet7!$H$3</c:f>
              <c:strCache>
                <c:ptCount val="1"/>
                <c:pt idx="0">
                  <c:v>Sum of Vaccinated_Male</c:v>
                </c:pt>
              </c:strCache>
            </c:strRef>
          </c:tx>
          <c:spPr>
            <a:gradFill>
              <a:gsLst>
                <a:gs pos="100000">
                  <a:schemeClr val="accent2">
                    <a:alpha val="0"/>
                  </a:schemeClr>
                </a:gs>
                <a:gs pos="50000">
                  <a:schemeClr val="accent2"/>
                </a:gs>
              </a:gsLst>
              <a:lin ang="5400000" scaled="0"/>
            </a:gradFill>
            <a:ln>
              <a:noFill/>
            </a:ln>
            <a:effectLst/>
            <a:sp3d/>
          </c:spPr>
          <c:invertIfNegative val="0"/>
          <c:dLbls>
            <c:numFmt formatCode="0" sourceLinked="0"/>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Sheet7!$G$4:$G$16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Sheet7!$H$4:$H$16</c:f>
              <c:numCache>
                <c:formatCode>General</c:formatCode>
                <c:ptCount val="12"/>
                <c:pt idx="0">
                  <c:v>6436549</c:v>
                </c:pt>
                <c:pt idx="1">
                  <c:v>103749782</c:v>
                </c:pt>
                <c:pt idx="2">
                  <c:v>506117743</c:v>
                </c:pt>
                <c:pt idx="3">
                  <c:v>1521758413</c:v>
                </c:pt>
                <c:pt idx="4">
                  <c:v>2349501779</c:v>
                </c:pt>
                <c:pt idx="5">
                  <c:v>3685477433</c:v>
                </c:pt>
                <c:pt idx="6">
                  <c:v>1115338837</c:v>
                </c:pt>
              </c:numCache>
            </c:numRef>
          </c:val>
          <c:extLst>
            <c:ext xmlns:c16="http://schemas.microsoft.com/office/drawing/2014/chart" uri="{C3380CC4-5D6E-409C-BE32-E72D297353CC}">
              <c16:uniqueId val="{00000000-5A6A-4692-A2B3-B7848857C244}"/>
            </c:ext>
          </c:extLst>
        </c:ser>
        <c:ser>
          <c:idx val="1"/>
          <c:order val="1"/>
          <c:tx>
            <c:strRef>
              <c:f>Sheet7!$I$3</c:f>
              <c:strCache>
                <c:ptCount val="1"/>
                <c:pt idx="0">
                  <c:v>Sum of Vaccinated_Female</c:v>
                </c:pt>
              </c:strCache>
            </c:strRef>
          </c:tx>
          <c:spPr>
            <a:gradFill>
              <a:gsLst>
                <a:gs pos="100000">
                  <a:schemeClr val="accent4">
                    <a:alpha val="0"/>
                  </a:schemeClr>
                </a:gs>
                <a:gs pos="50000">
                  <a:schemeClr val="accent4"/>
                </a:gs>
              </a:gsLst>
              <a:lin ang="5400000" scaled="0"/>
            </a:gradFill>
            <a:ln>
              <a:noFill/>
            </a:ln>
            <a:effectLst/>
            <a:sp3d/>
          </c:spPr>
          <c:invertIfNegative val="0"/>
          <c:dLbls>
            <c:numFmt formatCode="0" sourceLinked="0"/>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Sheet7!$G$4:$G$16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Sheet7!$I$4:$I$16</c:f>
              <c:numCache>
                <c:formatCode>General</c:formatCode>
                <c:ptCount val="12"/>
                <c:pt idx="0">
                  <c:v>12325773</c:v>
                </c:pt>
                <c:pt idx="1">
                  <c:v>112317711</c:v>
                </c:pt>
                <c:pt idx="2">
                  <c:v>434463808</c:v>
                </c:pt>
                <c:pt idx="3">
                  <c:v>1393705955</c:v>
                </c:pt>
                <c:pt idx="4">
                  <c:v>2100613965</c:v>
                </c:pt>
                <c:pt idx="5">
                  <c:v>3154484094</c:v>
                </c:pt>
                <c:pt idx="6">
                  <c:v>961091225</c:v>
                </c:pt>
              </c:numCache>
            </c:numRef>
          </c:val>
          <c:extLst>
            <c:ext xmlns:c16="http://schemas.microsoft.com/office/drawing/2014/chart" uri="{C3380CC4-5D6E-409C-BE32-E72D297353CC}">
              <c16:uniqueId val="{00000001-5A6A-4692-A2B3-B7848857C244}"/>
            </c:ext>
          </c:extLst>
        </c:ser>
        <c:ser>
          <c:idx val="2"/>
          <c:order val="2"/>
          <c:tx>
            <c:strRef>
              <c:f>Sheet7!$J$3</c:f>
              <c:strCache>
                <c:ptCount val="1"/>
                <c:pt idx="0">
                  <c:v>Sum of Vaccinated_Transgender</c:v>
                </c:pt>
              </c:strCache>
            </c:strRef>
          </c:tx>
          <c:spPr>
            <a:gradFill>
              <a:gsLst>
                <a:gs pos="100000">
                  <a:schemeClr val="accent6">
                    <a:alpha val="0"/>
                  </a:schemeClr>
                </a:gs>
                <a:gs pos="50000">
                  <a:schemeClr val="accent6"/>
                </a:gs>
              </a:gsLst>
              <a:lin ang="5400000" scaled="0"/>
            </a:gradFill>
            <a:ln>
              <a:noFill/>
            </a:ln>
            <a:effectLst/>
            <a:sp3d/>
          </c:spPr>
          <c:invertIfNegative val="0"/>
          <c:dLbls>
            <c:numFmt formatCode="0" sourceLinked="0"/>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Sheet7!$G$4:$G$16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Sheet7!$J$4:$J$16</c:f>
              <c:numCache>
                <c:formatCode>General</c:formatCode>
                <c:ptCount val="12"/>
                <c:pt idx="0">
                  <c:v>2589</c:v>
                </c:pt>
                <c:pt idx="1">
                  <c:v>28879</c:v>
                </c:pt>
                <c:pt idx="2">
                  <c:v>101872</c:v>
                </c:pt>
                <c:pt idx="3">
                  <c:v>357244</c:v>
                </c:pt>
                <c:pt idx="4">
                  <c:v>635358</c:v>
                </c:pt>
                <c:pt idx="5">
                  <c:v>1175482</c:v>
                </c:pt>
                <c:pt idx="6">
                  <c:v>355733</c:v>
                </c:pt>
              </c:numCache>
            </c:numRef>
          </c:val>
          <c:extLst>
            <c:ext xmlns:c16="http://schemas.microsoft.com/office/drawing/2014/chart" uri="{C3380CC4-5D6E-409C-BE32-E72D297353CC}">
              <c16:uniqueId val="{00000002-5A6A-4692-A2B3-B7848857C244}"/>
            </c:ext>
          </c:extLst>
        </c:ser>
        <c:dLbls>
          <c:showLegendKey val="0"/>
          <c:showVal val="1"/>
          <c:showCatName val="0"/>
          <c:showSerName val="0"/>
          <c:showPercent val="0"/>
          <c:showBubbleSize val="0"/>
        </c:dLbls>
        <c:gapWidth val="150"/>
        <c:gapDepth val="0"/>
        <c:shape val="box"/>
        <c:axId val="487484863"/>
        <c:axId val="487485279"/>
        <c:axId val="0"/>
      </c:bar3DChart>
      <c:catAx>
        <c:axId val="48748486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MONTHY VACCINATION </a:t>
                </a:r>
              </a:p>
            </c:rich>
          </c:tx>
          <c:layout>
            <c:manualLayout>
              <c:xMode val="edge"/>
              <c:yMode val="edge"/>
              <c:x val="0.47902531251390185"/>
              <c:y val="0.86284429146550101"/>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485279"/>
        <c:crosses val="autoZero"/>
        <c:auto val="1"/>
        <c:lblAlgn val="ctr"/>
        <c:lblOffset val="100"/>
        <c:noMultiLvlLbl val="0"/>
      </c:catAx>
      <c:valAx>
        <c:axId val="487485279"/>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VACCINATION</a:t>
                </a:r>
              </a:p>
            </c:rich>
          </c:tx>
          <c:layout>
            <c:manualLayout>
              <c:xMode val="edge"/>
              <c:yMode val="edge"/>
              <c:x val="1.4449069497470671E-2"/>
              <c:y val="0.31745080552776206"/>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484863"/>
        <c:crosses val="autoZero"/>
        <c:crossBetween val="between"/>
        <c:dispUnits>
          <c:builtInUnit val="millions"/>
          <c:dispUnitsLbl>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13913506464614223"/>
          <c:y val="0.92243241302484835"/>
          <c:w val="0.71417756925932707"/>
          <c:h val="5.005754093295677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Dashboard.xlsb]Sheet7!PivotTable3</c:name>
    <c:fmtId val="57"/>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Sheet7!$Q$10</c:f>
              <c:strCache>
                <c:ptCount val="1"/>
                <c:pt idx="0">
                  <c:v>Covaxin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Sheet7!$P$11:$P$23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Sheet7!$Q$11:$Q$23</c:f>
              <c:numCache>
                <c:formatCode>_ * #,##0_ ;_ * \-#,##0_ ;_ * "-"??_ ;_ @_ </c:formatCode>
                <c:ptCount val="12"/>
                <c:pt idx="0">
                  <c:v>300873</c:v>
                </c:pt>
                <c:pt idx="1">
                  <c:v>19816635</c:v>
                </c:pt>
                <c:pt idx="2">
                  <c:v>95484092</c:v>
                </c:pt>
                <c:pt idx="3">
                  <c:v>304573682</c:v>
                </c:pt>
                <c:pt idx="4">
                  <c:v>577918431</c:v>
                </c:pt>
                <c:pt idx="5">
                  <c:v>950675694</c:v>
                </c:pt>
                <c:pt idx="6">
                  <c:v>255155364</c:v>
                </c:pt>
              </c:numCache>
            </c:numRef>
          </c:val>
          <c:smooth val="0"/>
          <c:extLst>
            <c:ext xmlns:c16="http://schemas.microsoft.com/office/drawing/2014/chart" uri="{C3380CC4-5D6E-409C-BE32-E72D297353CC}">
              <c16:uniqueId val="{00000000-B9F4-4FCA-81BC-99C8A12F1031}"/>
            </c:ext>
          </c:extLst>
        </c:ser>
        <c:ser>
          <c:idx val="1"/>
          <c:order val="1"/>
          <c:tx>
            <c:strRef>
              <c:f>Sheet7!$R$10</c:f>
              <c:strCache>
                <c:ptCount val="1"/>
                <c:pt idx="0">
                  <c:v>CoviShield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Sheet7!$P$11:$P$23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Sheet7!$R$11:$R$23</c:f>
              <c:numCache>
                <c:formatCode>_ * #,##0_ ;_ * \-#,##0_ ;_ * "-"??_ ;_ @_ </c:formatCode>
                <c:ptCount val="12"/>
                <c:pt idx="0">
                  <c:v>18464038</c:v>
                </c:pt>
                <c:pt idx="1">
                  <c:v>196279737</c:v>
                </c:pt>
                <c:pt idx="2">
                  <c:v>968639159</c:v>
                </c:pt>
                <c:pt idx="3">
                  <c:v>3077309391</c:v>
                </c:pt>
                <c:pt idx="4">
                  <c:v>5049257342</c:v>
                </c:pt>
                <c:pt idx="5">
                  <c:v>7024539152</c:v>
                </c:pt>
                <c:pt idx="6">
                  <c:v>1820963605</c:v>
                </c:pt>
              </c:numCache>
            </c:numRef>
          </c:val>
          <c:smooth val="0"/>
          <c:extLst>
            <c:ext xmlns:c16="http://schemas.microsoft.com/office/drawing/2014/chart" uri="{C3380CC4-5D6E-409C-BE32-E72D297353CC}">
              <c16:uniqueId val="{00000001-B9F4-4FCA-81BC-99C8A12F1031}"/>
            </c:ext>
          </c:extLst>
        </c:ser>
        <c:ser>
          <c:idx val="2"/>
          <c:order val="2"/>
          <c:tx>
            <c:strRef>
              <c:f>Sheet7!$S$10</c:f>
              <c:strCache>
                <c:ptCount val="1"/>
                <c:pt idx="0">
                  <c:v>Sputnik V</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Sheet7!$P$11:$P$23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Sheet7!$S$11:$S$23</c:f>
              <c:numCache>
                <c:formatCode>_ * #,##0_ ;_ * \-#,##0_ ;_ * "-"??_ ;_ @_ </c:formatCode>
                <c:ptCount val="12"/>
                <c:pt idx="4">
                  <c:v>34877</c:v>
                </c:pt>
                <c:pt idx="5">
                  <c:v>1092839</c:v>
                </c:pt>
                <c:pt idx="6">
                  <c:v>666826</c:v>
                </c:pt>
              </c:numCache>
            </c:numRef>
          </c:val>
          <c:smooth val="0"/>
          <c:extLst>
            <c:ext xmlns:c16="http://schemas.microsoft.com/office/drawing/2014/chart" uri="{C3380CC4-5D6E-409C-BE32-E72D297353CC}">
              <c16:uniqueId val="{00000002-B9F4-4FCA-81BC-99C8A12F1031}"/>
            </c:ext>
          </c:extLst>
        </c:ser>
        <c:dLbls>
          <c:dLblPos val="t"/>
          <c:showLegendKey val="0"/>
          <c:showVal val="1"/>
          <c:showCatName val="0"/>
          <c:showSerName val="0"/>
          <c:showPercent val="0"/>
          <c:showBubbleSize val="0"/>
        </c:dLbls>
        <c:marker val="1"/>
        <c:smooth val="0"/>
        <c:axId val="211201711"/>
        <c:axId val="211202127"/>
      </c:lineChart>
      <c:catAx>
        <c:axId val="21120171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202127"/>
        <c:crosses val="autoZero"/>
        <c:auto val="1"/>
        <c:lblAlgn val="ctr"/>
        <c:lblOffset val="100"/>
        <c:noMultiLvlLbl val="0"/>
      </c:catAx>
      <c:valAx>
        <c:axId val="211202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No of doses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201711"/>
        <c:crosses val="autoZero"/>
        <c:crossBetween val="between"/>
        <c:dispUnits>
          <c:builtInUnit val="million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Sheet7!$V$10</c:f>
              <c:strCache>
                <c:ptCount val="1"/>
                <c:pt idx="0">
                  <c:v>CoviShield</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Ref>
              <c:f>Sheet7!$U$11:$U$20</c:f>
              <c:strCache>
                <c:ptCount val="10"/>
                <c:pt idx="0">
                  <c:v>Maharashtra</c:v>
                </c:pt>
                <c:pt idx="1">
                  <c:v>Uttar Pradesh</c:v>
                </c:pt>
                <c:pt idx="2">
                  <c:v>Rajasthan</c:v>
                </c:pt>
                <c:pt idx="3">
                  <c:v>Gujarat</c:v>
                </c:pt>
                <c:pt idx="4">
                  <c:v>West Bengal</c:v>
                </c:pt>
                <c:pt idx="5">
                  <c:v>Karnataka</c:v>
                </c:pt>
                <c:pt idx="6">
                  <c:v>Madhya Pradesh</c:v>
                </c:pt>
                <c:pt idx="7">
                  <c:v>Bihar</c:v>
                </c:pt>
                <c:pt idx="8">
                  <c:v>Kerala</c:v>
                </c:pt>
                <c:pt idx="9">
                  <c:v>Andhra Pradesh</c:v>
                </c:pt>
              </c:strCache>
            </c:strRef>
          </c:cat>
          <c:val>
            <c:numRef>
              <c:f>Sheet7!$V$11:$V$20</c:f>
              <c:numCache>
                <c:formatCode>_ * #,##0_ ;_ * \-#,##0_ ;_ * "-"??_ ;_ @_ </c:formatCode>
                <c:ptCount val="10"/>
                <c:pt idx="0">
                  <c:v>1850467667</c:v>
                </c:pt>
                <c:pt idx="1">
                  <c:v>1623684578</c:v>
                </c:pt>
                <c:pt idx="2">
                  <c:v>1531126826</c:v>
                </c:pt>
                <c:pt idx="3">
                  <c:v>1471653056</c:v>
                </c:pt>
                <c:pt idx="4">
                  <c:v>1278797524</c:v>
                </c:pt>
                <c:pt idx="5">
                  <c:v>1182850587</c:v>
                </c:pt>
                <c:pt idx="6">
                  <c:v>1013956777</c:v>
                </c:pt>
                <c:pt idx="7">
                  <c:v>902049317</c:v>
                </c:pt>
                <c:pt idx="8">
                  <c:v>867496055</c:v>
                </c:pt>
                <c:pt idx="9">
                  <c:v>753363528</c:v>
                </c:pt>
              </c:numCache>
            </c:numRef>
          </c:val>
          <c:extLst>
            <c:ext xmlns:c16="http://schemas.microsoft.com/office/drawing/2014/chart" uri="{C3380CC4-5D6E-409C-BE32-E72D297353CC}">
              <c16:uniqueId val="{00000000-2F90-4B10-A3CB-0127F5C2386B}"/>
            </c:ext>
          </c:extLst>
        </c:ser>
        <c:dLbls>
          <c:showLegendKey val="0"/>
          <c:showVal val="0"/>
          <c:showCatName val="0"/>
          <c:showSerName val="0"/>
          <c:showPercent val="0"/>
          <c:showBubbleSize val="0"/>
        </c:dLbls>
        <c:gapWidth val="150"/>
        <c:shape val="box"/>
        <c:axId val="2115688544"/>
        <c:axId val="2115688960"/>
        <c:axId val="0"/>
      </c:bar3DChart>
      <c:catAx>
        <c:axId val="211568854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top 10 states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688960"/>
        <c:crosses val="autoZero"/>
        <c:auto val="1"/>
        <c:lblAlgn val="ctr"/>
        <c:lblOffset val="100"/>
        <c:noMultiLvlLbl val="0"/>
      </c:catAx>
      <c:valAx>
        <c:axId val="2115688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No of doses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688544"/>
        <c:crosses val="autoZero"/>
        <c:crossBetween val="between"/>
        <c:dispUnits>
          <c:builtInUnit val="millions"/>
          <c:dispUnitsLbl>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 Dashboard.xlsb]Sheet7!PivotTable2</c:name>
    <c:fmtId val="4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Sample</a:t>
            </a:r>
            <a:r>
              <a:rPr lang="en-IN" baseline="0"/>
              <a:t> comparison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Sheet7!$Q$3</c:f>
              <c:strCache>
                <c:ptCount val="1"/>
                <c:pt idx="0">
                  <c:v>Sum of TotalSamples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Sheet7!$P$4:$P$6</c:f>
              <c:strCache>
                <c:ptCount val="2"/>
                <c:pt idx="0">
                  <c:v>2020</c:v>
                </c:pt>
                <c:pt idx="1">
                  <c:v>2021</c:v>
                </c:pt>
              </c:strCache>
            </c:strRef>
          </c:cat>
          <c:val>
            <c:numRef>
              <c:f>Sheet7!$Q$4:$Q$6</c:f>
              <c:numCache>
                <c:formatCode>_ * #,##0_ ;_ * \-#,##0_ ;_ * "-"??_ ;_ @_ </c:formatCode>
                <c:ptCount val="2"/>
                <c:pt idx="0">
                  <c:v>16081863212</c:v>
                </c:pt>
                <c:pt idx="1">
                  <c:v>54583091257</c:v>
                </c:pt>
              </c:numCache>
            </c:numRef>
          </c:val>
          <c:extLst>
            <c:ext xmlns:c16="http://schemas.microsoft.com/office/drawing/2014/chart" uri="{C3380CC4-5D6E-409C-BE32-E72D297353CC}">
              <c16:uniqueId val="{00000000-6835-4ACD-8B29-67C7D6F1E4D7}"/>
            </c:ext>
          </c:extLst>
        </c:ser>
        <c:ser>
          <c:idx val="1"/>
          <c:order val="1"/>
          <c:tx>
            <c:strRef>
              <c:f>Sheet7!$R$3</c:f>
              <c:strCache>
                <c:ptCount val="1"/>
                <c:pt idx="0">
                  <c:v>Sum of Negative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Sheet7!$P$4:$P$6</c:f>
              <c:strCache>
                <c:ptCount val="2"/>
                <c:pt idx="0">
                  <c:v>2020</c:v>
                </c:pt>
                <c:pt idx="1">
                  <c:v>2021</c:v>
                </c:pt>
              </c:strCache>
            </c:strRef>
          </c:cat>
          <c:val>
            <c:numRef>
              <c:f>Sheet7!$R$4:$R$6</c:f>
              <c:numCache>
                <c:formatCode>_ * #,##0_ ;_ * \-#,##0_ ;_ * "-"??_ ;_ @_ </c:formatCode>
                <c:ptCount val="2"/>
                <c:pt idx="0">
                  <c:v>3687952310</c:v>
                </c:pt>
                <c:pt idx="1">
                  <c:v>7472225185</c:v>
                </c:pt>
              </c:numCache>
            </c:numRef>
          </c:val>
          <c:extLst>
            <c:ext xmlns:c16="http://schemas.microsoft.com/office/drawing/2014/chart" uri="{C3380CC4-5D6E-409C-BE32-E72D297353CC}">
              <c16:uniqueId val="{00000001-6835-4ACD-8B29-67C7D6F1E4D7}"/>
            </c:ext>
          </c:extLst>
        </c:ser>
        <c:ser>
          <c:idx val="2"/>
          <c:order val="2"/>
          <c:tx>
            <c:strRef>
              <c:f>Sheet7!$S$3</c:f>
              <c:strCache>
                <c:ptCount val="1"/>
                <c:pt idx="0">
                  <c:v>Sum of Positive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Sheet7!$P$4:$P$6</c:f>
              <c:strCache>
                <c:ptCount val="2"/>
                <c:pt idx="0">
                  <c:v>2020</c:v>
                </c:pt>
                <c:pt idx="1">
                  <c:v>2021</c:v>
                </c:pt>
              </c:strCache>
            </c:strRef>
          </c:cat>
          <c:val>
            <c:numRef>
              <c:f>Sheet7!$S$4:$S$6</c:f>
              <c:numCache>
                <c:formatCode>_ * #,##0_ ;_ * \-#,##0_ ;_ * "-"??_ ;_ @_ </c:formatCode>
                <c:ptCount val="2"/>
                <c:pt idx="0">
                  <c:v>230625655</c:v>
                </c:pt>
                <c:pt idx="1">
                  <c:v>73652022</c:v>
                </c:pt>
              </c:numCache>
            </c:numRef>
          </c:val>
          <c:extLst>
            <c:ext xmlns:c16="http://schemas.microsoft.com/office/drawing/2014/chart" uri="{C3380CC4-5D6E-409C-BE32-E72D297353CC}">
              <c16:uniqueId val="{00000002-6835-4ACD-8B29-67C7D6F1E4D7}"/>
            </c:ext>
          </c:extLst>
        </c:ser>
        <c:dLbls>
          <c:showLegendKey val="0"/>
          <c:showVal val="1"/>
          <c:showCatName val="0"/>
          <c:showSerName val="0"/>
          <c:showPercent val="0"/>
          <c:showBubbleSize val="0"/>
        </c:dLbls>
        <c:gapWidth val="150"/>
        <c:shape val="box"/>
        <c:axId val="94220384"/>
        <c:axId val="94221632"/>
        <c:axId val="0"/>
      </c:bar3DChart>
      <c:catAx>
        <c:axId val="942203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4221632"/>
        <c:crosses val="autoZero"/>
        <c:auto val="1"/>
        <c:lblAlgn val="ctr"/>
        <c:lblOffset val="100"/>
        <c:noMultiLvlLbl val="0"/>
      </c:catAx>
      <c:valAx>
        <c:axId val="94221632"/>
        <c:scaling>
          <c:orientation val="minMax"/>
        </c:scaling>
        <c:delete val="0"/>
        <c:axPos val="l"/>
        <c:majorGridlines>
          <c:spPr>
            <a:ln w="9525" cap="flat" cmpd="sng" algn="ctr">
              <a:solidFill>
                <a:schemeClr val="dk1">
                  <a:lumMod val="50000"/>
                  <a:lumOff val="50000"/>
                </a:schemeClr>
              </a:solidFill>
              <a:round/>
            </a:ln>
            <a:effectLst/>
          </c:spPr>
        </c:majorGridlines>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4220384"/>
        <c:crosses val="autoZero"/>
        <c:crossBetween val="between"/>
        <c:dispUnits>
          <c:builtInUnit val="millions"/>
          <c:dispUnitsLbl>
            <c:layout>
              <c:manualLayout>
                <c:xMode val="edge"/>
                <c:yMode val="edge"/>
                <c:x val="3.4952755905511813E-2"/>
                <c:y val="0.35948067171215253"/>
              </c:manualLayout>
            </c:layout>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dispUnitsLbl>
        </c:dispUnits>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BAF891F-40D9-4ED0-A233-F4D7681CA6C1}" type="datetimeFigureOut">
              <a:rPr lang="en-IN" smtClean="0"/>
              <a:t>01-12-2021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40428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312822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82640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ECBE2F2-9517-46A7-BE7A-F4159966C9E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7787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716617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AF891F-40D9-4ED0-A233-F4D7681CA6C1}"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166516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AF891F-40D9-4ED0-A233-F4D7681CA6C1}"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69679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F891F-40D9-4ED0-A233-F4D7681CA6C1}"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380874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BAF891F-40D9-4ED0-A233-F4D7681CA6C1}" type="datetimeFigureOut">
              <a:rPr lang="en-IN" smtClean="0"/>
              <a:t>01-12-2021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77196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F891F-40D9-4ED0-A233-F4D7681CA6C1}"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0073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BAF891F-40D9-4ED0-A233-F4D7681CA6C1}" type="datetimeFigureOut">
              <a:rPr lang="en-IN" smtClean="0"/>
              <a:t>01-12-2021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366945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52284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F891F-40D9-4ED0-A233-F4D7681CA6C1}"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08724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F891F-40D9-4ED0-A233-F4D7681CA6C1}"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42807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F891F-40D9-4ED0-A233-F4D7681CA6C1}"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51627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36164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F891F-40D9-4ED0-A233-F4D7681CA6C1}"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BE2F2-9517-46A7-BE7A-F4159966C9EE}" type="slidenum">
              <a:rPr lang="en-IN" smtClean="0"/>
              <a:t>‹#›</a:t>
            </a:fld>
            <a:endParaRPr lang="en-IN"/>
          </a:p>
        </p:txBody>
      </p:sp>
    </p:spTree>
    <p:extLst>
      <p:ext uri="{BB962C8B-B14F-4D97-AF65-F5344CB8AC3E}">
        <p14:creationId xmlns:p14="http://schemas.microsoft.com/office/powerpoint/2010/main" val="237374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AF891F-40D9-4ED0-A233-F4D7681CA6C1}" type="datetimeFigureOut">
              <a:rPr lang="en-IN" smtClean="0"/>
              <a:t>01-12-2021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CBE2F2-9517-46A7-BE7A-F4159966C9EE}" type="slidenum">
              <a:rPr lang="en-IN" smtClean="0"/>
              <a:t>‹#›</a:t>
            </a:fld>
            <a:endParaRPr lang="en-IN"/>
          </a:p>
        </p:txBody>
      </p:sp>
    </p:spTree>
    <p:extLst>
      <p:ext uri="{BB962C8B-B14F-4D97-AF65-F5344CB8AC3E}">
        <p14:creationId xmlns:p14="http://schemas.microsoft.com/office/powerpoint/2010/main" val="2861587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ovid19india.org/" TargetMode="External"/><Relationship Id="rId2" Type="http://schemas.openxmlformats.org/officeDocument/2006/relationships/hyperlink" Target="https://www.mohfw.gov.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9FE-82DF-4C2F-B63F-29CD838A2521}"/>
              </a:ext>
            </a:extLst>
          </p:cNvPr>
          <p:cNvSpPr>
            <a:spLocks noGrp="1"/>
          </p:cNvSpPr>
          <p:nvPr>
            <p:ph type="ctrTitle"/>
          </p:nvPr>
        </p:nvSpPr>
        <p:spPr/>
        <p:txBody>
          <a:bodyPr/>
          <a:lstStyle/>
          <a:p>
            <a:r>
              <a:rPr lang="en-IN" b="1" dirty="0"/>
              <a:t>COVID 19 Analysis</a:t>
            </a:r>
          </a:p>
        </p:txBody>
      </p:sp>
      <p:sp>
        <p:nvSpPr>
          <p:cNvPr id="3" name="Subtitle 2">
            <a:extLst>
              <a:ext uri="{FF2B5EF4-FFF2-40B4-BE49-F238E27FC236}">
                <a16:creationId xmlns:a16="http://schemas.microsoft.com/office/drawing/2014/main" id="{28EE7A22-C0C0-4EDF-843F-5D89D861D04E}"/>
              </a:ext>
            </a:extLst>
          </p:cNvPr>
          <p:cNvSpPr>
            <a:spLocks noGrp="1"/>
          </p:cNvSpPr>
          <p:nvPr>
            <p:ph type="subTitle" idx="1"/>
          </p:nvPr>
        </p:nvSpPr>
        <p:spPr/>
        <p:txBody>
          <a:bodyPr/>
          <a:lstStyle/>
          <a:p>
            <a:r>
              <a:rPr lang="en-IN" dirty="0"/>
              <a:t>Neeraj Negi</a:t>
            </a:r>
          </a:p>
        </p:txBody>
      </p:sp>
    </p:spTree>
    <p:extLst>
      <p:ext uri="{BB962C8B-B14F-4D97-AF65-F5344CB8AC3E}">
        <p14:creationId xmlns:p14="http://schemas.microsoft.com/office/powerpoint/2010/main" val="104428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345B-546D-4E3E-BD56-031017F5AA88}"/>
              </a:ext>
            </a:extLst>
          </p:cNvPr>
          <p:cNvSpPr>
            <a:spLocks noGrp="1"/>
          </p:cNvSpPr>
          <p:nvPr>
            <p:ph type="title"/>
          </p:nvPr>
        </p:nvSpPr>
        <p:spPr>
          <a:xfrm>
            <a:off x="621437" y="764373"/>
            <a:ext cx="10884763" cy="1293028"/>
          </a:xfrm>
        </p:spPr>
        <p:txBody>
          <a:bodyPr/>
          <a:lstStyle/>
          <a:p>
            <a:r>
              <a:rPr lang="en-IN" b="1" dirty="0"/>
              <a:t>Summary context</a:t>
            </a:r>
          </a:p>
        </p:txBody>
      </p:sp>
      <p:sp>
        <p:nvSpPr>
          <p:cNvPr id="3" name="Content Placeholder 2">
            <a:extLst>
              <a:ext uri="{FF2B5EF4-FFF2-40B4-BE49-F238E27FC236}">
                <a16:creationId xmlns:a16="http://schemas.microsoft.com/office/drawing/2014/main" id="{FC044570-8FC4-483D-8A27-58E9D9A896F4}"/>
              </a:ext>
            </a:extLst>
          </p:cNvPr>
          <p:cNvSpPr>
            <a:spLocks noGrp="1"/>
          </p:cNvSpPr>
          <p:nvPr>
            <p:ph idx="1"/>
          </p:nvPr>
        </p:nvSpPr>
        <p:spPr/>
        <p:txBody>
          <a:bodyPr/>
          <a:lstStyle/>
          <a:p>
            <a:pPr>
              <a:spcBef>
                <a:spcPts val="700"/>
              </a:spcBef>
              <a:spcAft>
                <a:spcPts val="600"/>
              </a:spcAft>
            </a:pPr>
            <a:r>
              <a:rPr lang="en-IN" sz="1800" b="1" kern="150" dirty="0">
                <a:effectLst/>
                <a:latin typeface="Liberation Serif"/>
              </a:rPr>
              <a:t>Context</a:t>
            </a:r>
          </a:p>
          <a:p>
            <a:pPr>
              <a:lnSpc>
                <a:spcPct val="115000"/>
              </a:lnSpc>
              <a:spcAft>
                <a:spcPts val="700"/>
              </a:spcAft>
            </a:pPr>
            <a:r>
              <a:rPr lang="en-IN" sz="1800" kern="150" dirty="0">
                <a:effectLst/>
                <a:latin typeface="Liberation Serif"/>
                <a:ea typeface="Noto Sans CJK SC"/>
                <a:cs typeface="Lohit Devanagari"/>
              </a:rPr>
              <a:t>Coronaviruses are a large family of viruses which may cause illness in animals or humans. In humans, several coronaviruses are known to cause respiratory infections ranging from the common cold to more severe diseases such as Middle East Respiratory Syndrome (MERS) and Severe Acute Respiratory Syndrome (SARS). The most recently discovered coronavirus causes coronavirus disease COVID-19 - World Health Organization</a:t>
            </a:r>
          </a:p>
          <a:p>
            <a:pPr>
              <a:lnSpc>
                <a:spcPct val="115000"/>
              </a:lnSpc>
              <a:spcAft>
                <a:spcPts val="700"/>
              </a:spcAft>
            </a:pPr>
            <a:r>
              <a:rPr lang="en-IN" sz="1800" kern="150" dirty="0">
                <a:effectLst/>
                <a:latin typeface="Liberation Serif"/>
                <a:ea typeface="Noto Sans CJK SC"/>
                <a:cs typeface="Lohit Devanagari"/>
              </a:rPr>
              <a:t>The number of new cases are increasing day by day around the world. This dataset has information from the states and union territories of India at daily level.</a:t>
            </a:r>
          </a:p>
          <a:p>
            <a:pPr>
              <a:lnSpc>
                <a:spcPct val="115000"/>
              </a:lnSpc>
              <a:spcAft>
                <a:spcPts val="700"/>
              </a:spcAft>
            </a:pPr>
            <a:r>
              <a:rPr lang="en-IN" sz="1800" kern="150" dirty="0">
                <a:effectLst/>
                <a:latin typeface="Liberation Serif"/>
                <a:ea typeface="Noto Sans CJK SC"/>
                <a:cs typeface="Lohit Devanagari"/>
              </a:rPr>
              <a:t>State level data comes from </a:t>
            </a:r>
            <a:r>
              <a:rPr lang="en-IN" sz="1800" u="none" strike="noStrike" kern="150" dirty="0">
                <a:solidFill>
                  <a:srgbClr val="0563C1"/>
                </a:solidFill>
                <a:effectLst/>
                <a:latin typeface="Liberation Serif"/>
                <a:ea typeface="Noto Sans CJK SC"/>
                <a:cs typeface="Lohit Devanagari"/>
                <a:hlinkClick r:id="rId2"/>
              </a:rPr>
              <a:t>Ministry of Health &amp; Family Welfare</a:t>
            </a:r>
            <a:endParaRPr lang="en-IN" sz="1800" kern="150" dirty="0">
              <a:effectLst/>
              <a:latin typeface="Liberation Serif"/>
              <a:ea typeface="Noto Sans CJK SC"/>
              <a:cs typeface="Lohit Devanagari"/>
            </a:endParaRPr>
          </a:p>
          <a:p>
            <a:r>
              <a:rPr lang="en-IN" sz="1800" dirty="0">
                <a:effectLst/>
                <a:latin typeface="Liberation Serif"/>
                <a:ea typeface="Noto Sans CJK SC"/>
                <a:cs typeface="Lohit Devanagari"/>
              </a:rPr>
              <a:t>Testing data and vaccination data comes from </a:t>
            </a:r>
            <a:r>
              <a:rPr lang="en-IN" sz="1800" u="none" strike="noStrike" dirty="0">
                <a:solidFill>
                  <a:srgbClr val="0563C1"/>
                </a:solidFill>
                <a:effectLst/>
                <a:latin typeface="Liberation Serif"/>
                <a:ea typeface="Noto Sans CJK SC"/>
                <a:cs typeface="Lohit Devanagari"/>
                <a:hlinkClick r:id="rId3"/>
              </a:rPr>
              <a:t>covid19india</a:t>
            </a:r>
            <a:r>
              <a:rPr lang="en-IN" sz="1800" dirty="0">
                <a:effectLst/>
                <a:latin typeface="Liberation Serif"/>
                <a:ea typeface="Noto Sans CJK SC"/>
                <a:cs typeface="Lohit Devanagari"/>
              </a:rPr>
              <a:t>. </a:t>
            </a:r>
            <a:endParaRPr lang="en-IN" dirty="0"/>
          </a:p>
        </p:txBody>
      </p:sp>
    </p:spTree>
    <p:extLst>
      <p:ext uri="{BB962C8B-B14F-4D97-AF65-F5344CB8AC3E}">
        <p14:creationId xmlns:p14="http://schemas.microsoft.com/office/powerpoint/2010/main" val="11108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DADF-7E6E-4ECD-A16F-D32723B87959}"/>
              </a:ext>
            </a:extLst>
          </p:cNvPr>
          <p:cNvSpPr>
            <a:spLocks noGrp="1"/>
          </p:cNvSpPr>
          <p:nvPr>
            <p:ph type="title"/>
          </p:nvPr>
        </p:nvSpPr>
        <p:spPr/>
        <p:txBody>
          <a:bodyPr/>
          <a:lstStyle/>
          <a:p>
            <a:r>
              <a:rPr lang="en-IN" dirty="0"/>
              <a:t>Resource, </a:t>
            </a:r>
            <a:r>
              <a:rPr lang="en-IN" dirty="0" err="1"/>
              <a:t>aIm</a:t>
            </a:r>
            <a:r>
              <a:rPr lang="en-IN" dirty="0"/>
              <a:t> and audience</a:t>
            </a:r>
          </a:p>
        </p:txBody>
      </p:sp>
      <p:sp>
        <p:nvSpPr>
          <p:cNvPr id="3" name="Content Placeholder 2">
            <a:extLst>
              <a:ext uri="{FF2B5EF4-FFF2-40B4-BE49-F238E27FC236}">
                <a16:creationId xmlns:a16="http://schemas.microsoft.com/office/drawing/2014/main" id="{1BE0107B-3DAB-46A7-8709-40882DADB609}"/>
              </a:ext>
            </a:extLst>
          </p:cNvPr>
          <p:cNvSpPr>
            <a:spLocks noGrp="1"/>
          </p:cNvSpPr>
          <p:nvPr>
            <p:ph idx="1"/>
          </p:nvPr>
        </p:nvSpPr>
        <p:spPr/>
        <p:txBody>
          <a:bodyPr/>
          <a:lstStyle/>
          <a:p>
            <a:r>
              <a:rPr lang="en-IN" dirty="0"/>
              <a:t>Our data contains three datasets which includes Covid 19 India, </a:t>
            </a:r>
            <a:r>
              <a:rPr lang="en-IN" dirty="0" err="1"/>
              <a:t>Statewise</a:t>
            </a:r>
            <a:r>
              <a:rPr lang="en-IN" dirty="0"/>
              <a:t> Vaccine data and Testing Details</a:t>
            </a:r>
          </a:p>
          <a:p>
            <a:r>
              <a:rPr lang="en-IN" dirty="0"/>
              <a:t>AIM is to analysis the state wise data for all the available data and find out how each state has respond to the pandemic</a:t>
            </a:r>
          </a:p>
          <a:p>
            <a:r>
              <a:rPr lang="en-IN" dirty="0"/>
              <a:t>AUDIENCE: we are preparing this analysis for Central/State governments and medical infrastructure boards to prepare each state to tackle the 3</a:t>
            </a:r>
            <a:r>
              <a:rPr lang="en-IN" baseline="30000" dirty="0"/>
              <a:t>rd</a:t>
            </a:r>
            <a:r>
              <a:rPr lang="en-IN" dirty="0"/>
              <a:t> wave or future medical emergency</a:t>
            </a:r>
          </a:p>
        </p:txBody>
      </p:sp>
    </p:spTree>
    <p:extLst>
      <p:ext uri="{BB962C8B-B14F-4D97-AF65-F5344CB8AC3E}">
        <p14:creationId xmlns:p14="http://schemas.microsoft.com/office/powerpoint/2010/main" val="369878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F65F-BDBD-4ADE-BDDC-1C9EA0A46DD5}"/>
              </a:ext>
            </a:extLst>
          </p:cNvPr>
          <p:cNvSpPr>
            <a:spLocks noGrp="1"/>
          </p:cNvSpPr>
          <p:nvPr>
            <p:ph type="title"/>
          </p:nvPr>
        </p:nvSpPr>
        <p:spPr>
          <a:xfrm>
            <a:off x="461639" y="746125"/>
            <a:ext cx="4338961" cy="2378075"/>
          </a:xfrm>
        </p:spPr>
        <p:txBody>
          <a:bodyPr/>
          <a:lstStyle/>
          <a:p>
            <a:r>
              <a:rPr lang="en-IN" dirty="0"/>
              <a:t>State wise covid sample comparison</a:t>
            </a:r>
          </a:p>
        </p:txBody>
      </p:sp>
      <p:sp>
        <p:nvSpPr>
          <p:cNvPr id="4" name="Text Placeholder 3">
            <a:extLst>
              <a:ext uri="{FF2B5EF4-FFF2-40B4-BE49-F238E27FC236}">
                <a16:creationId xmlns:a16="http://schemas.microsoft.com/office/drawing/2014/main" id="{227DD4C9-61E4-4E36-828D-38C6934CB61D}"/>
              </a:ext>
            </a:extLst>
          </p:cNvPr>
          <p:cNvSpPr>
            <a:spLocks noGrp="1"/>
          </p:cNvSpPr>
          <p:nvPr>
            <p:ph type="body" sz="half" idx="2"/>
          </p:nvPr>
        </p:nvSpPr>
        <p:spPr>
          <a:xfrm>
            <a:off x="559293" y="3124199"/>
            <a:ext cx="4241307" cy="3094485"/>
          </a:xfrm>
        </p:spPr>
        <p:txBody>
          <a:bodyPr/>
          <a:lstStyle/>
          <a:p>
            <a:pPr marL="285750" indent="-285750">
              <a:buFontTx/>
              <a:buChar char="-"/>
            </a:pPr>
            <a:r>
              <a:rPr lang="en-IN" dirty="0"/>
              <a:t>Uttar Pradesh, Bihar and Tamil Nadu has the high number of covid collection but turnround time of covid result seems to be vary slow</a:t>
            </a:r>
          </a:p>
          <a:p>
            <a:pPr marL="285750" indent="-285750">
              <a:buFontTx/>
              <a:buChar char="-"/>
            </a:pPr>
            <a:r>
              <a:rPr lang="en-IN" dirty="0"/>
              <a:t>Jharkhand, J&amp;K and Andhra Pradesh seems to have better testing facility as they have higher sampler collection and test results</a:t>
            </a:r>
          </a:p>
        </p:txBody>
      </p:sp>
      <p:graphicFrame>
        <p:nvGraphicFramePr>
          <p:cNvPr id="5" name="Content Placeholder 5">
            <a:extLst>
              <a:ext uri="{FF2B5EF4-FFF2-40B4-BE49-F238E27FC236}">
                <a16:creationId xmlns:a16="http://schemas.microsoft.com/office/drawing/2014/main" id="{FDF268A0-278B-455A-BDEA-663B5E3AA2DE}"/>
              </a:ext>
            </a:extLst>
          </p:cNvPr>
          <p:cNvGraphicFramePr>
            <a:graphicFrameLocks noGrp="1"/>
          </p:cNvGraphicFramePr>
          <p:nvPr>
            <p:ph idx="1"/>
            <p:extLst>
              <p:ext uri="{D42A27DB-BD31-4B8C-83A1-F6EECF244321}">
                <p14:modId xmlns:p14="http://schemas.microsoft.com/office/powerpoint/2010/main" val="3795709707"/>
              </p:ext>
            </p:extLst>
          </p:nvPr>
        </p:nvGraphicFramePr>
        <p:xfrm>
          <a:off x="5306582" y="328474"/>
          <a:ext cx="6510337" cy="65295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990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3DD9-81D2-4279-9D02-29C0A49CF437}"/>
              </a:ext>
            </a:extLst>
          </p:cNvPr>
          <p:cNvSpPr>
            <a:spLocks noGrp="1"/>
          </p:cNvSpPr>
          <p:nvPr>
            <p:ph type="title"/>
          </p:nvPr>
        </p:nvSpPr>
        <p:spPr/>
        <p:txBody>
          <a:bodyPr/>
          <a:lstStyle/>
          <a:p>
            <a:r>
              <a:rPr lang="en-IN" dirty="0"/>
              <a:t>Top 10 state ranking in % of Death and cured</a:t>
            </a:r>
          </a:p>
        </p:txBody>
      </p:sp>
      <p:sp>
        <p:nvSpPr>
          <p:cNvPr id="3" name="Text Placeholder 2">
            <a:extLst>
              <a:ext uri="{FF2B5EF4-FFF2-40B4-BE49-F238E27FC236}">
                <a16:creationId xmlns:a16="http://schemas.microsoft.com/office/drawing/2014/main" id="{66298832-1DE4-4A38-BA41-C6C87D66D620}"/>
              </a:ext>
            </a:extLst>
          </p:cNvPr>
          <p:cNvSpPr>
            <a:spLocks noGrp="1"/>
          </p:cNvSpPr>
          <p:nvPr>
            <p:ph type="body" idx="1"/>
          </p:nvPr>
        </p:nvSpPr>
        <p:spPr/>
        <p:txBody>
          <a:bodyPr/>
          <a:lstStyle/>
          <a:p>
            <a:r>
              <a:rPr lang="en-IN" dirty="0"/>
              <a:t>% of Death Top 10 States</a:t>
            </a:r>
          </a:p>
        </p:txBody>
      </p:sp>
      <p:sp>
        <p:nvSpPr>
          <p:cNvPr id="5" name="Text Placeholder 4">
            <a:extLst>
              <a:ext uri="{FF2B5EF4-FFF2-40B4-BE49-F238E27FC236}">
                <a16:creationId xmlns:a16="http://schemas.microsoft.com/office/drawing/2014/main" id="{81F35ACA-7ACF-4BA5-BD6C-AD18660C42F2}"/>
              </a:ext>
            </a:extLst>
          </p:cNvPr>
          <p:cNvSpPr>
            <a:spLocks noGrp="1"/>
          </p:cNvSpPr>
          <p:nvPr>
            <p:ph type="body" sz="quarter" idx="3"/>
          </p:nvPr>
        </p:nvSpPr>
        <p:spPr/>
        <p:txBody>
          <a:bodyPr/>
          <a:lstStyle/>
          <a:p>
            <a:r>
              <a:rPr lang="en-IN" dirty="0"/>
              <a:t>% of Cured Top 10 States</a:t>
            </a:r>
          </a:p>
        </p:txBody>
      </p:sp>
      <p:pic>
        <p:nvPicPr>
          <p:cNvPr id="15" name="Content Placeholder 14">
            <a:extLst>
              <a:ext uri="{FF2B5EF4-FFF2-40B4-BE49-F238E27FC236}">
                <a16:creationId xmlns:a16="http://schemas.microsoft.com/office/drawing/2014/main" id="{E2649ADD-E596-40E4-9911-A13C5187FF9D}"/>
              </a:ext>
            </a:extLst>
          </p:cNvPr>
          <p:cNvPicPr>
            <a:picLocks noGrp="1" noChangeAspect="1"/>
          </p:cNvPicPr>
          <p:nvPr>
            <p:ph sz="half" idx="2"/>
          </p:nvPr>
        </p:nvPicPr>
        <p:blipFill>
          <a:blip r:embed="rId2"/>
          <a:stretch>
            <a:fillRect/>
          </a:stretch>
        </p:blipFill>
        <p:spPr>
          <a:xfrm>
            <a:off x="914409" y="3007713"/>
            <a:ext cx="4358927" cy="3088287"/>
          </a:xfrm>
        </p:spPr>
      </p:pic>
      <p:pic>
        <p:nvPicPr>
          <p:cNvPr id="17" name="Picture 16">
            <a:extLst>
              <a:ext uri="{FF2B5EF4-FFF2-40B4-BE49-F238E27FC236}">
                <a16:creationId xmlns:a16="http://schemas.microsoft.com/office/drawing/2014/main" id="{62F68941-5511-450A-B579-13755843C60C}"/>
              </a:ext>
            </a:extLst>
          </p:cNvPr>
          <p:cNvPicPr>
            <a:picLocks noChangeAspect="1"/>
          </p:cNvPicPr>
          <p:nvPr/>
        </p:nvPicPr>
        <p:blipFill>
          <a:blip r:embed="rId3"/>
          <a:stretch>
            <a:fillRect/>
          </a:stretch>
        </p:blipFill>
        <p:spPr>
          <a:xfrm>
            <a:off x="5791201" y="3007713"/>
            <a:ext cx="5305886" cy="3088287"/>
          </a:xfrm>
          <a:prstGeom prst="rect">
            <a:avLst/>
          </a:prstGeom>
        </p:spPr>
      </p:pic>
    </p:spTree>
    <p:extLst>
      <p:ext uri="{BB962C8B-B14F-4D97-AF65-F5344CB8AC3E}">
        <p14:creationId xmlns:p14="http://schemas.microsoft.com/office/powerpoint/2010/main" val="423190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254F-96AE-4D66-AA4F-092C13A7B401}"/>
              </a:ext>
            </a:extLst>
          </p:cNvPr>
          <p:cNvSpPr>
            <a:spLocks noGrp="1"/>
          </p:cNvSpPr>
          <p:nvPr>
            <p:ph type="title"/>
          </p:nvPr>
        </p:nvSpPr>
        <p:spPr/>
        <p:txBody>
          <a:bodyPr>
            <a:normAutofit fontScale="90000"/>
          </a:bodyPr>
          <a:lstStyle/>
          <a:p>
            <a:r>
              <a:rPr lang="en-IN" dirty="0"/>
              <a:t>MONTH WISE GENDER VACCIATION</a:t>
            </a:r>
            <a:br>
              <a:rPr lang="en-IN" dirty="0"/>
            </a:br>
            <a:endParaRPr lang="en-IN" dirty="0"/>
          </a:p>
        </p:txBody>
      </p:sp>
      <p:graphicFrame>
        <p:nvGraphicFramePr>
          <p:cNvPr id="4" name="Content Placeholder 3">
            <a:extLst>
              <a:ext uri="{FF2B5EF4-FFF2-40B4-BE49-F238E27FC236}">
                <a16:creationId xmlns:a16="http://schemas.microsoft.com/office/drawing/2014/main" id="{359C418C-4B56-4693-B93F-C770BAF511A2}"/>
              </a:ext>
            </a:extLst>
          </p:cNvPr>
          <p:cNvGraphicFramePr>
            <a:graphicFrameLocks noGrp="1"/>
          </p:cNvGraphicFramePr>
          <p:nvPr>
            <p:ph idx="1"/>
            <p:extLst>
              <p:ext uri="{D42A27DB-BD31-4B8C-83A1-F6EECF244321}">
                <p14:modId xmlns:p14="http://schemas.microsoft.com/office/powerpoint/2010/main" val="2885291613"/>
              </p:ext>
            </p:extLst>
          </p:nvPr>
        </p:nvGraphicFramePr>
        <p:xfrm>
          <a:off x="506027" y="2057401"/>
          <a:ext cx="11372295" cy="4370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624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B19F-A9D7-4369-BE31-686D75788480}"/>
              </a:ext>
            </a:extLst>
          </p:cNvPr>
          <p:cNvSpPr>
            <a:spLocks noGrp="1"/>
          </p:cNvSpPr>
          <p:nvPr>
            <p:ph type="title"/>
          </p:nvPr>
        </p:nvSpPr>
        <p:spPr/>
        <p:txBody>
          <a:bodyPr/>
          <a:lstStyle/>
          <a:p>
            <a:r>
              <a:rPr lang="en-IN" dirty="0"/>
              <a:t>Vaccine consumption </a:t>
            </a:r>
          </a:p>
        </p:txBody>
      </p:sp>
      <p:sp>
        <p:nvSpPr>
          <p:cNvPr id="3" name="Text Placeholder 2">
            <a:extLst>
              <a:ext uri="{FF2B5EF4-FFF2-40B4-BE49-F238E27FC236}">
                <a16:creationId xmlns:a16="http://schemas.microsoft.com/office/drawing/2014/main" id="{92D35FEC-08CE-48C0-9000-330347ABA2BB}"/>
              </a:ext>
            </a:extLst>
          </p:cNvPr>
          <p:cNvSpPr>
            <a:spLocks noGrp="1"/>
          </p:cNvSpPr>
          <p:nvPr>
            <p:ph type="body" idx="1"/>
          </p:nvPr>
        </p:nvSpPr>
        <p:spPr>
          <a:xfrm>
            <a:off x="328475" y="2183802"/>
            <a:ext cx="5665926" cy="823912"/>
          </a:xfrm>
        </p:spPr>
        <p:txBody>
          <a:bodyPr>
            <a:normAutofit/>
          </a:bodyPr>
          <a:lstStyle/>
          <a:p>
            <a:r>
              <a:rPr lang="en-IN" sz="2400" dirty="0" err="1"/>
              <a:t>CoviShield</a:t>
            </a:r>
            <a:r>
              <a:rPr lang="en-IN" sz="2400" dirty="0"/>
              <a:t> is the highly used vaccine out of all three available vaccine</a:t>
            </a:r>
          </a:p>
        </p:txBody>
      </p:sp>
      <p:sp>
        <p:nvSpPr>
          <p:cNvPr id="5" name="Text Placeholder 4">
            <a:extLst>
              <a:ext uri="{FF2B5EF4-FFF2-40B4-BE49-F238E27FC236}">
                <a16:creationId xmlns:a16="http://schemas.microsoft.com/office/drawing/2014/main" id="{8FBB96F5-CCDE-4BF5-9AAF-372CC8E39092}"/>
              </a:ext>
            </a:extLst>
          </p:cNvPr>
          <p:cNvSpPr>
            <a:spLocks noGrp="1"/>
          </p:cNvSpPr>
          <p:nvPr>
            <p:ph type="body" sz="quarter" idx="3"/>
          </p:nvPr>
        </p:nvSpPr>
        <p:spPr>
          <a:xfrm>
            <a:off x="6197601" y="2183802"/>
            <a:ext cx="5884908" cy="823912"/>
          </a:xfrm>
        </p:spPr>
        <p:txBody>
          <a:bodyPr>
            <a:normAutofit/>
          </a:bodyPr>
          <a:lstStyle/>
          <a:p>
            <a:r>
              <a:rPr lang="en-IN" sz="2400" dirty="0"/>
              <a:t>Top-10 highest </a:t>
            </a:r>
            <a:r>
              <a:rPr lang="en-IN" sz="2400" dirty="0" err="1"/>
              <a:t>CoviShield</a:t>
            </a:r>
            <a:r>
              <a:rPr lang="en-IN" sz="2400" dirty="0"/>
              <a:t> consuming state</a:t>
            </a:r>
          </a:p>
        </p:txBody>
      </p:sp>
      <p:graphicFrame>
        <p:nvGraphicFramePr>
          <p:cNvPr id="7" name="Content Placeholder 6">
            <a:extLst>
              <a:ext uri="{FF2B5EF4-FFF2-40B4-BE49-F238E27FC236}">
                <a16:creationId xmlns:a16="http://schemas.microsoft.com/office/drawing/2014/main" id="{22C89519-F00E-45E6-AD3E-90EA6DB1FB08}"/>
              </a:ext>
            </a:extLst>
          </p:cNvPr>
          <p:cNvGraphicFramePr>
            <a:graphicFrameLocks noGrp="1"/>
          </p:cNvGraphicFramePr>
          <p:nvPr>
            <p:ph sz="half" idx="2"/>
            <p:extLst>
              <p:ext uri="{D42A27DB-BD31-4B8C-83A1-F6EECF244321}">
                <p14:modId xmlns:p14="http://schemas.microsoft.com/office/powerpoint/2010/main" val="3791848087"/>
              </p:ext>
            </p:extLst>
          </p:nvPr>
        </p:nvGraphicFramePr>
        <p:xfrm>
          <a:off x="221942" y="3132138"/>
          <a:ext cx="5874058" cy="3086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B7F4CE0E-6E2E-4ED5-AAF1-D868236557AC}"/>
              </a:ext>
            </a:extLst>
          </p:cNvPr>
          <p:cNvGraphicFramePr>
            <a:graphicFrameLocks noGrp="1"/>
          </p:cNvGraphicFramePr>
          <p:nvPr>
            <p:ph sz="quarter" idx="4"/>
            <p:extLst>
              <p:ext uri="{D42A27DB-BD31-4B8C-83A1-F6EECF244321}">
                <p14:modId xmlns:p14="http://schemas.microsoft.com/office/powerpoint/2010/main" val="313223915"/>
              </p:ext>
            </p:extLst>
          </p:nvPr>
        </p:nvGraphicFramePr>
        <p:xfrm>
          <a:off x="6172200" y="3132138"/>
          <a:ext cx="5334000" cy="3086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050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CE69-0E9C-40DC-8DD4-833F07390CD3}"/>
              </a:ext>
            </a:extLst>
          </p:cNvPr>
          <p:cNvSpPr>
            <a:spLocks noGrp="1"/>
          </p:cNvSpPr>
          <p:nvPr>
            <p:ph type="title"/>
          </p:nvPr>
        </p:nvSpPr>
        <p:spPr/>
        <p:txBody>
          <a:bodyPr/>
          <a:lstStyle/>
          <a:p>
            <a:r>
              <a:rPr lang="en-IN" dirty="0"/>
              <a:t>Sample comparison</a:t>
            </a:r>
          </a:p>
        </p:txBody>
      </p:sp>
      <p:graphicFrame>
        <p:nvGraphicFramePr>
          <p:cNvPr id="4" name="Content Placeholder 3">
            <a:extLst>
              <a:ext uri="{FF2B5EF4-FFF2-40B4-BE49-F238E27FC236}">
                <a16:creationId xmlns:a16="http://schemas.microsoft.com/office/drawing/2014/main" id="{5426C5BA-EDA5-4104-A9DC-9326C2FD6660}"/>
              </a:ext>
            </a:extLst>
          </p:cNvPr>
          <p:cNvGraphicFramePr>
            <a:graphicFrameLocks noGrp="1"/>
          </p:cNvGraphicFramePr>
          <p:nvPr>
            <p:ph idx="1"/>
            <p:extLst>
              <p:ext uri="{D42A27DB-BD31-4B8C-83A1-F6EECF244321}">
                <p14:modId xmlns:p14="http://schemas.microsoft.com/office/powerpoint/2010/main" val="1789149349"/>
              </p:ext>
            </p:extLst>
          </p:nvPr>
        </p:nvGraphicFramePr>
        <p:xfrm>
          <a:off x="685800" y="2193925"/>
          <a:ext cx="10820400" cy="4024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38948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160</TotalTime>
  <Words>323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Liberation Serif</vt:lpstr>
      <vt:lpstr>Vapor Trail</vt:lpstr>
      <vt:lpstr>COVID 19 Analysis</vt:lpstr>
      <vt:lpstr>Summary context</vt:lpstr>
      <vt:lpstr>Resource, aIm and audience</vt:lpstr>
      <vt:lpstr>State wise covid sample comparison</vt:lpstr>
      <vt:lpstr>Top 10 state ranking in % of Death and cured</vt:lpstr>
      <vt:lpstr>MONTH WISE GENDER VACCIATION </vt:lpstr>
      <vt:lpstr>Vaccine consumption </vt:lpstr>
      <vt:lpstr>Sample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Analysis</dc:title>
  <dc:creator>theassociates89@gmail.com</dc:creator>
  <cp:lastModifiedBy>theassociates89@gmail.com</cp:lastModifiedBy>
  <cp:revision>14</cp:revision>
  <dcterms:created xsi:type="dcterms:W3CDTF">2021-12-01T17:59:32Z</dcterms:created>
  <dcterms:modified xsi:type="dcterms:W3CDTF">2021-12-01T20:39:59Z</dcterms:modified>
</cp:coreProperties>
</file>