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7" r:id="rId2"/>
    <p:sldId id="260" r:id="rId3"/>
    <p:sldId id="261" r:id="rId4"/>
    <p:sldId id="262" r:id="rId5"/>
    <p:sldId id="263" r:id="rId6"/>
    <p:sldId id="264" r:id="rId7"/>
    <p:sldId id="271" r:id="rId8"/>
    <p:sldId id="272" r:id="rId9"/>
    <p:sldId id="273" r:id="rId10"/>
    <p:sldId id="274" r:id="rId11"/>
    <p:sldId id="275" r:id="rId12"/>
    <p:sldId id="276" r:id="rId13"/>
    <p:sldId id="277"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Science%20-%20LMS\Class%207\Day7\Statistics%20Assignment\IPL%20Assignment\Dashboard_IP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Data%20Science%20-%20LMS\Class%207\Day7\Statistics%20Assignment\IPL%20Assignment\Dashboard_IPL.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Science%20-%20LMS\Class%207\Day7\Statistics%20Assignment\IPL%20Assignment\Dashboard_IP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Science%20-%20LMS\Class%207\Day7\Statistics%20Assignment\IPL%20Assignment\Dashboard_IP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ata%20Science%20-%20LMS\Class%207\Day7\Statistics%20Assignment\IPL%20Assignment\Dashboard_IP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Data%20Science%20-%20LMS\Class%207\Day7\Statistics%20Assignment\IPL%20Assignment\Dashboard_IP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Data%20Science%20-%20LMS\Class%207\Day7\Statistics%20Assignment\IPL%20Assignment\Dashboard_IP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Data%20Science%20-%20LMS\Class%207\Day7\Statistics%20Assignment\IPL%20Assignment\Dashboard_IP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Data%20Science%20-%20LMS\Class%207\Day7\Statistics%20Assignment\IPL%20Assignment\Dashboard_IP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Data%20Science%20-%20LMS\Class%207\Day7\Statistics%20Assignment\IPL%20Assignment\Dashboard_IP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[Dashboard_IPL.xlsx]Pivot!PivotTable3</c:name>
    <c:fmtId val="4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BOWLERS PERFORMANCE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349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solidFill>
              <a:schemeClr val="tx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solidFill>
              <a:schemeClr val="accent3"/>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a:solidFill>
                <a:schemeClr val="accent6"/>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solidFill>
              <a:schemeClr val="accent3"/>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349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solidFill>
              <a:schemeClr val="tx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solidFill>
              <a:schemeClr val="accent3"/>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349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solidFill>
              <a:schemeClr val="tx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solidFill>
              <a:schemeClr val="accent3"/>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349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solidFill>
              <a:schemeClr val="tx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solidFill>
              <a:schemeClr val="accent3"/>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349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solidFill>
              <a:schemeClr val="tx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solidFill>
              <a:schemeClr val="accent3"/>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w="349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solidFill>
              <a:schemeClr val="tx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335148133157232E-2"/>
          <c:y val="0.13633046657082407"/>
          <c:w val="0.71073371892357462"/>
          <c:h val="0.70679499357823516"/>
        </c:manualLayout>
      </c:layout>
      <c:barChart>
        <c:barDir val="col"/>
        <c:grouping val="clustered"/>
        <c:varyColors val="0"/>
        <c:ser>
          <c:idx val="1"/>
          <c:order val="1"/>
          <c:tx>
            <c:strRef>
              <c:f>Pivot!$U$21</c:f>
              <c:strCache>
                <c:ptCount val="1"/>
                <c:pt idx="0">
                  <c:v>Bowling Avg.</c:v>
                </c:pt>
              </c:strCache>
            </c:strRef>
          </c:tx>
          <c:spPr>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Pivot!$S$22:$S$35</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Pivot!$U$22:$U$35</c:f>
              <c:numCache>
                <c:formatCode>0.00</c:formatCode>
                <c:ptCount val="13"/>
                <c:pt idx="0">
                  <c:v>25.995652173913044</c:v>
                </c:pt>
                <c:pt idx="1">
                  <c:v>23.414634146341463</c:v>
                </c:pt>
                <c:pt idx="2">
                  <c:v>26.127423822714682</c:v>
                </c:pt>
                <c:pt idx="3">
                  <c:v>26.019680196801968</c:v>
                </c:pt>
                <c:pt idx="4">
                  <c:v>26.168997668997669</c:v>
                </c:pt>
                <c:pt idx="5">
                  <c:v>24.770329670329669</c:v>
                </c:pt>
                <c:pt idx="6">
                  <c:v>28.138392857142858</c:v>
                </c:pt>
                <c:pt idx="7">
                  <c:v>26.684133915574964</c:v>
                </c:pt>
                <c:pt idx="8">
                  <c:v>28.321321321321321</c:v>
                </c:pt>
                <c:pt idx="9">
                  <c:v>26.472496473906912</c:v>
                </c:pt>
                <c:pt idx="10">
                  <c:v>27.563711911357341</c:v>
                </c:pt>
                <c:pt idx="11">
                  <c:v>28.487518355359764</c:v>
                </c:pt>
                <c:pt idx="12">
                  <c:v>28.970059880239521</c:v>
                </c:pt>
              </c:numCache>
            </c:numRef>
          </c:val>
          <c:extLst>
            <c:ext xmlns:c16="http://schemas.microsoft.com/office/drawing/2014/chart" uri="{C3380CC4-5D6E-409C-BE32-E72D297353CC}">
              <c16:uniqueId val="{00000000-F5F9-4F1D-AC43-22832988EE1A}"/>
            </c:ext>
          </c:extLst>
        </c:ser>
        <c:ser>
          <c:idx val="2"/>
          <c:order val="2"/>
          <c:tx>
            <c:strRef>
              <c:f>Pivot!$V$21</c:f>
              <c:strCache>
                <c:ptCount val="1"/>
                <c:pt idx="0">
                  <c:v>Strike Rate.</c:v>
                </c:pt>
              </c:strCache>
            </c:strRef>
          </c:tx>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Pivot!$S$22:$S$35</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Pivot!$V$22:$V$35</c:f>
              <c:numCache>
                <c:formatCode>0.00</c:formatCode>
                <c:ptCount val="13"/>
                <c:pt idx="0">
                  <c:v>71.063768115942025</c:v>
                </c:pt>
                <c:pt idx="1">
                  <c:v>70.774748923959834</c:v>
                </c:pt>
                <c:pt idx="2">
                  <c:v>72.84626038781164</c:v>
                </c:pt>
                <c:pt idx="3">
                  <c:v>75.698646986469868</c:v>
                </c:pt>
                <c:pt idx="4">
                  <c:v>74.67832167832168</c:v>
                </c:pt>
                <c:pt idx="5">
                  <c:v>71.786813186813191</c:v>
                </c:pt>
                <c:pt idx="6">
                  <c:v>76.645833333333329</c:v>
                </c:pt>
                <c:pt idx="7">
                  <c:v>72.05822416302766</c:v>
                </c:pt>
                <c:pt idx="8">
                  <c:v>76.49549549549549</c:v>
                </c:pt>
                <c:pt idx="9">
                  <c:v>70.511988716502117</c:v>
                </c:pt>
                <c:pt idx="10">
                  <c:v>71.50277008310249</c:v>
                </c:pt>
                <c:pt idx="11">
                  <c:v>75.719530102790017</c:v>
                </c:pt>
                <c:pt idx="12">
                  <c:v>78.642215568862269</c:v>
                </c:pt>
              </c:numCache>
            </c:numRef>
          </c:val>
          <c:extLst>
            <c:ext xmlns:c16="http://schemas.microsoft.com/office/drawing/2014/chart" uri="{C3380CC4-5D6E-409C-BE32-E72D297353CC}">
              <c16:uniqueId val="{00000001-F5F9-4F1D-AC43-22832988EE1A}"/>
            </c:ext>
          </c:extLst>
        </c:ser>
        <c:dLbls>
          <c:dLblPos val="ctr"/>
          <c:showLegendKey val="0"/>
          <c:showVal val="1"/>
          <c:showCatName val="0"/>
          <c:showSerName val="0"/>
          <c:showPercent val="0"/>
          <c:showBubbleSize val="0"/>
        </c:dLbls>
        <c:gapWidth val="150"/>
        <c:axId val="1148061088"/>
        <c:axId val="1148063168"/>
      </c:barChart>
      <c:lineChart>
        <c:grouping val="standard"/>
        <c:varyColors val="0"/>
        <c:ser>
          <c:idx val="0"/>
          <c:order val="0"/>
          <c:tx>
            <c:strRef>
              <c:f>Pivot!$T$21</c:f>
              <c:strCache>
                <c:ptCount val="1"/>
                <c:pt idx="0">
                  <c:v>Wicket</c:v>
                </c:pt>
              </c:strCache>
            </c:strRef>
          </c:tx>
          <c:spPr>
            <a:ln w="34925" cap="rnd">
              <a:solidFill>
                <a:schemeClr val="accent2"/>
              </a:solidFill>
              <a:round/>
            </a:ln>
            <a:effectLst>
              <a:outerShdw blurRad="57150" dist="19050" dir="5400000" algn="ctr" rotWithShape="0">
                <a:srgbClr val="000000">
                  <a:alpha val="48000"/>
                </a:srgbClr>
              </a:outerShdw>
            </a:effectLst>
          </c:spPr>
          <c:marker>
            <c:symbol val="circle"/>
            <c:size val="6"/>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w="9525">
                <a:solidFill>
                  <a:schemeClr val="accent2"/>
                </a:solidFill>
                <a:roun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Pivot!$S$22:$S$35</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Pivot!$T$22:$T$35</c:f>
              <c:numCache>
                <c:formatCode>General</c:formatCode>
                <c:ptCount val="13"/>
                <c:pt idx="0">
                  <c:v>690</c:v>
                </c:pt>
                <c:pt idx="1">
                  <c:v>697</c:v>
                </c:pt>
                <c:pt idx="2">
                  <c:v>722</c:v>
                </c:pt>
                <c:pt idx="3">
                  <c:v>813</c:v>
                </c:pt>
                <c:pt idx="4">
                  <c:v>858</c:v>
                </c:pt>
                <c:pt idx="5">
                  <c:v>910</c:v>
                </c:pt>
                <c:pt idx="6">
                  <c:v>672</c:v>
                </c:pt>
                <c:pt idx="7">
                  <c:v>687</c:v>
                </c:pt>
                <c:pt idx="8">
                  <c:v>666</c:v>
                </c:pt>
                <c:pt idx="9">
                  <c:v>709</c:v>
                </c:pt>
                <c:pt idx="10">
                  <c:v>722</c:v>
                </c:pt>
                <c:pt idx="11">
                  <c:v>681</c:v>
                </c:pt>
                <c:pt idx="12">
                  <c:v>668</c:v>
                </c:pt>
              </c:numCache>
            </c:numRef>
          </c:val>
          <c:smooth val="0"/>
          <c:extLst>
            <c:ext xmlns:c16="http://schemas.microsoft.com/office/drawing/2014/chart" uri="{C3380CC4-5D6E-409C-BE32-E72D297353CC}">
              <c16:uniqueId val="{00000002-F5F9-4F1D-AC43-22832988EE1A}"/>
            </c:ext>
          </c:extLst>
        </c:ser>
        <c:dLbls>
          <c:dLblPos val="ctr"/>
          <c:showLegendKey val="0"/>
          <c:showVal val="1"/>
          <c:showCatName val="0"/>
          <c:showSerName val="0"/>
          <c:showPercent val="0"/>
          <c:showBubbleSize val="0"/>
        </c:dLbls>
        <c:marker val="1"/>
        <c:smooth val="0"/>
        <c:axId val="1160280032"/>
        <c:axId val="1160279200"/>
      </c:lineChart>
      <c:catAx>
        <c:axId val="114806108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b="1" dirty="0"/>
                  <a:t>YEARS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8063168"/>
        <c:crosses val="autoZero"/>
        <c:auto val="1"/>
        <c:lblAlgn val="ctr"/>
        <c:lblOffset val="100"/>
        <c:noMultiLvlLbl val="0"/>
      </c:catAx>
      <c:valAx>
        <c:axId val="114806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b="1" dirty="0"/>
                  <a:t>BOWLING AVERAGE/STRIKE RATE</a:t>
                </a:r>
              </a:p>
            </c:rich>
          </c:tx>
          <c:layout>
            <c:manualLayout>
              <c:xMode val="edge"/>
              <c:yMode val="edge"/>
              <c:x val="1.7522899243329351E-2"/>
              <c:y val="0.16398452812194433"/>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8061088"/>
        <c:crosses val="autoZero"/>
        <c:crossBetween val="between"/>
      </c:valAx>
      <c:valAx>
        <c:axId val="1160279200"/>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WICKETS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0280032"/>
        <c:crosses val="max"/>
        <c:crossBetween val="between"/>
      </c:valAx>
      <c:catAx>
        <c:axId val="1160280032"/>
        <c:scaling>
          <c:orientation val="minMax"/>
        </c:scaling>
        <c:delete val="1"/>
        <c:axPos val="b"/>
        <c:numFmt formatCode="General" sourceLinked="1"/>
        <c:majorTickMark val="none"/>
        <c:minorTickMark val="none"/>
        <c:tickLblPos val="nextTo"/>
        <c:crossAx val="1160279200"/>
        <c:crosses val="autoZero"/>
        <c:auto val="1"/>
        <c:lblAlgn val="ctr"/>
        <c:lblOffset val="100"/>
        <c:noMultiLvlLbl val="0"/>
      </c:catAx>
      <c:spPr>
        <a:noFill/>
        <a:ln>
          <a:noFill/>
        </a:ln>
        <a:effectLst/>
      </c:spPr>
    </c:plotArea>
    <c:legend>
      <c:legendPos val="r"/>
      <c:layout>
        <c:manualLayout>
          <c:xMode val="edge"/>
          <c:yMode val="edge"/>
          <c:x val="0.87144938895517254"/>
          <c:y val="0.46006175409104672"/>
          <c:w val="0.12160101241606901"/>
          <c:h val="0.2951700652496056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'Q&amp;A'!$I$18</c:f>
              <c:strCache>
                <c:ptCount val="1"/>
                <c:pt idx="0">
                  <c:v>Total Awards</c:v>
                </c:pt>
              </c:strCache>
            </c:strRef>
          </c:tx>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'Q&amp;A'!$H$19:$H$28</c:f>
              <c:strCache>
                <c:ptCount val="10"/>
                <c:pt idx="0">
                  <c:v>AB de Villiers</c:v>
                </c:pt>
                <c:pt idx="1">
                  <c:v>CH Gayle</c:v>
                </c:pt>
                <c:pt idx="2">
                  <c:v>RG Sharma</c:v>
                </c:pt>
                <c:pt idx="3">
                  <c:v>DA Warner</c:v>
                </c:pt>
                <c:pt idx="4">
                  <c:v>MS Dhoni</c:v>
                </c:pt>
                <c:pt idx="5">
                  <c:v>SR Watson</c:v>
                </c:pt>
                <c:pt idx="6">
                  <c:v>YK Pathan</c:v>
                </c:pt>
                <c:pt idx="7">
                  <c:v>SK Raina</c:v>
                </c:pt>
                <c:pt idx="8">
                  <c:v>G Gambhir</c:v>
                </c:pt>
                <c:pt idx="9">
                  <c:v>V Kohli</c:v>
                </c:pt>
              </c:strCache>
            </c:strRef>
          </c:cat>
          <c:val>
            <c:numRef>
              <c:f>'Q&amp;A'!$I$19:$I$28</c:f>
              <c:numCache>
                <c:formatCode>General</c:formatCode>
                <c:ptCount val="10"/>
                <c:pt idx="0">
                  <c:v>23</c:v>
                </c:pt>
                <c:pt idx="1">
                  <c:v>22</c:v>
                </c:pt>
                <c:pt idx="2">
                  <c:v>18</c:v>
                </c:pt>
                <c:pt idx="3">
                  <c:v>17</c:v>
                </c:pt>
                <c:pt idx="4">
                  <c:v>17</c:v>
                </c:pt>
                <c:pt idx="5">
                  <c:v>16</c:v>
                </c:pt>
                <c:pt idx="6">
                  <c:v>16</c:v>
                </c:pt>
                <c:pt idx="7">
                  <c:v>14</c:v>
                </c:pt>
                <c:pt idx="8">
                  <c:v>13</c:v>
                </c:pt>
                <c:pt idx="9">
                  <c:v>13</c:v>
                </c:pt>
              </c:numCache>
            </c:numRef>
          </c:val>
          <c:extLst>
            <c:ext xmlns:c16="http://schemas.microsoft.com/office/drawing/2014/chart" uri="{C3380CC4-5D6E-409C-BE32-E72D297353CC}">
              <c16:uniqueId val="{00000000-0CC2-49EA-A5E9-7ABECC350F47}"/>
            </c:ext>
          </c:extLst>
        </c:ser>
        <c:dLbls>
          <c:showLegendKey val="0"/>
          <c:showVal val="1"/>
          <c:showCatName val="0"/>
          <c:showSerName val="0"/>
          <c:showPercent val="0"/>
          <c:showBubbleSize val="0"/>
        </c:dLbls>
        <c:gapWidth val="150"/>
        <c:gapDepth val="0"/>
        <c:shape val="box"/>
        <c:axId val="1706457295"/>
        <c:axId val="1706457711"/>
        <c:axId val="0"/>
      </c:bar3DChart>
      <c:catAx>
        <c:axId val="17064572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6457711"/>
        <c:crosses val="autoZero"/>
        <c:auto val="1"/>
        <c:lblAlgn val="ctr"/>
        <c:lblOffset val="100"/>
        <c:noMultiLvlLbl val="0"/>
      </c:catAx>
      <c:valAx>
        <c:axId val="1706457711"/>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MAN OF THE MATCH</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6457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[Dashboard_IPL.xlsx]Pivot!PivotTable5</c:name>
    <c:fmtId val="4"/>
  </c:pivotSource>
  <c:chart>
    <c:title>
      <c:tx>
        <c:rich>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r>
              <a:rPr lang="en-IN"/>
              <a:t>INNINGS RUN TEAM WISE</a:t>
            </a:r>
          </a:p>
        </c:rich>
      </c:tx>
      <c:overlay val="0"/>
      <c:spPr>
        <a:noFill/>
        <a:ln>
          <a:noFill/>
        </a:ln>
        <a:effectLst/>
      </c:spPr>
      <c:txPr>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25400" cap="flat" cmpd="sng" algn="ctr">
            <a:noFill/>
            <a:miter lim="800000"/>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25400" cap="flat" cmpd="sng" algn="ctr">
            <a:noFill/>
            <a:miter lim="800000"/>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25400" cap="flat" cmpd="sng" algn="ctr">
            <a:noFill/>
            <a:miter lim="800000"/>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25400" cap="flat" cmpd="sng" algn="ctr">
            <a:noFill/>
            <a:miter lim="800000"/>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25400" cap="flat" cmpd="sng" algn="ctr">
            <a:noFill/>
            <a:miter lim="800000"/>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25400" cap="flat" cmpd="sng" algn="ctr">
            <a:noFill/>
            <a:miter lim="800000"/>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Pivot!$B$3:$B$4</c:f>
              <c:strCache>
                <c:ptCount val="1"/>
                <c:pt idx="0">
                  <c:v>1</c:v>
                </c:pt>
              </c:strCache>
            </c:strRef>
          </c:tx>
          <c:spPr>
            <a:noFill/>
            <a:ln w="25400" cap="flat" cmpd="sng" algn="ctr">
              <a:solidFill>
                <a:schemeClr val="accent6"/>
              </a:solidFill>
              <a:miter lim="800000"/>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Pivot!$A$5:$A$16</c:f>
              <c:strCache>
                <c:ptCount val="11"/>
                <c:pt idx="0">
                  <c:v>Chennai Super Kings</c:v>
                </c:pt>
                <c:pt idx="1">
                  <c:v>Delhi Capitals</c:v>
                </c:pt>
                <c:pt idx="2">
                  <c:v>Gujarat Lions</c:v>
                </c:pt>
                <c:pt idx="3">
                  <c:v>Kings XI Punjab</c:v>
                </c:pt>
                <c:pt idx="4">
                  <c:v>Kochi Tuskers Kerala</c:v>
                </c:pt>
                <c:pt idx="5">
                  <c:v>Kolkata Knight Riders</c:v>
                </c:pt>
                <c:pt idx="6">
                  <c:v>Mumbai Indians</c:v>
                </c:pt>
                <c:pt idx="7">
                  <c:v>Rajasthan Royals</c:v>
                </c:pt>
                <c:pt idx="8">
                  <c:v>Rising Pune Supergiantss</c:v>
                </c:pt>
                <c:pt idx="9">
                  <c:v>Royal Challengers Bangalore</c:v>
                </c:pt>
                <c:pt idx="10">
                  <c:v>Sunrisers Hyderabad</c:v>
                </c:pt>
              </c:strCache>
            </c:strRef>
          </c:cat>
          <c:val>
            <c:numRef>
              <c:f>Pivot!$B$5:$B$16</c:f>
              <c:numCache>
                <c:formatCode>General</c:formatCode>
                <c:ptCount val="11"/>
                <c:pt idx="0">
                  <c:v>14615</c:v>
                </c:pt>
                <c:pt idx="1">
                  <c:v>13402</c:v>
                </c:pt>
                <c:pt idx="2">
                  <c:v>2174</c:v>
                </c:pt>
                <c:pt idx="3">
                  <c:v>14858</c:v>
                </c:pt>
                <c:pt idx="4">
                  <c:v>931</c:v>
                </c:pt>
                <c:pt idx="5">
                  <c:v>14080</c:v>
                </c:pt>
                <c:pt idx="6">
                  <c:v>17366</c:v>
                </c:pt>
                <c:pt idx="7">
                  <c:v>10654</c:v>
                </c:pt>
                <c:pt idx="8">
                  <c:v>5146</c:v>
                </c:pt>
                <c:pt idx="9">
                  <c:v>15015</c:v>
                </c:pt>
                <c:pt idx="10">
                  <c:v>17156</c:v>
                </c:pt>
              </c:numCache>
            </c:numRef>
          </c:val>
          <c:extLst>
            <c:ext xmlns:c16="http://schemas.microsoft.com/office/drawing/2014/chart" uri="{C3380CC4-5D6E-409C-BE32-E72D297353CC}">
              <c16:uniqueId val="{00000000-39D1-4E92-8FE4-ADC86101472A}"/>
            </c:ext>
          </c:extLst>
        </c:ser>
        <c:ser>
          <c:idx val="1"/>
          <c:order val="1"/>
          <c:tx>
            <c:strRef>
              <c:f>Pivot!$C$3:$C$4</c:f>
              <c:strCache>
                <c:ptCount val="1"/>
                <c:pt idx="0">
                  <c:v>2</c:v>
                </c:pt>
              </c:strCache>
            </c:strRef>
          </c:tx>
          <c:spPr>
            <a:noFill/>
            <a:ln w="25400" cap="flat" cmpd="sng" algn="ctr">
              <a:solidFill>
                <a:schemeClr val="accent5"/>
              </a:solidFill>
              <a:miter lim="800000"/>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Pivot!$A$5:$A$16</c:f>
              <c:strCache>
                <c:ptCount val="11"/>
                <c:pt idx="0">
                  <c:v>Chennai Super Kings</c:v>
                </c:pt>
                <c:pt idx="1">
                  <c:v>Delhi Capitals</c:v>
                </c:pt>
                <c:pt idx="2">
                  <c:v>Gujarat Lions</c:v>
                </c:pt>
                <c:pt idx="3">
                  <c:v>Kings XI Punjab</c:v>
                </c:pt>
                <c:pt idx="4">
                  <c:v>Kochi Tuskers Kerala</c:v>
                </c:pt>
                <c:pt idx="5">
                  <c:v>Kolkata Knight Riders</c:v>
                </c:pt>
                <c:pt idx="6">
                  <c:v>Mumbai Indians</c:v>
                </c:pt>
                <c:pt idx="7">
                  <c:v>Rajasthan Royals</c:v>
                </c:pt>
                <c:pt idx="8">
                  <c:v>Rising Pune Supergiantss</c:v>
                </c:pt>
                <c:pt idx="9">
                  <c:v>Royal Challengers Bangalore</c:v>
                </c:pt>
                <c:pt idx="10">
                  <c:v>Sunrisers Hyderabad</c:v>
                </c:pt>
              </c:strCache>
            </c:strRef>
          </c:cat>
          <c:val>
            <c:numRef>
              <c:f>Pivot!$C$5:$C$16</c:f>
              <c:numCache>
                <c:formatCode>General</c:formatCode>
                <c:ptCount val="11"/>
                <c:pt idx="0">
                  <c:v>12338</c:v>
                </c:pt>
                <c:pt idx="1">
                  <c:v>14683</c:v>
                </c:pt>
                <c:pt idx="2">
                  <c:v>2453</c:v>
                </c:pt>
                <c:pt idx="3">
                  <c:v>13638</c:v>
                </c:pt>
                <c:pt idx="4">
                  <c:v>827</c:v>
                </c:pt>
                <c:pt idx="5">
                  <c:v>13686</c:v>
                </c:pt>
                <c:pt idx="6">
                  <c:v>13181</c:v>
                </c:pt>
                <c:pt idx="7">
                  <c:v>12672</c:v>
                </c:pt>
                <c:pt idx="8">
                  <c:v>5226</c:v>
                </c:pt>
                <c:pt idx="9">
                  <c:v>13726</c:v>
                </c:pt>
                <c:pt idx="10">
                  <c:v>12118</c:v>
                </c:pt>
              </c:numCache>
            </c:numRef>
          </c:val>
          <c:extLst>
            <c:ext xmlns:c16="http://schemas.microsoft.com/office/drawing/2014/chart" uri="{C3380CC4-5D6E-409C-BE32-E72D297353CC}">
              <c16:uniqueId val="{00000001-39D1-4E92-8FE4-ADC86101472A}"/>
            </c:ext>
          </c:extLst>
        </c:ser>
        <c:dLbls>
          <c:dLblPos val="outEnd"/>
          <c:showLegendKey val="0"/>
          <c:showVal val="1"/>
          <c:showCatName val="0"/>
          <c:showSerName val="0"/>
          <c:showPercent val="0"/>
          <c:showBubbleSize val="0"/>
        </c:dLbls>
        <c:gapWidth val="164"/>
        <c:overlap val="-35"/>
        <c:axId val="1374101599"/>
        <c:axId val="1374103263"/>
      </c:barChart>
      <c:catAx>
        <c:axId val="1374101599"/>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IN"/>
                  <a:t>Teams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374103263"/>
        <c:crosses val="autoZero"/>
        <c:auto val="1"/>
        <c:lblAlgn val="ctr"/>
        <c:lblOffset val="100"/>
        <c:noMultiLvlLbl val="0"/>
      </c:catAx>
      <c:valAx>
        <c:axId val="1374103263"/>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IN"/>
                  <a:t>Runs by InninGS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3741015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[Dashboard_IPL.xlsx]Pivot!PivotTable6</c:name>
    <c:fmtId val="11"/>
  </c:pivotSource>
  <c:chart>
    <c:autoTitleDeleted val="1"/>
    <c:pivotFmts>
      <c:pivotFmt>
        <c:idx val="0"/>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5"/>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6"/>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7"/>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8"/>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9"/>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Pivot!$K$3</c:f>
              <c:strCache>
                <c:ptCount val="1"/>
                <c:pt idx="0">
                  <c:v>Total</c:v>
                </c:pt>
              </c:strCache>
            </c:strRef>
          </c:tx>
          <c:dPt>
            <c:idx val="0"/>
            <c:bubble3D val="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extLst>
              <c:ext xmlns:c16="http://schemas.microsoft.com/office/drawing/2014/chart" uri="{C3380CC4-5D6E-409C-BE32-E72D297353CC}">
                <c16:uniqueId val="{00000001-F81A-48C2-A2B3-0FE1F2D33104}"/>
              </c:ext>
            </c:extLst>
          </c:dPt>
          <c:dPt>
            <c:idx val="1"/>
            <c:bubble3D val="0"/>
            <c:spPr>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extLst>
              <c:ext xmlns:c16="http://schemas.microsoft.com/office/drawing/2014/chart" uri="{C3380CC4-5D6E-409C-BE32-E72D297353CC}">
                <c16:uniqueId val="{00000003-F81A-48C2-A2B3-0FE1F2D33104}"/>
              </c:ext>
            </c:extLst>
          </c:dPt>
          <c:dPt>
            <c:idx val="2"/>
            <c:bubble3D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extLst>
              <c:ext xmlns:c16="http://schemas.microsoft.com/office/drawing/2014/chart" uri="{C3380CC4-5D6E-409C-BE32-E72D297353CC}">
                <c16:uniqueId val="{00000005-F81A-48C2-A2B3-0FE1F2D33104}"/>
              </c:ext>
            </c:extLst>
          </c:dPt>
          <c:dPt>
            <c:idx val="3"/>
            <c:bubble3D val="0"/>
            <c:spPr>
              <a:gradFill rotWithShape="1">
                <a:gsLst>
                  <a:gs pos="0">
                    <a:schemeClr val="accent2">
                      <a:lumMod val="60000"/>
                      <a:tint val="96000"/>
                      <a:satMod val="100000"/>
                      <a:lumMod val="104000"/>
                    </a:schemeClr>
                  </a:gs>
                  <a:gs pos="78000">
                    <a:schemeClr val="accent2">
                      <a:lumMod val="60000"/>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extLst>
              <c:ext xmlns:c16="http://schemas.microsoft.com/office/drawing/2014/chart" uri="{C3380CC4-5D6E-409C-BE32-E72D297353CC}">
                <c16:uniqueId val="{00000007-F81A-48C2-A2B3-0FE1F2D33104}"/>
              </c:ext>
            </c:extLst>
          </c:dPt>
          <c:dPt>
            <c:idx val="4"/>
            <c:bubble3D val="0"/>
            <c:spPr>
              <a:gradFill rotWithShape="1">
                <a:gsLst>
                  <a:gs pos="0">
                    <a:schemeClr val="accent4">
                      <a:lumMod val="60000"/>
                      <a:tint val="96000"/>
                      <a:satMod val="100000"/>
                      <a:lumMod val="104000"/>
                    </a:schemeClr>
                  </a:gs>
                  <a:gs pos="78000">
                    <a:schemeClr val="accent4">
                      <a:lumMod val="60000"/>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extLst>
              <c:ext xmlns:c16="http://schemas.microsoft.com/office/drawing/2014/chart" uri="{C3380CC4-5D6E-409C-BE32-E72D297353CC}">
                <c16:uniqueId val="{00000009-F81A-48C2-A2B3-0FE1F2D33104}"/>
              </c:ext>
            </c:extLst>
          </c:dPt>
          <c:dPt>
            <c:idx val="5"/>
            <c:bubble3D val="0"/>
            <c:spPr>
              <a:gradFill rotWithShape="1">
                <a:gsLst>
                  <a:gs pos="0">
                    <a:schemeClr val="accent6">
                      <a:lumMod val="60000"/>
                      <a:tint val="96000"/>
                      <a:satMod val="100000"/>
                      <a:lumMod val="104000"/>
                    </a:schemeClr>
                  </a:gs>
                  <a:gs pos="78000">
                    <a:schemeClr val="accent6">
                      <a:lumMod val="60000"/>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extLst>
              <c:ext xmlns:c16="http://schemas.microsoft.com/office/drawing/2014/chart" uri="{C3380CC4-5D6E-409C-BE32-E72D297353CC}">
                <c16:uniqueId val="{0000000B-F81A-48C2-A2B3-0FE1F2D33104}"/>
              </c:ext>
            </c:extLst>
          </c:dPt>
          <c:dPt>
            <c:idx val="6"/>
            <c:bubble3D val="0"/>
            <c:spPr>
              <a:gradFill rotWithShape="1">
                <a:gsLst>
                  <a:gs pos="0">
                    <a:schemeClr val="accent2">
                      <a:lumMod val="80000"/>
                      <a:lumOff val="20000"/>
                      <a:tint val="96000"/>
                      <a:satMod val="100000"/>
                      <a:lumMod val="104000"/>
                    </a:schemeClr>
                  </a:gs>
                  <a:gs pos="78000">
                    <a:schemeClr val="accent2">
                      <a:lumMod val="80000"/>
                      <a:lumOff val="20000"/>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extLst>
              <c:ext xmlns:c16="http://schemas.microsoft.com/office/drawing/2014/chart" uri="{C3380CC4-5D6E-409C-BE32-E72D297353CC}">
                <c16:uniqueId val="{0000000D-F81A-48C2-A2B3-0FE1F2D33104}"/>
              </c:ext>
            </c:extLst>
          </c:dPt>
          <c:dPt>
            <c:idx val="7"/>
            <c:bubble3D val="0"/>
            <c:spPr>
              <a:gradFill rotWithShape="1">
                <a:gsLst>
                  <a:gs pos="0">
                    <a:schemeClr val="accent4">
                      <a:lumMod val="80000"/>
                      <a:lumOff val="20000"/>
                      <a:tint val="96000"/>
                      <a:satMod val="100000"/>
                      <a:lumMod val="104000"/>
                    </a:schemeClr>
                  </a:gs>
                  <a:gs pos="78000">
                    <a:schemeClr val="accent4">
                      <a:lumMod val="80000"/>
                      <a:lumOff val="20000"/>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extLst>
              <c:ext xmlns:c16="http://schemas.microsoft.com/office/drawing/2014/chart" uri="{C3380CC4-5D6E-409C-BE32-E72D297353CC}">
                <c16:uniqueId val="{0000000F-F81A-48C2-A2B3-0FE1F2D33104}"/>
              </c:ext>
            </c:extLst>
          </c:dPt>
          <c:dPt>
            <c:idx val="8"/>
            <c:bubble3D val="0"/>
            <c:spPr>
              <a:gradFill rotWithShape="1">
                <a:gsLst>
                  <a:gs pos="0">
                    <a:schemeClr val="accent6">
                      <a:lumMod val="80000"/>
                      <a:lumOff val="20000"/>
                      <a:tint val="96000"/>
                      <a:satMod val="100000"/>
                      <a:lumMod val="104000"/>
                    </a:schemeClr>
                  </a:gs>
                  <a:gs pos="78000">
                    <a:schemeClr val="accent6">
                      <a:lumMod val="80000"/>
                      <a:lumOff val="20000"/>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extLst>
              <c:ext xmlns:c16="http://schemas.microsoft.com/office/drawing/2014/chart" uri="{C3380CC4-5D6E-409C-BE32-E72D297353CC}">
                <c16:uniqueId val="{00000011-F81A-48C2-A2B3-0FE1F2D3310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Pivot!$J$4:$J$13</c:f>
              <c:strCache>
                <c:ptCount val="9"/>
                <c:pt idx="0">
                  <c:v>bowled</c:v>
                </c:pt>
                <c:pt idx="1">
                  <c:v>caught</c:v>
                </c:pt>
                <c:pt idx="2">
                  <c:v>caught and bowled</c:v>
                </c:pt>
                <c:pt idx="3">
                  <c:v>hit wicket</c:v>
                </c:pt>
                <c:pt idx="4">
                  <c:v>lbw</c:v>
                </c:pt>
                <c:pt idx="5">
                  <c:v>obstructing the field</c:v>
                </c:pt>
                <c:pt idx="6">
                  <c:v>retired hurt</c:v>
                </c:pt>
                <c:pt idx="7">
                  <c:v>run out</c:v>
                </c:pt>
                <c:pt idx="8">
                  <c:v>stumped</c:v>
                </c:pt>
              </c:strCache>
            </c:strRef>
          </c:cat>
          <c:val>
            <c:numRef>
              <c:f>Pivot!$K$4:$K$13</c:f>
              <c:numCache>
                <c:formatCode>0.00%</c:formatCode>
                <c:ptCount val="9"/>
                <c:pt idx="0">
                  <c:v>0.17904160084254872</c:v>
                </c:pt>
                <c:pt idx="1">
                  <c:v>0.60484465508162188</c:v>
                </c:pt>
                <c:pt idx="2">
                  <c:v>2.8330700368615059E-2</c:v>
                </c:pt>
                <c:pt idx="3">
                  <c:v>1.263823064770932E-3</c:v>
                </c:pt>
                <c:pt idx="4">
                  <c:v>6.0136914165350185E-2</c:v>
                </c:pt>
                <c:pt idx="5">
                  <c:v>2.1063717746182202E-4</c:v>
                </c:pt>
                <c:pt idx="6">
                  <c:v>1.1585044760400211E-3</c:v>
                </c:pt>
                <c:pt idx="7">
                  <c:v>9.4049499736703526E-2</c:v>
                </c:pt>
                <c:pt idx="8">
                  <c:v>3.0963665086887835E-2</c:v>
                </c:pt>
              </c:numCache>
            </c:numRef>
          </c:val>
          <c:extLst>
            <c:ext xmlns:c16="http://schemas.microsoft.com/office/drawing/2014/chart" uri="{C3380CC4-5D6E-409C-BE32-E72D297353CC}">
              <c16:uniqueId val="{00000012-F81A-48C2-A2B3-0FE1F2D33104}"/>
            </c:ext>
          </c:extLst>
        </c:ser>
        <c:dLbls>
          <c:dLblPos val="bestFit"/>
          <c:showLegendKey val="0"/>
          <c:showVal val="1"/>
          <c:showCatName val="0"/>
          <c:showSerName val="0"/>
          <c:showPercent val="0"/>
          <c:showBubbleSize val="0"/>
          <c:showLeaderLines val="1"/>
        </c:dLbls>
      </c:pie3DChart>
      <c:spPr>
        <a:noFill/>
        <a:ln>
          <a:noFill/>
        </a:ln>
        <a:effectLst/>
      </c:spPr>
    </c:plotArea>
    <c:legend>
      <c:legendPos val="b"/>
      <c:layout>
        <c:manualLayout>
          <c:xMode val="edge"/>
          <c:yMode val="edge"/>
          <c:x val="0.17468238623541538"/>
          <c:y val="0.84575471544317826"/>
          <c:w val="0.69969280563399749"/>
          <c:h val="0.137682137558892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[Dashboard_IPL.xlsx]Pivot!PivotTable1</c:name>
    <c:fmtId val="13"/>
  </c:pivotSource>
  <c:chart>
    <c:autoTitleDeleted val="1"/>
    <c:pivotFmts>
      <c:pivotFmt>
        <c:idx val="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scene3d>
          <a:sp3d>
            <a:bevelT w="25400" h="12700"/>
          </a:sp3d>
        </c:spPr>
        <c:marker>
          <c:symbol val="circle"/>
          <c:size val="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1322718814997595E-2"/>
          <c:y val="6.464164040980433E-2"/>
          <c:w val="0.76876338257205012"/>
          <c:h val="0.80956873569426635"/>
        </c:manualLayout>
      </c:layout>
      <c:barChart>
        <c:barDir val="col"/>
        <c:grouping val="clustered"/>
        <c:varyColors val="0"/>
        <c:ser>
          <c:idx val="0"/>
          <c:order val="0"/>
          <c:tx>
            <c:strRef>
              <c:f>Pivot!$N$21</c:f>
              <c:strCache>
                <c:ptCount val="1"/>
                <c:pt idx="0">
                  <c:v>Number of Ball</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invertIfNegative val="0"/>
          <c:dLbls>
            <c:numFmt formatCode="#,##0" sourceLinked="0"/>
            <c:spPr>
              <a:solidFill>
                <a:schemeClr val="bg1"/>
              </a:solidFill>
              <a:ln>
                <a:noFill/>
              </a:ln>
              <a:effectLst/>
            </c:spPr>
            <c:txPr>
              <a:bodyPr rot="-540000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Pivot!$M$22:$M$35</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Pivot!$N$22:$N$35</c:f>
              <c:numCache>
                <c:formatCode>General</c:formatCode>
                <c:ptCount val="13"/>
                <c:pt idx="0">
                  <c:v>13489</c:v>
                </c:pt>
                <c:pt idx="1">
                  <c:v>13595</c:v>
                </c:pt>
                <c:pt idx="2">
                  <c:v>14489</c:v>
                </c:pt>
                <c:pt idx="3">
                  <c:v>17013</c:v>
                </c:pt>
                <c:pt idx="4">
                  <c:v>17767</c:v>
                </c:pt>
                <c:pt idx="5">
                  <c:v>18152</c:v>
                </c:pt>
                <c:pt idx="6">
                  <c:v>14288</c:v>
                </c:pt>
                <c:pt idx="7">
                  <c:v>13641</c:v>
                </c:pt>
                <c:pt idx="8">
                  <c:v>14096</c:v>
                </c:pt>
                <c:pt idx="9">
                  <c:v>13849</c:v>
                </c:pt>
                <c:pt idx="10">
                  <c:v>14286</c:v>
                </c:pt>
                <c:pt idx="11">
                  <c:v>14293</c:v>
                </c:pt>
                <c:pt idx="12">
                  <c:v>14510</c:v>
                </c:pt>
              </c:numCache>
            </c:numRef>
          </c:val>
          <c:extLst>
            <c:ext xmlns:c16="http://schemas.microsoft.com/office/drawing/2014/chart" uri="{C3380CC4-5D6E-409C-BE32-E72D297353CC}">
              <c16:uniqueId val="{00000000-DEC7-41B9-8DEA-A30CF6CFC72A}"/>
            </c:ext>
          </c:extLst>
        </c:ser>
        <c:ser>
          <c:idx val="1"/>
          <c:order val="1"/>
          <c:tx>
            <c:strRef>
              <c:f>Pivot!$O$21</c:f>
              <c:strCache>
                <c:ptCount val="1"/>
                <c:pt idx="0">
                  <c:v>Runs Scored</c:v>
                </c:pt>
              </c:strCache>
            </c:strRef>
          </c:tx>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invertIfNegative val="0"/>
          <c:dLbls>
            <c:numFmt formatCode="#,##0" sourceLinked="0"/>
            <c:spPr>
              <a:solidFill>
                <a:schemeClr val="bg1"/>
              </a:solidFill>
              <a:ln>
                <a:noFill/>
              </a:ln>
              <a:effectLst/>
            </c:spPr>
            <c:txPr>
              <a:bodyPr rot="-540000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Pivot!$M$22:$M$35</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Pivot!$O$22:$O$35</c:f>
              <c:numCache>
                <c:formatCode>General</c:formatCode>
                <c:ptCount val="13"/>
                <c:pt idx="0">
                  <c:v>16809</c:v>
                </c:pt>
                <c:pt idx="1">
                  <c:v>15344</c:v>
                </c:pt>
                <c:pt idx="2">
                  <c:v>17735</c:v>
                </c:pt>
                <c:pt idx="3">
                  <c:v>19928</c:v>
                </c:pt>
                <c:pt idx="4">
                  <c:v>21323</c:v>
                </c:pt>
                <c:pt idx="5">
                  <c:v>21427</c:v>
                </c:pt>
                <c:pt idx="6">
                  <c:v>17922</c:v>
                </c:pt>
                <c:pt idx="7">
                  <c:v>17409</c:v>
                </c:pt>
                <c:pt idx="8">
                  <c:v>17962</c:v>
                </c:pt>
                <c:pt idx="9">
                  <c:v>17907</c:v>
                </c:pt>
                <c:pt idx="10">
                  <c:v>19098</c:v>
                </c:pt>
                <c:pt idx="11">
                  <c:v>18573</c:v>
                </c:pt>
                <c:pt idx="12">
                  <c:v>18508</c:v>
                </c:pt>
              </c:numCache>
            </c:numRef>
          </c:val>
          <c:extLst>
            <c:ext xmlns:c16="http://schemas.microsoft.com/office/drawing/2014/chart" uri="{C3380CC4-5D6E-409C-BE32-E72D297353CC}">
              <c16:uniqueId val="{00000001-DEC7-41B9-8DEA-A30CF6CFC72A}"/>
            </c:ext>
          </c:extLst>
        </c:ser>
        <c:dLbls>
          <c:showLegendKey val="0"/>
          <c:showVal val="1"/>
          <c:showCatName val="0"/>
          <c:showSerName val="0"/>
          <c:showPercent val="0"/>
          <c:showBubbleSize val="0"/>
        </c:dLbls>
        <c:gapWidth val="269"/>
        <c:axId val="1006472096"/>
        <c:axId val="1006467936"/>
      </c:barChart>
      <c:lineChart>
        <c:grouping val="standard"/>
        <c:varyColors val="0"/>
        <c:ser>
          <c:idx val="2"/>
          <c:order val="2"/>
          <c:tx>
            <c:strRef>
              <c:f>Pivot!$P$21</c:f>
              <c:strCache>
                <c:ptCount val="1"/>
                <c:pt idx="0">
                  <c:v>Strike Rate</c:v>
                </c:pt>
              </c:strCache>
            </c:strRef>
          </c:tx>
          <c:spPr>
            <a:ln w="31750" cap="rnd">
              <a:solidFill>
                <a:schemeClr val="accent3"/>
              </a:solidFill>
              <a:round/>
            </a:ln>
            <a:effectLst/>
          </c:spPr>
          <c:marker>
            <c:symbol val="circle"/>
            <c:size val="6"/>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w="12700">
                <a:solidFill>
                  <a:schemeClr val="lt2"/>
                </a:solidFill>
                <a:round/>
              </a:ln>
              <a:effectLst/>
              <a:scene3d>
                <a:camera prst="orthographicFront">
                  <a:rot lat="0" lon="0" rev="0"/>
                </a:camera>
                <a:lightRig rig="threePt" dir="t"/>
              </a:scene3d>
              <a:sp3d>
                <a:bevelT w="25400" h="12700"/>
              </a:sp3d>
            </c:spPr>
          </c:marker>
          <c:dLbls>
            <c:numFmt formatCode="#,##0" sourceLinked="0"/>
            <c:spPr>
              <a:solidFill>
                <a:schemeClr val="bg1"/>
              </a:solidFill>
              <a:ln>
                <a:noFill/>
              </a:ln>
              <a:effectLst/>
            </c:spPr>
            <c:txPr>
              <a:bodyPr rot="-540000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Pivot!$M$22:$M$35</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Pivot!$P$22:$P$35</c:f>
              <c:numCache>
                <c:formatCode>0.00%</c:formatCode>
                <c:ptCount val="13"/>
                <c:pt idx="0">
                  <c:v>1.246126473422789</c:v>
                </c:pt>
                <c:pt idx="1">
                  <c:v>1.1286502390584774</c:v>
                </c:pt>
                <c:pt idx="2">
                  <c:v>1.2240320242942921</c:v>
                </c:pt>
                <c:pt idx="3">
                  <c:v>1.1713395638629283</c:v>
                </c:pt>
                <c:pt idx="4">
                  <c:v>1.2001463387178477</c:v>
                </c:pt>
                <c:pt idx="5">
                  <c:v>1.1804208902600264</c:v>
                </c:pt>
                <c:pt idx="6">
                  <c:v>1.2543393057110863</c:v>
                </c:pt>
                <c:pt idx="7">
                  <c:v>1.2762260831317351</c:v>
                </c:pt>
                <c:pt idx="8">
                  <c:v>1.2742622020431329</c:v>
                </c:pt>
                <c:pt idx="9">
                  <c:v>1.2930175463932414</c:v>
                </c:pt>
                <c:pt idx="10">
                  <c:v>1.3368332633347333</c:v>
                </c:pt>
                <c:pt idx="11">
                  <c:v>1.2994472818862379</c:v>
                </c:pt>
                <c:pt idx="12">
                  <c:v>1.2755341144038594</c:v>
                </c:pt>
              </c:numCache>
            </c:numRef>
          </c:val>
          <c:smooth val="0"/>
          <c:extLst>
            <c:ext xmlns:c16="http://schemas.microsoft.com/office/drawing/2014/chart" uri="{C3380CC4-5D6E-409C-BE32-E72D297353CC}">
              <c16:uniqueId val="{00000002-DEC7-41B9-8DEA-A30CF6CFC72A}"/>
            </c:ext>
          </c:extLst>
        </c:ser>
        <c:dLbls>
          <c:showLegendKey val="0"/>
          <c:showVal val="1"/>
          <c:showCatName val="0"/>
          <c:showSerName val="0"/>
          <c:showPercent val="0"/>
          <c:showBubbleSize val="0"/>
        </c:dLbls>
        <c:marker val="1"/>
        <c:smooth val="0"/>
        <c:axId val="1006472928"/>
        <c:axId val="1006472512"/>
      </c:lineChart>
      <c:catAx>
        <c:axId val="100647209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YEARS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06467936"/>
        <c:crosses val="autoZero"/>
        <c:auto val="1"/>
        <c:lblAlgn val="ctr"/>
        <c:lblOffset val="100"/>
        <c:noMultiLvlLbl val="0"/>
      </c:catAx>
      <c:valAx>
        <c:axId val="100646793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b="1" dirty="0"/>
                  <a:t>RUN SCORED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06472096"/>
        <c:crosses val="autoZero"/>
        <c:crossBetween val="between"/>
      </c:valAx>
      <c:valAx>
        <c:axId val="1006472512"/>
        <c:scaling>
          <c:orientation val="minMax"/>
        </c:scaling>
        <c:delete val="0"/>
        <c:axPos val="r"/>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STRIKE rATE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06472928"/>
        <c:crosses val="max"/>
        <c:crossBetween val="between"/>
      </c:valAx>
      <c:catAx>
        <c:axId val="1006472928"/>
        <c:scaling>
          <c:orientation val="minMax"/>
        </c:scaling>
        <c:delete val="1"/>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1006472512"/>
        <c:crosses val="autoZero"/>
        <c:auto val="1"/>
        <c:lblAlgn val="ctr"/>
        <c:lblOffset val="100"/>
        <c:noMultiLvlLbl val="0"/>
      </c:catAx>
      <c:spPr>
        <a:noFill/>
        <a:ln>
          <a:noFill/>
        </a:ln>
        <a:effectLst/>
      </c:spPr>
    </c:plotArea>
    <c:legend>
      <c:legendPos val="r"/>
      <c:layout>
        <c:manualLayout>
          <c:xMode val="edge"/>
          <c:yMode val="edge"/>
          <c:x val="0.91235403451767005"/>
          <c:y val="0.30185432559795283"/>
          <c:w val="8.1230917969726701E-2"/>
          <c:h val="0.4464009283684152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'Q&amp;A'!$I$3</c:f>
              <c:strCache>
                <c:ptCount val="1"/>
                <c:pt idx="0">
                  <c:v>Strike Rate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'Q&amp;A'!$H$4:$H$13</c:f>
              <c:strCache>
                <c:ptCount val="10"/>
                <c:pt idx="0">
                  <c:v>AD Russell</c:v>
                </c:pt>
                <c:pt idx="1">
                  <c:v>K Gowtham</c:v>
                </c:pt>
                <c:pt idx="2">
                  <c:v>BCJ Cutting</c:v>
                </c:pt>
                <c:pt idx="3">
                  <c:v>N Pooran</c:v>
                </c:pt>
                <c:pt idx="4">
                  <c:v>SP Narine</c:v>
                </c:pt>
                <c:pt idx="5">
                  <c:v>MM Ali</c:v>
                </c:pt>
                <c:pt idx="6">
                  <c:v>CH Morris</c:v>
                </c:pt>
                <c:pt idx="7">
                  <c:v>JC Archer</c:v>
                </c:pt>
                <c:pt idx="8">
                  <c:v>CR Brathwaite</c:v>
                </c:pt>
                <c:pt idx="9">
                  <c:v>Bipul Sharma</c:v>
                </c:pt>
              </c:strCache>
            </c:strRef>
          </c:cat>
          <c:val>
            <c:numRef>
              <c:f>'Q&amp;A'!$I$4:$I$13</c:f>
              <c:numCache>
                <c:formatCode>0.00</c:formatCode>
                <c:ptCount val="10"/>
                <c:pt idx="0">
                  <c:v>171.99546485260771</c:v>
                </c:pt>
                <c:pt idx="1">
                  <c:v>164.60176991150442</c:v>
                </c:pt>
                <c:pt idx="2">
                  <c:v>163.01369863013699</c:v>
                </c:pt>
                <c:pt idx="3">
                  <c:v>161.30030959752321</c:v>
                </c:pt>
                <c:pt idx="4">
                  <c:v>155.6719022687609</c:v>
                </c:pt>
                <c:pt idx="5">
                  <c:v>155.27638190954772</c:v>
                </c:pt>
                <c:pt idx="6">
                  <c:v>153.05555555555554</c:v>
                </c:pt>
                <c:pt idx="7">
                  <c:v>152.34375</c:v>
                </c:pt>
                <c:pt idx="8">
                  <c:v>150.83333333333334</c:v>
                </c:pt>
                <c:pt idx="9">
                  <c:v>150.80645161290323</c:v>
                </c:pt>
              </c:numCache>
            </c:numRef>
          </c:val>
          <c:smooth val="0"/>
          <c:extLst>
            <c:ext xmlns:c16="http://schemas.microsoft.com/office/drawing/2014/chart" uri="{C3380CC4-5D6E-409C-BE32-E72D297353CC}">
              <c16:uniqueId val="{00000000-3F6C-4D9A-9FEB-FEF58E1F42BA}"/>
            </c:ext>
          </c:extLst>
        </c:ser>
        <c:dLbls>
          <c:dLblPos val="t"/>
          <c:showLegendKey val="0"/>
          <c:showVal val="1"/>
          <c:showCatName val="0"/>
          <c:showSerName val="0"/>
          <c:showPercent val="0"/>
          <c:showBubbleSize val="0"/>
        </c:dLbls>
        <c:smooth val="0"/>
        <c:axId val="1078788303"/>
        <c:axId val="1078791631"/>
      </c:lineChart>
      <c:catAx>
        <c:axId val="10787883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Players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8791631"/>
        <c:crosses val="autoZero"/>
        <c:auto val="1"/>
        <c:lblAlgn val="ctr"/>
        <c:lblOffset val="100"/>
        <c:noMultiLvlLbl val="0"/>
      </c:catAx>
      <c:valAx>
        <c:axId val="10787916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Strike Rate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87883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'Q&amp;A'!$P$3</c:f>
              <c:strCache>
                <c:ptCount val="1"/>
                <c:pt idx="0">
                  <c:v>4's</c:v>
                </c:pt>
              </c:strCache>
            </c:strRef>
          </c:tx>
          <c:spPr>
            <a:solidFill>
              <a:schemeClr val="accent1"/>
            </a:solidFill>
            <a:ln>
              <a:noFill/>
            </a:ln>
            <a:effectLst/>
            <a:sp3d/>
          </c:spPr>
          <c:invertIfNegative val="0"/>
          <c:cat>
            <c:strRef>
              <c:f>'Q&amp;A'!$O$4:$O$13</c:f>
              <c:strCache>
                <c:ptCount val="10"/>
                <c:pt idx="0">
                  <c:v>S Dhawan</c:v>
                </c:pt>
                <c:pt idx="1">
                  <c:v>DA Warner</c:v>
                </c:pt>
                <c:pt idx="2">
                  <c:v>V Kohli</c:v>
                </c:pt>
                <c:pt idx="3">
                  <c:v>SK Raina</c:v>
                </c:pt>
                <c:pt idx="4">
                  <c:v>G Gambhir</c:v>
                </c:pt>
                <c:pt idx="5">
                  <c:v>RG Sharma</c:v>
                </c:pt>
                <c:pt idx="6">
                  <c:v>RV Uthappa</c:v>
                </c:pt>
                <c:pt idx="7">
                  <c:v>AM Rahane</c:v>
                </c:pt>
                <c:pt idx="8">
                  <c:v>AB de Villiers</c:v>
                </c:pt>
                <c:pt idx="9">
                  <c:v>CH Gayle</c:v>
                </c:pt>
              </c:strCache>
            </c:strRef>
          </c:cat>
          <c:val>
            <c:numRef>
              <c:f>'Q&amp;A'!$P$4:$P$13</c:f>
              <c:numCache>
                <c:formatCode>General</c:formatCode>
                <c:ptCount val="10"/>
                <c:pt idx="0">
                  <c:v>591</c:v>
                </c:pt>
                <c:pt idx="1">
                  <c:v>510</c:v>
                </c:pt>
                <c:pt idx="2">
                  <c:v>503</c:v>
                </c:pt>
                <c:pt idx="3">
                  <c:v>493</c:v>
                </c:pt>
                <c:pt idx="4">
                  <c:v>492</c:v>
                </c:pt>
                <c:pt idx="5">
                  <c:v>458</c:v>
                </c:pt>
                <c:pt idx="6">
                  <c:v>454</c:v>
                </c:pt>
                <c:pt idx="7">
                  <c:v>416</c:v>
                </c:pt>
                <c:pt idx="8">
                  <c:v>390</c:v>
                </c:pt>
                <c:pt idx="9">
                  <c:v>383</c:v>
                </c:pt>
              </c:numCache>
            </c:numRef>
          </c:val>
          <c:extLst>
            <c:ext xmlns:c16="http://schemas.microsoft.com/office/drawing/2014/chart" uri="{C3380CC4-5D6E-409C-BE32-E72D297353CC}">
              <c16:uniqueId val="{00000000-97A8-4943-9B6D-FF5DE7A1EF9E}"/>
            </c:ext>
          </c:extLst>
        </c:ser>
        <c:dLbls>
          <c:showLegendKey val="0"/>
          <c:showVal val="0"/>
          <c:showCatName val="0"/>
          <c:showSerName val="0"/>
          <c:showPercent val="0"/>
          <c:showBubbleSize val="0"/>
        </c:dLbls>
        <c:gapWidth val="150"/>
        <c:shape val="box"/>
        <c:axId val="1261137951"/>
        <c:axId val="1261135039"/>
        <c:axId val="0"/>
      </c:bar3DChart>
      <c:catAx>
        <c:axId val="1261137951"/>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PLAYERS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1135039"/>
        <c:crosses val="autoZero"/>
        <c:auto val="1"/>
        <c:lblAlgn val="ctr"/>
        <c:lblOffset val="100"/>
        <c:noMultiLvlLbl val="0"/>
      </c:catAx>
      <c:valAx>
        <c:axId val="12611350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NUMBER OF BOUNDARY'S (4'S)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113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'Q&amp;A'!$S$3</c:f>
              <c:strCache>
                <c:ptCount val="1"/>
                <c:pt idx="0">
                  <c:v>6's</c:v>
                </c:pt>
              </c:strCache>
            </c:strRef>
          </c:tx>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invertIfNegative val="0"/>
          <c:cat>
            <c:strRef>
              <c:f>'Q&amp;A'!$R$4:$R$13</c:f>
              <c:strCache>
                <c:ptCount val="10"/>
                <c:pt idx="0">
                  <c:v>CH Gayle</c:v>
                </c:pt>
                <c:pt idx="1">
                  <c:v>AB de Villiers</c:v>
                </c:pt>
                <c:pt idx="2">
                  <c:v>MS Dhoni</c:v>
                </c:pt>
                <c:pt idx="3">
                  <c:v>RG Sharma</c:v>
                </c:pt>
                <c:pt idx="4">
                  <c:v>V Kohli</c:v>
                </c:pt>
                <c:pt idx="5">
                  <c:v>KA Pollard</c:v>
                </c:pt>
                <c:pt idx="6">
                  <c:v>DA Warner</c:v>
                </c:pt>
                <c:pt idx="7">
                  <c:v>SK Raina</c:v>
                </c:pt>
                <c:pt idx="8">
                  <c:v>SR Watson</c:v>
                </c:pt>
                <c:pt idx="9">
                  <c:v>RV Uthappa</c:v>
                </c:pt>
              </c:strCache>
            </c:strRef>
          </c:cat>
          <c:val>
            <c:numRef>
              <c:f>'Q&amp;A'!$S$4:$S$13</c:f>
              <c:numCache>
                <c:formatCode>General</c:formatCode>
                <c:ptCount val="10"/>
                <c:pt idx="0">
                  <c:v>349</c:v>
                </c:pt>
                <c:pt idx="1">
                  <c:v>235</c:v>
                </c:pt>
                <c:pt idx="2">
                  <c:v>216</c:v>
                </c:pt>
                <c:pt idx="3">
                  <c:v>213</c:v>
                </c:pt>
                <c:pt idx="4">
                  <c:v>201</c:v>
                </c:pt>
                <c:pt idx="5">
                  <c:v>198</c:v>
                </c:pt>
                <c:pt idx="6">
                  <c:v>195</c:v>
                </c:pt>
                <c:pt idx="7">
                  <c:v>194</c:v>
                </c:pt>
                <c:pt idx="8">
                  <c:v>190</c:v>
                </c:pt>
                <c:pt idx="9">
                  <c:v>163</c:v>
                </c:pt>
              </c:numCache>
            </c:numRef>
          </c:val>
          <c:extLst>
            <c:ext xmlns:c16="http://schemas.microsoft.com/office/drawing/2014/chart" uri="{C3380CC4-5D6E-409C-BE32-E72D297353CC}">
              <c16:uniqueId val="{00000000-986F-45D2-AC96-072BEF81849F}"/>
            </c:ext>
          </c:extLst>
        </c:ser>
        <c:dLbls>
          <c:showLegendKey val="0"/>
          <c:showVal val="0"/>
          <c:showCatName val="0"/>
          <c:showSerName val="0"/>
          <c:showPercent val="0"/>
          <c:showBubbleSize val="0"/>
        </c:dLbls>
        <c:gapWidth val="100"/>
        <c:axId val="1078789967"/>
        <c:axId val="1078792047"/>
      </c:barChart>
      <c:catAx>
        <c:axId val="1078789967"/>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PLAYERS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78792047"/>
        <c:crosses val="autoZero"/>
        <c:auto val="1"/>
        <c:lblAlgn val="ctr"/>
        <c:lblOffset val="100"/>
        <c:noMultiLvlLbl val="0"/>
      </c:catAx>
      <c:valAx>
        <c:axId val="1078792047"/>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NUMBERS OF SIX'S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7878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'Q&amp;A'!$V$3</c:f>
              <c:strCache>
                <c:ptCount val="1"/>
                <c:pt idx="0">
                  <c:v>Total_Runs</c:v>
                </c:pt>
              </c:strCache>
            </c:strRef>
          </c:tx>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'Q&amp;A'!$U$4:$U$13</c:f>
              <c:strCache>
                <c:ptCount val="10"/>
                <c:pt idx="0">
                  <c:v>V Kohli</c:v>
                </c:pt>
                <c:pt idx="1">
                  <c:v>SK Raina</c:v>
                </c:pt>
                <c:pt idx="2">
                  <c:v>DA Warner</c:v>
                </c:pt>
                <c:pt idx="3">
                  <c:v>S Dhawan</c:v>
                </c:pt>
                <c:pt idx="4">
                  <c:v>RG Sharma</c:v>
                </c:pt>
                <c:pt idx="5">
                  <c:v>CH Gayle</c:v>
                </c:pt>
                <c:pt idx="6">
                  <c:v>AB de Villiers</c:v>
                </c:pt>
                <c:pt idx="7">
                  <c:v>RV Uthappa</c:v>
                </c:pt>
                <c:pt idx="8">
                  <c:v>MS Dhoni</c:v>
                </c:pt>
                <c:pt idx="9">
                  <c:v>G Gambhir</c:v>
                </c:pt>
              </c:strCache>
            </c:strRef>
          </c:cat>
          <c:val>
            <c:numRef>
              <c:f>'Q&amp;A'!$V$4:$V$13</c:f>
              <c:numCache>
                <c:formatCode>General</c:formatCode>
                <c:ptCount val="10"/>
                <c:pt idx="0">
                  <c:v>6081</c:v>
                </c:pt>
                <c:pt idx="1">
                  <c:v>5604</c:v>
                </c:pt>
                <c:pt idx="2">
                  <c:v>5522</c:v>
                </c:pt>
                <c:pt idx="3">
                  <c:v>5452</c:v>
                </c:pt>
                <c:pt idx="4">
                  <c:v>5394</c:v>
                </c:pt>
                <c:pt idx="5">
                  <c:v>5103</c:v>
                </c:pt>
                <c:pt idx="6">
                  <c:v>5016</c:v>
                </c:pt>
                <c:pt idx="7">
                  <c:v>4878</c:v>
                </c:pt>
                <c:pt idx="8">
                  <c:v>4855</c:v>
                </c:pt>
                <c:pt idx="9">
                  <c:v>4479</c:v>
                </c:pt>
              </c:numCache>
            </c:numRef>
          </c:val>
          <c:extLst>
            <c:ext xmlns:c16="http://schemas.microsoft.com/office/drawing/2014/chart" uri="{C3380CC4-5D6E-409C-BE32-E72D297353CC}">
              <c16:uniqueId val="{00000000-677C-4EE5-B69A-AF4E38EDD290}"/>
            </c:ext>
          </c:extLst>
        </c:ser>
        <c:dLbls>
          <c:showLegendKey val="0"/>
          <c:showVal val="1"/>
          <c:showCatName val="0"/>
          <c:showSerName val="0"/>
          <c:showPercent val="0"/>
          <c:showBubbleSize val="0"/>
        </c:dLbls>
        <c:gapWidth val="150"/>
        <c:shape val="box"/>
        <c:axId val="1181937439"/>
        <c:axId val="1181947007"/>
        <c:axId val="0"/>
      </c:bar3DChart>
      <c:catAx>
        <c:axId val="118193743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PLAYERS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81947007"/>
        <c:crosses val="autoZero"/>
        <c:auto val="1"/>
        <c:lblAlgn val="ctr"/>
        <c:lblOffset val="100"/>
        <c:noMultiLvlLbl val="0"/>
      </c:catAx>
      <c:valAx>
        <c:axId val="1181947007"/>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TOTAL RUNS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819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TOTAL WICKETS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'Q&amp;A'!$Y$3</c:f>
              <c:strCache>
                <c:ptCount val="1"/>
                <c:pt idx="0">
                  <c:v>Wickets</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'Q&amp;A'!$X$4:$X$13</c:f>
              <c:strCache>
                <c:ptCount val="10"/>
                <c:pt idx="0">
                  <c:v>SL Malinga</c:v>
                </c:pt>
                <c:pt idx="1">
                  <c:v>DJ Bravo</c:v>
                </c:pt>
                <c:pt idx="2">
                  <c:v>A Mishra</c:v>
                </c:pt>
                <c:pt idx="3">
                  <c:v>PP Chawla</c:v>
                </c:pt>
                <c:pt idx="4">
                  <c:v>Harbhajan Singh</c:v>
                </c:pt>
                <c:pt idx="5">
                  <c:v>R Ashwin</c:v>
                </c:pt>
                <c:pt idx="6">
                  <c:v>B Kumar</c:v>
                </c:pt>
                <c:pt idx="7">
                  <c:v>SP Narine</c:v>
                </c:pt>
                <c:pt idx="8">
                  <c:v>UT Yadav</c:v>
                </c:pt>
                <c:pt idx="9">
                  <c:v>R Vinay Kumar</c:v>
                </c:pt>
              </c:strCache>
            </c:strRef>
          </c:cat>
          <c:val>
            <c:numRef>
              <c:f>'Q&amp;A'!$Y$4:$Y$13</c:f>
              <c:numCache>
                <c:formatCode>General</c:formatCode>
                <c:ptCount val="10"/>
                <c:pt idx="0">
                  <c:v>188</c:v>
                </c:pt>
                <c:pt idx="1">
                  <c:v>175</c:v>
                </c:pt>
                <c:pt idx="2">
                  <c:v>169</c:v>
                </c:pt>
                <c:pt idx="3">
                  <c:v>164</c:v>
                </c:pt>
                <c:pt idx="4">
                  <c:v>161</c:v>
                </c:pt>
                <c:pt idx="5">
                  <c:v>153</c:v>
                </c:pt>
                <c:pt idx="6">
                  <c:v>146</c:v>
                </c:pt>
                <c:pt idx="7">
                  <c:v>143</c:v>
                </c:pt>
                <c:pt idx="8">
                  <c:v>137</c:v>
                </c:pt>
                <c:pt idx="9">
                  <c:v>127</c:v>
                </c:pt>
              </c:numCache>
            </c:numRef>
          </c:val>
          <c:extLst>
            <c:ext xmlns:c16="http://schemas.microsoft.com/office/drawing/2014/chart" uri="{C3380CC4-5D6E-409C-BE32-E72D297353CC}">
              <c16:uniqueId val="{00000000-90DE-4525-BD8E-044298CCAA69}"/>
            </c:ext>
          </c:extLst>
        </c:ser>
        <c:dLbls>
          <c:showLegendKey val="0"/>
          <c:showVal val="1"/>
          <c:showCatName val="0"/>
          <c:showSerName val="0"/>
          <c:showPercent val="0"/>
          <c:showBubbleSize val="0"/>
        </c:dLbls>
        <c:gapWidth val="150"/>
        <c:shape val="box"/>
        <c:axId val="1207720063"/>
        <c:axId val="1207730879"/>
        <c:axId val="0"/>
      </c:bar3DChart>
      <c:catAx>
        <c:axId val="1207720063"/>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PLAYERS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7730879"/>
        <c:crosses val="autoZero"/>
        <c:auto val="1"/>
        <c:lblAlgn val="ctr"/>
        <c:lblOffset val="100"/>
        <c:noMultiLvlLbl val="0"/>
      </c:catAx>
      <c:valAx>
        <c:axId val="12077308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WICKETS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7720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12/2/2021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550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86913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61151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37111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12/2/2021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5590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25053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39198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977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12/2/2021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262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91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12/2/2021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629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034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602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67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102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31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267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12/2/2021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2605586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376040" y="2494625"/>
            <a:ext cx="10167032" cy="1830487"/>
          </a:xfrm>
        </p:spPr>
        <p:txBody>
          <a:bodyPr>
            <a:normAutofit/>
          </a:bodyPr>
          <a:lstStyle/>
          <a:p>
            <a:r>
              <a:rPr lang="en-US" sz="8000" dirty="0"/>
              <a:t>IPL Dashboard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Neeraj Negi</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E351-91E8-4D91-B31A-84C055760B49}"/>
              </a:ext>
            </a:extLst>
          </p:cNvPr>
          <p:cNvSpPr>
            <a:spLocks noGrp="1"/>
          </p:cNvSpPr>
          <p:nvPr>
            <p:ph type="title"/>
          </p:nvPr>
        </p:nvSpPr>
        <p:spPr/>
        <p:txBody>
          <a:bodyPr/>
          <a:lstStyle/>
          <a:p>
            <a:r>
              <a:rPr lang="en-IN" dirty="0"/>
              <a:t>Batsman performance (</a:t>
            </a:r>
            <a:r>
              <a:rPr lang="en-IN" dirty="0" err="1"/>
              <a:t>yoy</a:t>
            </a:r>
            <a:r>
              <a:rPr lang="en-IN" dirty="0"/>
              <a:t>)</a:t>
            </a:r>
          </a:p>
        </p:txBody>
      </p:sp>
      <p:graphicFrame>
        <p:nvGraphicFramePr>
          <p:cNvPr id="4" name="Content Placeholder 3">
            <a:extLst>
              <a:ext uri="{FF2B5EF4-FFF2-40B4-BE49-F238E27FC236}">
                <a16:creationId xmlns:a16="http://schemas.microsoft.com/office/drawing/2014/main" id="{3925348B-1CF9-4C96-8990-096F564FEFF9}"/>
              </a:ext>
            </a:extLst>
          </p:cNvPr>
          <p:cNvGraphicFramePr>
            <a:graphicFrameLocks noGrp="1"/>
          </p:cNvGraphicFramePr>
          <p:nvPr>
            <p:ph idx="1"/>
            <p:extLst>
              <p:ext uri="{D42A27DB-BD31-4B8C-83A1-F6EECF244321}">
                <p14:modId xmlns:p14="http://schemas.microsoft.com/office/powerpoint/2010/main" val="2474575322"/>
              </p:ext>
            </p:extLst>
          </p:nvPr>
        </p:nvGraphicFramePr>
        <p:xfrm>
          <a:off x="195309" y="2193925"/>
          <a:ext cx="11878322" cy="45619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3506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75DB-A666-4C41-A8A4-4A36BDF7C589}"/>
              </a:ext>
            </a:extLst>
          </p:cNvPr>
          <p:cNvSpPr>
            <a:spLocks noGrp="1"/>
          </p:cNvSpPr>
          <p:nvPr>
            <p:ph type="title"/>
          </p:nvPr>
        </p:nvSpPr>
        <p:spPr>
          <a:xfrm>
            <a:off x="1828801" y="764373"/>
            <a:ext cx="9677400" cy="1293028"/>
          </a:xfrm>
        </p:spPr>
        <p:txBody>
          <a:bodyPr>
            <a:normAutofit fontScale="90000"/>
          </a:bodyPr>
          <a:lstStyle/>
          <a:p>
            <a:r>
              <a:rPr lang="en-US" dirty="0"/>
              <a:t>TOP 10 Batsman with highest Strike Rate</a:t>
            </a:r>
            <a:br>
              <a:rPr lang="en-US" dirty="0"/>
            </a:br>
            <a:endParaRPr lang="en-IN" dirty="0"/>
          </a:p>
        </p:txBody>
      </p:sp>
      <p:graphicFrame>
        <p:nvGraphicFramePr>
          <p:cNvPr id="4" name="Content Placeholder 3">
            <a:extLst>
              <a:ext uri="{FF2B5EF4-FFF2-40B4-BE49-F238E27FC236}">
                <a16:creationId xmlns:a16="http://schemas.microsoft.com/office/drawing/2014/main" id="{E12CA689-D6D6-4677-9F8D-91C6F4D84061}"/>
              </a:ext>
            </a:extLst>
          </p:cNvPr>
          <p:cNvGraphicFramePr>
            <a:graphicFrameLocks noGrp="1"/>
          </p:cNvGraphicFramePr>
          <p:nvPr>
            <p:ph idx="1"/>
            <p:extLst>
              <p:ext uri="{D42A27DB-BD31-4B8C-83A1-F6EECF244321}">
                <p14:modId xmlns:p14="http://schemas.microsoft.com/office/powerpoint/2010/main" val="3905056051"/>
              </p:ext>
            </p:extLst>
          </p:nvPr>
        </p:nvGraphicFramePr>
        <p:xfrm>
          <a:off x="363984" y="2057401"/>
          <a:ext cx="11461072" cy="44321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618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602EE-4257-436D-8532-4808F94AE425}"/>
              </a:ext>
            </a:extLst>
          </p:cNvPr>
          <p:cNvSpPr>
            <a:spLocks noGrp="1"/>
          </p:cNvSpPr>
          <p:nvPr>
            <p:ph type="title"/>
          </p:nvPr>
        </p:nvSpPr>
        <p:spPr>
          <a:xfrm>
            <a:off x="682625" y="762000"/>
            <a:ext cx="10823575" cy="1295400"/>
          </a:xfrm>
        </p:spPr>
        <p:txBody>
          <a:bodyPr/>
          <a:lstStyle/>
          <a:p>
            <a:r>
              <a:rPr lang="en-IN" dirty="0"/>
              <a:t>TOP 10 BATSMAN - BOUNDARY</a:t>
            </a:r>
          </a:p>
        </p:txBody>
      </p:sp>
      <p:sp>
        <p:nvSpPr>
          <p:cNvPr id="3" name="Text Placeholder 2">
            <a:extLst>
              <a:ext uri="{FF2B5EF4-FFF2-40B4-BE49-F238E27FC236}">
                <a16:creationId xmlns:a16="http://schemas.microsoft.com/office/drawing/2014/main" id="{DF80C1AE-96F0-4ED8-872C-A28D13490241}"/>
              </a:ext>
            </a:extLst>
          </p:cNvPr>
          <p:cNvSpPr>
            <a:spLocks noGrp="1"/>
          </p:cNvSpPr>
          <p:nvPr>
            <p:ph type="body" idx="1"/>
          </p:nvPr>
        </p:nvSpPr>
        <p:spPr>
          <a:xfrm>
            <a:off x="682625" y="2183802"/>
            <a:ext cx="5311775" cy="823912"/>
          </a:xfrm>
        </p:spPr>
        <p:txBody>
          <a:bodyPr>
            <a:normAutofit/>
          </a:bodyPr>
          <a:lstStyle/>
          <a:p>
            <a:r>
              <a:rPr lang="en-IN" sz="2400" dirty="0"/>
              <a:t>PLAYERS WITH HIGHEST FOUR’S</a:t>
            </a:r>
          </a:p>
        </p:txBody>
      </p:sp>
      <p:sp>
        <p:nvSpPr>
          <p:cNvPr id="5" name="Text Placeholder 4">
            <a:extLst>
              <a:ext uri="{FF2B5EF4-FFF2-40B4-BE49-F238E27FC236}">
                <a16:creationId xmlns:a16="http://schemas.microsoft.com/office/drawing/2014/main" id="{CB285CEC-2F96-4688-961F-C694FBFBDD05}"/>
              </a:ext>
            </a:extLst>
          </p:cNvPr>
          <p:cNvSpPr>
            <a:spLocks noGrp="1"/>
          </p:cNvSpPr>
          <p:nvPr>
            <p:ph type="body" sz="quarter" idx="3"/>
          </p:nvPr>
        </p:nvSpPr>
        <p:spPr/>
        <p:txBody>
          <a:bodyPr>
            <a:normAutofit/>
          </a:bodyPr>
          <a:lstStyle/>
          <a:p>
            <a:r>
              <a:rPr lang="en-IN" sz="2400" dirty="0"/>
              <a:t>PLAYERS WITH HIGHEST SIX’S</a:t>
            </a:r>
          </a:p>
        </p:txBody>
      </p:sp>
      <p:graphicFrame>
        <p:nvGraphicFramePr>
          <p:cNvPr id="8" name="Content Placeholder 7">
            <a:extLst>
              <a:ext uri="{FF2B5EF4-FFF2-40B4-BE49-F238E27FC236}">
                <a16:creationId xmlns:a16="http://schemas.microsoft.com/office/drawing/2014/main" id="{05F629C3-58AD-4622-A196-300F101D5AA2}"/>
              </a:ext>
            </a:extLst>
          </p:cNvPr>
          <p:cNvGraphicFramePr>
            <a:graphicFrameLocks noGrp="1"/>
          </p:cNvGraphicFramePr>
          <p:nvPr>
            <p:ph sz="half" idx="2"/>
            <p:extLst>
              <p:ext uri="{D42A27DB-BD31-4B8C-83A1-F6EECF244321}">
                <p14:modId xmlns:p14="http://schemas.microsoft.com/office/powerpoint/2010/main" val="3552764590"/>
              </p:ext>
            </p:extLst>
          </p:nvPr>
        </p:nvGraphicFramePr>
        <p:xfrm>
          <a:off x="685800" y="3132138"/>
          <a:ext cx="5311775" cy="3086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F7DEF739-E374-47CF-801D-D358528A4A91}"/>
              </a:ext>
            </a:extLst>
          </p:cNvPr>
          <p:cNvGraphicFramePr>
            <a:graphicFrameLocks noGrp="1"/>
          </p:cNvGraphicFramePr>
          <p:nvPr>
            <p:ph sz="quarter" idx="4"/>
            <p:extLst>
              <p:ext uri="{D42A27DB-BD31-4B8C-83A1-F6EECF244321}">
                <p14:modId xmlns:p14="http://schemas.microsoft.com/office/powerpoint/2010/main" val="4091264108"/>
              </p:ext>
            </p:extLst>
          </p:nvPr>
        </p:nvGraphicFramePr>
        <p:xfrm>
          <a:off x="6172200" y="3132138"/>
          <a:ext cx="5334000" cy="3086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210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A284-1600-45B8-AF5A-0C93D4AD516C}"/>
              </a:ext>
            </a:extLst>
          </p:cNvPr>
          <p:cNvSpPr>
            <a:spLocks noGrp="1"/>
          </p:cNvSpPr>
          <p:nvPr>
            <p:ph type="title"/>
          </p:nvPr>
        </p:nvSpPr>
        <p:spPr>
          <a:xfrm>
            <a:off x="2024109" y="762000"/>
            <a:ext cx="9482091" cy="1295400"/>
          </a:xfrm>
        </p:spPr>
        <p:txBody>
          <a:bodyPr/>
          <a:lstStyle/>
          <a:p>
            <a:r>
              <a:rPr lang="en-IN" dirty="0"/>
              <a:t>TOP 10 BOWLERS AND BATSMAN</a:t>
            </a:r>
          </a:p>
        </p:txBody>
      </p:sp>
      <p:sp>
        <p:nvSpPr>
          <p:cNvPr id="3" name="Text Placeholder 2">
            <a:extLst>
              <a:ext uri="{FF2B5EF4-FFF2-40B4-BE49-F238E27FC236}">
                <a16:creationId xmlns:a16="http://schemas.microsoft.com/office/drawing/2014/main" id="{22A01E45-1752-4941-AD4F-7881FD71EBB9}"/>
              </a:ext>
            </a:extLst>
          </p:cNvPr>
          <p:cNvSpPr>
            <a:spLocks noGrp="1"/>
          </p:cNvSpPr>
          <p:nvPr>
            <p:ph type="body" idx="1"/>
          </p:nvPr>
        </p:nvSpPr>
        <p:spPr/>
        <p:txBody>
          <a:bodyPr/>
          <a:lstStyle/>
          <a:p>
            <a:r>
              <a:rPr lang="en-IN" dirty="0"/>
              <a:t>TOP 10 RUN SCORER’S</a:t>
            </a:r>
          </a:p>
        </p:txBody>
      </p:sp>
      <p:sp>
        <p:nvSpPr>
          <p:cNvPr id="5" name="Text Placeholder 4">
            <a:extLst>
              <a:ext uri="{FF2B5EF4-FFF2-40B4-BE49-F238E27FC236}">
                <a16:creationId xmlns:a16="http://schemas.microsoft.com/office/drawing/2014/main" id="{FA90A8DD-41CB-4CFE-8630-4DEB28A9132D}"/>
              </a:ext>
            </a:extLst>
          </p:cNvPr>
          <p:cNvSpPr>
            <a:spLocks noGrp="1"/>
          </p:cNvSpPr>
          <p:nvPr>
            <p:ph type="body" sz="quarter" idx="3"/>
          </p:nvPr>
        </p:nvSpPr>
        <p:spPr/>
        <p:txBody>
          <a:bodyPr/>
          <a:lstStyle/>
          <a:p>
            <a:r>
              <a:rPr lang="en-IN" dirty="0"/>
              <a:t>TOP 10 WICKET TAKER’S</a:t>
            </a:r>
          </a:p>
        </p:txBody>
      </p:sp>
      <p:graphicFrame>
        <p:nvGraphicFramePr>
          <p:cNvPr id="7" name="Content Placeholder 6">
            <a:extLst>
              <a:ext uri="{FF2B5EF4-FFF2-40B4-BE49-F238E27FC236}">
                <a16:creationId xmlns:a16="http://schemas.microsoft.com/office/drawing/2014/main" id="{41EE8445-11ED-4CEF-8E19-35CB561E555B}"/>
              </a:ext>
            </a:extLst>
          </p:cNvPr>
          <p:cNvGraphicFramePr>
            <a:graphicFrameLocks noGrp="1"/>
          </p:cNvGraphicFramePr>
          <p:nvPr>
            <p:ph sz="half" idx="2"/>
            <p:extLst>
              <p:ext uri="{D42A27DB-BD31-4B8C-83A1-F6EECF244321}">
                <p14:modId xmlns:p14="http://schemas.microsoft.com/office/powerpoint/2010/main" val="2658024432"/>
              </p:ext>
            </p:extLst>
          </p:nvPr>
        </p:nvGraphicFramePr>
        <p:xfrm>
          <a:off x="195310" y="3132138"/>
          <a:ext cx="5824492" cy="3086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6B88FD81-0EDF-4449-AFF3-FB10BB3472BE}"/>
              </a:ext>
            </a:extLst>
          </p:cNvPr>
          <p:cNvGraphicFramePr>
            <a:graphicFrameLocks noGrp="1"/>
          </p:cNvGraphicFramePr>
          <p:nvPr>
            <p:ph sz="quarter" idx="4"/>
            <p:extLst>
              <p:ext uri="{D42A27DB-BD31-4B8C-83A1-F6EECF244321}">
                <p14:modId xmlns:p14="http://schemas.microsoft.com/office/powerpoint/2010/main" val="1357458200"/>
              </p:ext>
            </p:extLst>
          </p:nvPr>
        </p:nvGraphicFramePr>
        <p:xfrm>
          <a:off x="6172199" y="3132138"/>
          <a:ext cx="5802265" cy="3086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2001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E9C2-9FC2-4350-ACC1-4DBC963D6E11}"/>
              </a:ext>
            </a:extLst>
          </p:cNvPr>
          <p:cNvSpPr>
            <a:spLocks noGrp="1"/>
          </p:cNvSpPr>
          <p:nvPr>
            <p:ph type="title"/>
          </p:nvPr>
        </p:nvSpPr>
        <p:spPr>
          <a:xfrm>
            <a:off x="994299" y="762000"/>
            <a:ext cx="10511901" cy="1295400"/>
          </a:xfrm>
        </p:spPr>
        <p:txBody>
          <a:bodyPr/>
          <a:lstStyle/>
          <a:p>
            <a:r>
              <a:rPr lang="en-IN" dirty="0"/>
              <a:t>TOTAL MAN OF THE MATCH AWARDS</a:t>
            </a:r>
          </a:p>
        </p:txBody>
      </p:sp>
      <p:sp>
        <p:nvSpPr>
          <p:cNvPr id="3" name="Text Placeholder 2">
            <a:extLst>
              <a:ext uri="{FF2B5EF4-FFF2-40B4-BE49-F238E27FC236}">
                <a16:creationId xmlns:a16="http://schemas.microsoft.com/office/drawing/2014/main" id="{B332B012-C47C-435F-9C18-EB8A4E80CED4}"/>
              </a:ext>
            </a:extLst>
          </p:cNvPr>
          <p:cNvSpPr>
            <a:spLocks noGrp="1"/>
          </p:cNvSpPr>
          <p:nvPr>
            <p:ph type="body" idx="1"/>
          </p:nvPr>
        </p:nvSpPr>
        <p:spPr/>
        <p:txBody>
          <a:bodyPr>
            <a:normAutofit/>
          </a:bodyPr>
          <a:lstStyle/>
          <a:p>
            <a:r>
              <a:rPr lang="en-IN" sz="2000" dirty="0"/>
              <a:t>TOP 10 MOM AWARDS</a:t>
            </a:r>
          </a:p>
        </p:txBody>
      </p:sp>
      <p:sp>
        <p:nvSpPr>
          <p:cNvPr id="5" name="Text Placeholder 4">
            <a:extLst>
              <a:ext uri="{FF2B5EF4-FFF2-40B4-BE49-F238E27FC236}">
                <a16:creationId xmlns:a16="http://schemas.microsoft.com/office/drawing/2014/main" id="{935A4B4D-8722-43A5-AD13-A726CD120687}"/>
              </a:ext>
            </a:extLst>
          </p:cNvPr>
          <p:cNvSpPr>
            <a:spLocks noGrp="1"/>
          </p:cNvSpPr>
          <p:nvPr>
            <p:ph type="body" sz="quarter" idx="3"/>
          </p:nvPr>
        </p:nvSpPr>
        <p:spPr>
          <a:xfrm>
            <a:off x="6197602" y="2183802"/>
            <a:ext cx="5760619" cy="823912"/>
          </a:xfrm>
        </p:spPr>
        <p:txBody>
          <a:bodyPr>
            <a:normAutofit/>
          </a:bodyPr>
          <a:lstStyle/>
          <a:p>
            <a:r>
              <a:rPr lang="en-IN" sz="2000" dirty="0"/>
              <a:t>BATSMAN WITH MOST NO OF MOM IN A YEAR</a:t>
            </a:r>
          </a:p>
        </p:txBody>
      </p:sp>
      <p:graphicFrame>
        <p:nvGraphicFramePr>
          <p:cNvPr id="7" name="Content Placeholder 6">
            <a:extLst>
              <a:ext uri="{FF2B5EF4-FFF2-40B4-BE49-F238E27FC236}">
                <a16:creationId xmlns:a16="http://schemas.microsoft.com/office/drawing/2014/main" id="{3043FA55-E567-47FF-98D6-228EAB46E3DE}"/>
              </a:ext>
            </a:extLst>
          </p:cNvPr>
          <p:cNvGraphicFramePr>
            <a:graphicFrameLocks noGrp="1"/>
          </p:cNvGraphicFramePr>
          <p:nvPr>
            <p:ph sz="half" idx="2"/>
            <p:extLst>
              <p:ext uri="{D42A27DB-BD31-4B8C-83A1-F6EECF244321}">
                <p14:modId xmlns:p14="http://schemas.microsoft.com/office/powerpoint/2010/main" val="2952759231"/>
              </p:ext>
            </p:extLst>
          </p:nvPr>
        </p:nvGraphicFramePr>
        <p:xfrm>
          <a:off x="685800" y="3132138"/>
          <a:ext cx="5311775" cy="3086100"/>
        </p:xfrm>
        <a:graphic>
          <a:graphicData uri="http://schemas.openxmlformats.org/drawingml/2006/chart">
            <c:chart xmlns:c="http://schemas.openxmlformats.org/drawingml/2006/chart" xmlns:r="http://schemas.openxmlformats.org/officeDocument/2006/relationships" r:id="rId2"/>
          </a:graphicData>
        </a:graphic>
      </p:graphicFrame>
      <p:pic>
        <p:nvPicPr>
          <p:cNvPr id="13" name="Content Placeholder 12">
            <a:extLst>
              <a:ext uri="{FF2B5EF4-FFF2-40B4-BE49-F238E27FC236}">
                <a16:creationId xmlns:a16="http://schemas.microsoft.com/office/drawing/2014/main" id="{3F098934-A270-442F-ADE7-0FC48DFE5386}"/>
              </a:ext>
            </a:extLst>
          </p:cNvPr>
          <p:cNvPicPr>
            <a:picLocks noGrp="1" noChangeAspect="1"/>
          </p:cNvPicPr>
          <p:nvPr>
            <p:ph sz="quarter" idx="4"/>
          </p:nvPr>
        </p:nvPicPr>
        <p:blipFill>
          <a:blip r:embed="rId3"/>
          <a:stretch>
            <a:fillRect/>
          </a:stretch>
        </p:blipFill>
        <p:spPr>
          <a:xfrm>
            <a:off x="6281737" y="3195961"/>
            <a:ext cx="5311775" cy="2774627"/>
          </a:xfrm>
        </p:spPr>
      </p:pic>
    </p:spTree>
    <p:extLst>
      <p:ext uri="{BB962C8B-B14F-4D97-AF65-F5344CB8AC3E}">
        <p14:creationId xmlns:p14="http://schemas.microsoft.com/office/powerpoint/2010/main" val="3978511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A4C3-0046-4906-86EE-B2064BB9AAC3}"/>
              </a:ext>
            </a:extLst>
          </p:cNvPr>
          <p:cNvSpPr>
            <a:spLocks noGrp="1"/>
          </p:cNvSpPr>
          <p:nvPr>
            <p:ph type="title"/>
          </p:nvPr>
        </p:nvSpPr>
        <p:spPr/>
        <p:txBody>
          <a:bodyPr/>
          <a:lstStyle/>
          <a:p>
            <a:r>
              <a:rPr lang="en-IN" dirty="0"/>
              <a:t>TOSS AND WINING % ANALYSIS</a:t>
            </a:r>
          </a:p>
        </p:txBody>
      </p:sp>
      <p:sp>
        <p:nvSpPr>
          <p:cNvPr id="3" name="Text Placeholder 2">
            <a:extLst>
              <a:ext uri="{FF2B5EF4-FFF2-40B4-BE49-F238E27FC236}">
                <a16:creationId xmlns:a16="http://schemas.microsoft.com/office/drawing/2014/main" id="{7EEF8E07-4DC3-4AFA-8C6C-A1ADFE05F9B7}"/>
              </a:ext>
            </a:extLst>
          </p:cNvPr>
          <p:cNvSpPr>
            <a:spLocks noGrp="1"/>
          </p:cNvSpPr>
          <p:nvPr>
            <p:ph type="body" idx="1"/>
          </p:nvPr>
        </p:nvSpPr>
        <p:spPr>
          <a:xfrm>
            <a:off x="99917" y="2183802"/>
            <a:ext cx="5894484" cy="823912"/>
          </a:xfrm>
        </p:spPr>
        <p:txBody>
          <a:bodyPr>
            <a:normAutofit/>
          </a:bodyPr>
          <a:lstStyle/>
          <a:p>
            <a:r>
              <a:rPr lang="en-US" sz="2400" dirty="0"/>
              <a:t>Team’s toss win % and match wining %</a:t>
            </a:r>
            <a:endParaRPr lang="en-IN" sz="2400" dirty="0"/>
          </a:p>
        </p:txBody>
      </p:sp>
      <p:pic>
        <p:nvPicPr>
          <p:cNvPr id="9" name="Content Placeholder 8">
            <a:extLst>
              <a:ext uri="{FF2B5EF4-FFF2-40B4-BE49-F238E27FC236}">
                <a16:creationId xmlns:a16="http://schemas.microsoft.com/office/drawing/2014/main" id="{F07155B2-4E03-46F8-BC08-130E9D29D900}"/>
              </a:ext>
            </a:extLst>
          </p:cNvPr>
          <p:cNvPicPr>
            <a:picLocks noGrp="1" noChangeAspect="1"/>
          </p:cNvPicPr>
          <p:nvPr>
            <p:ph sz="half" idx="2"/>
          </p:nvPr>
        </p:nvPicPr>
        <p:blipFill>
          <a:blip r:embed="rId2"/>
          <a:stretch>
            <a:fillRect/>
          </a:stretch>
        </p:blipFill>
        <p:spPr>
          <a:xfrm>
            <a:off x="99916" y="3132666"/>
            <a:ext cx="5996084" cy="3303645"/>
          </a:xfrm>
        </p:spPr>
      </p:pic>
      <p:sp>
        <p:nvSpPr>
          <p:cNvPr id="5" name="Text Placeholder 4">
            <a:extLst>
              <a:ext uri="{FF2B5EF4-FFF2-40B4-BE49-F238E27FC236}">
                <a16:creationId xmlns:a16="http://schemas.microsoft.com/office/drawing/2014/main" id="{55195456-56EC-42F8-9B94-AADD0DC75E51}"/>
              </a:ext>
            </a:extLst>
          </p:cNvPr>
          <p:cNvSpPr>
            <a:spLocks noGrp="1"/>
          </p:cNvSpPr>
          <p:nvPr>
            <p:ph type="body" sz="quarter" idx="3"/>
          </p:nvPr>
        </p:nvSpPr>
        <p:spPr>
          <a:xfrm>
            <a:off x="6197601" y="2183802"/>
            <a:ext cx="5822764" cy="823912"/>
          </a:xfrm>
        </p:spPr>
        <p:txBody>
          <a:bodyPr>
            <a:normAutofit/>
          </a:bodyPr>
          <a:lstStyle/>
          <a:p>
            <a:r>
              <a:rPr lang="en-US" sz="2400" dirty="0"/>
              <a:t>Team's having highest win % when </a:t>
            </a:r>
            <a:r>
              <a:rPr lang="en-US" sz="2400" dirty="0" err="1"/>
              <a:t>lossing</a:t>
            </a:r>
            <a:r>
              <a:rPr lang="en-US" sz="2400" dirty="0"/>
              <a:t> toss</a:t>
            </a:r>
            <a:endParaRPr lang="en-IN" sz="2400" dirty="0"/>
          </a:p>
        </p:txBody>
      </p:sp>
      <p:pic>
        <p:nvPicPr>
          <p:cNvPr id="11" name="Content Placeholder 10">
            <a:extLst>
              <a:ext uri="{FF2B5EF4-FFF2-40B4-BE49-F238E27FC236}">
                <a16:creationId xmlns:a16="http://schemas.microsoft.com/office/drawing/2014/main" id="{E55A6455-FDAF-4BA4-85C1-FDFE709B1CBC}"/>
              </a:ext>
            </a:extLst>
          </p:cNvPr>
          <p:cNvPicPr>
            <a:picLocks noGrp="1" noChangeAspect="1"/>
          </p:cNvPicPr>
          <p:nvPr>
            <p:ph sz="quarter" idx="4"/>
          </p:nvPr>
        </p:nvPicPr>
        <p:blipFill>
          <a:blip r:embed="rId3"/>
          <a:stretch>
            <a:fillRect/>
          </a:stretch>
        </p:blipFill>
        <p:spPr>
          <a:xfrm>
            <a:off x="6172200" y="3132665"/>
            <a:ext cx="5919884" cy="3303645"/>
          </a:xfrm>
        </p:spPr>
      </p:pic>
    </p:spTree>
    <p:extLst>
      <p:ext uri="{BB962C8B-B14F-4D97-AF65-F5344CB8AC3E}">
        <p14:creationId xmlns:p14="http://schemas.microsoft.com/office/powerpoint/2010/main" val="41321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IPL Analysis</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r>
              <a:rPr lang="en-IN" sz="1800" dirty="0">
                <a:effectLst/>
                <a:latin typeface="Liberation Serif"/>
                <a:ea typeface="Noto Sans CJK SC"/>
                <a:cs typeface="Lohit Devanagari"/>
              </a:rPr>
              <a:t>Now that this year's IPL is over, let's not curb our cricket love and start analysing the whole of IPL with this latest and complete Indian Premier League dataset. It contains the match descriptions, results, winners, player of the matches, ball by ball dataset and much more. So, stop thinking and start </a:t>
            </a:r>
            <a:r>
              <a:rPr lang="en-IN" sz="1800" b="1" dirty="0" err="1">
                <a:effectLst/>
                <a:latin typeface="Liberation Serif"/>
                <a:ea typeface="Noto Sans CJK SC"/>
                <a:cs typeface="Lohit Devanagari"/>
              </a:rPr>
              <a:t>analyzing</a:t>
            </a:r>
            <a:r>
              <a:rPr lang="en-IN" sz="1800" dirty="0">
                <a:effectLst/>
                <a:latin typeface="Liberation Serif"/>
                <a:ea typeface="Noto Sans CJK SC"/>
                <a:cs typeface="Lohit Devanagari"/>
              </a:rPr>
              <a:t> </a:t>
            </a:r>
            <a:endParaRPr lang="en-IN" dirty="0"/>
          </a:p>
        </p:txBody>
      </p:sp>
    </p:spTree>
    <p:extLst>
      <p:ext uri="{BB962C8B-B14F-4D97-AF65-F5344CB8AC3E}">
        <p14:creationId xmlns:p14="http://schemas.microsoft.com/office/powerpoint/2010/main" val="169741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Aim</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pPr>
              <a:buFont typeface="Wingdings" panose="05000000000000000000" pitchFamily="2" charset="2"/>
              <a:buChar char="Ø"/>
            </a:pPr>
            <a:r>
              <a:rPr lang="en-US" dirty="0"/>
              <a:t>To analyze Data </a:t>
            </a:r>
          </a:p>
          <a:p>
            <a:pPr>
              <a:buFont typeface="Wingdings" panose="05000000000000000000" pitchFamily="2" charset="2"/>
              <a:buChar char="Ø"/>
            </a:pPr>
            <a:r>
              <a:rPr lang="en-US" dirty="0"/>
              <a:t>To find anomalies</a:t>
            </a:r>
          </a:p>
          <a:p>
            <a:pPr>
              <a:buFont typeface="Wingdings" panose="05000000000000000000" pitchFamily="2" charset="2"/>
              <a:buChar char="Ø"/>
            </a:pPr>
            <a:r>
              <a:rPr lang="en-US" dirty="0"/>
              <a:t>To preprocess data</a:t>
            </a:r>
          </a:p>
          <a:p>
            <a:pPr>
              <a:buFont typeface="Wingdings" panose="05000000000000000000" pitchFamily="2" charset="2"/>
              <a:buChar char="Ø"/>
            </a:pPr>
            <a:r>
              <a:rPr lang="en-US" dirty="0"/>
              <a:t>To cleanse the data </a:t>
            </a:r>
          </a:p>
          <a:p>
            <a:pPr>
              <a:buFont typeface="Wingdings" panose="05000000000000000000" pitchFamily="2" charset="2"/>
              <a:buChar char="Ø"/>
            </a:pPr>
            <a:r>
              <a:rPr lang="en-US" dirty="0"/>
              <a:t>To provide the insights on data with different visualization</a:t>
            </a:r>
            <a:endParaRPr lang="en-IN" dirty="0"/>
          </a:p>
        </p:txBody>
      </p:sp>
    </p:spTree>
    <p:extLst>
      <p:ext uri="{BB962C8B-B14F-4D97-AF65-F5344CB8AC3E}">
        <p14:creationId xmlns:p14="http://schemas.microsoft.com/office/powerpoint/2010/main" val="31716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Case</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r>
              <a:rPr lang="en-US" dirty="0"/>
              <a:t>To provide  detailed insight on IPL in various dimensions like</a:t>
            </a:r>
          </a:p>
          <a:p>
            <a:pPr>
              <a:buFont typeface="Wingdings" panose="05000000000000000000" pitchFamily="2" charset="2"/>
              <a:buChar char="Ø"/>
            </a:pPr>
            <a:r>
              <a:rPr lang="en-US" dirty="0"/>
              <a:t>Date/month/year</a:t>
            </a:r>
          </a:p>
          <a:p>
            <a:pPr>
              <a:buFont typeface="Wingdings" panose="05000000000000000000" pitchFamily="2" charset="2"/>
              <a:buChar char="Ø"/>
            </a:pPr>
            <a:r>
              <a:rPr lang="en-US" dirty="0"/>
              <a:t>Venue wise</a:t>
            </a:r>
          </a:p>
          <a:p>
            <a:pPr>
              <a:buFont typeface="Wingdings" panose="05000000000000000000" pitchFamily="2" charset="2"/>
              <a:buChar char="Ø"/>
            </a:pPr>
            <a:r>
              <a:rPr lang="en-US" dirty="0"/>
              <a:t>Player wise</a:t>
            </a:r>
          </a:p>
          <a:p>
            <a:pPr>
              <a:buFont typeface="Wingdings" panose="05000000000000000000" pitchFamily="2" charset="2"/>
              <a:buChar char="Ø"/>
            </a:pPr>
            <a:r>
              <a:rPr lang="en-US" dirty="0"/>
              <a:t>Team wise</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414141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Audience</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pPr>
              <a:buFont typeface="Wingdings" panose="05000000000000000000" pitchFamily="2" charset="2"/>
              <a:buChar char="Ø"/>
            </a:pPr>
            <a:r>
              <a:rPr lang="en-US" dirty="0"/>
              <a:t>Franchise Owners</a:t>
            </a:r>
          </a:p>
          <a:p>
            <a:pPr>
              <a:buFont typeface="Wingdings" panose="05000000000000000000" pitchFamily="2" charset="2"/>
              <a:buChar char="Ø"/>
            </a:pPr>
            <a:r>
              <a:rPr lang="en-US" dirty="0"/>
              <a:t>Talent Management Companies</a:t>
            </a:r>
          </a:p>
          <a:p>
            <a:pPr>
              <a:buFont typeface="Wingdings" panose="05000000000000000000" pitchFamily="2" charset="2"/>
              <a:buChar char="Ø"/>
            </a:pPr>
            <a:r>
              <a:rPr lang="en-US" dirty="0"/>
              <a:t>Marketing companies</a:t>
            </a:r>
          </a:p>
          <a:p>
            <a:pPr>
              <a:buFont typeface="Wingdings" panose="05000000000000000000" pitchFamily="2" charset="2"/>
              <a:buChar char="Ø"/>
            </a:pPr>
            <a:r>
              <a:rPr lang="en-US" dirty="0"/>
              <a:t>Fantasy Apps Companies</a:t>
            </a:r>
          </a:p>
        </p:txBody>
      </p:sp>
    </p:spTree>
    <p:extLst>
      <p:ext uri="{BB962C8B-B14F-4D97-AF65-F5344CB8AC3E}">
        <p14:creationId xmlns:p14="http://schemas.microsoft.com/office/powerpoint/2010/main" val="95180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Nature of Data</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pPr marL="0" indent="0">
              <a:buNone/>
            </a:pPr>
            <a:r>
              <a:rPr lang="en-US" dirty="0"/>
              <a:t>We have IPL Data from 2008-20</a:t>
            </a:r>
          </a:p>
          <a:p>
            <a:pPr>
              <a:buFont typeface="Wingdings" panose="05000000000000000000" pitchFamily="2" charset="2"/>
              <a:buChar char="Ø"/>
            </a:pPr>
            <a:r>
              <a:rPr lang="en-US" dirty="0"/>
              <a:t>Match wise Details</a:t>
            </a:r>
          </a:p>
          <a:p>
            <a:pPr>
              <a:buFont typeface="Wingdings" panose="05000000000000000000" pitchFamily="2" charset="2"/>
              <a:buChar char="Ø"/>
            </a:pPr>
            <a:r>
              <a:rPr lang="en-US" dirty="0"/>
              <a:t>Ball by Ball detailed data of each match 2008-20</a:t>
            </a:r>
          </a:p>
          <a:p>
            <a:pPr marL="0" indent="0">
              <a:buNone/>
            </a:pPr>
            <a:r>
              <a:rPr lang="en-IN" dirty="0"/>
              <a:t>Around </a:t>
            </a:r>
            <a:r>
              <a:rPr lang="en-US" sz="1800" dirty="0">
                <a:effectLst/>
                <a:latin typeface="Calibri" panose="020F0502020204030204" pitchFamily="34" charset="0"/>
                <a:ea typeface="Calibri" panose="020F0502020204030204" pitchFamily="34" charset="0"/>
                <a:cs typeface="Times New Roman" panose="02020603050405020304" pitchFamily="18" charset="0"/>
              </a:rPr>
              <a:t>192879</a:t>
            </a:r>
            <a:r>
              <a:rPr lang="en-IN" dirty="0"/>
              <a:t> records ,mainly 5 categories  , few discrepancies detected like (null values , duplicate values , around 9 numerical variables which are contentious</a:t>
            </a:r>
          </a:p>
        </p:txBody>
      </p:sp>
    </p:spTree>
    <p:extLst>
      <p:ext uri="{BB962C8B-B14F-4D97-AF65-F5344CB8AC3E}">
        <p14:creationId xmlns:p14="http://schemas.microsoft.com/office/powerpoint/2010/main" val="337846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DDE8-A02D-4F8C-843B-F3E0C93360DF}"/>
              </a:ext>
            </a:extLst>
          </p:cNvPr>
          <p:cNvSpPr>
            <a:spLocks noGrp="1"/>
          </p:cNvSpPr>
          <p:nvPr>
            <p:ph type="title"/>
          </p:nvPr>
        </p:nvSpPr>
        <p:spPr/>
        <p:txBody>
          <a:bodyPr/>
          <a:lstStyle/>
          <a:p>
            <a:r>
              <a:rPr lang="en-IN" dirty="0"/>
              <a:t>Bowlers performance(</a:t>
            </a:r>
            <a:r>
              <a:rPr lang="en-IN" dirty="0" err="1"/>
              <a:t>yoy</a:t>
            </a:r>
            <a:r>
              <a:rPr lang="en-IN" dirty="0"/>
              <a:t>)</a:t>
            </a:r>
          </a:p>
        </p:txBody>
      </p:sp>
      <p:graphicFrame>
        <p:nvGraphicFramePr>
          <p:cNvPr id="4" name="Content Placeholder 3">
            <a:extLst>
              <a:ext uri="{FF2B5EF4-FFF2-40B4-BE49-F238E27FC236}">
                <a16:creationId xmlns:a16="http://schemas.microsoft.com/office/drawing/2014/main" id="{1AD0CF56-58E0-4BA5-AB14-FF662125D745}"/>
              </a:ext>
            </a:extLst>
          </p:cNvPr>
          <p:cNvGraphicFramePr>
            <a:graphicFrameLocks noGrp="1"/>
          </p:cNvGraphicFramePr>
          <p:nvPr>
            <p:ph idx="1"/>
            <p:extLst>
              <p:ext uri="{D42A27DB-BD31-4B8C-83A1-F6EECF244321}">
                <p14:modId xmlns:p14="http://schemas.microsoft.com/office/powerpoint/2010/main" val="2530006230"/>
              </p:ext>
            </p:extLst>
          </p:nvPr>
        </p:nvGraphicFramePr>
        <p:xfrm>
          <a:off x="541538" y="2201662"/>
          <a:ext cx="10964662" cy="43056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1123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05C3-5CDB-4913-8C06-BBECE2C2670A}"/>
              </a:ext>
            </a:extLst>
          </p:cNvPr>
          <p:cNvSpPr>
            <a:spLocks noGrp="1"/>
          </p:cNvSpPr>
          <p:nvPr>
            <p:ph type="title"/>
          </p:nvPr>
        </p:nvSpPr>
        <p:spPr>
          <a:xfrm>
            <a:off x="1269507" y="764373"/>
            <a:ext cx="10236693" cy="1293028"/>
          </a:xfrm>
        </p:spPr>
        <p:txBody>
          <a:bodyPr/>
          <a:lstStyle/>
          <a:p>
            <a:r>
              <a:rPr lang="en-IN" dirty="0"/>
              <a:t>Team wise innings performance</a:t>
            </a:r>
          </a:p>
        </p:txBody>
      </p:sp>
      <p:graphicFrame>
        <p:nvGraphicFramePr>
          <p:cNvPr id="4" name="Content Placeholder 3">
            <a:extLst>
              <a:ext uri="{FF2B5EF4-FFF2-40B4-BE49-F238E27FC236}">
                <a16:creationId xmlns:a16="http://schemas.microsoft.com/office/drawing/2014/main" id="{21EB4002-49DC-4559-A731-E0FB7995F34E}"/>
              </a:ext>
            </a:extLst>
          </p:cNvPr>
          <p:cNvGraphicFramePr>
            <a:graphicFrameLocks noGrp="1"/>
          </p:cNvGraphicFramePr>
          <p:nvPr>
            <p:ph idx="1"/>
            <p:extLst>
              <p:ext uri="{D42A27DB-BD31-4B8C-83A1-F6EECF244321}">
                <p14:modId xmlns:p14="http://schemas.microsoft.com/office/powerpoint/2010/main" val="4263847818"/>
              </p:ext>
            </p:extLst>
          </p:nvPr>
        </p:nvGraphicFramePr>
        <p:xfrm>
          <a:off x="523783" y="2193925"/>
          <a:ext cx="11443316" cy="4455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40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5C43-1FA8-4A24-931A-78DAABD69410}"/>
              </a:ext>
            </a:extLst>
          </p:cNvPr>
          <p:cNvSpPr>
            <a:spLocks noGrp="1"/>
          </p:cNvSpPr>
          <p:nvPr>
            <p:ph type="title"/>
          </p:nvPr>
        </p:nvSpPr>
        <p:spPr>
          <a:xfrm>
            <a:off x="612559" y="764373"/>
            <a:ext cx="10893641" cy="1293028"/>
          </a:xfrm>
        </p:spPr>
        <p:txBody>
          <a:bodyPr/>
          <a:lstStyle/>
          <a:p>
            <a:r>
              <a:rPr lang="en-IN" dirty="0"/>
              <a:t>% of mode of dismissal</a:t>
            </a:r>
          </a:p>
        </p:txBody>
      </p:sp>
      <p:graphicFrame>
        <p:nvGraphicFramePr>
          <p:cNvPr id="4" name="Content Placeholder 3">
            <a:extLst>
              <a:ext uri="{FF2B5EF4-FFF2-40B4-BE49-F238E27FC236}">
                <a16:creationId xmlns:a16="http://schemas.microsoft.com/office/drawing/2014/main" id="{86A5E2D5-3403-4AEB-974E-B1E6CF3DDBD5}"/>
              </a:ext>
            </a:extLst>
          </p:cNvPr>
          <p:cNvGraphicFramePr>
            <a:graphicFrameLocks noGrp="1"/>
          </p:cNvGraphicFramePr>
          <p:nvPr>
            <p:ph idx="1"/>
            <p:extLst>
              <p:ext uri="{D42A27DB-BD31-4B8C-83A1-F6EECF244321}">
                <p14:modId xmlns:p14="http://schemas.microsoft.com/office/powerpoint/2010/main" val="645465490"/>
              </p:ext>
            </p:extLst>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39599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132</TotalTime>
  <Words>310</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Liberation Serif</vt:lpstr>
      <vt:lpstr>Wingdings</vt:lpstr>
      <vt:lpstr>Vapor Trail</vt:lpstr>
      <vt:lpstr>IPL Dashboard</vt:lpstr>
      <vt:lpstr>IPL Analysis</vt:lpstr>
      <vt:lpstr>Aim</vt:lpstr>
      <vt:lpstr>Case</vt:lpstr>
      <vt:lpstr>Audience</vt:lpstr>
      <vt:lpstr>Nature of Data</vt:lpstr>
      <vt:lpstr>Bowlers performance(yoy)</vt:lpstr>
      <vt:lpstr>Team wise innings performance</vt:lpstr>
      <vt:lpstr>% of mode of dismissal</vt:lpstr>
      <vt:lpstr>Batsman performance (yoy)</vt:lpstr>
      <vt:lpstr>TOP 10 Batsman with highest Strike Rate </vt:lpstr>
      <vt:lpstr>TOP 10 BATSMAN - BOUNDARY</vt:lpstr>
      <vt:lpstr>TOP 10 BOWLERS AND BATSMAN</vt:lpstr>
      <vt:lpstr>TOTAL MAN OF THE MATCH AWARDS</vt:lpstr>
      <vt:lpstr>TOSS AND WINING %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dc:title>
  <dc:creator>syedzainah77@outlook.com</dc:creator>
  <cp:lastModifiedBy>theassociates89@gmail.com</cp:lastModifiedBy>
  <cp:revision>32</cp:revision>
  <dcterms:created xsi:type="dcterms:W3CDTF">2021-11-23T13:36:17Z</dcterms:created>
  <dcterms:modified xsi:type="dcterms:W3CDTF">2021-12-02T17:26:17Z</dcterms:modified>
</cp:coreProperties>
</file>