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60" r:id="rId4"/>
    <p:sldId id="258" r:id="rId5"/>
    <p:sldId id="263" r:id="rId6"/>
    <p:sldId id="266" r:id="rId7"/>
    <p:sldId id="259" r:id="rId8"/>
    <p:sldId id="264" r:id="rId9"/>
    <p:sldId id="265" r:id="rId10"/>
    <p:sldId id="267" r:id="rId11"/>
    <p:sldId id="268" r:id="rId12"/>
    <p:sldId id="272" r:id="rId13"/>
    <p:sldId id="274" r:id="rId14"/>
    <p:sldId id="269" r:id="rId15"/>
    <p:sldId id="270" r:id="rId16"/>
    <p:sldId id="271" r:id="rId17"/>
    <p:sldId id="261" r:id="rId18"/>
    <p:sldId id="27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169BE-3908-592A-0826-FFEEFA33C466}" v="736" dt="2022-12-02T20:57:55.267"/>
    <p1510:client id="{570A5E6F-F9E8-C5E6-AC6E-F3F04AAC0325}" v="1169" dt="2022-12-03T04:42:56.300"/>
    <p1510:client id="{820C9747-E220-C2DC-61B1-20C5B3FE5D91}" v="19" dt="2022-12-05T15:16:30.174"/>
    <p1510:client id="{82552847-9C25-AA1C-43C3-9394E1D6840F}" v="7" dt="2022-12-05T05:26:16.294"/>
    <p1510:client id="{8E030E6C-DF7B-41E6-F1AD-38E82F9DF27B}" v="127" dt="2022-12-03T02:45:39.443"/>
    <p1510:client id="{BA575CD6-0B51-CCC1-9235-83B87A68BB64}" v="25" dt="2022-12-04T23:25:04.718"/>
    <p1510:client id="{CF820A77-B9B2-585D-2504-F2FB90E4D9AC}" v="9" dt="2022-12-05T01:34:57.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433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518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0812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6995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915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604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849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6609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461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307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364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4620022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7587182" y="323806"/>
            <a:ext cx="3756670" cy="3909519"/>
          </a:xfrm>
        </p:spPr>
        <p:txBody>
          <a:bodyPr anchor="b">
            <a:normAutofit/>
          </a:bodyPr>
          <a:lstStyle/>
          <a:p>
            <a:r>
              <a:rPr lang="en-US" sz="4000">
                <a:effectLst/>
                <a:latin typeface="Cambria"/>
                <a:ea typeface="+mj-lt"/>
                <a:cs typeface="+mj-lt"/>
              </a:rPr>
              <a:t>Healthcare </a:t>
            </a:r>
            <a:r>
              <a:rPr lang="en-US" sz="4000">
                <a:latin typeface="Cambria"/>
                <a:ea typeface="+mj-lt"/>
                <a:cs typeface="+mj-lt"/>
              </a:rPr>
              <a:t>Management system using Ethereum </a:t>
            </a:r>
            <a:r>
              <a:rPr lang="en-US" sz="4000">
                <a:effectLst/>
                <a:latin typeface="Cambria"/>
                <a:ea typeface="+mj-lt"/>
                <a:cs typeface="+mj-lt"/>
              </a:rPr>
              <a:t>Blockchain</a:t>
            </a:r>
            <a:r>
              <a:rPr lang="en-US" sz="4700" b="1">
                <a:latin typeface="BIG CASLON MEDIUM" panose="02000603090000020003" pitchFamily="2" charset="-79"/>
                <a:cs typeface="BIG CASLON MEDIUM"/>
              </a:rPr>
              <a:t> </a:t>
            </a:r>
            <a:br>
              <a:rPr lang="en-US" sz="4700">
                <a:latin typeface="Big Caslon Medium" panose="02000603090000020003" pitchFamily="2" charset="-79"/>
                <a:cs typeface="Big Caslon Medium" panose="02000603090000020003" pitchFamily="2" charset="-79"/>
              </a:rPr>
            </a:br>
            <a:endParaRPr lang="en-US" sz="4700">
              <a:latin typeface="Big Caslon Medium" panose="02000603090000020003" pitchFamily="2" charset="-79"/>
              <a:cs typeface="Big Caslon Medium" panose="02000603090000020003" pitchFamily="2" charset="-79"/>
            </a:endParaRPr>
          </a:p>
        </p:txBody>
      </p:sp>
      <p:sp>
        <p:nvSpPr>
          <p:cNvPr id="3" name="Subtitle 2">
            <a:extLst>
              <a:ext uri="{FF2B5EF4-FFF2-40B4-BE49-F238E27FC236}">
                <a16:creationId xmlns:a16="http://schemas.microsoft.com/office/drawing/2014/main" id="{F862BAB5-2634-AF65-2A72-9D7762CC1868}"/>
              </a:ext>
            </a:extLst>
          </p:cNvPr>
          <p:cNvSpPr>
            <a:spLocks noGrp="1"/>
          </p:cNvSpPr>
          <p:nvPr>
            <p:ph type="subTitle" idx="1"/>
          </p:nvPr>
        </p:nvSpPr>
        <p:spPr>
          <a:xfrm>
            <a:off x="7587181" y="4296550"/>
            <a:ext cx="3756669" cy="1993308"/>
          </a:xfrm>
        </p:spPr>
        <p:txBody>
          <a:bodyPr anchor="t">
            <a:normAutofit fontScale="92500" lnSpcReduction="10000"/>
          </a:bodyPr>
          <a:lstStyle/>
          <a:p>
            <a:r>
              <a:rPr lang="en-US" sz="1800" b="1">
                <a:latin typeface="Times New Roman"/>
                <a:cs typeface="Calibri"/>
              </a:rPr>
              <a:t>Presented By:</a:t>
            </a:r>
          </a:p>
          <a:p>
            <a:r>
              <a:rPr lang="en-US" sz="1800">
                <a:latin typeface="Times New Roman"/>
                <a:cs typeface="Calibri"/>
              </a:rPr>
              <a:t>Akshitha </a:t>
            </a:r>
            <a:r>
              <a:rPr lang="en-US" sz="1800" err="1">
                <a:latin typeface="Times New Roman"/>
                <a:cs typeface="Calibri"/>
              </a:rPr>
              <a:t>Babburi</a:t>
            </a:r>
            <a:endParaRPr lang="en-US" sz="1800">
              <a:latin typeface="Times New Roman"/>
              <a:cs typeface="Calibri"/>
            </a:endParaRPr>
          </a:p>
          <a:p>
            <a:r>
              <a:rPr lang="en-US" sz="1800">
                <a:latin typeface="Times New Roman"/>
                <a:cs typeface="Calibri"/>
              </a:rPr>
              <a:t>Deepika Rajashree </a:t>
            </a:r>
            <a:r>
              <a:rPr lang="en-US" sz="1800" err="1">
                <a:latin typeface="Times New Roman"/>
                <a:cs typeface="Calibri"/>
              </a:rPr>
              <a:t>Penuballi</a:t>
            </a:r>
            <a:endParaRPr lang="en-US" sz="1800">
              <a:latin typeface="Times New Roman"/>
              <a:cs typeface="Calibri"/>
            </a:endParaRPr>
          </a:p>
          <a:p>
            <a:r>
              <a:rPr lang="en-US" sz="1800">
                <a:latin typeface="Times New Roman"/>
                <a:cs typeface="Calibri"/>
              </a:rPr>
              <a:t>Naveen Kumar </a:t>
            </a:r>
            <a:r>
              <a:rPr lang="en-US" sz="1800" err="1">
                <a:latin typeface="Times New Roman"/>
                <a:cs typeface="Calibri"/>
              </a:rPr>
              <a:t>Udumula</a:t>
            </a:r>
          </a:p>
          <a:p>
            <a:r>
              <a:rPr lang="en-US" sz="1800">
                <a:latin typeface="Times New Roman"/>
                <a:cs typeface="Calibri"/>
              </a:rPr>
              <a:t>Rakshya Aryal</a:t>
            </a:r>
          </a:p>
          <a:p>
            <a:r>
              <a:rPr lang="en-US" sz="1800">
                <a:latin typeface="Times New Roman"/>
                <a:cs typeface="Calibri"/>
              </a:rPr>
              <a:t>Roopa Tumu</a:t>
            </a:r>
          </a:p>
          <a:p>
            <a:endParaRPr lang="en-US" sz="1800">
              <a:latin typeface="Times New Roman"/>
              <a:cs typeface="Calibri"/>
            </a:endParaRPr>
          </a:p>
          <a:p>
            <a:endParaRPr lang="en-US">
              <a:cs typeface="Calibri"/>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2326"/>
          <a:stretch/>
        </p:blipFill>
        <p:spPr>
          <a:xfrm>
            <a:off x="20" y="10"/>
            <a:ext cx="7102529" cy="6857990"/>
          </a:xfrm>
          <a:prstGeom prst="rect">
            <a:avLst/>
          </a:prstGeom>
        </p:spPr>
      </p:pic>
    </p:spTree>
    <p:extLst>
      <p:ext uri="{BB962C8B-B14F-4D97-AF65-F5344CB8AC3E}">
        <p14:creationId xmlns:p14="http://schemas.microsoft.com/office/powerpoint/2010/main" val="37372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344533" y="487052"/>
            <a:ext cx="5396233" cy="5211618"/>
          </a:xfrm>
        </p:spPr>
        <p:txBody>
          <a:bodyPr anchor="t">
            <a:normAutofit fontScale="90000"/>
          </a:bodyPr>
          <a:lstStyle/>
          <a:p>
            <a:pPr algn="l"/>
            <a:br>
              <a:rPr lang="en-US" sz="1200" i="0"/>
            </a:br>
            <a:r>
              <a:rPr lang="en-US" sz="2000" b="1">
                <a:cs typeface="BIG CASLON MEDIUM"/>
              </a:rPr>
              <a:t>Blockchain:</a:t>
            </a:r>
            <a:br>
              <a:rPr lang="en-US" sz="1200" i="0"/>
            </a:br>
            <a:br>
              <a:rPr lang="en-US" sz="1200"/>
            </a:br>
            <a:br>
              <a:rPr lang="en-US" sz="1800">
                <a:cs typeface="Calibri Light"/>
              </a:rPr>
            </a:br>
            <a:r>
              <a:rPr lang="en-US" sz="1800">
                <a:cs typeface="BIG CASLON MEDIUM"/>
              </a:rPr>
              <a:t>This layer contains the mechanism for the interaction of the user with </a:t>
            </a:r>
            <a:r>
              <a:rPr lang="en-US" sz="1800" err="1">
                <a:cs typeface="BIG CASLON MEDIUM"/>
              </a:rPr>
              <a:t>DApp</a:t>
            </a:r>
            <a:r>
              <a:rPr lang="en-US" sz="1800">
                <a:cs typeface="BIG CASLON MEDIUM"/>
              </a:rPr>
              <a:t>.</a:t>
            </a:r>
            <a:br>
              <a:rPr lang="en-US" sz="1800">
                <a:cs typeface="BIG CASLON MEDIUM"/>
              </a:rPr>
            </a:br>
            <a:br>
              <a:rPr lang="en-US" sz="1800">
                <a:cs typeface="BIG CASLON MEDIUM"/>
              </a:rPr>
            </a:br>
            <a:r>
              <a:rPr lang="en-US" sz="1800">
                <a:cs typeface="BIG CASLON MEDIUM"/>
              </a:rPr>
              <a:t>1) </a:t>
            </a:r>
            <a:r>
              <a:rPr lang="en-US" sz="1800" b="1">
                <a:cs typeface="BIG CASLON MEDIUM"/>
              </a:rPr>
              <a:t>Assets:</a:t>
            </a:r>
            <a:r>
              <a:rPr lang="en-US" sz="1800">
                <a:cs typeface="BIG CASLON MEDIUM"/>
              </a:rPr>
              <a:t> External user can update state/information of the record known as transaction. </a:t>
            </a:r>
            <a:r>
              <a:rPr lang="en-US" sz="1800">
                <a:ea typeface="+mj-lt"/>
                <a:cs typeface="+mj-lt"/>
              </a:rPr>
              <a:t>The Ethereum blockchain treats these transactions as assets since they contain information that users can send to other users or just store for later use.</a:t>
            </a:r>
            <a:br>
              <a:rPr lang="en-US" sz="1800">
                <a:ea typeface="+mj-lt"/>
                <a:cs typeface="+mj-lt"/>
              </a:rPr>
            </a:br>
            <a:br>
              <a:rPr lang="en-US" sz="1800">
                <a:cs typeface="BIG CASLON MEDIUM"/>
              </a:rPr>
            </a:br>
            <a:r>
              <a:rPr lang="en-US" sz="1800">
                <a:cs typeface="BIG CASLON MEDIUM"/>
              </a:rPr>
              <a:t>2) </a:t>
            </a:r>
            <a:r>
              <a:rPr lang="en-US" sz="1800" b="1">
                <a:cs typeface="BIG CASLON MEDIUM"/>
              </a:rPr>
              <a:t>Governance Rules:</a:t>
            </a:r>
            <a:r>
              <a:rPr lang="en-US" sz="1800">
                <a:cs typeface="BIG CASLON MEDIUM"/>
              </a:rPr>
              <a:t> Uses POW algorithm(Proof of work). Maintained through consent from trusted nodes attached to the network.</a:t>
            </a:r>
            <a:br>
              <a:rPr lang="en-US" sz="1800">
                <a:cs typeface="BIG CASLON MEDIUM"/>
              </a:rPr>
            </a:br>
            <a:br>
              <a:rPr lang="en-US" sz="1800">
                <a:cs typeface="BIG CASLON MEDIUM"/>
              </a:rPr>
            </a:br>
            <a:r>
              <a:rPr lang="en-US" sz="1800">
                <a:cs typeface="BIG CASLON MEDIUM"/>
              </a:rPr>
              <a:t>3)</a:t>
            </a:r>
            <a:r>
              <a:rPr lang="en-US" sz="1800" b="1">
                <a:cs typeface="BIG CASLON MEDIUM"/>
              </a:rPr>
              <a:t> Network:</a:t>
            </a:r>
            <a:r>
              <a:rPr lang="en-US" sz="1800">
                <a:cs typeface="BIG CASLON MEDIUM"/>
              </a:rPr>
              <a:t> All nodes are connected as peers implementing P2P network. It is a </a:t>
            </a:r>
            <a:r>
              <a:rPr lang="en-US" sz="1800" err="1">
                <a:cs typeface="BIG CASLON MEDIUM"/>
              </a:rPr>
              <a:t>decentarlized</a:t>
            </a:r>
            <a:r>
              <a:rPr lang="en-US" sz="1800">
                <a:cs typeface="BIG CASLON MEDIUM"/>
              </a:rPr>
              <a:t> network promoting a distributed platform. </a:t>
            </a:r>
            <a:br>
              <a:rPr lang="en-US" sz="1800">
                <a:cs typeface="BIG CASLON MEDIUM"/>
              </a:rPr>
            </a:br>
            <a:br>
              <a:rPr lang="en-US" sz="1800">
                <a:cs typeface="BIG CASLON MEDIUM"/>
              </a:rPr>
            </a:br>
            <a:r>
              <a:rPr lang="en-US" sz="1800" b="1">
                <a:ea typeface="+mj-lt"/>
                <a:cs typeface="+mj-lt"/>
              </a:rPr>
              <a:t>Blockchain: </a:t>
            </a:r>
            <a:r>
              <a:rPr lang="en-US" sz="1800">
                <a:ea typeface="+mj-lt"/>
                <a:cs typeface="+mj-lt"/>
              </a:rPr>
              <a:t>Implemented using Ethereum and its dependencies.</a:t>
            </a: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2828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344533" y="487052"/>
            <a:ext cx="5396233" cy="4793748"/>
          </a:xfrm>
        </p:spPr>
        <p:txBody>
          <a:bodyPr anchor="t">
            <a:normAutofit fontScale="90000"/>
          </a:bodyPr>
          <a:lstStyle/>
          <a:p>
            <a:pPr algn="l"/>
            <a:br>
              <a:rPr lang="en-US" sz="1200" i="0"/>
            </a:br>
            <a:r>
              <a:rPr lang="en-US" sz="1800">
                <a:cs typeface="BIG CASLON MEDIUM"/>
              </a:rPr>
              <a:t>Transactions</a:t>
            </a:r>
            <a:r>
              <a:rPr lang="en-US" sz="1800" b="1">
                <a:cs typeface="BIG CASLON MEDIUM"/>
              </a:rPr>
              <a:t>:</a:t>
            </a:r>
            <a:r>
              <a:rPr lang="en-US" sz="1800">
                <a:cs typeface="BIG CASLON MEDIUM"/>
              </a:rPr>
              <a:t> It can perform the following functions:</a:t>
            </a:r>
            <a:br>
              <a:rPr lang="en-US" sz="1800">
                <a:cs typeface="BIG CASLON MEDIUM"/>
              </a:rPr>
            </a:br>
            <a:br>
              <a:rPr lang="en-US" sz="1800">
                <a:cs typeface="BIG CASLON MEDIUM"/>
              </a:rPr>
            </a:br>
            <a:r>
              <a:rPr lang="en-US" sz="1800">
                <a:cs typeface="BIG CASLON MEDIUM"/>
              </a:rPr>
              <a:t>1) Add records: Creates patient medical records along with relevant fields and IPFS hash which contains medical records of the patient. </a:t>
            </a:r>
            <a:br>
              <a:rPr lang="en-US" sz="1800">
                <a:cs typeface="BIG CASLON MEDIUM"/>
              </a:rPr>
            </a:br>
            <a:br>
              <a:rPr lang="en-US" sz="1800">
                <a:cs typeface="BIG CASLON MEDIUM"/>
              </a:rPr>
            </a:br>
            <a:r>
              <a:rPr lang="en-US" sz="1800">
                <a:cs typeface="BIG CASLON MEDIUM"/>
              </a:rPr>
              <a:t>2) Update records: Can be used to change the basic information of the patient with no change in the IPFS hash for security purpose.</a:t>
            </a:r>
            <a:br>
              <a:rPr lang="en-US" sz="1800">
                <a:cs typeface="BIG CASLON MEDIUM"/>
              </a:rPr>
            </a:br>
            <a:br>
              <a:rPr lang="en-US" sz="1800">
                <a:cs typeface="BIG CASLON MEDIUM"/>
              </a:rPr>
            </a:br>
            <a:r>
              <a:rPr lang="en-US" sz="1800">
                <a:cs typeface="BIG CASLON MEDIUM"/>
              </a:rPr>
              <a:t>3) View records: Used by both doctors and patients. To ensure that the relevant medical records are shown to the patient, the system uses public account address.</a:t>
            </a:r>
            <a:br>
              <a:rPr lang="en-US" sz="1200"/>
            </a:br>
            <a:br>
              <a:rPr lang="en-US" sz="1800">
                <a:cs typeface="Calibri Light"/>
              </a:rPr>
            </a:br>
            <a:r>
              <a:rPr lang="en-US" sz="1800">
                <a:cs typeface="BIG CASLON MEDIUM"/>
              </a:rPr>
              <a:t>4) Delete records: The doctors have the right to delete patient records.</a:t>
            </a:r>
            <a:br>
              <a:rPr lang="en-US" sz="1800">
                <a:cs typeface="BIG CASLON MEDIUM"/>
              </a:rPr>
            </a:br>
            <a:br>
              <a:rPr lang="en-US" sz="1800">
                <a:cs typeface="BIG CASLON MEDIUM"/>
              </a:rPr>
            </a:br>
            <a:r>
              <a:rPr lang="en-US" sz="1800">
                <a:cs typeface="BIG CASLON MEDIUM"/>
              </a:rPr>
              <a:t>5) Grant Access: Only doctors have access to add/update patient's medical records.</a:t>
            </a: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92009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344533" y="487052"/>
            <a:ext cx="5339789" cy="5019526"/>
          </a:xfrm>
        </p:spPr>
        <p:txBody>
          <a:bodyPr anchor="t">
            <a:normAutofit fontScale="90000"/>
          </a:bodyPr>
          <a:lstStyle/>
          <a:p>
            <a:pPr algn="l"/>
            <a:br>
              <a:rPr lang="en-US" sz="1200" i="0"/>
            </a:br>
            <a:r>
              <a:rPr lang="en-US" sz="1800" b="1"/>
              <a:t>Smart Contract: </a:t>
            </a:r>
            <a:br>
              <a:rPr lang="en-US" sz="1800" b="1">
                <a:cs typeface="Calibri Light"/>
              </a:rPr>
            </a:br>
            <a:br>
              <a:rPr lang="en-US" sz="1800" b="1">
                <a:cs typeface="Calibri Light"/>
              </a:rPr>
            </a:br>
            <a:r>
              <a:rPr lang="en-US" sz="1800">
                <a:ea typeface="+mj-lt"/>
                <a:cs typeface="+mj-lt"/>
              </a:rPr>
              <a:t>These contracts are used to grant users' access to the </a:t>
            </a:r>
            <a:r>
              <a:rPr lang="en-US" sz="1800" err="1">
                <a:ea typeface="+mj-lt"/>
                <a:cs typeface="+mj-lt"/>
              </a:rPr>
              <a:t>DApp</a:t>
            </a:r>
            <a:r>
              <a:rPr lang="en-US" sz="1800">
                <a:ea typeface="+mj-lt"/>
                <a:cs typeface="+mj-lt"/>
              </a:rPr>
              <a:t> and carry out CRUD operations on patient records.</a:t>
            </a:r>
            <a:r>
              <a:rPr lang="en-US" sz="1800">
                <a:cs typeface="Calibri Light"/>
              </a:rPr>
              <a:t> The contracts used in this framework are Patient Records and Roles. </a:t>
            </a:r>
            <a:br>
              <a:rPr lang="en-US" sz="1800"/>
            </a:br>
            <a:br>
              <a:rPr lang="en-US" sz="1800"/>
            </a:br>
            <a:r>
              <a:rPr lang="en-US" sz="1800">
                <a:ea typeface="+mj-lt"/>
                <a:cs typeface="+mj-lt"/>
              </a:rPr>
              <a:t>The sole purpose of the Patient Records smart contract is to carry out the functionality of the suggested architecture.</a:t>
            </a:r>
            <a:endParaRPr lang="en-US" sz="1800">
              <a:cs typeface="Calibri Light"/>
            </a:endParaRPr>
          </a:p>
          <a:p>
            <a:pPr algn="l"/>
            <a:endParaRPr lang="en-US" sz="1800">
              <a:cs typeface="Calibri Light"/>
            </a:endParaRPr>
          </a:p>
          <a:p>
            <a:pPr algn="l"/>
            <a:r>
              <a:rPr lang="en-US" sz="1800">
                <a:ea typeface="+mj-lt"/>
                <a:cs typeface="+mj-lt"/>
              </a:rPr>
              <a:t>The Open Zeppelin smart contract library provides a predefined smart contract called Roles. This library includes a number of smart contracts that execute different functionalities and can be used to build our own functions.</a:t>
            </a:r>
            <a:br>
              <a:rPr lang="en-US" sz="1800">
                <a:ea typeface="+mj-lt"/>
                <a:cs typeface="+mj-lt"/>
              </a:rPr>
            </a:br>
            <a:br>
              <a:rPr lang="en-US" sz="1800">
                <a:cs typeface="Calibri Light"/>
              </a:rPr>
            </a:br>
            <a:r>
              <a:rPr lang="en-US" sz="1800">
                <a:ea typeface="+mj-lt"/>
                <a:cs typeface="+mj-lt"/>
              </a:rPr>
              <a:t>The role-based access ensures that no third party has access to these functions except for the authenticated users of the system. </a:t>
            </a:r>
            <a:br>
              <a:rPr lang="en-US" sz="1800">
                <a:ea typeface="+mj-lt"/>
                <a:cs typeface="+mj-lt"/>
              </a:rPr>
            </a:br>
            <a:endParaRPr lang="en-US"/>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243509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344533" y="487052"/>
            <a:ext cx="5396233" cy="4793748"/>
          </a:xfrm>
        </p:spPr>
        <p:txBody>
          <a:bodyPr anchor="t">
            <a:normAutofit/>
          </a:bodyPr>
          <a:lstStyle/>
          <a:p>
            <a:pPr algn="l"/>
            <a:br>
              <a:rPr lang="en-US" sz="1200" i="0"/>
            </a:br>
            <a:r>
              <a:rPr lang="en-US" sz="2000" b="1"/>
              <a:t>Functionality:</a:t>
            </a:r>
            <a:r>
              <a:rPr lang="en-US" sz="1800" b="1"/>
              <a:t> </a:t>
            </a:r>
            <a:br>
              <a:rPr lang="en-US" sz="1800" b="1">
                <a:cs typeface="Calibri Light"/>
              </a:rPr>
            </a:br>
            <a:br>
              <a:rPr lang="en-US" sz="1800" b="1">
                <a:cs typeface="Calibri Light"/>
              </a:rPr>
            </a:br>
            <a:r>
              <a:rPr lang="en-US" sz="1800">
                <a:cs typeface="Calibri Light"/>
              </a:rPr>
              <a:t>Admin possesses all the functionalities of a Doctor and a patient. Whenever a function is performed, the transaction will cost some ethers to verify it.</a:t>
            </a:r>
            <a:br>
              <a:rPr lang="en-US" sz="1800">
                <a:cs typeface="Calibri Light"/>
              </a:rPr>
            </a:br>
            <a:br>
              <a:rPr lang="en-US" sz="1800">
                <a:cs typeface="Calibri Light"/>
              </a:rPr>
            </a:br>
            <a:r>
              <a:rPr lang="en-US" sz="1800">
                <a:cs typeface="Calibri Light"/>
              </a:rPr>
              <a:t>Whenever an account has access to the user's functions, their details are converted to a JSON object and are uploaded to the IPFS, and the IPFS hash is stored in Blockchain which is used to retrieve the record. </a:t>
            </a: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0758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344533" y="487052"/>
            <a:ext cx="5396233" cy="4793748"/>
          </a:xfrm>
        </p:spPr>
        <p:txBody>
          <a:bodyPr anchor="t">
            <a:normAutofit/>
          </a:bodyPr>
          <a:lstStyle/>
          <a:p>
            <a:pPr algn="l"/>
            <a:br>
              <a:rPr lang="en-US" sz="1200" i="0"/>
            </a:b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3" name="Picture 4" descr="Diagram, schematic&#10;&#10;Description automatically generated">
            <a:extLst>
              <a:ext uri="{FF2B5EF4-FFF2-40B4-BE49-F238E27FC236}">
                <a16:creationId xmlns:a16="http://schemas.microsoft.com/office/drawing/2014/main" id="{EE462EC6-070B-3706-B5C8-E3CAAEBB5A8E}"/>
              </a:ext>
            </a:extLst>
          </p:cNvPr>
          <p:cNvPicPr>
            <a:picLocks noChangeAspect="1"/>
          </p:cNvPicPr>
          <p:nvPr/>
        </p:nvPicPr>
        <p:blipFill>
          <a:blip r:embed="rId2"/>
          <a:stretch>
            <a:fillRect/>
          </a:stretch>
        </p:blipFill>
        <p:spPr>
          <a:xfrm>
            <a:off x="836107" y="1649724"/>
            <a:ext cx="10365928" cy="4537680"/>
          </a:xfrm>
          <a:prstGeom prst="rect">
            <a:avLst/>
          </a:prstGeom>
        </p:spPr>
      </p:pic>
      <p:sp>
        <p:nvSpPr>
          <p:cNvPr id="5" name="TextBox 4">
            <a:extLst>
              <a:ext uri="{FF2B5EF4-FFF2-40B4-BE49-F238E27FC236}">
                <a16:creationId xmlns:a16="http://schemas.microsoft.com/office/drawing/2014/main" id="{F58A97B5-46AA-EA92-2CCE-0937D25F37F0}"/>
              </a:ext>
            </a:extLst>
          </p:cNvPr>
          <p:cNvSpPr txBox="1"/>
          <p:nvPr/>
        </p:nvSpPr>
        <p:spPr>
          <a:xfrm>
            <a:off x="4571999" y="677332"/>
            <a:ext cx="80997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User Interaction with </a:t>
            </a:r>
            <a:r>
              <a:rPr lang="en-US" sz="2000" b="1" err="1">
                <a:cs typeface="Calibri"/>
              </a:rPr>
              <a:t>DApp</a:t>
            </a:r>
            <a:endParaRPr lang="en-US" sz="2000" err="1">
              <a:cs typeface="Calibri" panose="020F0502020204030204"/>
            </a:endParaRPr>
          </a:p>
        </p:txBody>
      </p:sp>
    </p:spTree>
    <p:extLst>
      <p:ext uri="{BB962C8B-B14F-4D97-AF65-F5344CB8AC3E}">
        <p14:creationId xmlns:p14="http://schemas.microsoft.com/office/powerpoint/2010/main" val="209614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838199" y="291090"/>
            <a:ext cx="10515599" cy="932688"/>
          </a:xfrm>
        </p:spPr>
        <p:txBody>
          <a:bodyPr vert="horz" lIns="91440" tIns="45720" rIns="91440" bIns="45720" rtlCol="0" anchor="b">
            <a:normAutofit fontScale="90000"/>
          </a:bodyPr>
          <a:lstStyle/>
          <a:p>
            <a:pPr algn="l"/>
            <a:br>
              <a:rPr lang="en-US" sz="1400" i="0" kern="1200">
                <a:solidFill>
                  <a:schemeClr val="tx1"/>
                </a:solidFill>
                <a:latin typeface="+mj-lt"/>
                <a:ea typeface="+mj-ea"/>
                <a:cs typeface="+mj-cs"/>
              </a:rPr>
            </a:br>
            <a:br>
              <a:rPr lang="en-US" sz="1400" kern="1200">
                <a:solidFill>
                  <a:schemeClr val="tx1"/>
                </a:solidFill>
                <a:latin typeface="+mj-lt"/>
                <a:ea typeface="+mj-ea"/>
                <a:cs typeface="+mj-cs"/>
              </a:rPr>
            </a:br>
            <a:br>
              <a:rPr lang="en-US" sz="1400" kern="1200">
                <a:solidFill>
                  <a:schemeClr val="tx1"/>
                </a:solidFill>
                <a:latin typeface="+mj-lt"/>
                <a:ea typeface="+mj-ea"/>
                <a:cs typeface="+mj-cs"/>
              </a:rPr>
            </a:br>
            <a:br>
              <a:rPr lang="en-US" sz="1400" kern="1200">
                <a:solidFill>
                  <a:schemeClr val="tx1"/>
                </a:solidFill>
                <a:latin typeface="+mj-lt"/>
                <a:ea typeface="+mj-ea"/>
                <a:cs typeface="+mj-cs"/>
              </a:rPr>
            </a:br>
            <a:endParaRPr lang="en-US" sz="1400" kern="1200">
              <a:solidFill>
                <a:schemeClr val="tx1"/>
              </a:solidFill>
              <a:latin typeface="+mj-lt"/>
              <a:ea typeface="+mj-ea"/>
              <a:cs typeface="+mj-cs"/>
            </a:endParaRPr>
          </a:p>
        </p:txBody>
      </p:sp>
      <p:pic>
        <p:nvPicPr>
          <p:cNvPr id="4" name="Picture 5" descr="Diagram&#10;&#10;Description automatically generated">
            <a:extLst>
              <a:ext uri="{FF2B5EF4-FFF2-40B4-BE49-F238E27FC236}">
                <a16:creationId xmlns:a16="http://schemas.microsoft.com/office/drawing/2014/main" id="{47D67FDE-7EB3-D361-1364-EDBB54AA1F5C}"/>
              </a:ext>
            </a:extLst>
          </p:cNvPr>
          <p:cNvPicPr>
            <a:picLocks noChangeAspect="1"/>
          </p:cNvPicPr>
          <p:nvPr/>
        </p:nvPicPr>
        <p:blipFill>
          <a:blip r:embed="rId2"/>
          <a:stretch>
            <a:fillRect/>
          </a:stretch>
        </p:blipFill>
        <p:spPr>
          <a:xfrm>
            <a:off x="1655253" y="1863801"/>
            <a:ext cx="8881492" cy="4440746"/>
          </a:xfrm>
          <a:prstGeom prst="rect">
            <a:avLst/>
          </a:prstGeom>
        </p:spPr>
      </p:pic>
      <p:sp>
        <p:nvSpPr>
          <p:cNvPr id="5" name="TextBox 4">
            <a:extLst>
              <a:ext uri="{FF2B5EF4-FFF2-40B4-BE49-F238E27FC236}">
                <a16:creationId xmlns:a16="http://schemas.microsoft.com/office/drawing/2014/main" id="{F58A97B5-46AA-EA92-2CCE-0937D25F37F0}"/>
              </a:ext>
            </a:extLst>
          </p:cNvPr>
          <p:cNvSpPr txBox="1"/>
          <p:nvPr/>
        </p:nvSpPr>
        <p:spPr>
          <a:xfrm>
            <a:off x="4571999" y="677332"/>
            <a:ext cx="80997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a:cs typeface="Calibri"/>
              </a:rPr>
              <a:t>Workflow of </a:t>
            </a:r>
            <a:r>
              <a:rPr lang="en-US" sz="2000" b="1" err="1">
                <a:cs typeface="Calibri"/>
              </a:rPr>
              <a:t>DApp</a:t>
            </a:r>
            <a:endParaRPr lang="en-US" sz="2000" err="1">
              <a:cs typeface="Calibri" panose="020F0502020204030204"/>
            </a:endParaRPr>
          </a:p>
        </p:txBody>
      </p:sp>
    </p:spTree>
    <p:extLst>
      <p:ext uri="{BB962C8B-B14F-4D97-AF65-F5344CB8AC3E}">
        <p14:creationId xmlns:p14="http://schemas.microsoft.com/office/powerpoint/2010/main" val="340371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9"/>
            <a:ext cx="5418161" cy="5341950"/>
          </a:xfrm>
        </p:spPr>
        <p:txBody>
          <a:bodyPr anchor="t">
            <a:normAutofit/>
          </a:bodyPr>
          <a:lstStyle/>
          <a:p>
            <a:pPr algn="l"/>
            <a:br>
              <a:rPr lang="en-US" sz="1200" i="0"/>
            </a:br>
            <a:r>
              <a:rPr lang="en-US" sz="2000" b="1">
                <a:latin typeface="BIG CASLON MEDIUM" panose="02000603090000020003" pitchFamily="2" charset="-79"/>
                <a:cs typeface="BIG CASLON MEDIUM"/>
              </a:rPr>
              <a:t>Advantages </a:t>
            </a:r>
            <a:br>
              <a:rPr lang="en-US" sz="1200" i="0"/>
            </a:br>
            <a:br>
              <a:rPr lang="en-US" sz="2000"/>
            </a:br>
            <a:r>
              <a:rPr lang="en-US" sz="1800" b="1"/>
              <a:t>Secure/confidentiality</a:t>
            </a:r>
            <a:r>
              <a:rPr lang="en-US" sz="1800"/>
              <a:t> – Records can be accessed and managed securely.</a:t>
            </a:r>
            <a:br>
              <a:rPr lang="en-US" sz="1800"/>
            </a:br>
            <a:br>
              <a:rPr lang="en-US" sz="1800"/>
            </a:br>
            <a:r>
              <a:rPr lang="en-US" sz="1800" b="1"/>
              <a:t>Authentication</a:t>
            </a:r>
            <a:r>
              <a:rPr lang="en-US" sz="1800"/>
              <a:t> – Only admins can create records of Doctors/Patients</a:t>
            </a:r>
            <a:br>
              <a:rPr lang="en-US" sz="1800"/>
            </a:br>
            <a:br>
              <a:rPr lang="en-US" sz="1800"/>
            </a:br>
            <a:r>
              <a:rPr lang="en-US" sz="1800" b="1"/>
              <a:t>Access</a:t>
            </a:r>
            <a:r>
              <a:rPr lang="en-US" sz="1800"/>
              <a:t> – Patients can access only their records. </a:t>
            </a:r>
            <a:br>
              <a:rPr lang="en-US" sz="1800"/>
            </a:br>
            <a:br>
              <a:rPr lang="en-US" sz="1800"/>
            </a:br>
            <a:r>
              <a:rPr lang="en-US" sz="1800"/>
              <a:t>Blockchain helps in simplifying the process of booking an appointment eliminating in the need of manual work. Patients can upload their documents easily.</a:t>
            </a:r>
            <a:br>
              <a:rPr lang="en-US" sz="1800"/>
            </a:br>
            <a:br>
              <a:rPr lang="en-US" sz="1800"/>
            </a:br>
            <a:endParaRPr lang="en-US" sz="1800">
              <a:latin typeface="Calibri Light"/>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29085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9"/>
            <a:ext cx="5418161" cy="5341950"/>
          </a:xfrm>
        </p:spPr>
        <p:txBody>
          <a:bodyPr anchor="t">
            <a:normAutofit/>
          </a:bodyPr>
          <a:lstStyle/>
          <a:p>
            <a:pPr algn="l"/>
            <a:br>
              <a:rPr lang="en-US" sz="1200" i="0"/>
            </a:br>
            <a:r>
              <a:rPr lang="en-US" sz="2400" b="1">
                <a:cs typeface="BIG CASLON MEDIUM"/>
              </a:rPr>
              <a:t>Conclusion:</a:t>
            </a:r>
            <a:r>
              <a:rPr lang="en-US" sz="2000">
                <a:cs typeface="BIG CASLON MEDIUM"/>
              </a:rPr>
              <a:t> </a:t>
            </a:r>
            <a:br>
              <a:rPr lang="en-US" sz="1200" i="0"/>
            </a:br>
            <a:br>
              <a:rPr lang="en-US" sz="2000"/>
            </a:br>
            <a:r>
              <a:rPr lang="en-US" sz="2000">
                <a:ea typeface="+mj-lt"/>
                <a:cs typeface="+mj-lt"/>
              </a:rPr>
              <a:t>Our suggested framework combines granular access controls for those records with secure record storage. It develops a system that is simpler for users to use and comprehend. The framework also suggests steps to ensure that the system addresses the issue of data storage given that it makes use of IPFS's off-chain storage feature. Additionally, the system benefits from role-based access because only related and trustworthy individuals have access to medical records. This also fixes the EHR system's information asymmetry issue.</a:t>
            </a:r>
            <a:endParaRPr lang="en-US" sz="1800"/>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94548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9"/>
            <a:ext cx="5418161" cy="5341950"/>
          </a:xfrm>
        </p:spPr>
        <p:txBody>
          <a:bodyPr anchor="t">
            <a:normAutofit/>
          </a:bodyPr>
          <a:lstStyle/>
          <a:p>
            <a:pPr algn="l"/>
            <a:br>
              <a:rPr lang="en-US" sz="1200" i="0"/>
            </a:br>
            <a:r>
              <a:rPr lang="en-US" sz="2000" b="1">
                <a:cs typeface="BIG CASLON MEDIUM"/>
              </a:rPr>
              <a:t> </a:t>
            </a:r>
            <a:r>
              <a:rPr lang="en-US" sz="2400" b="1">
                <a:cs typeface="BIG CASLON MEDIUM"/>
              </a:rPr>
              <a:t>Future Work:</a:t>
            </a:r>
            <a:br>
              <a:rPr lang="en-US" sz="1200" i="0"/>
            </a:br>
            <a:br>
              <a:rPr lang="en-US" sz="2000"/>
            </a:br>
            <a:r>
              <a:rPr lang="en-US" sz="2000">
                <a:cs typeface="BIG CASLON MEDIUM"/>
              </a:rPr>
              <a:t>Payment module can be implemented in the existing framework. </a:t>
            </a:r>
            <a:r>
              <a:rPr lang="en-US" sz="2000">
                <a:cs typeface="Calibri Light"/>
              </a:rPr>
              <a:t>In</a:t>
            </a:r>
            <a:r>
              <a:rPr lang="en-US" sz="2000">
                <a:ea typeface="+mj-lt"/>
                <a:cs typeface="+mj-lt"/>
              </a:rPr>
              <a:t> order to determine how much a patient will pay for a doctor appointment on this decentralized system operating on the blockchain, we must take certain factors into account.</a:t>
            </a:r>
            <a:br>
              <a:rPr lang="en-US" sz="2000">
                <a:cs typeface="Calibri Light"/>
              </a:rPr>
            </a:br>
            <a:br>
              <a:rPr lang="en-US" sz="2000">
                <a:cs typeface="Calibri Light"/>
              </a:rPr>
            </a:br>
            <a:r>
              <a:rPr lang="en-US" sz="2000">
                <a:cs typeface="BIG CASLON MEDIUM"/>
              </a:rPr>
              <a:t>Medical</a:t>
            </a:r>
            <a:r>
              <a:rPr lang="en-US" sz="2000">
                <a:latin typeface="Calibri Light"/>
                <a:cs typeface="BIG CASLON MEDIUM"/>
              </a:rPr>
              <a:t> Insurance and appointment module can also be implemented. </a:t>
            </a:r>
            <a:br>
              <a:rPr lang="en-US" sz="1800"/>
            </a:br>
            <a:endParaRPr lang="en-US" sz="1800">
              <a:latin typeface="Calibri Light"/>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37678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alphaModFix amt="40000"/>
          </a:blip>
          <a:srcRect t="1430" b="23570"/>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cs typeface="Calibri Light"/>
              </a:rPr>
              <a:t>Thank you</a:t>
            </a:r>
            <a:endParaRPr lang="en-US" sz="11500">
              <a:ln w="22225">
                <a:solidFill>
                  <a:schemeClr val="tx1"/>
                </a:solidFill>
                <a:miter lim="800000"/>
              </a:ln>
              <a:noFill/>
            </a:endParaRPr>
          </a:p>
        </p:txBody>
      </p:sp>
    </p:spTree>
    <p:extLst>
      <p:ext uri="{BB962C8B-B14F-4D97-AF65-F5344CB8AC3E}">
        <p14:creationId xmlns:p14="http://schemas.microsoft.com/office/powerpoint/2010/main" val="39433966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148280" y="135925"/>
            <a:ext cx="6110129" cy="6400800"/>
          </a:xfrm>
        </p:spPr>
        <p:txBody>
          <a:bodyPr anchor="t">
            <a:noAutofit/>
          </a:bodyPr>
          <a:lstStyle/>
          <a:p>
            <a:pPr algn="just"/>
            <a:br>
              <a:rPr lang="en-US" sz="2000" b="1" dirty="0">
                <a:effectLst/>
                <a:latin typeface="BIG CASLON MEDIUM" panose="02000603090000020003" pitchFamily="2" charset="-79"/>
                <a:cs typeface="BIG CASLON MEDIUM" panose="02000603090000020003" pitchFamily="2" charset="-79"/>
              </a:rPr>
            </a:br>
            <a:r>
              <a:rPr lang="en-US" sz="2000" b="1" dirty="0">
                <a:effectLst/>
                <a:latin typeface="BIG CASLON MEDIUM" panose="02000603090000020003" pitchFamily="2" charset="-79"/>
                <a:cs typeface="BIG CASLON MEDIUM"/>
              </a:rPr>
              <a:t>Abstract</a:t>
            </a:r>
            <a:br>
              <a:rPr lang="en-US" sz="2000" b="1" dirty="0">
                <a:effectLst/>
                <a:latin typeface="BIG CASLON MEDIUM" panose="02000603090000020003" pitchFamily="2" charset="-79"/>
                <a:cs typeface="BIG CASLON MEDIUM" panose="02000603090000020003" pitchFamily="2" charset="-79"/>
              </a:rPr>
            </a:br>
            <a:br>
              <a:rPr lang="en-US" sz="2000" b="1" dirty="0">
                <a:latin typeface="BIG CASLON MEDIUM" panose="02000603090000020003" pitchFamily="2" charset="-79"/>
                <a:cs typeface="BIG CASLON MEDIUM" panose="02000603090000020003" pitchFamily="2" charset="-79"/>
              </a:rPr>
            </a:br>
            <a:br>
              <a:rPr lang="en-US" sz="2000" b="1" dirty="0">
                <a:latin typeface="BIG CASLON MEDIUM" panose="02000603090000020003" pitchFamily="2" charset="-79"/>
                <a:cs typeface="BIG CASLON MEDIUM" panose="02000603090000020003" pitchFamily="2" charset="-79"/>
              </a:rPr>
            </a:br>
            <a:r>
              <a:rPr lang="en-US" sz="1800" i="0" dirty="0"/>
              <a:t>This project aims to maintain patient medical records on a blockchain. The </a:t>
            </a:r>
            <a:r>
              <a:rPr lang="en-US" sz="1800" i="0" dirty="0" err="1"/>
              <a:t>DApp</a:t>
            </a:r>
            <a:r>
              <a:rPr lang="en-US" sz="1800" i="0" dirty="0"/>
              <a:t> architecture offers a patient-centric system where the patient has control over his or her data, i.e., the patient decides who is allowed to view their profiles or data. </a:t>
            </a:r>
            <a:r>
              <a:rPr lang="en-US" sz="1800" dirty="0"/>
              <a:t>Three </a:t>
            </a:r>
            <a:r>
              <a:rPr lang="en-US" sz="1800" i="0" dirty="0"/>
              <a:t>categories are used by the system to group users: </a:t>
            </a:r>
            <a:r>
              <a:rPr lang="en-US" sz="1800" dirty="0"/>
              <a:t>Admins</a:t>
            </a:r>
            <a:r>
              <a:rPr lang="en-US" sz="1800" i="0" dirty="0"/>
              <a:t>, Doctors, and Patients.</a:t>
            </a:r>
            <a:br>
              <a:rPr lang="en-US" sz="1800" i="0" dirty="0"/>
            </a:br>
            <a:br>
              <a:rPr lang="en-US" sz="1800" i="0" dirty="0"/>
            </a:br>
            <a:r>
              <a:rPr lang="en-US" sz="1800" i="0" dirty="0"/>
              <a:t>Any doctor can request or receive permission from the patient to see their data. Patients may also upload files to their profiles or data, such as reports, X-rays, or other items, to be preserved via IPFS. The clinicians (who have access) can review these files to better evaluate and treat patients. Patients can also view the records of previous consultations. Doctors can view the patient records to which they have been given access. Doctors can check patient records and previous appointments to properly consult or treat their patients.</a:t>
            </a:r>
            <a:br>
              <a:rPr lang="en-US" sz="2000" dirty="0">
                <a:latin typeface="Big Caslon Medium" panose="02000603090000020003" pitchFamily="2" charset="-79"/>
                <a:cs typeface="Big Caslon Medium" panose="02000603090000020003" pitchFamily="2" charset="-79"/>
              </a:rPr>
            </a:br>
            <a:br>
              <a:rPr lang="en-US" sz="1800" i="0" dirty="0"/>
            </a:br>
            <a:endParaRPr lang="en-US" sz="1800" dirty="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17395" r="17395"/>
          <a:stretch/>
        </p:blipFill>
        <p:spPr>
          <a:xfrm>
            <a:off x="6258409" y="0"/>
            <a:ext cx="5962794"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9266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9"/>
            <a:ext cx="5418161" cy="5341950"/>
          </a:xfrm>
        </p:spPr>
        <p:txBody>
          <a:bodyPr anchor="t">
            <a:normAutofit fontScale="90000"/>
          </a:bodyPr>
          <a:lstStyle/>
          <a:p>
            <a:pPr algn="l"/>
            <a:br>
              <a:rPr lang="en-US" sz="1200" i="0"/>
            </a:br>
            <a:br>
              <a:rPr lang="en-US" sz="1200"/>
            </a:br>
            <a:r>
              <a:rPr lang="en-US" sz="1800" b="1">
                <a:cs typeface="BIG CASLON MEDIUM"/>
              </a:rPr>
              <a:t>What is Blockchain?</a:t>
            </a:r>
            <a:br>
              <a:rPr lang="en-US" sz="1800"/>
            </a:br>
            <a:br>
              <a:rPr lang="en-US" sz="1800"/>
            </a:br>
            <a:r>
              <a:rPr lang="en-US" sz="1800"/>
              <a:t>"Blockchain is a chain of blocks that are connected together and are continuously growing by storing transactions on the blocks"</a:t>
            </a:r>
            <a:endParaRPr lang="en-US" sz="1800">
              <a:cs typeface="Calibri Light"/>
            </a:endParaRPr>
          </a:p>
          <a:p>
            <a:pPr algn="l"/>
            <a:endParaRPr lang="en-US" sz="1800">
              <a:cs typeface="Calibri Light"/>
            </a:endParaRPr>
          </a:p>
          <a:p>
            <a:pPr algn="l"/>
            <a:r>
              <a:rPr lang="en-US" sz="1800"/>
              <a:t>It uses a decentralized approach that allows the information to be distributed and that each piece of distributed information or commonly known as data have shared ownership.</a:t>
            </a:r>
            <a:br>
              <a:rPr lang="en-US" sz="1800"/>
            </a:br>
            <a:br>
              <a:rPr lang="en-US" sz="1800"/>
            </a:br>
            <a:br>
              <a:rPr lang="en-US" sz="1800"/>
            </a:br>
            <a:br>
              <a:rPr lang="en-US" sz="1800"/>
            </a:br>
            <a:r>
              <a:rPr lang="en-US" sz="1800" b="1">
                <a:cs typeface="BIG CASLON MEDIUM"/>
              </a:rPr>
              <a:t>What is Electronic Health Records (EHR)</a:t>
            </a:r>
            <a:br>
              <a:rPr lang="en-US" sz="1800"/>
            </a:br>
            <a:br>
              <a:rPr lang="en-US" sz="1800"/>
            </a:br>
            <a:r>
              <a:rPr lang="en-US" sz="1800"/>
              <a:t>An Electronic Health Record (EHR) is longitudinal electronic record of patient health information. It consists of a patient personal information, which can be uploaded , edited and accessed by Doctors.</a:t>
            </a:r>
            <a:br>
              <a:rPr lang="en-US" sz="1800">
                <a:cs typeface="Calibri Light" panose="020F0302020204030204"/>
              </a:rPr>
            </a:br>
            <a:br>
              <a:rPr lang="en-US" sz="1800">
                <a:cs typeface="Calibri Light" panose="020F0302020204030204"/>
              </a:rPr>
            </a:br>
            <a:br>
              <a:rPr lang="en-US" sz="1800"/>
            </a:br>
            <a:br>
              <a:rPr lang="en-US" sz="2000"/>
            </a:b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90844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8"/>
            <a:ext cx="5446736" cy="6016915"/>
          </a:xfrm>
        </p:spPr>
        <p:txBody>
          <a:bodyPr anchor="t">
            <a:normAutofit/>
          </a:bodyPr>
          <a:lstStyle/>
          <a:p>
            <a:pPr algn="l"/>
            <a:br>
              <a:rPr lang="en-US" sz="1200" i="0"/>
            </a:br>
            <a:r>
              <a:rPr lang="en-US" sz="2000" b="1">
                <a:latin typeface="BIG CASLON MEDIUM"/>
                <a:cs typeface="BIG CASLON MEDIUM"/>
              </a:rPr>
              <a:t>Problem </a:t>
            </a:r>
            <a:br>
              <a:rPr lang="en-US" sz="1200" i="0"/>
            </a:br>
            <a:br>
              <a:rPr lang="en-US" sz="1800"/>
            </a:br>
            <a:r>
              <a:rPr lang="en-US" sz="1800"/>
              <a:t>Over the years, medical facilities have rapidly grown with the increase in population. Yet, one needs to carry their files of previous visit  such as any test reports, medical prescriptions and bills. Hospital needs to maintain records of doctors and patients should call up the Hospital administration to make appointments.  To maintain all these files and to avoid this tedious task, we can make use of blockchain. It also helps us overcome the following:</a:t>
            </a:r>
            <a:br>
              <a:rPr lang="en-US" sz="1200"/>
            </a:br>
            <a:br>
              <a:rPr lang="en-US" sz="1200"/>
            </a:br>
            <a:br>
              <a:rPr lang="en-US" sz="1200"/>
            </a:br>
            <a:r>
              <a:rPr lang="en-US" sz="1800">
                <a:cs typeface="Calibri Light"/>
              </a:rPr>
              <a:t>-Data Breach</a:t>
            </a:r>
            <a:br>
              <a:rPr lang="en-US" sz="1800">
                <a:cs typeface="Calibri Light"/>
              </a:rPr>
            </a:br>
            <a:r>
              <a:rPr lang="en-US" sz="1800">
                <a:cs typeface="Calibri Light"/>
              </a:rPr>
              <a:t>-Lack of Interoperability</a:t>
            </a:r>
            <a:br>
              <a:rPr lang="en-US" sz="1800">
                <a:cs typeface="Calibri Light"/>
              </a:rPr>
            </a:br>
            <a:r>
              <a:rPr lang="en-US" sz="1800">
                <a:cs typeface="Calibri Light"/>
              </a:rPr>
              <a:t>-Information asymmetry</a:t>
            </a: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212690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8"/>
            <a:ext cx="5446736" cy="6016915"/>
          </a:xfrm>
        </p:spPr>
        <p:txBody>
          <a:bodyPr anchor="t">
            <a:normAutofit/>
          </a:bodyPr>
          <a:lstStyle/>
          <a:p>
            <a:pPr algn="l"/>
            <a:br>
              <a:rPr lang="en-US" sz="1200" i="0"/>
            </a:br>
            <a:br>
              <a:rPr lang="en-US" sz="1200"/>
            </a:br>
            <a:r>
              <a:rPr lang="en-US" sz="2000" b="1">
                <a:latin typeface="BIG CASLON MEDIUM" panose="02000603090000020003" pitchFamily="2" charset="-79"/>
                <a:cs typeface="BIG CASLON MEDIUM"/>
              </a:rPr>
              <a:t>Proposed Solution</a:t>
            </a:r>
            <a:br>
              <a:rPr lang="en-US" sz="1200" b="1" i="0"/>
            </a:br>
            <a:br>
              <a:rPr lang="en-US" sz="1200" b="1" i="0"/>
            </a:br>
            <a:br>
              <a:rPr lang="en-US" sz="1200" b="1" i="0"/>
            </a:br>
            <a:r>
              <a:rPr lang="en-US" sz="1800"/>
              <a:t>Creating a digital web portal, where a doctor can register themselves, patients can book an appointment and access their records makes it easy to not have a hold on physical documents brings a major improvement. This can be done using blockchain and the information can be maintained at high confidence, cryptographically stored and immutable. It exhibits the following characteristics:</a:t>
            </a:r>
            <a:br>
              <a:rPr lang="en-US" sz="1800"/>
            </a:br>
            <a:br>
              <a:rPr lang="en-US" sz="1800"/>
            </a:br>
            <a:br>
              <a:rPr lang="en-US" sz="1200"/>
            </a:br>
            <a:r>
              <a:rPr lang="en-US" sz="1800">
                <a:latin typeface="Calibri Light"/>
                <a:cs typeface="Calibri Light"/>
              </a:rPr>
              <a:t>-Decentralization</a:t>
            </a:r>
            <a:br>
              <a:rPr lang="en-US" sz="1800">
                <a:latin typeface="Calibri Light"/>
                <a:cs typeface="Calibri Light"/>
              </a:rPr>
            </a:br>
            <a:r>
              <a:rPr lang="en-US" sz="1800">
                <a:latin typeface="Calibri Light"/>
                <a:cs typeface="Calibri Light"/>
              </a:rPr>
              <a:t>-Data </a:t>
            </a:r>
            <a:r>
              <a:rPr lang="en-US" sz="1800">
                <a:ea typeface="+mj-lt"/>
                <a:cs typeface="+mj-lt"/>
              </a:rPr>
              <a:t>Transparency</a:t>
            </a:r>
            <a:br>
              <a:rPr lang="en-US" sz="1800">
                <a:latin typeface="Calibri Light"/>
                <a:cs typeface="Calibri Light"/>
              </a:rPr>
            </a:br>
            <a:r>
              <a:rPr lang="en-US" sz="1800">
                <a:latin typeface="Calibri Light"/>
                <a:cs typeface="Calibri Light"/>
              </a:rPr>
              <a:t>-Security </a:t>
            </a: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17827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426749"/>
            <a:ext cx="5418161" cy="5341950"/>
          </a:xfrm>
        </p:spPr>
        <p:txBody>
          <a:bodyPr anchor="t">
            <a:normAutofit/>
          </a:bodyPr>
          <a:lstStyle/>
          <a:p>
            <a:pPr algn="l"/>
            <a:br>
              <a:rPr lang="en-US" sz="1200" i="0"/>
            </a:br>
            <a:r>
              <a:rPr lang="en-US" sz="2000" b="1">
                <a:latin typeface="BIG CASLON MEDIUM" panose="02000603090000020003" pitchFamily="2" charset="-79"/>
                <a:cs typeface="BIG CASLON MEDIUM"/>
              </a:rPr>
              <a:t>Features Proposed</a:t>
            </a:r>
            <a:br>
              <a:rPr lang="en-US" sz="1200" i="0"/>
            </a:br>
            <a:br>
              <a:rPr lang="en-US" sz="1800"/>
            </a:br>
            <a:r>
              <a:rPr lang="en-US" sz="1800"/>
              <a:t>1. </a:t>
            </a:r>
            <a:r>
              <a:rPr lang="en-US" sz="1800" b="1"/>
              <a:t>Admin: </a:t>
            </a:r>
            <a:r>
              <a:rPr lang="en-US" sz="1800"/>
              <a:t>Helps in registering or deleting doctors or patients on the Blockchain network</a:t>
            </a:r>
            <a:br>
              <a:rPr lang="en-US" sz="1800"/>
            </a:br>
            <a:br>
              <a:rPr lang="en-US" sz="2000"/>
            </a:br>
            <a:r>
              <a:rPr lang="en-US" sz="1800"/>
              <a:t>2. </a:t>
            </a:r>
            <a:r>
              <a:rPr lang="en-US" sz="1800" b="1"/>
              <a:t>Doctor: </a:t>
            </a:r>
            <a:r>
              <a:rPr lang="en-US" sz="1800"/>
              <a:t>Has access to the prescriptions/test reports which are available and stored on ledgers on the blockchain network. Other tasks involve:</a:t>
            </a:r>
            <a:br>
              <a:rPr lang="en-US" sz="1800"/>
            </a:br>
            <a:r>
              <a:rPr lang="en-US" sz="1800">
                <a:ea typeface="+mj-lt"/>
                <a:cs typeface="+mj-lt"/>
              </a:rPr>
              <a:t>•Add Patient Record</a:t>
            </a:r>
            <a:endParaRPr lang="en-US" sz="1800">
              <a:cs typeface="Big Caslon Medium" panose="02000603090000020003" pitchFamily="2" charset="-79"/>
            </a:endParaRPr>
          </a:p>
          <a:p>
            <a:pPr algn="l"/>
            <a:r>
              <a:rPr lang="en-US" sz="1800">
                <a:ea typeface="+mj-lt"/>
                <a:cs typeface="+mj-lt"/>
              </a:rPr>
              <a:t>•View Patient Record</a:t>
            </a:r>
            <a:endParaRPr lang="en-US" sz="1800">
              <a:cs typeface="Calibri Light"/>
            </a:endParaRPr>
          </a:p>
          <a:p>
            <a:pPr algn="l"/>
            <a:r>
              <a:rPr lang="en-US" sz="1800">
                <a:ea typeface="+mj-lt"/>
                <a:cs typeface="+mj-lt"/>
              </a:rPr>
              <a:t>•Update Patient Record</a:t>
            </a:r>
            <a:endParaRPr lang="en-US" sz="1800">
              <a:cs typeface="Calibri Light"/>
            </a:endParaRPr>
          </a:p>
          <a:p>
            <a:pPr algn="l"/>
            <a:r>
              <a:rPr lang="en-US" sz="1800">
                <a:ea typeface="+mj-lt"/>
                <a:cs typeface="+mj-lt"/>
              </a:rPr>
              <a:t>•Delete Patient Record</a:t>
            </a:r>
            <a:endParaRPr lang="en-US" sz="1800">
              <a:cs typeface="Calibri Light"/>
            </a:endParaRPr>
          </a:p>
          <a:p>
            <a:pPr algn="l"/>
            <a:r>
              <a:rPr lang="en-US" sz="1800">
                <a:ea typeface="+mj-lt"/>
                <a:cs typeface="+mj-lt"/>
              </a:rPr>
              <a:t>•Edit Doctors Info</a:t>
            </a:r>
            <a:endParaRPr lang="en-US" sz="1800">
              <a:cs typeface="Calibri Light"/>
            </a:endParaRPr>
          </a:p>
          <a:p>
            <a:pPr algn="l"/>
            <a:br>
              <a:rPr lang="en-US" sz="2000"/>
            </a:br>
            <a:r>
              <a:rPr lang="en-US" sz="1800"/>
              <a:t>3.</a:t>
            </a:r>
            <a:r>
              <a:rPr lang="en-US" sz="1800" b="1"/>
              <a:t> Patient</a:t>
            </a:r>
            <a:r>
              <a:rPr lang="en-US" sz="1800"/>
              <a:t>: Every patient has a unique id – can view their records, book appointment and edit info</a:t>
            </a: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25035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D732A-95E7-C5AA-839C-4BB6FA055CAD}"/>
              </a:ext>
            </a:extLst>
          </p:cNvPr>
          <p:cNvSpPr>
            <a:spLocks noGrp="1"/>
          </p:cNvSpPr>
          <p:nvPr>
            <p:ph type="title"/>
          </p:nvPr>
        </p:nvSpPr>
        <p:spPr/>
        <p:txBody>
          <a:bodyPr>
            <a:normAutofit/>
          </a:bodyPr>
          <a:lstStyle/>
          <a:p>
            <a:r>
              <a:rPr lang="en-US" sz="3200">
                <a:latin typeface="Big Caslon Medium" panose="02000603090000020003" pitchFamily="2" charset="-79"/>
                <a:cs typeface="Big Caslon Medium"/>
              </a:rPr>
              <a:t>Technologies used &amp; Steps to Perform:</a:t>
            </a:r>
            <a:endParaRPr lang="en-US" sz="2400">
              <a:latin typeface="Big Caslon Medium" panose="02000603090000020003" pitchFamily="2" charset="-79"/>
              <a:cs typeface="Big Caslon Medium" panose="02000603090000020003" pitchFamily="2" charset="-79"/>
            </a:endParaRPr>
          </a:p>
        </p:txBody>
      </p:sp>
      <p:sp>
        <p:nvSpPr>
          <p:cNvPr id="3" name="Content Placeholder 2">
            <a:extLst>
              <a:ext uri="{FF2B5EF4-FFF2-40B4-BE49-F238E27FC236}">
                <a16:creationId xmlns:a16="http://schemas.microsoft.com/office/drawing/2014/main" id="{25254A96-6CE5-D96B-8EFF-E2AFCB10DCD8}"/>
              </a:ext>
            </a:extLst>
          </p:cNvPr>
          <p:cNvSpPr>
            <a:spLocks noGrp="1"/>
          </p:cNvSpPr>
          <p:nvPr>
            <p:ph idx="1"/>
          </p:nvPr>
        </p:nvSpPr>
        <p:spPr>
          <a:xfrm>
            <a:off x="5734417" y="1683932"/>
            <a:ext cx="5476851" cy="4524822"/>
          </a:xfrm>
        </p:spPr>
        <p:txBody>
          <a:bodyPr vert="horz" lIns="91440" tIns="45720" rIns="91440" bIns="45720" rtlCol="0" anchor="t">
            <a:normAutofit fontScale="70000" lnSpcReduction="20000"/>
          </a:bodyPr>
          <a:lstStyle/>
          <a:p>
            <a:pPr marL="0" indent="0">
              <a:spcBef>
                <a:spcPts val="0"/>
              </a:spcBef>
              <a:buNone/>
            </a:pPr>
            <a:r>
              <a:rPr lang="en-US" sz="2600">
                <a:ea typeface="+mn-lt"/>
                <a:cs typeface="+mn-lt"/>
              </a:rPr>
              <a:t>1. Install </a:t>
            </a:r>
            <a:r>
              <a:rPr lang="en-US" sz="2600" err="1">
                <a:ea typeface="+mn-lt"/>
                <a:cs typeface="+mn-lt"/>
              </a:rPr>
              <a:t>nodeJs</a:t>
            </a:r>
            <a:endParaRPr lang="en-US" sz="2600">
              <a:ea typeface="+mn-lt"/>
              <a:cs typeface="+mn-lt"/>
            </a:endParaRPr>
          </a:p>
          <a:p>
            <a:pPr marL="0" indent="0">
              <a:spcBef>
                <a:spcPts val="0"/>
              </a:spcBef>
              <a:buNone/>
            </a:pPr>
            <a:endParaRPr lang="en-US" sz="2600">
              <a:ea typeface="+mn-lt"/>
              <a:cs typeface="+mn-lt"/>
            </a:endParaRPr>
          </a:p>
          <a:p>
            <a:pPr marL="0" indent="0">
              <a:spcBef>
                <a:spcPts val="0"/>
              </a:spcBef>
              <a:buNone/>
            </a:pPr>
            <a:r>
              <a:rPr lang="en-US" sz="2600">
                <a:ea typeface="+mn-lt"/>
                <a:cs typeface="+mn-lt"/>
              </a:rPr>
              <a:t>2. Install Ganache</a:t>
            </a:r>
          </a:p>
          <a:p>
            <a:pPr marL="0" indent="0">
              <a:spcBef>
                <a:spcPts val="0"/>
              </a:spcBef>
              <a:buNone/>
            </a:pPr>
            <a:endParaRPr lang="en-US" sz="2600">
              <a:ea typeface="+mn-lt"/>
              <a:cs typeface="+mn-lt"/>
            </a:endParaRPr>
          </a:p>
          <a:p>
            <a:pPr marL="0" indent="0">
              <a:spcBef>
                <a:spcPts val="0"/>
              </a:spcBef>
              <a:buNone/>
            </a:pPr>
            <a:r>
              <a:rPr lang="en-US" sz="2600">
                <a:ea typeface="+mn-lt"/>
                <a:cs typeface="+mn-lt"/>
              </a:rPr>
              <a:t>3. Add </a:t>
            </a:r>
            <a:r>
              <a:rPr lang="en-US" sz="2600" err="1">
                <a:ea typeface="+mn-lt"/>
                <a:cs typeface="+mn-lt"/>
              </a:rPr>
              <a:t>Metamask</a:t>
            </a:r>
            <a:r>
              <a:rPr lang="en-US" sz="2600">
                <a:ea typeface="+mn-lt"/>
                <a:cs typeface="+mn-lt"/>
              </a:rPr>
              <a:t> Extension in Browser</a:t>
            </a:r>
          </a:p>
          <a:p>
            <a:pPr marL="0" indent="0">
              <a:spcBef>
                <a:spcPts val="0"/>
              </a:spcBef>
              <a:buNone/>
            </a:pPr>
            <a:endParaRPr lang="en-US" sz="2600">
              <a:ea typeface="+mn-lt"/>
              <a:cs typeface="+mn-lt"/>
            </a:endParaRPr>
          </a:p>
          <a:p>
            <a:pPr marL="0" indent="0">
              <a:spcBef>
                <a:spcPts val="0"/>
              </a:spcBef>
              <a:buNone/>
            </a:pPr>
            <a:r>
              <a:rPr lang="en-US" sz="2600">
                <a:ea typeface="+mn-lt"/>
                <a:cs typeface="+mn-lt"/>
              </a:rPr>
              <a:t>4. Open </a:t>
            </a:r>
            <a:r>
              <a:rPr lang="en-US" sz="2600" err="1">
                <a:ea typeface="+mn-lt"/>
                <a:cs typeface="+mn-lt"/>
              </a:rPr>
              <a:t>cmd</a:t>
            </a:r>
            <a:r>
              <a:rPr lang="en-US" sz="2600">
                <a:ea typeface="+mn-lt"/>
                <a:cs typeface="+mn-lt"/>
              </a:rPr>
              <a:t> in project directory: </a:t>
            </a:r>
            <a:r>
              <a:rPr lang="en-US" sz="2600" err="1">
                <a:ea typeface="+mn-lt"/>
                <a:cs typeface="+mn-lt"/>
              </a:rPr>
              <a:t>npm</a:t>
            </a:r>
            <a:r>
              <a:rPr lang="en-US" sz="2600">
                <a:ea typeface="+mn-lt"/>
                <a:cs typeface="+mn-lt"/>
              </a:rPr>
              <a:t> install –force</a:t>
            </a:r>
          </a:p>
          <a:p>
            <a:pPr marL="0" indent="0">
              <a:spcBef>
                <a:spcPts val="0"/>
              </a:spcBef>
              <a:buNone/>
            </a:pPr>
            <a:endParaRPr lang="en-US" sz="2600">
              <a:ea typeface="+mn-lt"/>
              <a:cs typeface="+mn-lt"/>
            </a:endParaRPr>
          </a:p>
          <a:p>
            <a:pPr marL="0" indent="0">
              <a:spcBef>
                <a:spcPts val="0"/>
              </a:spcBef>
              <a:buNone/>
            </a:pPr>
            <a:r>
              <a:rPr lang="en-US" sz="2600">
                <a:ea typeface="+mn-lt"/>
                <a:cs typeface="+mn-lt"/>
              </a:rPr>
              <a:t>5. Open </a:t>
            </a:r>
            <a:r>
              <a:rPr lang="en-US" sz="2600" err="1">
                <a:ea typeface="+mn-lt"/>
                <a:cs typeface="+mn-lt"/>
              </a:rPr>
              <a:t>cmd</a:t>
            </a:r>
            <a:r>
              <a:rPr lang="en-US" sz="2600">
                <a:ea typeface="+mn-lt"/>
                <a:cs typeface="+mn-lt"/>
              </a:rPr>
              <a:t>/terminal as Administrator and type: </a:t>
            </a:r>
            <a:r>
              <a:rPr lang="en-US" sz="2600" err="1">
                <a:ea typeface="+mn-lt"/>
                <a:cs typeface="+mn-lt"/>
              </a:rPr>
              <a:t>npm</a:t>
            </a:r>
            <a:r>
              <a:rPr lang="en-US" sz="2600">
                <a:ea typeface="+mn-lt"/>
                <a:cs typeface="+mn-lt"/>
              </a:rPr>
              <a:t> install -g truffle </a:t>
            </a:r>
          </a:p>
          <a:p>
            <a:pPr marL="0" indent="0">
              <a:spcBef>
                <a:spcPts val="0"/>
              </a:spcBef>
              <a:buNone/>
            </a:pPr>
            <a:endParaRPr lang="en-US" sz="2600">
              <a:ea typeface="+mn-lt"/>
              <a:cs typeface="+mn-lt"/>
            </a:endParaRPr>
          </a:p>
          <a:p>
            <a:pPr marL="0" indent="0">
              <a:spcBef>
                <a:spcPts val="0"/>
              </a:spcBef>
              <a:buNone/>
            </a:pPr>
            <a:r>
              <a:rPr lang="en-US" sz="2600">
                <a:ea typeface="+mn-lt"/>
                <a:cs typeface="+mn-lt"/>
              </a:rPr>
              <a:t>6. Open Ganache</a:t>
            </a:r>
          </a:p>
          <a:p>
            <a:pPr marL="0" indent="0">
              <a:spcBef>
                <a:spcPts val="0"/>
              </a:spcBef>
              <a:buNone/>
            </a:pPr>
            <a:endParaRPr lang="en-US" sz="2600">
              <a:ea typeface="+mn-lt"/>
              <a:cs typeface="+mn-lt"/>
            </a:endParaRPr>
          </a:p>
          <a:p>
            <a:pPr>
              <a:lnSpc>
                <a:spcPct val="120000"/>
              </a:lnSpc>
              <a:spcBef>
                <a:spcPts val="0"/>
              </a:spcBef>
              <a:buSzPct val="88000"/>
              <a:buFont typeface="Wingdings" pitchFamily="2" charset="2"/>
              <a:buChar char="Ø"/>
            </a:pPr>
            <a:r>
              <a:rPr lang="en-US" sz="2600">
                <a:ea typeface="+mn-lt"/>
                <a:cs typeface="+mn-lt"/>
              </a:rPr>
              <a:t>New Workspace</a:t>
            </a:r>
          </a:p>
          <a:p>
            <a:pPr>
              <a:lnSpc>
                <a:spcPct val="120000"/>
              </a:lnSpc>
              <a:spcBef>
                <a:spcPts val="0"/>
              </a:spcBef>
              <a:buSzPct val="88000"/>
              <a:buFont typeface="Wingdings" pitchFamily="2" charset="2"/>
              <a:buChar char="Ø"/>
            </a:pPr>
            <a:r>
              <a:rPr lang="en-US" sz="2600" err="1">
                <a:ea typeface="+mn-lt"/>
                <a:cs typeface="+mn-lt"/>
              </a:rPr>
              <a:t>AddProject</a:t>
            </a:r>
            <a:endParaRPr lang="en-US" sz="2600">
              <a:ea typeface="+mn-lt"/>
              <a:cs typeface="+mn-lt"/>
            </a:endParaRPr>
          </a:p>
          <a:p>
            <a:pPr>
              <a:lnSpc>
                <a:spcPct val="120000"/>
              </a:lnSpc>
              <a:spcBef>
                <a:spcPts val="0"/>
              </a:spcBef>
              <a:buSzPct val="88000"/>
              <a:buFont typeface="Wingdings" pitchFamily="2" charset="2"/>
              <a:buChar char="Ø"/>
            </a:pPr>
            <a:r>
              <a:rPr lang="en-US" sz="2600">
                <a:ea typeface="+mn-lt"/>
                <a:cs typeface="+mn-lt"/>
              </a:rPr>
              <a:t>Select truffle-config.js in Project Directory</a:t>
            </a:r>
          </a:p>
          <a:p>
            <a:pPr>
              <a:lnSpc>
                <a:spcPct val="120000"/>
              </a:lnSpc>
              <a:spcBef>
                <a:spcPts val="0"/>
              </a:spcBef>
              <a:buSzPct val="88000"/>
              <a:buFont typeface="Wingdings" pitchFamily="2" charset="2"/>
              <a:buChar char="Ø"/>
            </a:pPr>
            <a:r>
              <a:rPr lang="en-US" sz="2600">
                <a:ea typeface="+mn-lt"/>
                <a:cs typeface="+mn-lt"/>
              </a:rPr>
              <a:t>Save Workspace</a:t>
            </a:r>
          </a:p>
          <a:p>
            <a:pPr marL="0" indent="0">
              <a:spcBef>
                <a:spcPts val="0"/>
              </a:spcBef>
              <a:buNone/>
            </a:pPr>
            <a:endParaRPr lang="en-US" sz="2600">
              <a:ea typeface="+mn-lt"/>
              <a:cs typeface="+mn-lt"/>
            </a:endParaRPr>
          </a:p>
          <a:p>
            <a:pPr marL="0" indent="0">
              <a:spcBef>
                <a:spcPts val="0"/>
              </a:spcBef>
              <a:buNone/>
            </a:pPr>
            <a:r>
              <a:rPr lang="en-US" sz="2600">
                <a:ea typeface="+mn-lt"/>
                <a:cs typeface="+mn-lt"/>
              </a:rPr>
              <a:t>7. Compile and migrate Contracts - truffle migrate </a:t>
            </a:r>
          </a:p>
          <a:p>
            <a:pPr marL="0" indent="0">
              <a:spcBef>
                <a:spcPts val="0"/>
              </a:spcBef>
              <a:buNone/>
            </a:pPr>
            <a:br>
              <a:rPr lang="en-US" sz="1500">
                <a:effectLst/>
              </a:rPr>
            </a:br>
            <a:endParaRPr lang="en-US" sz="1500">
              <a:effectLst/>
            </a:endParaRPr>
          </a:p>
          <a:p>
            <a:endParaRPr lang="en-US" sz="1500"/>
          </a:p>
        </p:txBody>
      </p:sp>
      <p:sp>
        <p:nvSpPr>
          <p:cNvPr id="4" name="TextBox 3">
            <a:extLst>
              <a:ext uri="{FF2B5EF4-FFF2-40B4-BE49-F238E27FC236}">
                <a16:creationId xmlns:a16="http://schemas.microsoft.com/office/drawing/2014/main" id="{E3165993-76B6-FED3-DCBA-51B5E443E84F}"/>
              </a:ext>
            </a:extLst>
          </p:cNvPr>
          <p:cNvSpPr txBox="1"/>
          <p:nvPr/>
        </p:nvSpPr>
        <p:spPr>
          <a:xfrm>
            <a:off x="778445" y="1787136"/>
            <a:ext cx="427597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Front End : </a:t>
            </a:r>
            <a:r>
              <a:rPr lang="en-US">
                <a:ea typeface="+mn-lt"/>
                <a:cs typeface="+mn-lt"/>
              </a:rPr>
              <a:t>ReactJS, HTML, CSS, JS</a:t>
            </a:r>
            <a:endParaRPr lang="en-US">
              <a:cs typeface="Calibri" panose="020F0502020204030204"/>
            </a:endParaRPr>
          </a:p>
          <a:p>
            <a:endParaRPr lang="en-US">
              <a:ea typeface="+mn-lt"/>
              <a:cs typeface="+mn-lt"/>
            </a:endParaRPr>
          </a:p>
          <a:p>
            <a:r>
              <a:rPr lang="en-US" b="1">
                <a:ea typeface="+mn-lt"/>
                <a:cs typeface="+mn-lt"/>
              </a:rPr>
              <a:t>Back End : </a:t>
            </a:r>
            <a:r>
              <a:rPr lang="en-US">
                <a:ea typeface="+mn-lt"/>
                <a:cs typeface="+mn-lt"/>
              </a:rPr>
              <a:t>NodeJS, Ganache(</a:t>
            </a:r>
            <a:r>
              <a:rPr lang="en-US" err="1">
                <a:ea typeface="+mn-lt"/>
                <a:cs typeface="+mn-lt"/>
              </a:rPr>
              <a:t>BlockChain</a:t>
            </a:r>
            <a:r>
              <a:rPr lang="en-US">
                <a:ea typeface="+mn-lt"/>
                <a:cs typeface="+mn-lt"/>
              </a:rPr>
              <a:t>), Truffle Framework, </a:t>
            </a:r>
            <a:r>
              <a:rPr lang="en-US" err="1">
                <a:ea typeface="+mn-lt"/>
                <a:cs typeface="+mn-lt"/>
              </a:rPr>
              <a:t>Metamask</a:t>
            </a:r>
            <a:r>
              <a:rPr lang="en-US">
                <a:ea typeface="+mn-lt"/>
                <a:cs typeface="+mn-lt"/>
              </a:rPr>
              <a:t> Browser extension (Connect Browser to Blockchain),</a:t>
            </a:r>
            <a:endParaRPr lang="en-US">
              <a:cs typeface="Calibri"/>
            </a:endParaRPr>
          </a:p>
          <a:p>
            <a:r>
              <a:rPr lang="en-US">
                <a:ea typeface="+mn-lt"/>
                <a:cs typeface="+mn-lt"/>
              </a:rPr>
              <a:t>Some NodeJS Libraries.</a:t>
            </a:r>
            <a:endParaRPr lang="en-US"/>
          </a:p>
          <a:p>
            <a:endParaRPr lang="en-US">
              <a:cs typeface="Calibri"/>
            </a:endParaRPr>
          </a:p>
          <a:p>
            <a:r>
              <a:rPr lang="en-US" b="1">
                <a:cs typeface="Calibri"/>
              </a:rPr>
              <a:t>IDE</a:t>
            </a:r>
            <a:r>
              <a:rPr lang="en-US" b="1">
                <a:ea typeface="+mn-lt"/>
                <a:cs typeface="+mn-lt"/>
              </a:rPr>
              <a:t> : </a:t>
            </a:r>
            <a:r>
              <a:rPr lang="en-US" err="1">
                <a:ea typeface="+mn-lt"/>
                <a:cs typeface="+mn-lt"/>
              </a:rPr>
              <a:t>VSCode</a:t>
            </a:r>
            <a:endParaRPr lang="en-US" err="1">
              <a:cs typeface="Calibri"/>
            </a:endParaRPr>
          </a:p>
          <a:p>
            <a:pPr algn="l"/>
            <a:endParaRPr lang="en-US">
              <a:cs typeface="Calibri"/>
            </a:endParaRPr>
          </a:p>
        </p:txBody>
      </p:sp>
    </p:spTree>
    <p:extLst>
      <p:ext uri="{BB962C8B-B14F-4D97-AF65-F5344CB8AC3E}">
        <p14:creationId xmlns:p14="http://schemas.microsoft.com/office/powerpoint/2010/main" val="191777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525439" y="667957"/>
            <a:ext cx="6547455" cy="5100742"/>
          </a:xfrm>
        </p:spPr>
        <p:txBody>
          <a:bodyPr anchor="t">
            <a:normAutofit/>
          </a:bodyPr>
          <a:lstStyle/>
          <a:p>
            <a:pPr algn="l"/>
            <a:br>
              <a:rPr lang="en-US" sz="1200" i="0"/>
            </a:br>
            <a:r>
              <a:rPr lang="en-US" sz="2000" b="1">
                <a:cs typeface="BIG CASLON MEDIUM"/>
              </a:rPr>
              <a:t>System Architecture</a:t>
            </a:r>
            <a:br>
              <a:rPr lang="en-US" sz="1200" i="0"/>
            </a:b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7351381" y="245054"/>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pic>
        <p:nvPicPr>
          <p:cNvPr id="3" name="Picture 4" descr="Diagram&#10;&#10;Description automatically generated">
            <a:extLst>
              <a:ext uri="{FF2B5EF4-FFF2-40B4-BE49-F238E27FC236}">
                <a16:creationId xmlns:a16="http://schemas.microsoft.com/office/drawing/2014/main" id="{D77284A7-E36E-81A9-664E-9B201755AD78}"/>
              </a:ext>
            </a:extLst>
          </p:cNvPr>
          <p:cNvPicPr>
            <a:picLocks noChangeAspect="1"/>
          </p:cNvPicPr>
          <p:nvPr/>
        </p:nvPicPr>
        <p:blipFill>
          <a:blip r:embed="rId3"/>
          <a:stretch>
            <a:fillRect/>
          </a:stretch>
        </p:blipFill>
        <p:spPr>
          <a:xfrm>
            <a:off x="590961" y="1597529"/>
            <a:ext cx="6026926" cy="2851602"/>
          </a:xfrm>
          <a:prstGeom prst="rect">
            <a:avLst/>
          </a:prstGeom>
        </p:spPr>
      </p:pic>
    </p:spTree>
    <p:extLst>
      <p:ext uri="{BB962C8B-B14F-4D97-AF65-F5344CB8AC3E}">
        <p14:creationId xmlns:p14="http://schemas.microsoft.com/office/powerpoint/2010/main" val="266695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833F-1693-FB23-8A1E-C8D0DBA79B3A}"/>
              </a:ext>
            </a:extLst>
          </p:cNvPr>
          <p:cNvSpPr>
            <a:spLocks noGrp="1"/>
          </p:cNvSpPr>
          <p:nvPr>
            <p:ph type="ctrTitle"/>
          </p:nvPr>
        </p:nvSpPr>
        <p:spPr>
          <a:xfrm>
            <a:off x="355497" y="1495742"/>
            <a:ext cx="5385269" cy="3785058"/>
          </a:xfrm>
        </p:spPr>
        <p:txBody>
          <a:bodyPr anchor="t">
            <a:normAutofit/>
          </a:bodyPr>
          <a:lstStyle/>
          <a:p>
            <a:pPr algn="l"/>
            <a:br>
              <a:rPr lang="en-US" sz="1200" i="0"/>
            </a:br>
            <a:r>
              <a:rPr lang="en-US" sz="2000" b="1">
                <a:cs typeface="BIG CASLON MEDIUM"/>
              </a:rPr>
              <a:t>User:</a:t>
            </a:r>
            <a:br>
              <a:rPr lang="en-US" sz="1200" i="0"/>
            </a:br>
            <a:br>
              <a:rPr lang="en-US" sz="1200"/>
            </a:br>
            <a:r>
              <a:rPr lang="en-US" sz="1800"/>
              <a:t>This is a role-based system, where a user can be either patient, Doctor or an admin who can interact with the system to perform respective tasks.</a:t>
            </a:r>
            <a:br>
              <a:rPr lang="en-US" sz="1800">
                <a:cs typeface="Calibri Light"/>
              </a:rPr>
            </a:br>
            <a:br>
              <a:rPr lang="en-US" sz="1800">
                <a:cs typeface="Calibri Light"/>
              </a:rPr>
            </a:br>
            <a:r>
              <a:rPr lang="en-US" sz="1800">
                <a:cs typeface="Calibri Light"/>
              </a:rPr>
              <a:t>The main tasks are to book an appointment, update medical record, registering doctor or patient etc.</a:t>
            </a:r>
            <a:br>
              <a:rPr lang="en-US" sz="1800">
                <a:cs typeface="Calibri Light"/>
              </a:rPr>
            </a:br>
            <a:br>
              <a:rPr lang="en-US" sz="1800">
                <a:cs typeface="Calibri Light"/>
              </a:rPr>
            </a:br>
            <a:r>
              <a:rPr lang="en-US" sz="1800">
                <a:cs typeface="Calibri Light"/>
              </a:rPr>
              <a:t>User uses the GUI in the proposed system to interact with the blockchain layer.</a:t>
            </a:r>
            <a:br>
              <a:rPr lang="en-US" sz="1800">
                <a:cs typeface="Calibri Light"/>
              </a:rPr>
            </a:br>
            <a:br>
              <a:rPr lang="en-US" sz="1800"/>
            </a:br>
            <a:br>
              <a:rPr lang="en-US" sz="1800"/>
            </a:br>
            <a:br>
              <a:rPr lang="en-US" sz="1200"/>
            </a:br>
            <a:endParaRPr lang="en-US" sz="1200">
              <a:latin typeface="Big Caslon Medium" panose="02000603090000020003" pitchFamily="2" charset="-79"/>
              <a:cs typeface="Big Caslon Medium" panose="02000603090000020003" pitchFamily="2" charset="-79"/>
            </a:endParaRPr>
          </a:p>
        </p:txBody>
      </p:sp>
      <p:pic>
        <p:nvPicPr>
          <p:cNvPr id="4" name="Picture 3" descr="Sphere of mesh and nodes">
            <a:extLst>
              <a:ext uri="{FF2B5EF4-FFF2-40B4-BE49-F238E27FC236}">
                <a16:creationId xmlns:a16="http://schemas.microsoft.com/office/drawing/2014/main" id="{97DA8F16-E1B5-AE77-6427-ACEA21EC21B2}"/>
              </a:ext>
            </a:extLst>
          </p:cNvPr>
          <p:cNvPicPr>
            <a:picLocks noChangeAspect="1"/>
          </p:cNvPicPr>
          <p:nvPr/>
        </p:nvPicPr>
        <p:blipFill rotWithShape="1">
          <a:blip r:embed="rId2"/>
          <a:srcRect l="25000" r="1" b="1"/>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solidFill>
            <a:schemeClr val="bg1"/>
          </a:solidFill>
        </p:spPr>
      </p:pic>
    </p:spTree>
    <p:extLst>
      <p:ext uri="{BB962C8B-B14F-4D97-AF65-F5344CB8AC3E}">
        <p14:creationId xmlns:p14="http://schemas.microsoft.com/office/powerpoint/2010/main" val="295910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1500</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BIG CASLON MEDIUM</vt:lpstr>
      <vt:lpstr>BIG CASLON MEDIUM</vt:lpstr>
      <vt:lpstr>Calibri</vt:lpstr>
      <vt:lpstr>Calibri Light</vt:lpstr>
      <vt:lpstr>Cambria</vt:lpstr>
      <vt:lpstr>Times New Roman</vt:lpstr>
      <vt:lpstr>Wingdings</vt:lpstr>
      <vt:lpstr>Office Theme</vt:lpstr>
      <vt:lpstr>Healthcare Management system using Ethereum Blockchain  </vt:lpstr>
      <vt:lpstr> Abstract   This project aims to maintain patient medical records on a blockchain. The DApp architecture offers a patient-centric system where the patient has control over his or her data, i.e., the patient decides who is allowed to view their profiles or data. Three categories are used by the system to group users: Admins, Doctors, and Patients.  Any doctor can request or receive permission from the patient to see their data. Patients may also upload files to their profiles or data, such as reports, X-rays, or other items, to be preserved via IPFS. The clinicians (who have access) can review these files to better evaluate and treat patients. Patients can also view the records of previous consultations. Doctors can view the patient records to which they have been given access. Doctors can check patient records and previous appointments to properly consult or treat their patients.  </vt:lpstr>
      <vt:lpstr>  What is Blockchain?  "Blockchain is a chain of blocks that are connected together and are continuously growing by storing transactions on the blocks"  It uses a decentralized approach that allows the information to be distributed and that each piece of distributed information or commonly known as data have shared ownership.    What is Electronic Health Records (EHR)  An Electronic Health Record (EHR) is longitudinal electronic record of patient health information. It consists of a patient personal information, which can be uploaded , edited and accessed by Doctors.       </vt:lpstr>
      <vt:lpstr> Problem   Over the years, medical facilities have rapidly grown with the increase in population. Yet, one needs to carry their files of previous visit  such as any test reports, medical prescriptions and bills. Hospital needs to maintain records of doctors and patients should call up the Hospital administration to make appointments.  To maintain all these files and to avoid this tedious task, we can make use of blockchain. It also helps us overcome the following:   -Data Breach -Lack of Interoperability -Information asymmetry  </vt:lpstr>
      <vt:lpstr>  Proposed Solution   Creating a digital web portal, where a doctor can register themselves, patients can book an appointment and access their records makes it easy to not have a hold on physical documents brings a major improvement. This can be done using blockchain and the information can be maintained at high confidence, cryptographically stored and immutable. It exhibits the following characteristics:   -Decentralization -Data Transparency -Security </vt:lpstr>
      <vt:lpstr> Features Proposed  1. Admin: Helps in registering or deleting doctors or patients on the Blockchain network  2. Doctor: Has access to the prescriptions/test reports which are available and stored on ledgers on the blockchain network. Other tasks involve: •Add Patient Record •View Patient Record •Update Patient Record •Delete Patient Record •Edit Doctors Info  3. Patient: Every patient has a unique id – can view their records, book appointment and edit info  </vt:lpstr>
      <vt:lpstr>Technologies used &amp; Steps to Perform:</vt:lpstr>
      <vt:lpstr> System Architecture    </vt:lpstr>
      <vt:lpstr> User:  This is a role-based system, where a user can be either patient, Doctor or an admin who can interact with the system to perform respective tasks.  The main tasks are to book an appointment, update medical record, registering doctor or patient etc.  User uses the GUI in the proposed system to interact with the blockchain layer.    </vt:lpstr>
      <vt:lpstr> Blockchain:   This layer contains the mechanism for the interaction of the user with DApp.  1) Assets: External user can update state/information of the record known as transaction. The Ethereum blockchain treats these transactions as assets since they contain information that users can send to other users or just store for later use.  2) Governance Rules: Uses POW algorithm(Proof of work). Maintained through consent from trusted nodes attached to the network.  3) Network: All nodes are connected as peers implementing P2P network. It is a decentarlized network promoting a distributed platform.   Blockchain: Implemented using Ethereum and its dependencies.   </vt:lpstr>
      <vt:lpstr> Transactions: It can perform the following functions:  1) Add records: Creates patient medical records along with relevant fields and IPFS hash which contains medical records of the patient.   2) Update records: Can be used to change the basic information of the patient with no change in the IPFS hash for security purpose.  3) View records: Used by both doctors and patients. To ensure that the relevant medical records are shown to the patient, the system uses public account address.  4) Delete records: The doctors have the right to delete patient records.  5) Grant Access: Only doctors have access to add/update patient's medical records.   </vt:lpstr>
      <vt:lpstr> Smart Contract:   These contracts are used to grant users' access to the DApp and carry out CRUD operations on patient records. The contracts used in this framework are Patient Records and Roles.   The sole purpose of the Patient Records smart contract is to carry out the functionality of the suggested architecture.  The Open Zeppelin smart contract library provides a predefined smart contract called Roles. This library includes a number of smart contracts that execute different functionalities and can be used to build our own functions.  The role-based access ensures that no third party has access to these functions except for the authenticated users of the system.  </vt:lpstr>
      <vt:lpstr> Functionality:   Admin possesses all the functionalities of a Doctor and a patient. Whenever a function is performed, the transaction will cost some ethers to verify it.  Whenever an account has access to the user's functions, their details are converted to a JSON object and are uploaded to the IPFS, and the IPFS hash is stored in Blockchain which is used to retrieve the record.    </vt:lpstr>
      <vt:lpstr>    </vt:lpstr>
      <vt:lpstr>    </vt:lpstr>
      <vt:lpstr> Advantages   Secure/confidentiality – Records can be accessed and managed securely.  Authentication – Only admins can create records of Doctors/Patients  Access – Patients can access only their records.   Blockchain helps in simplifying the process of booking an appointment eliminating in the need of manual work. Patients can upload their documents easily.  </vt:lpstr>
      <vt:lpstr> Conclusion:   Our suggested framework combines granular access controls for those records with secure record storage. It develops a system that is simpler for users to use and comprehend. The framework also suggests steps to ensure that the system addresses the issue of data storage given that it makes use of IPFS's off-chain storage feature. Additionally, the system benefits from role-based access because only related and trustworthy individuals have access to medical records. This also fixes the EHR system's information asymmetry issue.</vt:lpstr>
      <vt:lpstr>  Future Work:  Payment module can be implemented in the existing framework. In order to determine how much a patient will pay for a doctor appointment on this decentralized system operating on the blockchain, we must take certain factors into account.  Medical Insurance and appointment module can also be implemented.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Blockchain System  </dc:title>
  <dc:creator>Deepika Rajashree Penuballi</dc:creator>
  <cp:lastModifiedBy>akshitha babburi</cp:lastModifiedBy>
  <cp:revision>3</cp:revision>
  <dcterms:created xsi:type="dcterms:W3CDTF">2022-12-01T17:45:05Z</dcterms:created>
  <dcterms:modified xsi:type="dcterms:W3CDTF">2022-12-11T05:06:32Z</dcterms:modified>
</cp:coreProperties>
</file>