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2" r:id="rId1"/>
  </p:sldMasterIdLst>
  <p:notesMasterIdLst>
    <p:notesMasterId r:id="rId44"/>
  </p:notesMasterIdLst>
  <p:sldIdLst>
    <p:sldId id="420" r:id="rId2"/>
    <p:sldId id="421" r:id="rId3"/>
    <p:sldId id="422" r:id="rId4"/>
    <p:sldId id="423" r:id="rId5"/>
    <p:sldId id="424" r:id="rId6"/>
    <p:sldId id="257" r:id="rId7"/>
    <p:sldId id="258" r:id="rId8"/>
    <p:sldId id="259" r:id="rId9"/>
    <p:sldId id="260" r:id="rId10"/>
    <p:sldId id="261" r:id="rId11"/>
    <p:sldId id="425" r:id="rId12"/>
    <p:sldId id="262" r:id="rId13"/>
    <p:sldId id="263" r:id="rId14"/>
    <p:sldId id="264" r:id="rId15"/>
    <p:sldId id="426" r:id="rId16"/>
    <p:sldId id="265" r:id="rId17"/>
    <p:sldId id="266" r:id="rId18"/>
    <p:sldId id="267" r:id="rId19"/>
    <p:sldId id="268" r:id="rId20"/>
    <p:sldId id="269" r:id="rId21"/>
    <p:sldId id="427" r:id="rId22"/>
    <p:sldId id="270" r:id="rId23"/>
    <p:sldId id="403" r:id="rId24"/>
    <p:sldId id="272" r:id="rId25"/>
    <p:sldId id="428" r:id="rId26"/>
    <p:sldId id="273" r:id="rId27"/>
    <p:sldId id="274" r:id="rId28"/>
    <p:sldId id="275" r:id="rId29"/>
    <p:sldId id="276" r:id="rId30"/>
    <p:sldId id="277" r:id="rId31"/>
    <p:sldId id="278" r:id="rId32"/>
    <p:sldId id="279" r:id="rId33"/>
    <p:sldId id="280" r:id="rId34"/>
    <p:sldId id="281" r:id="rId35"/>
    <p:sldId id="282" r:id="rId36"/>
    <p:sldId id="415" r:id="rId37"/>
    <p:sldId id="284" r:id="rId38"/>
    <p:sldId id="285" r:id="rId39"/>
    <p:sldId id="286" r:id="rId40"/>
    <p:sldId id="429" r:id="rId41"/>
    <p:sldId id="256" r:id="rId42"/>
    <p:sldId id="419" r:id="rId43"/>
  </p:sldIdLst>
  <p:sldSz cx="14630400" cy="8229600"/>
  <p:notesSz cx="8229600" cy="14630400"/>
  <p:embeddedFontLst>
    <p:embeddedFont>
      <p:font typeface="Barlow" panose="00000500000000000000" pitchFamily="2" charset="0"/>
      <p:regular r:id="rId45"/>
      <p:bold r:id="rId46"/>
      <p:italic r:id="rId47"/>
      <p:boldItalic r:id="rId48"/>
    </p:embeddedFont>
    <p:embeddedFont>
      <p:font typeface="Century Gothic" panose="020B0502020202020204" pitchFamily="34" charset="0"/>
      <p:regular r:id="rId49"/>
      <p:bold r:id="rId50"/>
      <p:italic r:id="rId51"/>
      <p:boldItalic r:id="rId52"/>
    </p:embeddedFont>
    <p:embeddedFont>
      <p:font typeface="Consolas" panose="020B0609020204030204" pitchFamily="49" charset="0"/>
      <p:regular r:id="rId53"/>
      <p:bold r:id="rId54"/>
      <p:italic r:id="rId55"/>
      <p:boldItalic r:id="rId56"/>
    </p:embeddedFont>
    <p:embeddedFont>
      <p:font typeface="DM Sans" pitchFamily="2" charset="0"/>
      <p:regular r:id="rId57"/>
      <p:bold r:id="rId58"/>
      <p:italic r:id="rId59"/>
      <p:boldItalic r:id="rId60"/>
    </p:embeddedFont>
    <p:embeddedFont>
      <p:font typeface="Lora" pitchFamily="2" charset="0"/>
      <p:regular r:id="rId61"/>
      <p:bold r:id="rId62"/>
      <p:italic r:id="rId63"/>
      <p:boldItalic r:id="rId64"/>
    </p:embeddedFont>
    <p:embeddedFont>
      <p:font typeface="PT Sans" panose="020B0503020203020204" pitchFamily="34" charset="0"/>
      <p:regular r:id="rId65"/>
      <p:bold r:id="rId66"/>
      <p:italic r:id="rId67"/>
      <p:boldItalic r:id="rId68"/>
    </p:embeddedFont>
    <p:embeddedFont>
      <p:font typeface="Source Sans Pro" panose="020B0503030403020204" pitchFamily="34" charset="0"/>
      <p:regular r:id="rId69"/>
      <p:bold r:id="rId70"/>
      <p:italic r:id="rId71"/>
      <p:boldItalic r:id="rId72"/>
    </p:embeddedFont>
    <p:embeddedFont>
      <p:font typeface="Source Sans Pro Bold" panose="020B0703030403020204" charset="0"/>
      <p:bold r:id="rId7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9" d="100"/>
          <a:sy n="59" d="100"/>
        </p:scale>
        <p:origin x="7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3.fntdata"/><Relationship Id="rId63" Type="http://schemas.openxmlformats.org/officeDocument/2006/relationships/font" Target="fonts/font19.fntdata"/><Relationship Id="rId68" Type="http://schemas.openxmlformats.org/officeDocument/2006/relationships/font" Target="fonts/font2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font" Target="fonts/font25.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72"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font" Target="fonts/font26.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73"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6.fntdata"/><Relationship Id="rId55" Type="http://schemas.openxmlformats.org/officeDocument/2006/relationships/font" Target="fonts/font11.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2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83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1048910" name="Google Shape;54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911" name="Google Shape;54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1049082" name="Google Shape;784;g3189195717c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083" name="Google Shape;785;g3189195717c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1049133" name="Google Shape;861;g3189195717c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134" name="Google Shape;862;g3189195717c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ctrTitle"/>
          </p:nvPr>
        </p:nvSpPr>
        <p:spPr>
          <a:xfrm>
            <a:off x="1645920" y="2164086"/>
            <a:ext cx="11338560" cy="2190115"/>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1645920" y="4358641"/>
            <a:ext cx="11338560" cy="822960"/>
          </a:xfrm>
        </p:spPr>
        <p:txBody>
          <a:bodyPr>
            <a:normAutofit/>
          </a:bodyPr>
          <a:lstStyle>
            <a:lvl1pPr marL="0" indent="0" algn="l">
              <a:buNone/>
              <a:defRPr sz="240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9491473" y="5177194"/>
            <a:ext cx="3493008" cy="449570"/>
          </a:xfrm>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a:xfrm>
            <a:off x="1645920" y="5188615"/>
            <a:ext cx="7680960" cy="438150"/>
          </a:xfrm>
        </p:spPr>
        <p:txBody>
          <a:bodyPr/>
          <a:lstStyle/>
          <a:p>
            <a:endParaRPr lang="en-US" dirty="0"/>
          </a:p>
        </p:txBody>
      </p:sp>
      <p:sp>
        <p:nvSpPr>
          <p:cNvPr id="6" name="Slide Number Placeholder 5"/>
          <p:cNvSpPr>
            <a:spLocks noGrp="1"/>
          </p:cNvSpPr>
          <p:nvPr>
            <p:ph type="sldNum" sz="quarter" idx="12"/>
          </p:nvPr>
        </p:nvSpPr>
        <p:spPr>
          <a:xfrm>
            <a:off x="9692640" y="1717040"/>
            <a:ext cx="3291840" cy="43815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68062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32" y="5636833"/>
            <a:ext cx="12986441" cy="983226"/>
          </a:xfrm>
        </p:spPr>
        <p:txBody>
          <a:bodyPr anchor="b"/>
          <a:lstStyle>
            <a:lvl1pPr algn="l">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8072" y="1129728"/>
            <a:ext cx="12986208" cy="4173793"/>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22960" y="6620059"/>
            <a:ext cx="12984480" cy="842363"/>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142648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822960" y="904239"/>
            <a:ext cx="12984480" cy="3362960"/>
          </a:xfrm>
        </p:spPr>
        <p:txBody>
          <a:bodyPr anchor="ctr"/>
          <a:lstStyle>
            <a:lvl1pPr algn="l">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229361" y="4378960"/>
            <a:ext cx="12156619" cy="1198880"/>
          </a:xfrm>
        </p:spPr>
        <p:txBody>
          <a:bodyPr anchor="ct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9377342" y="457201"/>
            <a:ext cx="3493008" cy="438150"/>
          </a:xfrm>
        </p:spPr>
        <p:txBody>
          <a:bodyPr/>
          <a:lstStyle>
            <a:lvl1pPr algn="r">
              <a:defRPr/>
            </a:lvl1pPr>
          </a:lstStyle>
          <a:p>
            <a:fld id="{48A87A34-81AB-432B-8DAE-1953F412C126}" type="datetimeFigureOut">
              <a:rPr lang="en-US" dirty="0"/>
              <a:pPr/>
              <a:t>11/25/2024</a:t>
            </a:fld>
            <a:endParaRPr lang="en-US" dirty="0"/>
          </a:p>
        </p:txBody>
      </p:sp>
      <p:sp>
        <p:nvSpPr>
          <p:cNvPr id="6" name="Footer Placeholder 5"/>
          <p:cNvSpPr>
            <a:spLocks noGrp="1"/>
          </p:cNvSpPr>
          <p:nvPr>
            <p:ph type="ftr" sz="quarter" idx="11"/>
          </p:nvPr>
        </p:nvSpPr>
        <p:spPr>
          <a:xfrm>
            <a:off x="822960" y="455930"/>
            <a:ext cx="8389790" cy="438150"/>
          </a:xfrm>
        </p:spPr>
        <p:txBody>
          <a:bodyPr/>
          <a:lstStyle/>
          <a:p>
            <a:endParaRPr lang="en-US" dirty="0"/>
          </a:p>
        </p:txBody>
      </p:sp>
      <p:sp>
        <p:nvSpPr>
          <p:cNvPr id="7" name="Slide Number Placeholder 6"/>
          <p:cNvSpPr>
            <a:spLocks noGrp="1"/>
          </p:cNvSpPr>
          <p:nvPr>
            <p:ph type="sldNum" sz="quarter" idx="12"/>
          </p:nvPr>
        </p:nvSpPr>
        <p:spPr>
          <a:xfrm>
            <a:off x="13034942" y="457201"/>
            <a:ext cx="772498" cy="43815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21520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1229361" y="904240"/>
            <a:ext cx="12181840" cy="3125394"/>
          </a:xfrm>
        </p:spPr>
        <p:txBody>
          <a:bodyPr anchor="ctr"/>
          <a:lstStyle>
            <a:lvl1pPr algn="l">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1564638" y="4038668"/>
            <a:ext cx="11511283" cy="53333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229361" y="4751835"/>
            <a:ext cx="12181840" cy="815845"/>
          </a:xfrm>
        </p:spPr>
        <p:txBody>
          <a:bodyPr anchor="ct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9377342" y="457201"/>
            <a:ext cx="3493008" cy="438150"/>
          </a:xfrm>
        </p:spPr>
        <p:txBody>
          <a:bodyPr/>
          <a:lstStyle>
            <a:lvl1pPr algn="r">
              <a:defRPr/>
            </a:lvl1pPr>
          </a:lstStyle>
          <a:p>
            <a:fld id="{48A87A34-81AB-432B-8DAE-1953F412C126}" type="datetimeFigureOut">
              <a:rPr lang="en-US" dirty="0"/>
              <a:pPr/>
              <a:t>11/25/2024</a:t>
            </a:fld>
            <a:endParaRPr lang="en-US" dirty="0"/>
          </a:p>
        </p:txBody>
      </p:sp>
      <p:sp>
        <p:nvSpPr>
          <p:cNvPr id="6" name="Footer Placeholder 5"/>
          <p:cNvSpPr>
            <a:spLocks noGrp="1"/>
          </p:cNvSpPr>
          <p:nvPr>
            <p:ph type="ftr" sz="quarter" idx="11"/>
          </p:nvPr>
        </p:nvSpPr>
        <p:spPr>
          <a:xfrm>
            <a:off x="822960" y="455930"/>
            <a:ext cx="8389790" cy="438150"/>
          </a:xfrm>
        </p:spPr>
        <p:txBody>
          <a:bodyPr/>
          <a:lstStyle/>
          <a:p>
            <a:endParaRPr lang="en-US" dirty="0"/>
          </a:p>
        </p:txBody>
      </p:sp>
      <p:sp>
        <p:nvSpPr>
          <p:cNvPr id="7" name="Slide Number Placeholder 6"/>
          <p:cNvSpPr>
            <a:spLocks noGrp="1"/>
          </p:cNvSpPr>
          <p:nvPr>
            <p:ph type="sldNum" sz="quarter" idx="12"/>
          </p:nvPr>
        </p:nvSpPr>
        <p:spPr>
          <a:xfrm>
            <a:off x="13034942" y="457201"/>
            <a:ext cx="772498" cy="438150"/>
          </a:xfrm>
        </p:spPr>
        <p:txBody>
          <a:bodyPr/>
          <a:lstStyle/>
          <a:p>
            <a:fld id="{6D22F896-40B5-4ADD-8801-0D06FADFA095}" type="slidenum">
              <a:rPr lang="en-US" dirty="0"/>
              <a:t>‹#›</a:t>
            </a:fld>
            <a:endParaRPr lang="en-US" dirty="0"/>
          </a:p>
        </p:txBody>
      </p:sp>
      <p:sp>
        <p:nvSpPr>
          <p:cNvPr id="9" name="TextBox 8"/>
          <p:cNvSpPr txBox="1"/>
          <p:nvPr/>
        </p:nvSpPr>
        <p:spPr>
          <a:xfrm>
            <a:off x="571500" y="1120140"/>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0" name="TextBox 9"/>
          <p:cNvSpPr txBox="1"/>
          <p:nvPr/>
        </p:nvSpPr>
        <p:spPr>
          <a:xfrm>
            <a:off x="13181076" y="324154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31056655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1229394" y="1349642"/>
            <a:ext cx="12175423" cy="3014202"/>
          </a:xfrm>
        </p:spPr>
        <p:txBody>
          <a:bodyPr anchor="b"/>
          <a:lstStyle>
            <a:lvl1pPr algn="l">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229360" y="4377979"/>
            <a:ext cx="12173585" cy="1199862"/>
          </a:xfrm>
        </p:spPr>
        <p:txBody>
          <a:bodyPr anchor="t"/>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9377342" y="454660"/>
            <a:ext cx="3493008" cy="438150"/>
          </a:xfrm>
        </p:spPr>
        <p:txBody>
          <a:bodyPr/>
          <a:lstStyle>
            <a:lvl1pPr algn="r">
              <a:defRPr/>
            </a:lvl1pPr>
          </a:lstStyle>
          <a:p>
            <a:fld id="{48A87A34-81AB-432B-8DAE-1953F412C126}" type="datetimeFigureOut">
              <a:rPr lang="en-US" dirty="0"/>
              <a:pPr/>
              <a:t>11/25/2024</a:t>
            </a:fld>
            <a:endParaRPr lang="en-US" dirty="0"/>
          </a:p>
        </p:txBody>
      </p:sp>
      <p:sp>
        <p:nvSpPr>
          <p:cNvPr id="6" name="Footer Placeholder 5"/>
          <p:cNvSpPr>
            <a:spLocks noGrp="1"/>
          </p:cNvSpPr>
          <p:nvPr>
            <p:ph type="ftr" sz="quarter" idx="11"/>
          </p:nvPr>
        </p:nvSpPr>
        <p:spPr>
          <a:xfrm>
            <a:off x="822960" y="454660"/>
            <a:ext cx="8389790" cy="438150"/>
          </a:xfrm>
        </p:spPr>
        <p:txBody>
          <a:bodyPr/>
          <a:lstStyle/>
          <a:p>
            <a:endParaRPr lang="en-US" dirty="0"/>
          </a:p>
        </p:txBody>
      </p:sp>
      <p:sp>
        <p:nvSpPr>
          <p:cNvPr id="7" name="Slide Number Placeholder 6"/>
          <p:cNvSpPr>
            <a:spLocks noGrp="1"/>
          </p:cNvSpPr>
          <p:nvPr>
            <p:ph type="sldNum" sz="quarter" idx="12"/>
          </p:nvPr>
        </p:nvSpPr>
        <p:spPr>
          <a:xfrm>
            <a:off x="13034942" y="457201"/>
            <a:ext cx="772498" cy="43815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430557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3474721" y="914400"/>
            <a:ext cx="10332719" cy="156464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22960" y="2642496"/>
            <a:ext cx="4147718" cy="740784"/>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822959" y="3485478"/>
            <a:ext cx="4147718" cy="3976958"/>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242560" y="2641600"/>
            <a:ext cx="4147718" cy="751841"/>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240230" y="3484880"/>
            <a:ext cx="4147718" cy="3977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662160" y="2631439"/>
            <a:ext cx="4147718" cy="751841"/>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662161" y="3485478"/>
            <a:ext cx="4147718" cy="3976958"/>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11845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3474721" y="914400"/>
            <a:ext cx="10332719" cy="155448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26342" y="5029201"/>
            <a:ext cx="4141898" cy="819318"/>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826342" y="2834640"/>
            <a:ext cx="4141898" cy="18288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826342" y="5848518"/>
            <a:ext cx="4141898" cy="161390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249116" y="5029201"/>
            <a:ext cx="4138722" cy="819318"/>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249116" y="2834640"/>
            <a:ext cx="4138723" cy="18288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249117" y="5848516"/>
            <a:ext cx="4138722" cy="161390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659678" y="5029201"/>
            <a:ext cx="4147763" cy="819318"/>
          </a:xfrm>
        </p:spPr>
        <p:txBody>
          <a:bodyPr anchor="b">
            <a:noAutofit/>
          </a:bodyPr>
          <a:lstStyle>
            <a:lvl1pPr marL="0" indent="0">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659826" y="2834640"/>
            <a:ext cx="4137454" cy="18288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659678" y="5848514"/>
            <a:ext cx="4142934" cy="1613905"/>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07493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22960" y="2633471"/>
            <a:ext cx="12984480" cy="4828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5301161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Vertical Title 1"/>
          <p:cNvSpPr>
            <a:spLocks noGrp="1"/>
          </p:cNvSpPr>
          <p:nvPr>
            <p:ph type="title" orient="vert"/>
          </p:nvPr>
        </p:nvSpPr>
        <p:spPr>
          <a:xfrm>
            <a:off x="11338560" y="894080"/>
            <a:ext cx="2468880" cy="468376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29360" y="894081"/>
            <a:ext cx="9845041" cy="4683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377342" y="455930"/>
            <a:ext cx="3493008" cy="438150"/>
          </a:xfrm>
        </p:spPr>
        <p:txBody>
          <a:bodyPr/>
          <a:lstStyle>
            <a:lvl1pPr algn="r">
              <a:defRPr/>
            </a:lvl1pPr>
          </a:lstStyle>
          <a:p>
            <a:fld id="{48A87A34-81AB-432B-8DAE-1953F412C126}" type="datetimeFigureOut">
              <a:rPr lang="en-US" dirty="0"/>
              <a:pPr/>
              <a:t>11/25/2024</a:t>
            </a:fld>
            <a:endParaRPr lang="en-US" dirty="0"/>
          </a:p>
        </p:txBody>
      </p:sp>
      <p:sp>
        <p:nvSpPr>
          <p:cNvPr id="5" name="Footer Placeholder 4"/>
          <p:cNvSpPr>
            <a:spLocks noGrp="1"/>
          </p:cNvSpPr>
          <p:nvPr>
            <p:ph type="ftr" sz="quarter" idx="11"/>
          </p:nvPr>
        </p:nvSpPr>
        <p:spPr>
          <a:xfrm>
            <a:off x="822960" y="457201"/>
            <a:ext cx="8389790" cy="438150"/>
          </a:xfrm>
        </p:spPr>
        <p:txBody>
          <a:bodyPr/>
          <a:lstStyle/>
          <a:p>
            <a:endParaRPr lang="en-US" dirty="0"/>
          </a:p>
        </p:txBody>
      </p:sp>
      <p:sp>
        <p:nvSpPr>
          <p:cNvPr id="6" name="Slide Number Placeholder 5"/>
          <p:cNvSpPr>
            <a:spLocks noGrp="1"/>
          </p:cNvSpPr>
          <p:nvPr>
            <p:ph type="sldNum" sz="quarter" idx="12"/>
          </p:nvPr>
        </p:nvSpPr>
        <p:spPr>
          <a:xfrm>
            <a:off x="13034942" y="457201"/>
            <a:ext cx="772498" cy="43815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6852102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471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9407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2584804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1886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7169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541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390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0095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05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2328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764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4238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1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8449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0180"/>
            <a:ext cx="14630400" cy="2979420"/>
          </a:xfrm>
          <a:prstGeom prst="rect">
            <a:avLst/>
          </a:prstGeom>
        </p:spPr>
      </p:pic>
      <p:sp>
        <p:nvSpPr>
          <p:cNvPr id="2" name="Title 1"/>
          <p:cNvSpPr>
            <a:spLocks noGrp="1"/>
          </p:cNvSpPr>
          <p:nvPr>
            <p:ph type="title"/>
          </p:nvPr>
        </p:nvSpPr>
        <p:spPr>
          <a:xfrm>
            <a:off x="822961" y="904240"/>
            <a:ext cx="12984479" cy="3362322"/>
          </a:xfrm>
        </p:spPr>
        <p:txBody>
          <a:bodyPr anchor="b">
            <a:normAutofit/>
          </a:bodyPr>
          <a:lstStyle>
            <a:lvl1pPr algn="r">
              <a:defRPr sz="4800"/>
            </a:lvl1pPr>
          </a:lstStyle>
          <a:p>
            <a:r>
              <a:rPr lang="en-US"/>
              <a:t>Click to edit Master title style</a:t>
            </a:r>
            <a:endParaRPr lang="en-US" dirty="0"/>
          </a:p>
        </p:txBody>
      </p:sp>
      <p:sp>
        <p:nvSpPr>
          <p:cNvPr id="3" name="Text Placeholder 2"/>
          <p:cNvSpPr>
            <a:spLocks noGrp="1"/>
          </p:cNvSpPr>
          <p:nvPr>
            <p:ph type="body" idx="1"/>
          </p:nvPr>
        </p:nvSpPr>
        <p:spPr>
          <a:xfrm>
            <a:off x="1229360" y="4370071"/>
            <a:ext cx="12588240" cy="1146810"/>
          </a:xfrm>
        </p:spPr>
        <p:txBody>
          <a:bodyPr>
            <a:normAutofit/>
          </a:bodyPr>
          <a:lstStyle>
            <a:lvl1pPr marL="0" indent="0" algn="r">
              <a:buNone/>
              <a:defRPr sz="264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377342" y="457201"/>
            <a:ext cx="3493008" cy="438150"/>
          </a:xfrm>
        </p:spPr>
        <p:txBody>
          <a:bodyPr/>
          <a:lstStyle>
            <a:lvl1pPr algn="r">
              <a:defRPr/>
            </a:lvl1pPr>
          </a:lstStyle>
          <a:p>
            <a:fld id="{48A87A34-81AB-432B-8DAE-1953F412C126}" type="datetimeFigureOut">
              <a:rPr lang="en-US" dirty="0"/>
              <a:pPr/>
              <a:t>11/25/2024</a:t>
            </a:fld>
            <a:endParaRPr lang="en-US" dirty="0"/>
          </a:p>
        </p:txBody>
      </p:sp>
      <p:sp>
        <p:nvSpPr>
          <p:cNvPr id="5" name="Footer Placeholder 4"/>
          <p:cNvSpPr>
            <a:spLocks noGrp="1"/>
          </p:cNvSpPr>
          <p:nvPr>
            <p:ph type="ftr" sz="quarter" idx="11"/>
          </p:nvPr>
        </p:nvSpPr>
        <p:spPr>
          <a:xfrm>
            <a:off x="822960" y="457202"/>
            <a:ext cx="8389790" cy="436878"/>
          </a:xfrm>
        </p:spPr>
        <p:txBody>
          <a:bodyPr/>
          <a:lstStyle/>
          <a:p>
            <a:endParaRPr lang="en-US" dirty="0"/>
          </a:p>
        </p:txBody>
      </p:sp>
      <p:sp>
        <p:nvSpPr>
          <p:cNvPr id="6" name="Slide Number Placeholder 5"/>
          <p:cNvSpPr>
            <a:spLocks noGrp="1"/>
          </p:cNvSpPr>
          <p:nvPr>
            <p:ph type="sldNum" sz="quarter" idx="12"/>
          </p:nvPr>
        </p:nvSpPr>
        <p:spPr>
          <a:xfrm>
            <a:off x="13034942" y="457201"/>
            <a:ext cx="772498" cy="43815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48155566"/>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lide 1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371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lide 1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0641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lide 1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583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Slide 1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11562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lide 18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926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lide 19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7476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lide 20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8106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lide 2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7223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lide 2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0739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lide 23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12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2633471"/>
            <a:ext cx="6400800" cy="48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633471"/>
            <a:ext cx="6400800" cy="482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665825"/>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Slide 2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1928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Slide 2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6106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Slide 26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484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Slide 2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7438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lide 29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58258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Slide 30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32343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lide 31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0028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20"/>
        <p:cNvGrpSpPr/>
        <p:nvPr/>
      </p:nvGrpSpPr>
      <p:grpSpPr>
        <a:xfrm>
          <a:off x="0" y="0"/>
          <a:ext cx="0" cy="0"/>
          <a:chOff x="0" y="0"/>
          <a:chExt cx="0" cy="0"/>
        </a:xfrm>
      </p:grpSpPr>
      <p:sp>
        <p:nvSpPr>
          <p:cNvPr id="1048840" name="Google Shape;221;p21"/>
          <p:cNvSpPr txBox="1">
            <a:spLocks noGrp="1"/>
          </p:cNvSpPr>
          <p:nvPr>
            <p:ph type="title" hasCustomPrompt="1"/>
          </p:nvPr>
        </p:nvSpPr>
        <p:spPr>
          <a:xfrm>
            <a:off x="1144568" y="4339746"/>
            <a:ext cx="4800000" cy="128064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400"/>
              <a:buNone/>
              <a:defRPr sz="5440"/>
            </a:lvl1pPr>
            <a:lvl2pPr lvl="1" algn="ctr" rtl="0">
              <a:spcBef>
                <a:spcPts val="0"/>
              </a:spcBef>
              <a:spcAft>
                <a:spcPts val="0"/>
              </a:spcAft>
              <a:buClr>
                <a:schemeClr val="lt1"/>
              </a:buClr>
              <a:buSzPts val="3400"/>
              <a:buNone/>
              <a:defRPr sz="5440">
                <a:solidFill>
                  <a:schemeClr val="lt1"/>
                </a:solidFill>
              </a:defRPr>
            </a:lvl2pPr>
            <a:lvl3pPr lvl="2" algn="ctr" rtl="0">
              <a:spcBef>
                <a:spcPts val="0"/>
              </a:spcBef>
              <a:spcAft>
                <a:spcPts val="0"/>
              </a:spcAft>
              <a:buClr>
                <a:schemeClr val="lt1"/>
              </a:buClr>
              <a:buSzPts val="3400"/>
              <a:buNone/>
              <a:defRPr sz="5440">
                <a:solidFill>
                  <a:schemeClr val="lt1"/>
                </a:solidFill>
              </a:defRPr>
            </a:lvl3pPr>
            <a:lvl4pPr lvl="3" algn="ctr" rtl="0">
              <a:spcBef>
                <a:spcPts val="0"/>
              </a:spcBef>
              <a:spcAft>
                <a:spcPts val="0"/>
              </a:spcAft>
              <a:buClr>
                <a:schemeClr val="lt1"/>
              </a:buClr>
              <a:buSzPts val="3400"/>
              <a:buNone/>
              <a:defRPr sz="5440">
                <a:solidFill>
                  <a:schemeClr val="lt1"/>
                </a:solidFill>
              </a:defRPr>
            </a:lvl4pPr>
            <a:lvl5pPr lvl="4" algn="ctr" rtl="0">
              <a:spcBef>
                <a:spcPts val="0"/>
              </a:spcBef>
              <a:spcAft>
                <a:spcPts val="0"/>
              </a:spcAft>
              <a:buClr>
                <a:schemeClr val="lt1"/>
              </a:buClr>
              <a:buSzPts val="3400"/>
              <a:buNone/>
              <a:defRPr sz="5440">
                <a:solidFill>
                  <a:schemeClr val="lt1"/>
                </a:solidFill>
              </a:defRPr>
            </a:lvl5pPr>
            <a:lvl6pPr lvl="5" algn="ctr" rtl="0">
              <a:spcBef>
                <a:spcPts val="0"/>
              </a:spcBef>
              <a:spcAft>
                <a:spcPts val="0"/>
              </a:spcAft>
              <a:buClr>
                <a:schemeClr val="lt1"/>
              </a:buClr>
              <a:buSzPts val="3400"/>
              <a:buNone/>
              <a:defRPr sz="5440">
                <a:solidFill>
                  <a:schemeClr val="lt1"/>
                </a:solidFill>
              </a:defRPr>
            </a:lvl6pPr>
            <a:lvl7pPr lvl="6" algn="ctr" rtl="0">
              <a:spcBef>
                <a:spcPts val="0"/>
              </a:spcBef>
              <a:spcAft>
                <a:spcPts val="0"/>
              </a:spcAft>
              <a:buClr>
                <a:schemeClr val="lt1"/>
              </a:buClr>
              <a:buSzPts val="3400"/>
              <a:buNone/>
              <a:defRPr sz="5440">
                <a:solidFill>
                  <a:schemeClr val="lt1"/>
                </a:solidFill>
              </a:defRPr>
            </a:lvl7pPr>
            <a:lvl8pPr lvl="7" algn="ctr" rtl="0">
              <a:spcBef>
                <a:spcPts val="0"/>
              </a:spcBef>
              <a:spcAft>
                <a:spcPts val="0"/>
              </a:spcAft>
              <a:buClr>
                <a:schemeClr val="lt1"/>
              </a:buClr>
              <a:buSzPts val="3400"/>
              <a:buNone/>
              <a:defRPr sz="5440">
                <a:solidFill>
                  <a:schemeClr val="lt1"/>
                </a:solidFill>
              </a:defRPr>
            </a:lvl8pPr>
            <a:lvl9pPr lvl="8" algn="ctr" rtl="0">
              <a:spcBef>
                <a:spcPts val="0"/>
              </a:spcBef>
              <a:spcAft>
                <a:spcPts val="0"/>
              </a:spcAft>
              <a:buClr>
                <a:schemeClr val="lt1"/>
              </a:buClr>
              <a:buSzPts val="3400"/>
              <a:buNone/>
              <a:defRPr sz="5440">
                <a:solidFill>
                  <a:schemeClr val="lt1"/>
                </a:solidFill>
              </a:defRPr>
            </a:lvl9pPr>
          </a:lstStyle>
          <a:p>
            <a:r>
              <a:t>xx%</a:t>
            </a:r>
          </a:p>
        </p:txBody>
      </p:sp>
      <p:sp>
        <p:nvSpPr>
          <p:cNvPr id="1048841" name="Google Shape;222;p21"/>
          <p:cNvSpPr txBox="1">
            <a:spLocks noGrp="1"/>
          </p:cNvSpPr>
          <p:nvPr>
            <p:ph type="subTitle" idx="1"/>
          </p:nvPr>
        </p:nvSpPr>
        <p:spPr>
          <a:xfrm>
            <a:off x="1144568" y="5620418"/>
            <a:ext cx="4800000" cy="59088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48842" name="Google Shape;223;p21"/>
          <p:cNvSpPr txBox="1">
            <a:spLocks noGrp="1"/>
          </p:cNvSpPr>
          <p:nvPr>
            <p:ph type="title" idx="2" hasCustomPrompt="1"/>
          </p:nvPr>
        </p:nvSpPr>
        <p:spPr>
          <a:xfrm>
            <a:off x="4915200" y="2018290"/>
            <a:ext cx="4798560" cy="128064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400"/>
              <a:buNone/>
              <a:defRPr sz="5440"/>
            </a:lvl1pPr>
            <a:lvl2pPr lvl="1" algn="ctr" rtl="0">
              <a:spcBef>
                <a:spcPts val="0"/>
              </a:spcBef>
              <a:spcAft>
                <a:spcPts val="0"/>
              </a:spcAft>
              <a:buClr>
                <a:schemeClr val="lt1"/>
              </a:buClr>
              <a:buSzPts val="3400"/>
              <a:buNone/>
              <a:defRPr sz="5440">
                <a:solidFill>
                  <a:schemeClr val="lt1"/>
                </a:solidFill>
              </a:defRPr>
            </a:lvl2pPr>
            <a:lvl3pPr lvl="2" algn="ctr" rtl="0">
              <a:spcBef>
                <a:spcPts val="0"/>
              </a:spcBef>
              <a:spcAft>
                <a:spcPts val="0"/>
              </a:spcAft>
              <a:buClr>
                <a:schemeClr val="lt1"/>
              </a:buClr>
              <a:buSzPts val="3400"/>
              <a:buNone/>
              <a:defRPr sz="5440">
                <a:solidFill>
                  <a:schemeClr val="lt1"/>
                </a:solidFill>
              </a:defRPr>
            </a:lvl3pPr>
            <a:lvl4pPr lvl="3" algn="ctr" rtl="0">
              <a:spcBef>
                <a:spcPts val="0"/>
              </a:spcBef>
              <a:spcAft>
                <a:spcPts val="0"/>
              </a:spcAft>
              <a:buClr>
                <a:schemeClr val="lt1"/>
              </a:buClr>
              <a:buSzPts val="3400"/>
              <a:buNone/>
              <a:defRPr sz="5440">
                <a:solidFill>
                  <a:schemeClr val="lt1"/>
                </a:solidFill>
              </a:defRPr>
            </a:lvl4pPr>
            <a:lvl5pPr lvl="4" algn="ctr" rtl="0">
              <a:spcBef>
                <a:spcPts val="0"/>
              </a:spcBef>
              <a:spcAft>
                <a:spcPts val="0"/>
              </a:spcAft>
              <a:buClr>
                <a:schemeClr val="lt1"/>
              </a:buClr>
              <a:buSzPts val="3400"/>
              <a:buNone/>
              <a:defRPr sz="5440">
                <a:solidFill>
                  <a:schemeClr val="lt1"/>
                </a:solidFill>
              </a:defRPr>
            </a:lvl5pPr>
            <a:lvl6pPr lvl="5" algn="ctr" rtl="0">
              <a:spcBef>
                <a:spcPts val="0"/>
              </a:spcBef>
              <a:spcAft>
                <a:spcPts val="0"/>
              </a:spcAft>
              <a:buClr>
                <a:schemeClr val="lt1"/>
              </a:buClr>
              <a:buSzPts val="3400"/>
              <a:buNone/>
              <a:defRPr sz="5440">
                <a:solidFill>
                  <a:schemeClr val="lt1"/>
                </a:solidFill>
              </a:defRPr>
            </a:lvl6pPr>
            <a:lvl7pPr lvl="6" algn="ctr" rtl="0">
              <a:spcBef>
                <a:spcPts val="0"/>
              </a:spcBef>
              <a:spcAft>
                <a:spcPts val="0"/>
              </a:spcAft>
              <a:buClr>
                <a:schemeClr val="lt1"/>
              </a:buClr>
              <a:buSzPts val="3400"/>
              <a:buNone/>
              <a:defRPr sz="5440">
                <a:solidFill>
                  <a:schemeClr val="lt1"/>
                </a:solidFill>
              </a:defRPr>
            </a:lvl7pPr>
            <a:lvl8pPr lvl="7" algn="ctr" rtl="0">
              <a:spcBef>
                <a:spcPts val="0"/>
              </a:spcBef>
              <a:spcAft>
                <a:spcPts val="0"/>
              </a:spcAft>
              <a:buClr>
                <a:schemeClr val="lt1"/>
              </a:buClr>
              <a:buSzPts val="3400"/>
              <a:buNone/>
              <a:defRPr sz="5440">
                <a:solidFill>
                  <a:schemeClr val="lt1"/>
                </a:solidFill>
              </a:defRPr>
            </a:lvl8pPr>
            <a:lvl9pPr lvl="8" algn="ctr" rtl="0">
              <a:spcBef>
                <a:spcPts val="0"/>
              </a:spcBef>
              <a:spcAft>
                <a:spcPts val="0"/>
              </a:spcAft>
              <a:buClr>
                <a:schemeClr val="lt1"/>
              </a:buClr>
              <a:buSzPts val="3400"/>
              <a:buNone/>
              <a:defRPr sz="5440">
                <a:solidFill>
                  <a:schemeClr val="lt1"/>
                </a:solidFill>
              </a:defRPr>
            </a:lvl9pPr>
          </a:lstStyle>
          <a:p>
            <a:r>
              <a:t>xx%</a:t>
            </a:r>
          </a:p>
        </p:txBody>
      </p:sp>
      <p:sp>
        <p:nvSpPr>
          <p:cNvPr id="1048843" name="Google Shape;224;p21"/>
          <p:cNvSpPr txBox="1">
            <a:spLocks noGrp="1"/>
          </p:cNvSpPr>
          <p:nvPr>
            <p:ph type="subTitle" idx="3"/>
          </p:nvPr>
        </p:nvSpPr>
        <p:spPr>
          <a:xfrm>
            <a:off x="4915200" y="3298944"/>
            <a:ext cx="4798560" cy="59088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048844" name="Google Shape;225;p21"/>
          <p:cNvSpPr txBox="1">
            <a:spLocks noGrp="1"/>
          </p:cNvSpPr>
          <p:nvPr>
            <p:ph type="title" idx="4" hasCustomPrompt="1"/>
          </p:nvPr>
        </p:nvSpPr>
        <p:spPr>
          <a:xfrm>
            <a:off x="8562520" y="4339754"/>
            <a:ext cx="4486560" cy="128064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400"/>
              <a:buNone/>
              <a:defRPr sz="5440"/>
            </a:lvl1pPr>
            <a:lvl2pPr lvl="1" algn="ctr" rtl="0">
              <a:spcBef>
                <a:spcPts val="0"/>
              </a:spcBef>
              <a:spcAft>
                <a:spcPts val="0"/>
              </a:spcAft>
              <a:buClr>
                <a:schemeClr val="lt1"/>
              </a:buClr>
              <a:buSzPts val="3400"/>
              <a:buNone/>
              <a:defRPr sz="5440">
                <a:solidFill>
                  <a:schemeClr val="lt1"/>
                </a:solidFill>
              </a:defRPr>
            </a:lvl2pPr>
            <a:lvl3pPr lvl="2" algn="ctr" rtl="0">
              <a:spcBef>
                <a:spcPts val="0"/>
              </a:spcBef>
              <a:spcAft>
                <a:spcPts val="0"/>
              </a:spcAft>
              <a:buClr>
                <a:schemeClr val="lt1"/>
              </a:buClr>
              <a:buSzPts val="3400"/>
              <a:buNone/>
              <a:defRPr sz="5440">
                <a:solidFill>
                  <a:schemeClr val="lt1"/>
                </a:solidFill>
              </a:defRPr>
            </a:lvl3pPr>
            <a:lvl4pPr lvl="3" algn="ctr" rtl="0">
              <a:spcBef>
                <a:spcPts val="0"/>
              </a:spcBef>
              <a:spcAft>
                <a:spcPts val="0"/>
              </a:spcAft>
              <a:buClr>
                <a:schemeClr val="lt1"/>
              </a:buClr>
              <a:buSzPts val="3400"/>
              <a:buNone/>
              <a:defRPr sz="5440">
                <a:solidFill>
                  <a:schemeClr val="lt1"/>
                </a:solidFill>
              </a:defRPr>
            </a:lvl4pPr>
            <a:lvl5pPr lvl="4" algn="ctr" rtl="0">
              <a:spcBef>
                <a:spcPts val="0"/>
              </a:spcBef>
              <a:spcAft>
                <a:spcPts val="0"/>
              </a:spcAft>
              <a:buClr>
                <a:schemeClr val="lt1"/>
              </a:buClr>
              <a:buSzPts val="3400"/>
              <a:buNone/>
              <a:defRPr sz="5440">
                <a:solidFill>
                  <a:schemeClr val="lt1"/>
                </a:solidFill>
              </a:defRPr>
            </a:lvl5pPr>
            <a:lvl6pPr lvl="5" algn="ctr" rtl="0">
              <a:spcBef>
                <a:spcPts val="0"/>
              </a:spcBef>
              <a:spcAft>
                <a:spcPts val="0"/>
              </a:spcAft>
              <a:buClr>
                <a:schemeClr val="lt1"/>
              </a:buClr>
              <a:buSzPts val="3400"/>
              <a:buNone/>
              <a:defRPr sz="5440">
                <a:solidFill>
                  <a:schemeClr val="lt1"/>
                </a:solidFill>
              </a:defRPr>
            </a:lvl6pPr>
            <a:lvl7pPr lvl="6" algn="ctr" rtl="0">
              <a:spcBef>
                <a:spcPts val="0"/>
              </a:spcBef>
              <a:spcAft>
                <a:spcPts val="0"/>
              </a:spcAft>
              <a:buClr>
                <a:schemeClr val="lt1"/>
              </a:buClr>
              <a:buSzPts val="3400"/>
              <a:buNone/>
              <a:defRPr sz="5440">
                <a:solidFill>
                  <a:schemeClr val="lt1"/>
                </a:solidFill>
              </a:defRPr>
            </a:lvl7pPr>
            <a:lvl8pPr lvl="7" algn="ctr" rtl="0">
              <a:spcBef>
                <a:spcPts val="0"/>
              </a:spcBef>
              <a:spcAft>
                <a:spcPts val="0"/>
              </a:spcAft>
              <a:buClr>
                <a:schemeClr val="lt1"/>
              </a:buClr>
              <a:buSzPts val="3400"/>
              <a:buNone/>
              <a:defRPr sz="5440">
                <a:solidFill>
                  <a:schemeClr val="lt1"/>
                </a:solidFill>
              </a:defRPr>
            </a:lvl8pPr>
            <a:lvl9pPr lvl="8" algn="ctr" rtl="0">
              <a:spcBef>
                <a:spcPts val="0"/>
              </a:spcBef>
              <a:spcAft>
                <a:spcPts val="0"/>
              </a:spcAft>
              <a:buClr>
                <a:schemeClr val="lt1"/>
              </a:buClr>
              <a:buSzPts val="3400"/>
              <a:buNone/>
              <a:defRPr sz="5440">
                <a:solidFill>
                  <a:schemeClr val="lt1"/>
                </a:solidFill>
              </a:defRPr>
            </a:lvl9pPr>
          </a:lstStyle>
          <a:p>
            <a:r>
              <a:t>xx%</a:t>
            </a:r>
          </a:p>
        </p:txBody>
      </p:sp>
      <p:sp>
        <p:nvSpPr>
          <p:cNvPr id="1048845" name="Google Shape;226;p21"/>
          <p:cNvSpPr txBox="1">
            <a:spLocks noGrp="1"/>
          </p:cNvSpPr>
          <p:nvPr>
            <p:ph type="subTitle" idx="5"/>
          </p:nvPr>
        </p:nvSpPr>
        <p:spPr>
          <a:xfrm>
            <a:off x="8562520" y="5620430"/>
            <a:ext cx="4486560" cy="59088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148" name="Google Shape;227;p21"/>
          <p:cNvGrpSpPr/>
          <p:nvPr/>
        </p:nvGrpSpPr>
        <p:grpSpPr>
          <a:xfrm>
            <a:off x="269" y="-15645"/>
            <a:ext cx="14630130" cy="8276538"/>
            <a:chOff x="168" y="-9778"/>
            <a:chExt cx="9143831" cy="5172836"/>
          </a:xfrm>
        </p:grpSpPr>
        <p:grpSp>
          <p:nvGrpSpPr>
            <p:cNvPr id="149" name="Google Shape;228;p21"/>
            <p:cNvGrpSpPr/>
            <p:nvPr/>
          </p:nvGrpSpPr>
          <p:grpSpPr>
            <a:xfrm>
              <a:off x="168" y="-3"/>
              <a:ext cx="9143831" cy="5163061"/>
              <a:chOff x="168" y="-3"/>
              <a:chExt cx="9143831" cy="5163061"/>
            </a:xfrm>
          </p:grpSpPr>
          <p:grpSp>
            <p:nvGrpSpPr>
              <p:cNvPr id="150" name="Google Shape;229;p21"/>
              <p:cNvGrpSpPr/>
              <p:nvPr/>
            </p:nvGrpSpPr>
            <p:grpSpPr>
              <a:xfrm>
                <a:off x="168" y="4381522"/>
                <a:ext cx="790681" cy="781536"/>
                <a:chOff x="3476625" y="656844"/>
                <a:chExt cx="1130998" cy="1117917"/>
              </a:xfrm>
            </p:grpSpPr>
            <p:sp>
              <p:nvSpPr>
                <p:cNvPr id="1048846" name="Google Shape;230;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47" name="Google Shape;231;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48" name="Google Shape;232;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49" name="Google Shape;233;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0" name="Google Shape;234;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1" name="Google Shape;235;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2" name="Google Shape;236;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3" name="Google Shape;237;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4" name="Google Shape;238;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5" name="Google Shape;239;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grpSp>
          <p:grpSp>
            <p:nvGrpSpPr>
              <p:cNvPr id="151" name="Google Shape;240;p21"/>
              <p:cNvGrpSpPr/>
              <p:nvPr/>
            </p:nvGrpSpPr>
            <p:grpSpPr>
              <a:xfrm rot="10800000">
                <a:off x="8353318" y="-3"/>
                <a:ext cx="790681" cy="781536"/>
                <a:chOff x="3476625" y="656844"/>
                <a:chExt cx="1130998" cy="1117917"/>
              </a:xfrm>
            </p:grpSpPr>
            <p:sp>
              <p:nvSpPr>
                <p:cNvPr id="1048856" name="Google Shape;241;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7" name="Google Shape;242;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8" name="Google Shape;243;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59" name="Google Shape;244;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0" name="Google Shape;245;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1" name="Google Shape;246;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2" name="Google Shape;247;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3" name="Google Shape;248;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4" name="Google Shape;249;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5" name="Google Shape;250;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grpSp>
        </p:grpSp>
        <p:grpSp>
          <p:nvGrpSpPr>
            <p:cNvPr id="152" name="Google Shape;251;p21"/>
            <p:cNvGrpSpPr/>
            <p:nvPr/>
          </p:nvGrpSpPr>
          <p:grpSpPr>
            <a:xfrm flipH="1">
              <a:off x="168" y="-9778"/>
              <a:ext cx="9143831" cy="5163061"/>
              <a:chOff x="168" y="-3"/>
              <a:chExt cx="9143831" cy="5163061"/>
            </a:xfrm>
          </p:grpSpPr>
          <p:grpSp>
            <p:nvGrpSpPr>
              <p:cNvPr id="153" name="Google Shape;252;p21"/>
              <p:cNvGrpSpPr/>
              <p:nvPr/>
            </p:nvGrpSpPr>
            <p:grpSpPr>
              <a:xfrm>
                <a:off x="168" y="4381522"/>
                <a:ext cx="790681" cy="781536"/>
                <a:chOff x="3476625" y="656844"/>
                <a:chExt cx="1130998" cy="1117917"/>
              </a:xfrm>
            </p:grpSpPr>
            <p:sp>
              <p:nvSpPr>
                <p:cNvPr id="1048866" name="Google Shape;253;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7" name="Google Shape;254;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8" name="Google Shape;255;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69" name="Google Shape;256;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0" name="Google Shape;257;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1" name="Google Shape;258;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2" name="Google Shape;259;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3" name="Google Shape;260;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4" name="Google Shape;261;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5" name="Google Shape;262;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grpSp>
          <p:grpSp>
            <p:nvGrpSpPr>
              <p:cNvPr id="154" name="Google Shape;263;p21"/>
              <p:cNvGrpSpPr/>
              <p:nvPr/>
            </p:nvGrpSpPr>
            <p:grpSpPr>
              <a:xfrm rot="10800000">
                <a:off x="8353318" y="-3"/>
                <a:ext cx="790681" cy="781536"/>
                <a:chOff x="3476625" y="656844"/>
                <a:chExt cx="1130998" cy="1117917"/>
              </a:xfrm>
            </p:grpSpPr>
            <p:sp>
              <p:nvSpPr>
                <p:cNvPr id="1048876" name="Google Shape;264;p21"/>
                <p:cNvSpPr/>
                <p:nvPr/>
              </p:nvSpPr>
              <p:spPr>
                <a:xfrm>
                  <a:off x="3492182" y="656844"/>
                  <a:ext cx="6350" cy="1117600"/>
                </a:xfrm>
                <a:custGeom>
                  <a:avLst/>
                  <a:gdLst/>
                  <a:ahLst/>
                  <a:cxnLst/>
                  <a:rect l="l" t="t" r="r" b="b"/>
                  <a:pathLst>
                    <a:path w="6350" h="1117600" extrusionOk="0">
                      <a:moveTo>
                        <a:pt x="0" y="0"/>
                      </a:moveTo>
                      <a:lnTo>
                        <a:pt x="0" y="111760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7" name="Google Shape;265;p21"/>
                <p:cNvSpPr/>
                <p:nvPr/>
              </p:nvSpPr>
              <p:spPr>
                <a:xfrm>
                  <a:off x="3492182" y="670115"/>
                  <a:ext cx="171703" cy="1104328"/>
                </a:xfrm>
                <a:custGeom>
                  <a:avLst/>
                  <a:gdLst/>
                  <a:ahLst/>
                  <a:cxnLst/>
                  <a:rect l="l" t="t" r="r" b="b"/>
                  <a:pathLst>
                    <a:path w="171703" h="1104328" extrusionOk="0">
                      <a:moveTo>
                        <a:pt x="171704" y="0"/>
                      </a:moveTo>
                      <a:lnTo>
                        <a:pt x="0" y="110432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8" name="Google Shape;266;p21"/>
                <p:cNvSpPr/>
                <p:nvPr/>
              </p:nvSpPr>
              <p:spPr>
                <a:xfrm>
                  <a:off x="3492182" y="709676"/>
                  <a:ext cx="339343" cy="1064768"/>
                </a:xfrm>
                <a:custGeom>
                  <a:avLst/>
                  <a:gdLst/>
                  <a:ahLst/>
                  <a:cxnLst/>
                  <a:rect l="l" t="t" r="r" b="b"/>
                  <a:pathLst>
                    <a:path w="339343" h="1064768" extrusionOk="0">
                      <a:moveTo>
                        <a:pt x="339344" y="0"/>
                      </a:moveTo>
                      <a:lnTo>
                        <a:pt x="0" y="106476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79" name="Google Shape;267;p21"/>
                <p:cNvSpPr/>
                <p:nvPr/>
              </p:nvSpPr>
              <p:spPr>
                <a:xfrm>
                  <a:off x="3492182" y="774446"/>
                  <a:ext cx="498919" cy="999998"/>
                </a:xfrm>
                <a:custGeom>
                  <a:avLst/>
                  <a:gdLst/>
                  <a:ahLst/>
                  <a:cxnLst/>
                  <a:rect l="l" t="t" r="r" b="b"/>
                  <a:pathLst>
                    <a:path w="498919" h="999998" extrusionOk="0">
                      <a:moveTo>
                        <a:pt x="498920" y="0"/>
                      </a:moveTo>
                      <a:lnTo>
                        <a:pt x="0" y="999998"/>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80" name="Google Shape;268;p21"/>
                <p:cNvSpPr/>
                <p:nvPr/>
              </p:nvSpPr>
              <p:spPr>
                <a:xfrm>
                  <a:off x="3492182" y="862965"/>
                  <a:ext cx="646683" cy="911479"/>
                </a:xfrm>
                <a:custGeom>
                  <a:avLst/>
                  <a:gdLst/>
                  <a:ahLst/>
                  <a:cxnLst/>
                  <a:rect l="l" t="t" r="r" b="b"/>
                  <a:pathLst>
                    <a:path w="646683" h="911479" extrusionOk="0">
                      <a:moveTo>
                        <a:pt x="646684" y="0"/>
                      </a:moveTo>
                      <a:lnTo>
                        <a:pt x="0" y="91147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81" name="Google Shape;269;p21"/>
                <p:cNvSpPr/>
                <p:nvPr/>
              </p:nvSpPr>
              <p:spPr>
                <a:xfrm>
                  <a:off x="3492182" y="973137"/>
                  <a:ext cx="779017" cy="801306"/>
                </a:xfrm>
                <a:custGeom>
                  <a:avLst/>
                  <a:gdLst/>
                  <a:ahLst/>
                  <a:cxnLst/>
                  <a:rect l="l" t="t" r="r" b="b"/>
                  <a:pathLst>
                    <a:path w="779017" h="801306" extrusionOk="0">
                      <a:moveTo>
                        <a:pt x="779018" y="0"/>
                      </a:moveTo>
                      <a:lnTo>
                        <a:pt x="0" y="801307"/>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82" name="Google Shape;270;p21"/>
                <p:cNvSpPr/>
                <p:nvPr/>
              </p:nvSpPr>
              <p:spPr>
                <a:xfrm>
                  <a:off x="3492182" y="1102360"/>
                  <a:ext cx="892873" cy="672084"/>
                </a:xfrm>
                <a:custGeom>
                  <a:avLst/>
                  <a:gdLst/>
                  <a:ahLst/>
                  <a:cxnLst/>
                  <a:rect l="l" t="t" r="r" b="b"/>
                  <a:pathLst>
                    <a:path w="892873" h="672084" extrusionOk="0">
                      <a:moveTo>
                        <a:pt x="892874" y="0"/>
                      </a:moveTo>
                      <a:lnTo>
                        <a:pt x="0" y="672084"/>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83" name="Google Shape;271;p21"/>
                <p:cNvSpPr/>
                <p:nvPr/>
              </p:nvSpPr>
              <p:spPr>
                <a:xfrm>
                  <a:off x="3492182" y="1247584"/>
                  <a:ext cx="985583" cy="526859"/>
                </a:xfrm>
                <a:custGeom>
                  <a:avLst/>
                  <a:gdLst/>
                  <a:ahLst/>
                  <a:cxnLst/>
                  <a:rect l="l" t="t" r="r" b="b"/>
                  <a:pathLst>
                    <a:path w="985583" h="526859" extrusionOk="0">
                      <a:moveTo>
                        <a:pt x="985583" y="0"/>
                      </a:moveTo>
                      <a:lnTo>
                        <a:pt x="0" y="526860"/>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84" name="Google Shape;272;p21"/>
                <p:cNvSpPr/>
                <p:nvPr/>
              </p:nvSpPr>
              <p:spPr>
                <a:xfrm>
                  <a:off x="3492182" y="1405255"/>
                  <a:ext cx="1054798" cy="369188"/>
                </a:xfrm>
                <a:custGeom>
                  <a:avLst/>
                  <a:gdLst/>
                  <a:ahLst/>
                  <a:cxnLst/>
                  <a:rect l="l" t="t" r="r" b="b"/>
                  <a:pathLst>
                    <a:path w="1054798" h="369188" extrusionOk="0">
                      <a:moveTo>
                        <a:pt x="1054799" y="0"/>
                      </a:moveTo>
                      <a:lnTo>
                        <a:pt x="0" y="369189"/>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8885" name="Google Shape;273;p21"/>
                <p:cNvSpPr/>
                <p:nvPr/>
              </p:nvSpPr>
              <p:spPr>
                <a:xfrm>
                  <a:off x="3476625" y="1571752"/>
                  <a:ext cx="1130998" cy="203009"/>
                </a:xfrm>
                <a:custGeom>
                  <a:avLst/>
                  <a:gdLst/>
                  <a:ahLst/>
                  <a:cxnLst/>
                  <a:rect l="l" t="t" r="r" b="b"/>
                  <a:pathLst>
                    <a:path w="1130998" h="203009" extrusionOk="0">
                      <a:moveTo>
                        <a:pt x="1122045" y="0"/>
                      </a:moveTo>
                      <a:lnTo>
                        <a:pt x="0" y="203009"/>
                      </a:lnTo>
                      <a:lnTo>
                        <a:pt x="1130998" y="202692"/>
                      </a:lnTo>
                    </a:path>
                  </a:pathLst>
                </a:custGeom>
                <a:noFill/>
                <a:ln w="190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21708478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7"/>
        <p:cNvGrpSpPr/>
        <p:nvPr/>
      </p:nvGrpSpPr>
      <p:grpSpPr>
        <a:xfrm>
          <a:off x="0" y="0"/>
          <a:ext cx="0" cy="0"/>
          <a:chOff x="0" y="0"/>
          <a:chExt cx="0" cy="0"/>
        </a:xfrm>
      </p:grpSpPr>
      <p:sp>
        <p:nvSpPr>
          <p:cNvPr id="1049058" name="Google Shape;128;p14"/>
          <p:cNvSpPr txBox="1">
            <a:spLocks noGrp="1"/>
          </p:cNvSpPr>
          <p:nvPr>
            <p:ph type="title"/>
          </p:nvPr>
        </p:nvSpPr>
        <p:spPr>
          <a:xfrm>
            <a:off x="7340115" y="1319610"/>
            <a:ext cx="5128800" cy="177312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9059" name="Google Shape;129;p14"/>
          <p:cNvSpPr txBox="1">
            <a:spLocks noGrp="1"/>
          </p:cNvSpPr>
          <p:nvPr>
            <p:ph type="subTitle" idx="1"/>
          </p:nvPr>
        </p:nvSpPr>
        <p:spPr>
          <a:xfrm>
            <a:off x="6547440" y="3092720"/>
            <a:ext cx="6699840" cy="366144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lvl1pPr>
            <a:lvl2pPr lvl="1" algn="ctr" rtl="0">
              <a:lnSpc>
                <a:spcPct val="100000"/>
              </a:lnSpc>
              <a:spcBef>
                <a:spcPts val="0"/>
              </a:spcBef>
              <a:spcAft>
                <a:spcPts val="0"/>
              </a:spcAft>
              <a:buSzPts val="1200"/>
              <a:buAutoNum type="alphaLcPeriod"/>
            </a:lvl2pPr>
            <a:lvl3pPr lvl="2" algn="ctr" rtl="0">
              <a:lnSpc>
                <a:spcPct val="100000"/>
              </a:lnSpc>
              <a:spcBef>
                <a:spcPts val="0"/>
              </a:spcBef>
              <a:spcAft>
                <a:spcPts val="0"/>
              </a:spcAft>
              <a:buSzPts val="1200"/>
              <a:buAutoNum type="romanLcPeriod"/>
            </a:lvl3pPr>
            <a:lvl4pPr lvl="3" algn="ctr" rtl="0">
              <a:lnSpc>
                <a:spcPct val="100000"/>
              </a:lnSpc>
              <a:spcBef>
                <a:spcPts val="0"/>
              </a:spcBef>
              <a:spcAft>
                <a:spcPts val="0"/>
              </a:spcAft>
              <a:buSzPts val="1200"/>
              <a:buAutoNum type="arabicPeriod"/>
            </a:lvl4pPr>
            <a:lvl5pPr lvl="4" algn="ctr" rtl="0">
              <a:lnSpc>
                <a:spcPct val="100000"/>
              </a:lnSpc>
              <a:spcBef>
                <a:spcPts val="0"/>
              </a:spcBef>
              <a:spcAft>
                <a:spcPts val="0"/>
              </a:spcAft>
              <a:buSzPts val="1200"/>
              <a:buAutoNum type="alphaLcPeriod"/>
            </a:lvl5pPr>
            <a:lvl6pPr lvl="5" algn="ctr" rtl="0">
              <a:lnSpc>
                <a:spcPct val="100000"/>
              </a:lnSpc>
              <a:spcBef>
                <a:spcPts val="0"/>
              </a:spcBef>
              <a:spcAft>
                <a:spcPts val="0"/>
              </a:spcAft>
              <a:buSzPts val="1200"/>
              <a:buAutoNum type="romanLcPeriod"/>
            </a:lvl6pPr>
            <a:lvl7pPr lvl="6" algn="ctr" rtl="0">
              <a:lnSpc>
                <a:spcPct val="100000"/>
              </a:lnSpc>
              <a:spcBef>
                <a:spcPts val="0"/>
              </a:spcBef>
              <a:spcAft>
                <a:spcPts val="0"/>
              </a:spcAft>
              <a:buSzPts val="1200"/>
              <a:buAutoNum type="arabicPeriod"/>
            </a:lvl7pPr>
            <a:lvl8pPr lvl="7" algn="ctr" rtl="0">
              <a:lnSpc>
                <a:spcPct val="100000"/>
              </a:lnSpc>
              <a:spcBef>
                <a:spcPts val="0"/>
              </a:spcBef>
              <a:spcAft>
                <a:spcPts val="0"/>
              </a:spcAft>
              <a:buSzPts val="1200"/>
              <a:buAutoNum type="alphaLcPeriod"/>
            </a:lvl8pPr>
            <a:lvl9pPr lvl="8" algn="ctr" rtl="0">
              <a:lnSpc>
                <a:spcPct val="100000"/>
              </a:lnSpc>
              <a:spcBef>
                <a:spcPts val="0"/>
              </a:spcBef>
              <a:spcAft>
                <a:spcPts val="0"/>
              </a:spcAft>
              <a:buSzPts val="1200"/>
              <a:buAutoNum type="romanLcPeriod"/>
            </a:lvl9pPr>
          </a:lstStyle>
          <a:p>
            <a:endParaRPr/>
          </a:p>
        </p:txBody>
      </p:sp>
      <p:grpSp>
        <p:nvGrpSpPr>
          <p:cNvPr id="215" name="Google Shape;130;p14"/>
          <p:cNvGrpSpPr/>
          <p:nvPr/>
        </p:nvGrpSpPr>
        <p:grpSpPr>
          <a:xfrm rot="-5400000">
            <a:off x="12985321" y="6528490"/>
            <a:ext cx="2184766" cy="668066"/>
            <a:chOff x="980175" y="759031"/>
            <a:chExt cx="1365479" cy="417541"/>
          </a:xfrm>
        </p:grpSpPr>
        <p:sp>
          <p:nvSpPr>
            <p:cNvPr id="1049060" name="Google Shape;131;p14"/>
            <p:cNvSpPr/>
            <p:nvPr/>
          </p:nvSpPr>
          <p:spPr>
            <a:xfrm>
              <a:off x="1928113" y="759031"/>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880">
                <a:solidFill>
                  <a:srgbClr val="000000"/>
                </a:solidFill>
                <a:latin typeface="Calibri"/>
                <a:ea typeface="Calibri"/>
                <a:cs typeface="Calibri"/>
                <a:sym typeface="Calibri"/>
              </a:endParaRPr>
            </a:p>
          </p:txBody>
        </p:sp>
        <p:sp>
          <p:nvSpPr>
            <p:cNvPr id="1049061" name="Google Shape;132;p14"/>
            <p:cNvSpPr/>
            <p:nvPr/>
          </p:nvSpPr>
          <p:spPr>
            <a:xfrm>
              <a:off x="980175" y="800100"/>
              <a:ext cx="877200" cy="33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80">
                <a:latin typeface="Barlow"/>
                <a:ea typeface="Barlow"/>
                <a:cs typeface="Barlow"/>
                <a:sym typeface="Barlow"/>
              </a:endParaRPr>
            </a:p>
          </p:txBody>
        </p:sp>
      </p:grpSp>
    </p:spTree>
    <p:extLst>
      <p:ext uri="{BB962C8B-B14F-4D97-AF65-F5344CB8AC3E}">
        <p14:creationId xmlns:p14="http://schemas.microsoft.com/office/powerpoint/2010/main" val="3396808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9"/>
        <p:cNvGrpSpPr/>
        <p:nvPr/>
      </p:nvGrpSpPr>
      <p:grpSpPr>
        <a:xfrm>
          <a:off x="0" y="0"/>
          <a:ext cx="0" cy="0"/>
          <a:chOff x="0" y="0"/>
          <a:chExt cx="0" cy="0"/>
        </a:xfrm>
      </p:grpSpPr>
      <p:sp>
        <p:nvSpPr>
          <p:cNvPr id="1048965" name="Google Shape;160;p18"/>
          <p:cNvSpPr txBox="1">
            <a:spLocks noGrp="1"/>
          </p:cNvSpPr>
          <p:nvPr>
            <p:ph type="title"/>
          </p:nvPr>
        </p:nvSpPr>
        <p:spPr>
          <a:xfrm>
            <a:off x="1152000" y="712040"/>
            <a:ext cx="12326400" cy="103872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lvl1pPr>
            <a:lvl2pPr lvl="1" rtl="0">
              <a:spcBef>
                <a:spcPts val="0"/>
              </a:spcBef>
              <a:spcAft>
                <a:spcPts val="0"/>
              </a:spcAft>
              <a:buSzPts val="3000"/>
              <a:buNone/>
            </a:lvl2pPr>
            <a:lvl3pPr lvl="2" rtl="0">
              <a:spcBef>
                <a:spcPts val="0"/>
              </a:spcBef>
              <a:spcAft>
                <a:spcPts val="0"/>
              </a:spcAft>
              <a:buSzPts val="3000"/>
              <a:buNone/>
            </a:lvl3pPr>
            <a:lvl4pPr lvl="3" rtl="0">
              <a:spcBef>
                <a:spcPts val="0"/>
              </a:spcBef>
              <a:spcAft>
                <a:spcPts val="0"/>
              </a:spcAft>
              <a:buSzPts val="3000"/>
              <a:buNone/>
            </a:lvl4pPr>
            <a:lvl5pPr lvl="4" rtl="0">
              <a:spcBef>
                <a:spcPts val="0"/>
              </a:spcBef>
              <a:spcAft>
                <a:spcPts val="0"/>
              </a:spcAft>
              <a:buSzPts val="3000"/>
              <a:buNone/>
            </a:lvl5pPr>
            <a:lvl6pPr lvl="5" rtl="0">
              <a:spcBef>
                <a:spcPts val="0"/>
              </a:spcBef>
              <a:spcAft>
                <a:spcPts val="0"/>
              </a:spcAft>
              <a:buSzPts val="3000"/>
              <a:buNone/>
            </a:lvl6pPr>
            <a:lvl7pPr lvl="6" rtl="0">
              <a:spcBef>
                <a:spcPts val="0"/>
              </a:spcBef>
              <a:spcAft>
                <a:spcPts val="0"/>
              </a:spcAft>
              <a:buSzPts val="3000"/>
              <a:buNone/>
            </a:lvl7pPr>
            <a:lvl8pPr lvl="7" rtl="0">
              <a:spcBef>
                <a:spcPts val="0"/>
              </a:spcBef>
              <a:spcAft>
                <a:spcPts val="0"/>
              </a:spcAft>
              <a:buSzPts val="3000"/>
              <a:buNone/>
            </a:lvl8pPr>
            <a:lvl9pPr lvl="8" rtl="0">
              <a:spcBef>
                <a:spcPts val="0"/>
              </a:spcBef>
              <a:spcAft>
                <a:spcPts val="0"/>
              </a:spcAft>
              <a:buSzPts val="3000"/>
              <a:buNone/>
            </a:lvl9pPr>
          </a:lstStyle>
          <a:p>
            <a:endParaRPr/>
          </a:p>
        </p:txBody>
      </p:sp>
      <p:sp>
        <p:nvSpPr>
          <p:cNvPr id="1048966" name="Google Shape;161;p18"/>
          <p:cNvSpPr txBox="1">
            <a:spLocks noGrp="1"/>
          </p:cNvSpPr>
          <p:nvPr>
            <p:ph type="subTitle" idx="1"/>
          </p:nvPr>
        </p:nvSpPr>
        <p:spPr>
          <a:xfrm>
            <a:off x="1151960" y="4706720"/>
            <a:ext cx="3688800" cy="265968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lvl1pPr>
            <a:lvl2pPr lvl="1" algn="ctr" rtl="0">
              <a:lnSpc>
                <a:spcPct val="100000"/>
              </a:lnSpc>
              <a:spcBef>
                <a:spcPts val="0"/>
              </a:spcBef>
              <a:spcAft>
                <a:spcPts val="0"/>
              </a:spcAft>
              <a:buSzPts val="1200"/>
              <a:buNone/>
            </a:lvl2pPr>
            <a:lvl3pPr lvl="2" algn="ctr" rtl="0">
              <a:lnSpc>
                <a:spcPct val="100000"/>
              </a:lnSpc>
              <a:spcBef>
                <a:spcPts val="0"/>
              </a:spcBef>
              <a:spcAft>
                <a:spcPts val="0"/>
              </a:spcAft>
              <a:buSzPts val="1200"/>
              <a:buNone/>
            </a:lvl3pPr>
            <a:lvl4pPr lvl="3" algn="ctr" rtl="0">
              <a:lnSpc>
                <a:spcPct val="100000"/>
              </a:lnSpc>
              <a:spcBef>
                <a:spcPts val="0"/>
              </a:spcBef>
              <a:spcAft>
                <a:spcPts val="0"/>
              </a:spcAft>
              <a:buSzPts val="1200"/>
              <a:buNone/>
            </a:lvl4pPr>
            <a:lvl5pPr lvl="4" algn="ctr" rtl="0">
              <a:lnSpc>
                <a:spcPct val="100000"/>
              </a:lnSpc>
              <a:spcBef>
                <a:spcPts val="0"/>
              </a:spcBef>
              <a:spcAft>
                <a:spcPts val="0"/>
              </a:spcAft>
              <a:buSzPts val="1200"/>
              <a:buNone/>
            </a:lvl5pPr>
            <a:lvl6pPr lvl="5" algn="ctr" rtl="0">
              <a:lnSpc>
                <a:spcPct val="100000"/>
              </a:lnSpc>
              <a:spcBef>
                <a:spcPts val="0"/>
              </a:spcBef>
              <a:spcAft>
                <a:spcPts val="0"/>
              </a:spcAft>
              <a:buSzPts val="1200"/>
              <a:buNone/>
            </a:lvl6pPr>
            <a:lvl7pPr lvl="6" algn="ctr" rtl="0">
              <a:lnSpc>
                <a:spcPct val="100000"/>
              </a:lnSpc>
              <a:spcBef>
                <a:spcPts val="0"/>
              </a:spcBef>
              <a:spcAft>
                <a:spcPts val="0"/>
              </a:spcAft>
              <a:buSzPts val="1200"/>
              <a:buNone/>
            </a:lvl7pPr>
            <a:lvl8pPr lvl="7" algn="ctr" rtl="0">
              <a:lnSpc>
                <a:spcPct val="100000"/>
              </a:lnSpc>
              <a:spcBef>
                <a:spcPts val="0"/>
              </a:spcBef>
              <a:spcAft>
                <a:spcPts val="0"/>
              </a:spcAft>
              <a:buSzPts val="1200"/>
              <a:buNone/>
            </a:lvl8pPr>
            <a:lvl9pPr lvl="8" algn="ctr" rtl="0">
              <a:lnSpc>
                <a:spcPct val="100000"/>
              </a:lnSpc>
              <a:spcBef>
                <a:spcPts val="0"/>
              </a:spcBef>
              <a:spcAft>
                <a:spcPts val="0"/>
              </a:spcAft>
              <a:buSzPts val="1200"/>
              <a:buNone/>
            </a:lvl9pPr>
          </a:lstStyle>
          <a:p>
            <a:endParaRPr/>
          </a:p>
        </p:txBody>
      </p:sp>
      <p:sp>
        <p:nvSpPr>
          <p:cNvPr id="1048967" name="Google Shape;162;p18"/>
          <p:cNvSpPr txBox="1">
            <a:spLocks noGrp="1"/>
          </p:cNvSpPr>
          <p:nvPr>
            <p:ph type="subTitle" idx="2"/>
          </p:nvPr>
        </p:nvSpPr>
        <p:spPr>
          <a:xfrm>
            <a:off x="5470726" y="4706720"/>
            <a:ext cx="3688800" cy="265968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lvl1pPr>
            <a:lvl2pPr lvl="1" algn="ctr" rtl="0">
              <a:lnSpc>
                <a:spcPct val="100000"/>
              </a:lnSpc>
              <a:spcBef>
                <a:spcPts val="0"/>
              </a:spcBef>
              <a:spcAft>
                <a:spcPts val="0"/>
              </a:spcAft>
              <a:buSzPts val="1200"/>
              <a:buNone/>
            </a:lvl2pPr>
            <a:lvl3pPr lvl="2" algn="ctr" rtl="0">
              <a:lnSpc>
                <a:spcPct val="100000"/>
              </a:lnSpc>
              <a:spcBef>
                <a:spcPts val="0"/>
              </a:spcBef>
              <a:spcAft>
                <a:spcPts val="0"/>
              </a:spcAft>
              <a:buSzPts val="1200"/>
              <a:buNone/>
            </a:lvl3pPr>
            <a:lvl4pPr lvl="3" algn="ctr" rtl="0">
              <a:lnSpc>
                <a:spcPct val="100000"/>
              </a:lnSpc>
              <a:spcBef>
                <a:spcPts val="0"/>
              </a:spcBef>
              <a:spcAft>
                <a:spcPts val="0"/>
              </a:spcAft>
              <a:buSzPts val="1200"/>
              <a:buNone/>
            </a:lvl4pPr>
            <a:lvl5pPr lvl="4" algn="ctr" rtl="0">
              <a:lnSpc>
                <a:spcPct val="100000"/>
              </a:lnSpc>
              <a:spcBef>
                <a:spcPts val="0"/>
              </a:spcBef>
              <a:spcAft>
                <a:spcPts val="0"/>
              </a:spcAft>
              <a:buSzPts val="1200"/>
              <a:buNone/>
            </a:lvl5pPr>
            <a:lvl6pPr lvl="5" algn="ctr" rtl="0">
              <a:lnSpc>
                <a:spcPct val="100000"/>
              </a:lnSpc>
              <a:spcBef>
                <a:spcPts val="0"/>
              </a:spcBef>
              <a:spcAft>
                <a:spcPts val="0"/>
              </a:spcAft>
              <a:buSzPts val="1200"/>
              <a:buNone/>
            </a:lvl6pPr>
            <a:lvl7pPr lvl="6" algn="ctr" rtl="0">
              <a:lnSpc>
                <a:spcPct val="100000"/>
              </a:lnSpc>
              <a:spcBef>
                <a:spcPts val="0"/>
              </a:spcBef>
              <a:spcAft>
                <a:spcPts val="0"/>
              </a:spcAft>
              <a:buSzPts val="1200"/>
              <a:buNone/>
            </a:lvl7pPr>
            <a:lvl8pPr lvl="7" algn="ctr" rtl="0">
              <a:lnSpc>
                <a:spcPct val="100000"/>
              </a:lnSpc>
              <a:spcBef>
                <a:spcPts val="0"/>
              </a:spcBef>
              <a:spcAft>
                <a:spcPts val="0"/>
              </a:spcAft>
              <a:buSzPts val="1200"/>
              <a:buNone/>
            </a:lvl8pPr>
            <a:lvl9pPr lvl="8" algn="ctr" rtl="0">
              <a:lnSpc>
                <a:spcPct val="100000"/>
              </a:lnSpc>
              <a:spcBef>
                <a:spcPts val="0"/>
              </a:spcBef>
              <a:spcAft>
                <a:spcPts val="0"/>
              </a:spcAft>
              <a:buSzPts val="1200"/>
              <a:buNone/>
            </a:lvl9pPr>
          </a:lstStyle>
          <a:p>
            <a:endParaRPr/>
          </a:p>
        </p:txBody>
      </p:sp>
      <p:sp>
        <p:nvSpPr>
          <p:cNvPr id="1048968" name="Google Shape;163;p18"/>
          <p:cNvSpPr txBox="1">
            <a:spLocks noGrp="1"/>
          </p:cNvSpPr>
          <p:nvPr>
            <p:ph type="subTitle" idx="3"/>
          </p:nvPr>
        </p:nvSpPr>
        <p:spPr>
          <a:xfrm>
            <a:off x="9789502" y="4706720"/>
            <a:ext cx="3688800" cy="265968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lvl1pPr>
            <a:lvl2pPr lvl="1" algn="ctr" rtl="0">
              <a:lnSpc>
                <a:spcPct val="100000"/>
              </a:lnSpc>
              <a:spcBef>
                <a:spcPts val="0"/>
              </a:spcBef>
              <a:spcAft>
                <a:spcPts val="0"/>
              </a:spcAft>
              <a:buSzPts val="1200"/>
              <a:buNone/>
            </a:lvl2pPr>
            <a:lvl3pPr lvl="2" algn="ctr" rtl="0">
              <a:lnSpc>
                <a:spcPct val="100000"/>
              </a:lnSpc>
              <a:spcBef>
                <a:spcPts val="0"/>
              </a:spcBef>
              <a:spcAft>
                <a:spcPts val="0"/>
              </a:spcAft>
              <a:buSzPts val="1200"/>
              <a:buNone/>
            </a:lvl3pPr>
            <a:lvl4pPr lvl="3" algn="ctr" rtl="0">
              <a:lnSpc>
                <a:spcPct val="100000"/>
              </a:lnSpc>
              <a:spcBef>
                <a:spcPts val="0"/>
              </a:spcBef>
              <a:spcAft>
                <a:spcPts val="0"/>
              </a:spcAft>
              <a:buSzPts val="1200"/>
              <a:buNone/>
            </a:lvl4pPr>
            <a:lvl5pPr lvl="4" algn="ctr" rtl="0">
              <a:lnSpc>
                <a:spcPct val="100000"/>
              </a:lnSpc>
              <a:spcBef>
                <a:spcPts val="0"/>
              </a:spcBef>
              <a:spcAft>
                <a:spcPts val="0"/>
              </a:spcAft>
              <a:buSzPts val="1200"/>
              <a:buNone/>
            </a:lvl5pPr>
            <a:lvl6pPr lvl="5" algn="ctr" rtl="0">
              <a:lnSpc>
                <a:spcPct val="100000"/>
              </a:lnSpc>
              <a:spcBef>
                <a:spcPts val="0"/>
              </a:spcBef>
              <a:spcAft>
                <a:spcPts val="0"/>
              </a:spcAft>
              <a:buSzPts val="1200"/>
              <a:buNone/>
            </a:lvl6pPr>
            <a:lvl7pPr lvl="6" algn="ctr" rtl="0">
              <a:lnSpc>
                <a:spcPct val="100000"/>
              </a:lnSpc>
              <a:spcBef>
                <a:spcPts val="0"/>
              </a:spcBef>
              <a:spcAft>
                <a:spcPts val="0"/>
              </a:spcAft>
              <a:buSzPts val="1200"/>
              <a:buNone/>
            </a:lvl7pPr>
            <a:lvl8pPr lvl="7" algn="ctr" rtl="0">
              <a:lnSpc>
                <a:spcPct val="100000"/>
              </a:lnSpc>
              <a:spcBef>
                <a:spcPts val="0"/>
              </a:spcBef>
              <a:spcAft>
                <a:spcPts val="0"/>
              </a:spcAft>
              <a:buSzPts val="1200"/>
              <a:buNone/>
            </a:lvl8pPr>
            <a:lvl9pPr lvl="8" algn="ctr" rtl="0">
              <a:lnSpc>
                <a:spcPct val="100000"/>
              </a:lnSpc>
              <a:spcBef>
                <a:spcPts val="0"/>
              </a:spcBef>
              <a:spcAft>
                <a:spcPts val="0"/>
              </a:spcAft>
              <a:buSzPts val="1200"/>
              <a:buNone/>
            </a:lvl9pPr>
          </a:lstStyle>
          <a:p>
            <a:endParaRPr/>
          </a:p>
        </p:txBody>
      </p:sp>
      <p:sp>
        <p:nvSpPr>
          <p:cNvPr id="1048969" name="Google Shape;164;p18"/>
          <p:cNvSpPr txBox="1">
            <a:spLocks noGrp="1"/>
          </p:cNvSpPr>
          <p:nvPr>
            <p:ph type="subTitle" idx="4"/>
          </p:nvPr>
        </p:nvSpPr>
        <p:spPr>
          <a:xfrm>
            <a:off x="1151960" y="3524480"/>
            <a:ext cx="3688800" cy="118224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88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288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288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288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288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288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288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288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2880" b="1">
                <a:latin typeface="DM Sans"/>
                <a:ea typeface="DM Sans"/>
                <a:cs typeface="DM Sans"/>
                <a:sym typeface="DM Sans"/>
              </a:defRPr>
            </a:lvl9pPr>
          </a:lstStyle>
          <a:p>
            <a:endParaRPr/>
          </a:p>
        </p:txBody>
      </p:sp>
      <p:sp>
        <p:nvSpPr>
          <p:cNvPr id="1048970" name="Google Shape;165;p18"/>
          <p:cNvSpPr txBox="1">
            <a:spLocks noGrp="1"/>
          </p:cNvSpPr>
          <p:nvPr>
            <p:ph type="subTitle" idx="5"/>
          </p:nvPr>
        </p:nvSpPr>
        <p:spPr>
          <a:xfrm>
            <a:off x="5470731" y="3524480"/>
            <a:ext cx="3688800" cy="118224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88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288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288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288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288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288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288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288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2880" b="1">
                <a:latin typeface="DM Sans"/>
                <a:ea typeface="DM Sans"/>
                <a:cs typeface="DM Sans"/>
                <a:sym typeface="DM Sans"/>
              </a:defRPr>
            </a:lvl9pPr>
          </a:lstStyle>
          <a:p>
            <a:endParaRPr/>
          </a:p>
        </p:txBody>
      </p:sp>
      <p:sp>
        <p:nvSpPr>
          <p:cNvPr id="1048971" name="Google Shape;166;p18"/>
          <p:cNvSpPr txBox="1">
            <a:spLocks noGrp="1"/>
          </p:cNvSpPr>
          <p:nvPr>
            <p:ph type="subTitle" idx="6"/>
          </p:nvPr>
        </p:nvSpPr>
        <p:spPr>
          <a:xfrm>
            <a:off x="9789502" y="3524480"/>
            <a:ext cx="3688800" cy="118512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880">
                <a:solidFill>
                  <a:schemeClr val="dk1"/>
                </a:solidFill>
                <a:latin typeface="DM Sans"/>
                <a:ea typeface="DM Sans"/>
                <a:cs typeface="DM Sans"/>
                <a:sym typeface="DM Sans"/>
              </a:defRPr>
            </a:lvl1pPr>
            <a:lvl2pPr lvl="1" algn="ctr" rtl="0">
              <a:lnSpc>
                <a:spcPct val="100000"/>
              </a:lnSpc>
              <a:spcBef>
                <a:spcPts val="0"/>
              </a:spcBef>
              <a:spcAft>
                <a:spcPts val="0"/>
              </a:spcAft>
              <a:buSzPts val="1800"/>
              <a:buFont typeface="DM Sans"/>
              <a:buNone/>
              <a:defRPr sz="2880" b="1">
                <a:latin typeface="DM Sans"/>
                <a:ea typeface="DM Sans"/>
                <a:cs typeface="DM Sans"/>
                <a:sym typeface="DM Sans"/>
              </a:defRPr>
            </a:lvl2pPr>
            <a:lvl3pPr lvl="2" algn="ctr" rtl="0">
              <a:lnSpc>
                <a:spcPct val="100000"/>
              </a:lnSpc>
              <a:spcBef>
                <a:spcPts val="0"/>
              </a:spcBef>
              <a:spcAft>
                <a:spcPts val="0"/>
              </a:spcAft>
              <a:buSzPts val="1800"/>
              <a:buFont typeface="DM Sans"/>
              <a:buNone/>
              <a:defRPr sz="2880" b="1">
                <a:latin typeface="DM Sans"/>
                <a:ea typeface="DM Sans"/>
                <a:cs typeface="DM Sans"/>
                <a:sym typeface="DM Sans"/>
              </a:defRPr>
            </a:lvl3pPr>
            <a:lvl4pPr lvl="3" algn="ctr" rtl="0">
              <a:lnSpc>
                <a:spcPct val="100000"/>
              </a:lnSpc>
              <a:spcBef>
                <a:spcPts val="0"/>
              </a:spcBef>
              <a:spcAft>
                <a:spcPts val="0"/>
              </a:spcAft>
              <a:buSzPts val="1800"/>
              <a:buFont typeface="DM Sans"/>
              <a:buNone/>
              <a:defRPr sz="2880" b="1">
                <a:latin typeface="DM Sans"/>
                <a:ea typeface="DM Sans"/>
                <a:cs typeface="DM Sans"/>
                <a:sym typeface="DM Sans"/>
              </a:defRPr>
            </a:lvl4pPr>
            <a:lvl5pPr lvl="4" algn="ctr" rtl="0">
              <a:lnSpc>
                <a:spcPct val="100000"/>
              </a:lnSpc>
              <a:spcBef>
                <a:spcPts val="0"/>
              </a:spcBef>
              <a:spcAft>
                <a:spcPts val="0"/>
              </a:spcAft>
              <a:buSzPts val="1800"/>
              <a:buFont typeface="DM Sans"/>
              <a:buNone/>
              <a:defRPr sz="2880" b="1">
                <a:latin typeface="DM Sans"/>
                <a:ea typeface="DM Sans"/>
                <a:cs typeface="DM Sans"/>
                <a:sym typeface="DM Sans"/>
              </a:defRPr>
            </a:lvl5pPr>
            <a:lvl6pPr lvl="5" algn="ctr" rtl="0">
              <a:lnSpc>
                <a:spcPct val="100000"/>
              </a:lnSpc>
              <a:spcBef>
                <a:spcPts val="0"/>
              </a:spcBef>
              <a:spcAft>
                <a:spcPts val="0"/>
              </a:spcAft>
              <a:buSzPts val="1800"/>
              <a:buFont typeface="DM Sans"/>
              <a:buNone/>
              <a:defRPr sz="2880" b="1">
                <a:latin typeface="DM Sans"/>
                <a:ea typeface="DM Sans"/>
                <a:cs typeface="DM Sans"/>
                <a:sym typeface="DM Sans"/>
              </a:defRPr>
            </a:lvl6pPr>
            <a:lvl7pPr lvl="6" algn="ctr" rtl="0">
              <a:lnSpc>
                <a:spcPct val="100000"/>
              </a:lnSpc>
              <a:spcBef>
                <a:spcPts val="0"/>
              </a:spcBef>
              <a:spcAft>
                <a:spcPts val="0"/>
              </a:spcAft>
              <a:buSzPts val="1800"/>
              <a:buFont typeface="DM Sans"/>
              <a:buNone/>
              <a:defRPr sz="2880" b="1">
                <a:latin typeface="DM Sans"/>
                <a:ea typeface="DM Sans"/>
                <a:cs typeface="DM Sans"/>
                <a:sym typeface="DM Sans"/>
              </a:defRPr>
            </a:lvl7pPr>
            <a:lvl8pPr lvl="7" algn="ctr" rtl="0">
              <a:lnSpc>
                <a:spcPct val="100000"/>
              </a:lnSpc>
              <a:spcBef>
                <a:spcPts val="0"/>
              </a:spcBef>
              <a:spcAft>
                <a:spcPts val="0"/>
              </a:spcAft>
              <a:buSzPts val="1800"/>
              <a:buFont typeface="DM Sans"/>
              <a:buNone/>
              <a:defRPr sz="2880" b="1">
                <a:latin typeface="DM Sans"/>
                <a:ea typeface="DM Sans"/>
                <a:cs typeface="DM Sans"/>
                <a:sym typeface="DM Sans"/>
              </a:defRPr>
            </a:lvl8pPr>
            <a:lvl9pPr lvl="8" algn="ctr" rtl="0">
              <a:lnSpc>
                <a:spcPct val="100000"/>
              </a:lnSpc>
              <a:spcBef>
                <a:spcPts val="0"/>
              </a:spcBef>
              <a:spcAft>
                <a:spcPts val="0"/>
              </a:spcAft>
              <a:buSzPts val="1800"/>
              <a:buFont typeface="DM Sans"/>
              <a:buNone/>
              <a:defRPr sz="2880" b="1">
                <a:latin typeface="DM Sans"/>
                <a:ea typeface="DM Sans"/>
                <a:cs typeface="DM Sans"/>
                <a:sym typeface="DM Sans"/>
              </a:defRPr>
            </a:lvl9pPr>
          </a:lstStyle>
          <a:p>
            <a:endParaRPr/>
          </a:p>
        </p:txBody>
      </p:sp>
      <p:grpSp>
        <p:nvGrpSpPr>
          <p:cNvPr id="175" name="Google Shape;167;p18"/>
          <p:cNvGrpSpPr/>
          <p:nvPr/>
        </p:nvGrpSpPr>
        <p:grpSpPr>
          <a:xfrm>
            <a:off x="-401528" y="-448187"/>
            <a:ext cx="14700528" cy="8421667"/>
            <a:chOff x="-250955" y="-280117"/>
            <a:chExt cx="9187830" cy="5263542"/>
          </a:xfrm>
        </p:grpSpPr>
        <p:grpSp>
          <p:nvGrpSpPr>
            <p:cNvPr id="176" name="Google Shape;168;p18"/>
            <p:cNvGrpSpPr/>
            <p:nvPr/>
          </p:nvGrpSpPr>
          <p:grpSpPr>
            <a:xfrm>
              <a:off x="-250955" y="-280117"/>
              <a:ext cx="1691037" cy="563796"/>
              <a:chOff x="-250955" y="-280117"/>
              <a:chExt cx="1691037" cy="563796"/>
            </a:xfrm>
          </p:grpSpPr>
          <p:grpSp>
            <p:nvGrpSpPr>
              <p:cNvPr id="177" name="Google Shape;169;p18"/>
              <p:cNvGrpSpPr/>
              <p:nvPr/>
            </p:nvGrpSpPr>
            <p:grpSpPr>
              <a:xfrm>
                <a:off x="-250955" y="-280117"/>
                <a:ext cx="964170" cy="563796"/>
                <a:chOff x="8364152" y="215196"/>
                <a:chExt cx="554599" cy="324300"/>
              </a:xfrm>
            </p:grpSpPr>
            <p:sp>
              <p:nvSpPr>
                <p:cNvPr id="1048972" name="Google Shape;170;p18"/>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880">
                    <a:latin typeface="Barlow"/>
                    <a:ea typeface="Barlow"/>
                    <a:cs typeface="Barlow"/>
                    <a:sym typeface="Barlow"/>
                  </a:endParaRPr>
                </a:p>
              </p:txBody>
            </p:sp>
            <p:sp>
              <p:nvSpPr>
                <p:cNvPr id="1048973" name="Google Shape;171;p18"/>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880">
                    <a:latin typeface="Barlow"/>
                    <a:ea typeface="Barlow"/>
                    <a:cs typeface="Barlow"/>
                    <a:sym typeface="Barlow"/>
                  </a:endParaRPr>
                </a:p>
              </p:txBody>
            </p:sp>
          </p:grpSp>
          <p:sp>
            <p:nvSpPr>
              <p:cNvPr id="1048974" name="Google Shape;172;p18"/>
              <p:cNvSpPr/>
              <p:nvPr/>
            </p:nvSpPr>
            <p:spPr>
              <a:xfrm>
                <a:off x="876382" y="-280117"/>
                <a:ext cx="563700" cy="563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80">
                  <a:latin typeface="Barlow"/>
                  <a:ea typeface="Barlow"/>
                  <a:cs typeface="Barlow"/>
                  <a:sym typeface="Barlow"/>
                </a:endParaRPr>
              </a:p>
            </p:txBody>
          </p:sp>
        </p:grpSp>
        <p:sp>
          <p:nvSpPr>
            <p:cNvPr id="1048975" name="Google Shape;173;p18"/>
            <p:cNvSpPr/>
            <p:nvPr/>
          </p:nvSpPr>
          <p:spPr>
            <a:xfrm>
              <a:off x="8564875" y="4465325"/>
              <a:ext cx="372000" cy="51810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880">
                <a:latin typeface="Barlow"/>
                <a:ea typeface="Barlow"/>
                <a:cs typeface="Barlow"/>
                <a:sym typeface="Barlow"/>
              </a:endParaRPr>
            </a:p>
          </p:txBody>
        </p:sp>
      </p:grpSp>
    </p:spTree>
    <p:extLst>
      <p:ext uri="{BB962C8B-B14F-4D97-AF65-F5344CB8AC3E}">
        <p14:creationId xmlns:p14="http://schemas.microsoft.com/office/powerpoint/2010/main" val="397042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74720" y="914400"/>
            <a:ext cx="10332720" cy="15544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91" y="2620563"/>
            <a:ext cx="6095989" cy="988694"/>
          </a:xfrm>
        </p:spPr>
        <p:txBody>
          <a:bodyPr anchor="b">
            <a:norm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22961" y="3759200"/>
            <a:ext cx="6374130" cy="3703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0960" y="2620563"/>
            <a:ext cx="6126480" cy="988694"/>
          </a:xfrm>
        </p:spPr>
        <p:txBody>
          <a:bodyPr anchor="b">
            <a:norm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759200"/>
            <a:ext cx="6400800" cy="37032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370510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912702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88000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828800"/>
            <a:ext cx="4937760" cy="1920240"/>
          </a:xfrm>
        </p:spPr>
        <p:txBody>
          <a:bodyPr anchor="b"/>
          <a:lstStyle>
            <a:lvl1pPr algn="l">
              <a:defRPr sz="3840"/>
            </a:lvl1pPr>
          </a:lstStyle>
          <a:p>
            <a:r>
              <a:rPr lang="en-US"/>
              <a:t>Click to edit Master title style</a:t>
            </a:r>
            <a:endParaRPr lang="en-US" dirty="0"/>
          </a:p>
        </p:txBody>
      </p:sp>
      <p:sp>
        <p:nvSpPr>
          <p:cNvPr id="3" name="Content Placeholder 2"/>
          <p:cNvSpPr>
            <a:spLocks noGrp="1"/>
          </p:cNvSpPr>
          <p:nvPr>
            <p:ph idx="1"/>
          </p:nvPr>
        </p:nvSpPr>
        <p:spPr>
          <a:xfrm>
            <a:off x="5994698" y="896111"/>
            <a:ext cx="7812742" cy="65663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 y="3749039"/>
            <a:ext cx="4937760" cy="3713382"/>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4977618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2960" y="1828800"/>
            <a:ext cx="8247888" cy="1920240"/>
          </a:xfrm>
        </p:spPr>
        <p:txBody>
          <a:bodyPr anchor="b"/>
          <a:lstStyle>
            <a:lvl1pPr algn="l">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433486" y="901490"/>
            <a:ext cx="4373954" cy="6560932"/>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22960" y="3749039"/>
            <a:ext cx="8247888" cy="3713382"/>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48296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0" y="0"/>
            <a:ext cx="14630400" cy="1729740"/>
          </a:xfrm>
          <a:prstGeom prst="rect">
            <a:avLst/>
          </a:prstGeom>
        </p:spPr>
      </p:pic>
      <p:sp>
        <p:nvSpPr>
          <p:cNvPr id="2" name="Title Placeholder 1"/>
          <p:cNvSpPr>
            <a:spLocks noGrp="1"/>
          </p:cNvSpPr>
          <p:nvPr>
            <p:ph type="title"/>
          </p:nvPr>
        </p:nvSpPr>
        <p:spPr>
          <a:xfrm>
            <a:off x="3474720" y="917247"/>
            <a:ext cx="10332720" cy="15516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22960" y="2633473"/>
            <a:ext cx="12984480" cy="4828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14432" y="7627621"/>
            <a:ext cx="3493008"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48A87A34-81AB-432B-8DAE-1953F412C126}" type="datetimeFigureOut">
              <a:rPr lang="en-US" dirty="0"/>
              <a:pPr/>
              <a:t>11/25/2024</a:t>
            </a:fld>
            <a:endParaRPr lang="en-US" dirty="0"/>
          </a:p>
        </p:txBody>
      </p:sp>
      <p:sp>
        <p:nvSpPr>
          <p:cNvPr id="5" name="Footer Placeholder 4"/>
          <p:cNvSpPr>
            <a:spLocks noGrp="1"/>
          </p:cNvSpPr>
          <p:nvPr>
            <p:ph type="ftr" sz="quarter" idx="3"/>
          </p:nvPr>
        </p:nvSpPr>
        <p:spPr>
          <a:xfrm>
            <a:off x="822960" y="7627015"/>
            <a:ext cx="9326880" cy="438150"/>
          </a:xfrm>
          <a:prstGeom prst="rect">
            <a:avLst/>
          </a:prstGeom>
        </p:spPr>
        <p:txBody>
          <a:bodyPr vert="horz" lIns="91440" tIns="45720" rIns="91440" bIns="45720" rtlCol="0" anchor="ctr"/>
          <a:lstStyle>
            <a:lvl1pPr algn="l">
              <a:defRPr sz="12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5600" y="457201"/>
            <a:ext cx="3291840"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819947413"/>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 id="2147483726" r:id="rId43"/>
    <p:sldLayoutId id="2147483728" r:id="rId44"/>
    <p:sldLayoutId id="2147483729" r:id="rId45"/>
    <p:sldLayoutId id="2147483730" r:id="rId46"/>
    <p:sldLayoutId id="2147483732" r:id="rId47"/>
    <p:sldLayoutId id="2147483733" r:id="rId48"/>
    <p:sldLayoutId id="2147483734" r:id="rId49"/>
  </p:sldLayoutIdLst>
  <p:hf sldNum="0" hdr="0" ftr="0" dt="0"/>
  <p:txStyles>
    <p:titleStyle>
      <a:lvl1pPr algn="r" defTabSz="1097280" rtl="0" eaLnBrk="1" latinLnBrk="0" hangingPunct="1">
        <a:lnSpc>
          <a:spcPct val="90000"/>
        </a:lnSpc>
        <a:spcBef>
          <a:spcPct val="0"/>
        </a:spcBef>
        <a:buNone/>
        <a:defRPr sz="4800" kern="1200" cap="all" baseline="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264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0.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6.xml"/><Relationship Id="rId1" Type="http://schemas.openxmlformats.org/officeDocument/2006/relationships/slideLayout" Target="../slideLayouts/slideLayout4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46.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760538" y="1769150"/>
            <a:ext cx="7468553" cy="2112050"/>
          </a:xfrm>
          <a:prstGeom prst="rect">
            <a:avLst/>
          </a:prstGeom>
          <a:noFill/>
          <a:ln/>
        </p:spPr>
        <p:txBody>
          <a:bodyPr wrap="squar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Infosys Stroke Patient Healthcare Using Deep Learning</a:t>
            </a:r>
            <a:endParaRPr lang="en-US" sz="4400" dirty="0"/>
          </a:p>
        </p:txBody>
      </p:sp>
      <p:sp>
        <p:nvSpPr>
          <p:cNvPr id="4" name="Text 1"/>
          <p:cNvSpPr/>
          <p:nvPr/>
        </p:nvSpPr>
        <p:spPr>
          <a:xfrm>
            <a:off x="3760538" y="4240173"/>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This presentation will provide an overview of the Infosys internship program focused on using deep learning to improve stroke patient healthcare. We'll explore the key program details, the agile methodology, and the technical topics covered throughout the 8-week internship.</a:t>
            </a:r>
            <a:endParaRPr lang="en-US" sz="1850" dirty="0"/>
          </a:p>
        </p:txBody>
      </p:sp>
      <p:sp>
        <p:nvSpPr>
          <p:cNvPr id="5" name="Shape 2"/>
          <p:cNvSpPr/>
          <p:nvPr/>
        </p:nvSpPr>
        <p:spPr>
          <a:xfrm>
            <a:off x="3760538" y="6059329"/>
            <a:ext cx="382905" cy="382905"/>
          </a:xfrm>
          <a:prstGeom prst="roundRect">
            <a:avLst>
              <a:gd name="adj" fmla="val 23878209"/>
            </a:avLst>
          </a:prstGeom>
          <a:noFill/>
          <a:ln w="7620">
            <a:solidFill>
              <a:srgbClr val="FFFFFF"/>
            </a:solidFill>
            <a:prstDash val="solid"/>
          </a:ln>
        </p:spPr>
        <p:txBody>
          <a:bodyPr/>
          <a:lstStyle/>
          <a:p>
            <a:endParaRPr lang="en-US"/>
          </a:p>
        </p:txBody>
      </p:sp>
      <p:pic>
        <p:nvPicPr>
          <p:cNvPr id="6" name="Image 1" descr="preencoded.png"/>
          <p:cNvPicPr>
            <a:picLocks noChangeAspect="1"/>
          </p:cNvPicPr>
          <p:nvPr/>
        </p:nvPicPr>
        <p:blipFill>
          <a:blip r:embed="rId3"/>
          <a:stretch>
            <a:fillRect/>
          </a:stretch>
        </p:blipFill>
        <p:spPr>
          <a:xfrm>
            <a:off x="3768158" y="6066949"/>
            <a:ext cx="367665" cy="367665"/>
          </a:xfrm>
          <a:prstGeom prst="rect">
            <a:avLst/>
          </a:prstGeom>
        </p:spPr>
      </p:pic>
      <p:sp>
        <p:nvSpPr>
          <p:cNvPr id="7" name="Text 3"/>
          <p:cNvSpPr/>
          <p:nvPr/>
        </p:nvSpPr>
        <p:spPr>
          <a:xfrm>
            <a:off x="4263101" y="6041469"/>
            <a:ext cx="2279333" cy="418862"/>
          </a:xfrm>
          <a:prstGeom prst="rect">
            <a:avLst/>
          </a:prstGeom>
          <a:noFill/>
          <a:ln/>
        </p:spPr>
        <p:txBody>
          <a:bodyPr wrap="none" lIns="0" tIns="0" rIns="0" bIns="0" rtlCol="0" anchor="t"/>
          <a:lstStyle/>
          <a:p>
            <a:pPr marL="0" indent="0" algn="l">
              <a:lnSpc>
                <a:spcPts val="3250"/>
              </a:lnSpc>
              <a:buNone/>
            </a:pPr>
            <a:r>
              <a:rPr lang="en-US" sz="2350" b="1" dirty="0">
                <a:solidFill>
                  <a:srgbClr val="D6E5EF"/>
                </a:solidFill>
                <a:latin typeface="Source Sans Pro Bold" pitchFamily="34" charset="0"/>
                <a:ea typeface="Source Sans Pro Bold" pitchFamily="34" charset="-122"/>
                <a:cs typeface="Source Sans Pro Bold" pitchFamily="34" charset="-120"/>
              </a:rPr>
              <a:t>by Neeraj Parihar</a:t>
            </a:r>
            <a:endParaRPr lang="en-US" sz="2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2854285"/>
            <a:ext cx="12954952" cy="789861"/>
          </a:xfrm>
          <a:prstGeom prst="rect">
            <a:avLst/>
          </a:prstGeom>
          <a:noFill/>
          <a:ln/>
        </p:spPr>
        <p:txBody>
          <a:bodyPr wrap="none" lIns="0" tIns="0" rIns="0" bIns="0" rtlCol="0" anchor="t"/>
          <a:lstStyle/>
          <a:p>
            <a:pPr marL="0" indent="0" algn="ctr">
              <a:lnSpc>
                <a:spcPts val="6200"/>
              </a:lnSpc>
              <a:buNone/>
            </a:pPr>
            <a:r>
              <a:rPr lang="en-US" sz="6200" dirty="0">
                <a:solidFill>
                  <a:srgbClr val="D6E5EF"/>
                </a:solidFill>
                <a:latin typeface="Lora" pitchFamily="34" charset="0"/>
                <a:ea typeface="Lora" pitchFamily="34" charset="-122"/>
                <a:cs typeface="Lora" pitchFamily="34" charset="-120"/>
              </a:rPr>
              <a:t>01</a:t>
            </a:r>
            <a:endParaRPr lang="en-US" sz="6200" dirty="0"/>
          </a:p>
        </p:txBody>
      </p:sp>
      <p:sp>
        <p:nvSpPr>
          <p:cNvPr id="3" name="Text 1"/>
          <p:cNvSpPr/>
          <p:nvPr/>
        </p:nvSpPr>
        <p:spPr>
          <a:xfrm>
            <a:off x="4498896" y="3943231"/>
            <a:ext cx="5632490" cy="704017"/>
          </a:xfrm>
          <a:prstGeom prst="rect">
            <a:avLst/>
          </a:prstGeom>
          <a:noFill/>
          <a:ln/>
        </p:spPr>
        <p:txBody>
          <a:bodyPr wrap="none" lIns="0" tIns="0" rIns="0" bIns="0" rtlCol="0" anchor="t"/>
          <a:lstStyle/>
          <a:p>
            <a:pPr marL="0" indent="0" algn="ctr">
              <a:lnSpc>
                <a:spcPts val="5500"/>
              </a:lnSpc>
              <a:buNone/>
            </a:pPr>
            <a:r>
              <a:rPr lang="en-US" sz="4400" dirty="0">
                <a:solidFill>
                  <a:schemeClr val="accent1"/>
                </a:solidFill>
                <a:latin typeface="Lora" pitchFamily="34" charset="0"/>
                <a:ea typeface="Lora" pitchFamily="34" charset="-122"/>
                <a:cs typeface="Lora" pitchFamily="34" charset="-120"/>
              </a:rPr>
              <a:t>Data</a:t>
            </a:r>
            <a:endParaRPr lang="en-US" sz="4400" dirty="0">
              <a:solidFill>
                <a:schemeClr val="accent1"/>
              </a:solidFill>
            </a:endParaRPr>
          </a:p>
        </p:txBody>
      </p:sp>
      <p:sp>
        <p:nvSpPr>
          <p:cNvPr id="4" name="Text 2"/>
          <p:cNvSpPr/>
          <p:nvPr/>
        </p:nvSpPr>
        <p:spPr>
          <a:xfrm>
            <a:off x="4498896" y="4790837"/>
            <a:ext cx="5632490" cy="704017"/>
          </a:xfrm>
          <a:prstGeom prst="rect">
            <a:avLst/>
          </a:prstGeom>
          <a:noFill/>
          <a:ln/>
        </p:spPr>
        <p:txBody>
          <a:bodyPr wrap="none" lIns="0" tIns="0" rIns="0" bIns="0" rtlCol="0" anchor="t"/>
          <a:lstStyle/>
          <a:p>
            <a:pPr marL="0" indent="0" algn="ctr">
              <a:lnSpc>
                <a:spcPts val="5500"/>
              </a:lnSpc>
              <a:buNone/>
            </a:pPr>
            <a:r>
              <a:rPr lang="en-US" sz="4400" dirty="0">
                <a:solidFill>
                  <a:schemeClr val="accent1"/>
                </a:solidFill>
                <a:latin typeface="Lora" pitchFamily="34" charset="0"/>
                <a:ea typeface="Lora" pitchFamily="34" charset="-122"/>
                <a:cs typeface="Lora" pitchFamily="34" charset="-120"/>
              </a:rPr>
              <a:t>Preparation</a:t>
            </a:r>
            <a:endParaRPr lang="en-US" sz="4400" dirty="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882491" y="1477268"/>
            <a:ext cx="7921704" cy="1699556"/>
          </a:xfrm>
          <a:prstGeom prst="rect">
            <a:avLst/>
          </a:prstGeom>
          <a:noFill/>
          <a:ln/>
        </p:spPr>
        <p:txBody>
          <a:bodyPr wrap="none" lIns="0" tIns="0" rIns="0" bIns="0" rtlCol="0" anchor="t"/>
          <a:lstStyle/>
          <a:p>
            <a:pPr marL="0" indent="0">
              <a:lnSpc>
                <a:spcPts val="4500"/>
              </a:lnSpc>
              <a:buNone/>
            </a:pPr>
            <a:r>
              <a:rPr lang="en-US" sz="4400" dirty="0">
                <a:solidFill>
                  <a:srgbClr val="F98AC7"/>
                </a:solidFill>
                <a:latin typeface="Lora" pitchFamily="34" charset="0"/>
                <a:ea typeface="Lora" pitchFamily="34" charset="-122"/>
                <a:cs typeface="Lora" pitchFamily="34" charset="-120"/>
              </a:rPr>
              <a:t>Data Exploration and Pre-processing</a:t>
            </a:r>
            <a:endParaRPr lang="en-US" sz="4400" dirty="0"/>
          </a:p>
        </p:txBody>
      </p:sp>
      <p:sp>
        <p:nvSpPr>
          <p:cNvPr id="4" name="Shape 1"/>
          <p:cNvSpPr/>
          <p:nvPr/>
        </p:nvSpPr>
        <p:spPr>
          <a:xfrm>
            <a:off x="686395" y="5777508"/>
            <a:ext cx="13257609" cy="22860"/>
          </a:xfrm>
          <a:prstGeom prst="roundRect">
            <a:avLst>
              <a:gd name="adj" fmla="val 128686"/>
            </a:avLst>
          </a:prstGeom>
          <a:solidFill>
            <a:srgbClr val="5D606B"/>
          </a:solidFill>
          <a:ln/>
        </p:spPr>
        <p:txBody>
          <a:bodyPr/>
          <a:lstStyle/>
          <a:p>
            <a:endParaRPr lang="en-US"/>
          </a:p>
        </p:txBody>
      </p:sp>
      <p:sp>
        <p:nvSpPr>
          <p:cNvPr id="5" name="Shape 2"/>
          <p:cNvSpPr/>
          <p:nvPr/>
        </p:nvSpPr>
        <p:spPr>
          <a:xfrm>
            <a:off x="3940254" y="5091112"/>
            <a:ext cx="22860" cy="686395"/>
          </a:xfrm>
          <a:prstGeom prst="roundRect">
            <a:avLst>
              <a:gd name="adj" fmla="val 128686"/>
            </a:avLst>
          </a:prstGeom>
          <a:solidFill>
            <a:srgbClr val="5D606B"/>
          </a:solidFill>
          <a:ln/>
        </p:spPr>
        <p:txBody>
          <a:bodyPr/>
          <a:lstStyle/>
          <a:p>
            <a:endParaRPr lang="en-US"/>
          </a:p>
        </p:txBody>
      </p:sp>
      <p:sp>
        <p:nvSpPr>
          <p:cNvPr id="6" name="Shape 3"/>
          <p:cNvSpPr/>
          <p:nvPr/>
        </p:nvSpPr>
        <p:spPr>
          <a:xfrm>
            <a:off x="3731062" y="5556885"/>
            <a:ext cx="441246" cy="441246"/>
          </a:xfrm>
          <a:prstGeom prst="roundRect">
            <a:avLst>
              <a:gd name="adj" fmla="val 6667"/>
            </a:avLst>
          </a:prstGeom>
          <a:solidFill>
            <a:srgbClr val="444752"/>
          </a:solidFill>
          <a:ln/>
        </p:spPr>
        <p:txBody>
          <a:bodyPr/>
          <a:lstStyle/>
          <a:p>
            <a:endParaRPr lang="en-US"/>
          </a:p>
        </p:txBody>
      </p:sp>
      <p:sp>
        <p:nvSpPr>
          <p:cNvPr id="7" name="Text 4"/>
          <p:cNvSpPr/>
          <p:nvPr/>
        </p:nvSpPr>
        <p:spPr>
          <a:xfrm>
            <a:off x="3901202" y="5639038"/>
            <a:ext cx="100846" cy="276820"/>
          </a:xfrm>
          <a:prstGeom prst="rect">
            <a:avLst/>
          </a:prstGeom>
          <a:noFill/>
          <a:ln/>
        </p:spPr>
        <p:txBody>
          <a:bodyPr wrap="none" lIns="0" tIns="0" rIns="0" bIns="0" rtlCol="0" anchor="t"/>
          <a:lstStyle/>
          <a:p>
            <a:pPr marL="0" indent="0" algn="ctr">
              <a:lnSpc>
                <a:spcPts val="2150"/>
              </a:lnSpc>
              <a:buNone/>
            </a:pPr>
            <a:r>
              <a:rPr lang="en-US" sz="2150" dirty="0">
                <a:solidFill>
                  <a:srgbClr val="D6E5EF"/>
                </a:solidFill>
                <a:latin typeface="Lora" pitchFamily="34" charset="0"/>
                <a:ea typeface="Lora" pitchFamily="34" charset="-122"/>
                <a:cs typeface="Lora" pitchFamily="34" charset="-120"/>
              </a:rPr>
              <a:t>1</a:t>
            </a:r>
            <a:endParaRPr lang="en-US" sz="2150" dirty="0"/>
          </a:p>
        </p:txBody>
      </p:sp>
      <p:sp>
        <p:nvSpPr>
          <p:cNvPr id="8" name="Text 5"/>
          <p:cNvSpPr/>
          <p:nvPr/>
        </p:nvSpPr>
        <p:spPr>
          <a:xfrm>
            <a:off x="2798088" y="3861554"/>
            <a:ext cx="2307193" cy="288369"/>
          </a:xfrm>
          <a:prstGeom prst="rect">
            <a:avLst/>
          </a:prstGeom>
          <a:noFill/>
          <a:ln/>
        </p:spPr>
        <p:txBody>
          <a:bodyPr wrap="none" lIns="0" tIns="0" rIns="0" bIns="0" rtlCol="0" anchor="t"/>
          <a:lstStyle/>
          <a:p>
            <a:pPr marL="0" indent="0" algn="ctr">
              <a:lnSpc>
                <a:spcPts val="2250"/>
              </a:lnSpc>
              <a:buNone/>
            </a:pPr>
            <a:r>
              <a:rPr lang="en-US" sz="2400" dirty="0">
                <a:solidFill>
                  <a:srgbClr val="D6E5EF"/>
                </a:solidFill>
                <a:latin typeface="Lora" pitchFamily="34" charset="0"/>
                <a:ea typeface="Lora" pitchFamily="34" charset="-122"/>
                <a:cs typeface="Lora" pitchFamily="34" charset="-120"/>
              </a:rPr>
              <a:t>Understand Data</a:t>
            </a:r>
            <a:endParaRPr lang="en-US" sz="2400" dirty="0"/>
          </a:p>
        </p:txBody>
      </p:sp>
      <p:sp>
        <p:nvSpPr>
          <p:cNvPr id="9" name="Text 6"/>
          <p:cNvSpPr/>
          <p:nvPr/>
        </p:nvSpPr>
        <p:spPr>
          <a:xfrm>
            <a:off x="882491" y="4267557"/>
            <a:ext cx="6138505" cy="627459"/>
          </a:xfrm>
          <a:prstGeom prst="rect">
            <a:avLst/>
          </a:prstGeom>
          <a:noFill/>
          <a:ln/>
        </p:spPr>
        <p:txBody>
          <a:bodyPr wrap="square" lIns="0" tIns="0" rIns="0" bIns="0" rtlCol="0" anchor="t"/>
          <a:lstStyle/>
          <a:p>
            <a:pPr marL="0" indent="0" algn="ctr">
              <a:lnSpc>
                <a:spcPts val="2450"/>
              </a:lnSpc>
              <a:buNone/>
            </a:pPr>
            <a:r>
              <a:rPr lang="en-US" sz="2000" dirty="0">
                <a:solidFill>
                  <a:srgbClr val="D6E5EF"/>
                </a:solidFill>
                <a:latin typeface="Source Sans Pro" pitchFamily="34" charset="0"/>
                <a:ea typeface="Source Sans Pro" pitchFamily="34" charset="-122"/>
                <a:cs typeface="Source Sans Pro" pitchFamily="34" charset="-120"/>
              </a:rPr>
              <a:t>Analyze the dataset to gain insights into the structure, distribution, and relationships between the features.</a:t>
            </a:r>
            <a:endParaRPr lang="en-US" sz="2000" dirty="0"/>
          </a:p>
        </p:txBody>
      </p:sp>
      <p:sp>
        <p:nvSpPr>
          <p:cNvPr id="10" name="Shape 7"/>
          <p:cNvSpPr/>
          <p:nvPr/>
        </p:nvSpPr>
        <p:spPr>
          <a:xfrm>
            <a:off x="7303651" y="5777508"/>
            <a:ext cx="22860" cy="686395"/>
          </a:xfrm>
          <a:prstGeom prst="roundRect">
            <a:avLst>
              <a:gd name="adj" fmla="val 128686"/>
            </a:avLst>
          </a:prstGeom>
          <a:solidFill>
            <a:srgbClr val="5D606B"/>
          </a:solidFill>
          <a:ln/>
        </p:spPr>
        <p:txBody>
          <a:bodyPr/>
          <a:lstStyle/>
          <a:p>
            <a:endParaRPr lang="en-US"/>
          </a:p>
        </p:txBody>
      </p:sp>
      <p:sp>
        <p:nvSpPr>
          <p:cNvPr id="11" name="Shape 8"/>
          <p:cNvSpPr/>
          <p:nvPr/>
        </p:nvSpPr>
        <p:spPr>
          <a:xfrm>
            <a:off x="7094458" y="5556885"/>
            <a:ext cx="441246" cy="441246"/>
          </a:xfrm>
          <a:prstGeom prst="roundRect">
            <a:avLst>
              <a:gd name="adj" fmla="val 6667"/>
            </a:avLst>
          </a:prstGeom>
          <a:solidFill>
            <a:srgbClr val="444752"/>
          </a:solidFill>
          <a:ln/>
        </p:spPr>
        <p:txBody>
          <a:bodyPr/>
          <a:lstStyle/>
          <a:p>
            <a:endParaRPr lang="en-US"/>
          </a:p>
        </p:txBody>
      </p:sp>
      <p:sp>
        <p:nvSpPr>
          <p:cNvPr id="12" name="Text 9"/>
          <p:cNvSpPr/>
          <p:nvPr/>
        </p:nvSpPr>
        <p:spPr>
          <a:xfrm>
            <a:off x="7240667" y="5639038"/>
            <a:ext cx="148709" cy="276820"/>
          </a:xfrm>
          <a:prstGeom prst="rect">
            <a:avLst/>
          </a:prstGeom>
          <a:noFill/>
          <a:ln/>
        </p:spPr>
        <p:txBody>
          <a:bodyPr wrap="none" lIns="0" tIns="0" rIns="0" bIns="0" rtlCol="0" anchor="t"/>
          <a:lstStyle/>
          <a:p>
            <a:pPr marL="0" indent="0" algn="ctr">
              <a:lnSpc>
                <a:spcPts val="2150"/>
              </a:lnSpc>
              <a:buNone/>
            </a:pPr>
            <a:r>
              <a:rPr lang="en-US" sz="2150" dirty="0">
                <a:solidFill>
                  <a:srgbClr val="D6E5EF"/>
                </a:solidFill>
                <a:latin typeface="Lora" pitchFamily="34" charset="0"/>
                <a:ea typeface="Lora" pitchFamily="34" charset="-122"/>
                <a:cs typeface="Lora" pitchFamily="34" charset="-120"/>
              </a:rPr>
              <a:t>2</a:t>
            </a:r>
            <a:endParaRPr lang="en-US" sz="2150" dirty="0"/>
          </a:p>
        </p:txBody>
      </p:sp>
      <p:sp>
        <p:nvSpPr>
          <p:cNvPr id="13" name="Text 10"/>
          <p:cNvSpPr/>
          <p:nvPr/>
        </p:nvSpPr>
        <p:spPr>
          <a:xfrm>
            <a:off x="6161484" y="6659999"/>
            <a:ext cx="2307193" cy="288369"/>
          </a:xfrm>
          <a:prstGeom prst="rect">
            <a:avLst/>
          </a:prstGeom>
          <a:noFill/>
          <a:ln/>
        </p:spPr>
        <p:txBody>
          <a:bodyPr wrap="none" lIns="0" tIns="0" rIns="0" bIns="0" rtlCol="0" anchor="t"/>
          <a:lstStyle/>
          <a:p>
            <a:pPr marL="0" indent="0" algn="ctr">
              <a:lnSpc>
                <a:spcPts val="2250"/>
              </a:lnSpc>
              <a:buNone/>
            </a:pPr>
            <a:r>
              <a:rPr lang="en-US" sz="2400" dirty="0">
                <a:solidFill>
                  <a:srgbClr val="D6E5EF"/>
                </a:solidFill>
                <a:latin typeface="Lora" pitchFamily="34" charset="0"/>
                <a:ea typeface="Lora" pitchFamily="34" charset="-122"/>
                <a:cs typeface="Lora" pitchFamily="34" charset="-120"/>
              </a:rPr>
              <a:t>Clean and Transform</a:t>
            </a:r>
            <a:endParaRPr lang="en-US" sz="2400" dirty="0"/>
          </a:p>
        </p:txBody>
      </p:sp>
      <p:sp>
        <p:nvSpPr>
          <p:cNvPr id="14" name="Text 11"/>
          <p:cNvSpPr/>
          <p:nvPr/>
        </p:nvSpPr>
        <p:spPr>
          <a:xfrm>
            <a:off x="4245888" y="7066002"/>
            <a:ext cx="6138505" cy="627459"/>
          </a:xfrm>
          <a:prstGeom prst="rect">
            <a:avLst/>
          </a:prstGeom>
          <a:noFill/>
          <a:ln/>
        </p:spPr>
        <p:txBody>
          <a:bodyPr wrap="square" lIns="0" tIns="0" rIns="0" bIns="0" rtlCol="0" anchor="t"/>
          <a:lstStyle/>
          <a:p>
            <a:pPr marL="0" indent="0" algn="ctr">
              <a:lnSpc>
                <a:spcPts val="2450"/>
              </a:lnSpc>
              <a:buNone/>
            </a:pPr>
            <a:r>
              <a:rPr lang="en-US" sz="2200" dirty="0">
                <a:solidFill>
                  <a:srgbClr val="D6E5EF"/>
                </a:solidFill>
                <a:latin typeface="Source Sans Pro" pitchFamily="34" charset="0"/>
                <a:ea typeface="Source Sans Pro" pitchFamily="34" charset="-122"/>
                <a:cs typeface="Source Sans Pro" pitchFamily="34" charset="-120"/>
              </a:rPr>
              <a:t>Handle missing values, encode categorical variables, and scale numerical features to prepare the data for modeling.</a:t>
            </a:r>
            <a:endParaRPr lang="en-US" sz="2200" dirty="0"/>
          </a:p>
        </p:txBody>
      </p:sp>
      <p:sp>
        <p:nvSpPr>
          <p:cNvPr id="15" name="Shape 12"/>
          <p:cNvSpPr/>
          <p:nvPr/>
        </p:nvSpPr>
        <p:spPr>
          <a:xfrm>
            <a:off x="10667167" y="5091112"/>
            <a:ext cx="22860" cy="686395"/>
          </a:xfrm>
          <a:prstGeom prst="roundRect">
            <a:avLst>
              <a:gd name="adj" fmla="val 128686"/>
            </a:avLst>
          </a:prstGeom>
          <a:solidFill>
            <a:srgbClr val="5D606B"/>
          </a:solidFill>
          <a:ln/>
        </p:spPr>
        <p:txBody>
          <a:bodyPr/>
          <a:lstStyle/>
          <a:p>
            <a:endParaRPr lang="en-US"/>
          </a:p>
        </p:txBody>
      </p:sp>
      <p:sp>
        <p:nvSpPr>
          <p:cNvPr id="16" name="Shape 13"/>
          <p:cNvSpPr/>
          <p:nvPr/>
        </p:nvSpPr>
        <p:spPr>
          <a:xfrm>
            <a:off x="10457974" y="5556885"/>
            <a:ext cx="441246" cy="441246"/>
          </a:xfrm>
          <a:prstGeom prst="roundRect">
            <a:avLst>
              <a:gd name="adj" fmla="val 6667"/>
            </a:avLst>
          </a:prstGeom>
          <a:solidFill>
            <a:srgbClr val="444752"/>
          </a:solidFill>
          <a:ln/>
        </p:spPr>
        <p:txBody>
          <a:bodyPr/>
          <a:lstStyle/>
          <a:p>
            <a:endParaRPr lang="en-US"/>
          </a:p>
        </p:txBody>
      </p:sp>
      <p:sp>
        <p:nvSpPr>
          <p:cNvPr id="17" name="Text 14"/>
          <p:cNvSpPr/>
          <p:nvPr/>
        </p:nvSpPr>
        <p:spPr>
          <a:xfrm>
            <a:off x="10601444" y="5639038"/>
            <a:ext cx="154305" cy="276820"/>
          </a:xfrm>
          <a:prstGeom prst="rect">
            <a:avLst/>
          </a:prstGeom>
          <a:noFill/>
          <a:ln/>
        </p:spPr>
        <p:txBody>
          <a:bodyPr wrap="none" lIns="0" tIns="0" rIns="0" bIns="0" rtlCol="0" anchor="t"/>
          <a:lstStyle/>
          <a:p>
            <a:pPr marL="0" indent="0" algn="ctr">
              <a:lnSpc>
                <a:spcPts val="2150"/>
              </a:lnSpc>
              <a:buNone/>
            </a:pPr>
            <a:r>
              <a:rPr lang="en-US" sz="2150" dirty="0">
                <a:solidFill>
                  <a:srgbClr val="D6E5EF"/>
                </a:solidFill>
                <a:latin typeface="Lora" pitchFamily="34" charset="0"/>
                <a:ea typeface="Lora" pitchFamily="34" charset="-122"/>
                <a:cs typeface="Lora" pitchFamily="34" charset="-120"/>
              </a:rPr>
              <a:t>3</a:t>
            </a:r>
            <a:endParaRPr lang="en-US" sz="2150" dirty="0"/>
          </a:p>
        </p:txBody>
      </p:sp>
      <p:sp>
        <p:nvSpPr>
          <p:cNvPr id="18" name="Text 15"/>
          <p:cNvSpPr/>
          <p:nvPr/>
        </p:nvSpPr>
        <p:spPr>
          <a:xfrm>
            <a:off x="9525000" y="3861554"/>
            <a:ext cx="2307193" cy="288369"/>
          </a:xfrm>
          <a:prstGeom prst="rect">
            <a:avLst/>
          </a:prstGeom>
          <a:noFill/>
          <a:ln/>
        </p:spPr>
        <p:txBody>
          <a:bodyPr wrap="none" lIns="0" tIns="0" rIns="0" bIns="0" rtlCol="0" anchor="t"/>
          <a:lstStyle/>
          <a:p>
            <a:pPr marL="0" indent="0" algn="ctr">
              <a:lnSpc>
                <a:spcPts val="2250"/>
              </a:lnSpc>
              <a:buNone/>
            </a:pPr>
            <a:r>
              <a:rPr lang="en-US" sz="2400" dirty="0">
                <a:solidFill>
                  <a:srgbClr val="D6E5EF"/>
                </a:solidFill>
                <a:latin typeface="Lora" pitchFamily="34" charset="0"/>
                <a:ea typeface="Lora" pitchFamily="34" charset="-122"/>
                <a:cs typeface="Lora" pitchFamily="34" charset="-120"/>
              </a:rPr>
              <a:t>Feature Engineering</a:t>
            </a:r>
            <a:endParaRPr lang="en-US" sz="2400" dirty="0"/>
          </a:p>
        </p:txBody>
      </p:sp>
      <p:sp>
        <p:nvSpPr>
          <p:cNvPr id="19" name="Text 16"/>
          <p:cNvSpPr/>
          <p:nvPr/>
        </p:nvSpPr>
        <p:spPr>
          <a:xfrm>
            <a:off x="7609284" y="4267557"/>
            <a:ext cx="6138624" cy="627459"/>
          </a:xfrm>
          <a:prstGeom prst="rect">
            <a:avLst/>
          </a:prstGeom>
          <a:noFill/>
          <a:ln/>
        </p:spPr>
        <p:txBody>
          <a:bodyPr wrap="square" lIns="0" tIns="0" rIns="0" bIns="0" rtlCol="0" anchor="t"/>
          <a:lstStyle/>
          <a:p>
            <a:pPr marL="0" indent="0" algn="ctr">
              <a:lnSpc>
                <a:spcPts val="2450"/>
              </a:lnSpc>
              <a:buNone/>
            </a:pPr>
            <a:r>
              <a:rPr lang="en-US" sz="2400" dirty="0">
                <a:solidFill>
                  <a:srgbClr val="D6E5EF"/>
                </a:solidFill>
                <a:latin typeface="Source Sans Pro" pitchFamily="34" charset="0"/>
                <a:ea typeface="Source Sans Pro" pitchFamily="34" charset="-122"/>
                <a:cs typeface="Source Sans Pro" pitchFamily="34" charset="-120"/>
              </a:rPr>
              <a:t>Create new features by combining or transforming existing variables to improve the model's predictive power.</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77954" y="788551"/>
            <a:ext cx="4540329" cy="522922"/>
          </a:xfrm>
          <a:prstGeom prst="rect">
            <a:avLst/>
          </a:prstGeom>
          <a:noFill/>
          <a:ln/>
        </p:spPr>
        <p:txBody>
          <a:bodyPr wrap="none" lIns="0" tIns="0" rIns="0" bIns="0" rtlCol="0" anchor="t"/>
          <a:lstStyle/>
          <a:p>
            <a:pPr marL="0" indent="0">
              <a:lnSpc>
                <a:spcPts val="4100"/>
              </a:lnSpc>
              <a:buNone/>
            </a:pPr>
            <a:r>
              <a:rPr lang="en-US" sz="3250" dirty="0">
                <a:solidFill>
                  <a:srgbClr val="F98AC7"/>
                </a:solidFill>
                <a:latin typeface="Lora" pitchFamily="34" charset="0"/>
                <a:ea typeface="Lora" pitchFamily="34" charset="-122"/>
                <a:cs typeface="Lora" pitchFamily="34" charset="-120"/>
              </a:rPr>
              <a:t>Dataset Characteristics</a:t>
            </a:r>
            <a:endParaRPr lang="en-US" sz="3250" dirty="0"/>
          </a:p>
        </p:txBody>
      </p:sp>
      <p:sp>
        <p:nvSpPr>
          <p:cNvPr id="3" name="Text 1"/>
          <p:cNvSpPr/>
          <p:nvPr/>
        </p:nvSpPr>
        <p:spPr>
          <a:xfrm>
            <a:off x="777954" y="1756053"/>
            <a:ext cx="13074491" cy="355640"/>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The dataset consists of 5110 entries across 12 attributes, incorporating both numerical and categorical features.</a:t>
            </a:r>
            <a:endParaRPr lang="en-US" sz="1750" dirty="0"/>
          </a:p>
        </p:txBody>
      </p:sp>
      <p:sp>
        <p:nvSpPr>
          <p:cNvPr id="4" name="Text 2"/>
          <p:cNvSpPr/>
          <p:nvPr/>
        </p:nvSpPr>
        <p:spPr>
          <a:xfrm>
            <a:off x="777954" y="2189440"/>
            <a:ext cx="13074491" cy="355640"/>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D6E5EF"/>
                </a:solidFill>
                <a:latin typeface="Source Sans Pro" pitchFamily="34" charset="0"/>
                <a:ea typeface="Source Sans Pro" pitchFamily="34" charset="-122"/>
                <a:cs typeface="Source Sans Pro" pitchFamily="34" charset="-120"/>
              </a:rPr>
              <a:t>Key columns include age, gender, hypertension, heart_disease, work_type, avg_glucose_level, bmi, and the target variable stroke.</a:t>
            </a:r>
            <a:endParaRPr lang="en-US" sz="1750" dirty="0"/>
          </a:p>
        </p:txBody>
      </p:sp>
      <p:sp>
        <p:nvSpPr>
          <p:cNvPr id="5" name="Text 3"/>
          <p:cNvSpPr/>
          <p:nvPr/>
        </p:nvSpPr>
        <p:spPr>
          <a:xfrm>
            <a:off x="777954" y="2878455"/>
            <a:ext cx="4184333" cy="522922"/>
          </a:xfrm>
          <a:prstGeom prst="rect">
            <a:avLst/>
          </a:prstGeom>
          <a:noFill/>
          <a:ln/>
        </p:spPr>
        <p:txBody>
          <a:bodyPr wrap="none" lIns="0" tIns="0" rIns="0" bIns="0" rtlCol="0" anchor="t"/>
          <a:lstStyle/>
          <a:p>
            <a:pPr marL="0" indent="0">
              <a:lnSpc>
                <a:spcPts val="4100"/>
              </a:lnSpc>
              <a:buNone/>
            </a:pPr>
            <a:r>
              <a:rPr lang="en-US" sz="3250" dirty="0">
                <a:solidFill>
                  <a:srgbClr val="F98AC7"/>
                </a:solidFill>
                <a:latin typeface="Lora" pitchFamily="34" charset="0"/>
                <a:ea typeface="Lora" pitchFamily="34" charset="-122"/>
                <a:cs typeface="Lora" pitchFamily="34" charset="-120"/>
              </a:rPr>
              <a:t>Exploratory Analysis:</a:t>
            </a:r>
            <a:endParaRPr lang="en-US" sz="3250" dirty="0"/>
          </a:p>
        </p:txBody>
      </p:sp>
      <p:sp>
        <p:nvSpPr>
          <p:cNvPr id="6" name="Shape 4"/>
          <p:cNvSpPr/>
          <p:nvPr/>
        </p:nvSpPr>
        <p:spPr>
          <a:xfrm>
            <a:off x="777954" y="3734753"/>
            <a:ext cx="13074491" cy="3706178"/>
          </a:xfrm>
          <a:prstGeom prst="roundRect">
            <a:avLst>
              <a:gd name="adj" fmla="val 900"/>
            </a:avLst>
          </a:prstGeom>
          <a:noFill/>
          <a:ln w="7620">
            <a:solidFill>
              <a:srgbClr val="FFFFFF">
                <a:alpha val="24000"/>
              </a:srgbClr>
            </a:solidFill>
            <a:prstDash val="solid"/>
          </a:ln>
        </p:spPr>
        <p:txBody>
          <a:bodyPr/>
          <a:lstStyle/>
          <a:p>
            <a:endParaRPr lang="en-US"/>
          </a:p>
        </p:txBody>
      </p:sp>
      <p:sp>
        <p:nvSpPr>
          <p:cNvPr id="7" name="Shape 5"/>
          <p:cNvSpPr/>
          <p:nvPr/>
        </p:nvSpPr>
        <p:spPr>
          <a:xfrm>
            <a:off x="785574" y="3742373"/>
            <a:ext cx="13057942" cy="637580"/>
          </a:xfrm>
          <a:prstGeom prst="rect">
            <a:avLst/>
          </a:prstGeom>
          <a:solidFill>
            <a:srgbClr val="FFFFFF">
              <a:alpha val="4000"/>
            </a:srgbClr>
          </a:solidFill>
          <a:ln/>
        </p:spPr>
        <p:txBody>
          <a:bodyPr/>
          <a:lstStyle/>
          <a:p>
            <a:endParaRPr lang="en-US"/>
          </a:p>
        </p:txBody>
      </p:sp>
      <p:sp>
        <p:nvSpPr>
          <p:cNvPr id="8" name="Text 6"/>
          <p:cNvSpPr/>
          <p:nvPr/>
        </p:nvSpPr>
        <p:spPr>
          <a:xfrm>
            <a:off x="1009174" y="3883343"/>
            <a:ext cx="3903821" cy="355640"/>
          </a:xfrm>
          <a:prstGeom prst="rect">
            <a:avLst/>
          </a:prstGeom>
          <a:noFill/>
          <a:ln/>
        </p:spPr>
        <p:txBody>
          <a:bodyPr wrap="non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Analysis</a:t>
            </a:r>
            <a:endParaRPr lang="en-US" sz="1750" dirty="0"/>
          </a:p>
        </p:txBody>
      </p:sp>
      <p:sp>
        <p:nvSpPr>
          <p:cNvPr id="9" name="Text 7"/>
          <p:cNvSpPr/>
          <p:nvPr/>
        </p:nvSpPr>
        <p:spPr>
          <a:xfrm>
            <a:off x="5365194" y="3883343"/>
            <a:ext cx="3900011" cy="355640"/>
          </a:xfrm>
          <a:prstGeom prst="rect">
            <a:avLst/>
          </a:prstGeom>
          <a:noFill/>
          <a:ln/>
        </p:spPr>
        <p:txBody>
          <a:bodyPr wrap="non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Definition</a:t>
            </a:r>
            <a:endParaRPr lang="en-US" sz="1750" dirty="0"/>
          </a:p>
        </p:txBody>
      </p:sp>
      <p:sp>
        <p:nvSpPr>
          <p:cNvPr id="10" name="Text 8"/>
          <p:cNvSpPr/>
          <p:nvPr/>
        </p:nvSpPr>
        <p:spPr>
          <a:xfrm>
            <a:off x="9717405" y="3883343"/>
            <a:ext cx="3903821" cy="355640"/>
          </a:xfrm>
          <a:prstGeom prst="rect">
            <a:avLst/>
          </a:prstGeom>
          <a:noFill/>
          <a:ln/>
        </p:spPr>
        <p:txBody>
          <a:bodyPr wrap="non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Observation</a:t>
            </a:r>
            <a:endParaRPr lang="en-US" sz="1750" dirty="0"/>
          </a:p>
        </p:txBody>
      </p:sp>
      <p:sp>
        <p:nvSpPr>
          <p:cNvPr id="11" name="Shape 9"/>
          <p:cNvSpPr/>
          <p:nvPr/>
        </p:nvSpPr>
        <p:spPr>
          <a:xfrm>
            <a:off x="785574" y="4379952"/>
            <a:ext cx="13057942" cy="1348859"/>
          </a:xfrm>
          <a:prstGeom prst="rect">
            <a:avLst/>
          </a:prstGeom>
          <a:solidFill>
            <a:srgbClr val="000000">
              <a:alpha val="4000"/>
            </a:srgbClr>
          </a:solidFill>
          <a:ln/>
        </p:spPr>
        <p:txBody>
          <a:bodyPr/>
          <a:lstStyle/>
          <a:p>
            <a:endParaRPr lang="en-US"/>
          </a:p>
        </p:txBody>
      </p:sp>
      <p:sp>
        <p:nvSpPr>
          <p:cNvPr id="12" name="Text 10"/>
          <p:cNvSpPr/>
          <p:nvPr/>
        </p:nvSpPr>
        <p:spPr>
          <a:xfrm>
            <a:off x="1009174" y="4520922"/>
            <a:ext cx="3903821" cy="355640"/>
          </a:xfrm>
          <a:prstGeom prst="rect">
            <a:avLst/>
          </a:prstGeom>
          <a:noFill/>
          <a:ln/>
        </p:spPr>
        <p:txBody>
          <a:bodyPr wrap="non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df.shape()</a:t>
            </a:r>
            <a:endParaRPr lang="en-US" sz="1750" dirty="0"/>
          </a:p>
        </p:txBody>
      </p:sp>
      <p:sp>
        <p:nvSpPr>
          <p:cNvPr id="13" name="Text 11"/>
          <p:cNvSpPr/>
          <p:nvPr/>
        </p:nvSpPr>
        <p:spPr>
          <a:xfrm>
            <a:off x="5365194" y="4520922"/>
            <a:ext cx="3900011" cy="711279"/>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Returns a tuple representing the number of rows and columns in the dataset.</a:t>
            </a:r>
            <a:endParaRPr lang="en-US" sz="1750" dirty="0"/>
          </a:p>
        </p:txBody>
      </p:sp>
      <p:sp>
        <p:nvSpPr>
          <p:cNvPr id="14" name="Text 12"/>
          <p:cNvSpPr/>
          <p:nvPr/>
        </p:nvSpPr>
        <p:spPr>
          <a:xfrm>
            <a:off x="9717405" y="4520922"/>
            <a:ext cx="3903821" cy="1066919"/>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The dataset contains 5110 rows and 12 columns, indicating sufficient data for analysis and modeling.</a:t>
            </a:r>
            <a:endParaRPr lang="en-US" sz="1750" dirty="0"/>
          </a:p>
        </p:txBody>
      </p:sp>
      <p:sp>
        <p:nvSpPr>
          <p:cNvPr id="15" name="Shape 13"/>
          <p:cNvSpPr/>
          <p:nvPr/>
        </p:nvSpPr>
        <p:spPr>
          <a:xfrm>
            <a:off x="785574" y="5728811"/>
            <a:ext cx="13057942" cy="1704499"/>
          </a:xfrm>
          <a:prstGeom prst="rect">
            <a:avLst/>
          </a:prstGeom>
          <a:solidFill>
            <a:srgbClr val="FFFFFF">
              <a:alpha val="4000"/>
            </a:srgbClr>
          </a:solidFill>
          <a:ln/>
        </p:spPr>
        <p:txBody>
          <a:bodyPr/>
          <a:lstStyle/>
          <a:p>
            <a:endParaRPr lang="en-US"/>
          </a:p>
        </p:txBody>
      </p:sp>
      <p:sp>
        <p:nvSpPr>
          <p:cNvPr id="16" name="Text 14"/>
          <p:cNvSpPr/>
          <p:nvPr/>
        </p:nvSpPr>
        <p:spPr>
          <a:xfrm>
            <a:off x="1009174" y="5869781"/>
            <a:ext cx="3903821" cy="355640"/>
          </a:xfrm>
          <a:prstGeom prst="rect">
            <a:avLst/>
          </a:prstGeom>
          <a:noFill/>
          <a:ln/>
        </p:spPr>
        <p:txBody>
          <a:bodyPr wrap="non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df.info()</a:t>
            </a:r>
            <a:endParaRPr lang="en-US" sz="1750" dirty="0"/>
          </a:p>
        </p:txBody>
      </p:sp>
      <p:sp>
        <p:nvSpPr>
          <p:cNvPr id="17" name="Text 15"/>
          <p:cNvSpPr/>
          <p:nvPr/>
        </p:nvSpPr>
        <p:spPr>
          <a:xfrm>
            <a:off x="5365194" y="5869781"/>
            <a:ext cx="3900011" cy="1066919"/>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Displays a concise summary of the DataFrame, including non-null counts and data types.</a:t>
            </a:r>
            <a:endParaRPr lang="en-US" sz="1750" dirty="0"/>
          </a:p>
        </p:txBody>
      </p:sp>
      <p:sp>
        <p:nvSpPr>
          <p:cNvPr id="18" name="Text 16"/>
          <p:cNvSpPr/>
          <p:nvPr/>
        </p:nvSpPr>
        <p:spPr>
          <a:xfrm>
            <a:off x="9717405" y="5869781"/>
            <a:ext cx="3903821" cy="1422559"/>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Identified bmi as the only column with missing values. Other columns are complete, with data types categorized as int, float, or object.</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53547" y="834271"/>
            <a:ext cx="6299002" cy="1651635"/>
          </a:xfrm>
          <a:prstGeom prst="roundRect">
            <a:avLst>
              <a:gd name="adj" fmla="val 1956"/>
            </a:avLst>
          </a:prstGeom>
          <a:solidFill>
            <a:srgbClr val="444752"/>
          </a:solidFill>
          <a:ln/>
        </p:spPr>
        <p:txBody>
          <a:bodyPr/>
          <a:lstStyle/>
          <a:p>
            <a:endParaRPr lang="en-US"/>
          </a:p>
        </p:txBody>
      </p:sp>
      <p:sp>
        <p:nvSpPr>
          <p:cNvPr id="3" name="Text 1"/>
          <p:cNvSpPr/>
          <p:nvPr/>
        </p:nvSpPr>
        <p:spPr>
          <a:xfrm>
            <a:off x="968812" y="1049536"/>
            <a:ext cx="2533174" cy="316706"/>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df.describe()</a:t>
            </a:r>
            <a:endParaRPr lang="en-US" sz="1950" dirty="0"/>
          </a:p>
        </p:txBody>
      </p:sp>
      <p:sp>
        <p:nvSpPr>
          <p:cNvPr id="4" name="Text 2"/>
          <p:cNvSpPr/>
          <p:nvPr/>
        </p:nvSpPr>
        <p:spPr>
          <a:xfrm>
            <a:off x="968812" y="1581507"/>
            <a:ext cx="5868472" cy="689134"/>
          </a:xfrm>
          <a:prstGeom prst="rect">
            <a:avLst/>
          </a:prstGeom>
          <a:noFill/>
          <a:ln/>
        </p:spPr>
        <p:txBody>
          <a:bodyPr wrap="squar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Provides statistical summary (mean, std, min, max, etc.) for numerical columns.</a:t>
            </a:r>
            <a:endParaRPr lang="en-US" sz="1650" dirty="0"/>
          </a:p>
        </p:txBody>
      </p:sp>
      <p:sp>
        <p:nvSpPr>
          <p:cNvPr id="5" name="Shape 3"/>
          <p:cNvSpPr/>
          <p:nvPr/>
        </p:nvSpPr>
        <p:spPr>
          <a:xfrm>
            <a:off x="753547" y="2701171"/>
            <a:ext cx="6299002" cy="1651635"/>
          </a:xfrm>
          <a:prstGeom prst="roundRect">
            <a:avLst>
              <a:gd name="adj" fmla="val 1956"/>
            </a:avLst>
          </a:prstGeom>
          <a:solidFill>
            <a:srgbClr val="444752"/>
          </a:solidFill>
          <a:ln/>
        </p:spPr>
        <p:txBody>
          <a:bodyPr/>
          <a:lstStyle/>
          <a:p>
            <a:endParaRPr lang="en-US"/>
          </a:p>
        </p:txBody>
      </p:sp>
      <p:sp>
        <p:nvSpPr>
          <p:cNvPr id="6" name="Text 4"/>
          <p:cNvSpPr/>
          <p:nvPr/>
        </p:nvSpPr>
        <p:spPr>
          <a:xfrm>
            <a:off x="968812" y="2916436"/>
            <a:ext cx="3190994" cy="316706"/>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df.describe(include=object)</a:t>
            </a:r>
            <a:endParaRPr lang="en-US" sz="1950" dirty="0"/>
          </a:p>
        </p:txBody>
      </p:sp>
      <p:sp>
        <p:nvSpPr>
          <p:cNvPr id="7" name="Text 5"/>
          <p:cNvSpPr/>
          <p:nvPr/>
        </p:nvSpPr>
        <p:spPr>
          <a:xfrm>
            <a:off x="968812" y="3448407"/>
            <a:ext cx="5868472" cy="689134"/>
          </a:xfrm>
          <a:prstGeom prst="rect">
            <a:avLst/>
          </a:prstGeom>
          <a:noFill/>
          <a:ln/>
        </p:spPr>
        <p:txBody>
          <a:bodyPr wrap="squar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Provides statistical summary for categorical columns (e.g., count, unique values, top category, frequency).</a:t>
            </a:r>
            <a:endParaRPr lang="en-US" sz="1650" dirty="0"/>
          </a:p>
        </p:txBody>
      </p:sp>
      <p:sp>
        <p:nvSpPr>
          <p:cNvPr id="8" name="Shape 6"/>
          <p:cNvSpPr/>
          <p:nvPr/>
        </p:nvSpPr>
        <p:spPr>
          <a:xfrm>
            <a:off x="753547" y="4568071"/>
            <a:ext cx="6299002" cy="1307068"/>
          </a:xfrm>
          <a:prstGeom prst="roundRect">
            <a:avLst>
              <a:gd name="adj" fmla="val 2471"/>
            </a:avLst>
          </a:prstGeom>
          <a:solidFill>
            <a:srgbClr val="444752"/>
          </a:solidFill>
          <a:ln/>
        </p:spPr>
        <p:txBody>
          <a:bodyPr/>
          <a:lstStyle/>
          <a:p>
            <a:endParaRPr lang="en-US"/>
          </a:p>
        </p:txBody>
      </p:sp>
      <p:sp>
        <p:nvSpPr>
          <p:cNvPr id="9" name="Text 7"/>
          <p:cNvSpPr/>
          <p:nvPr/>
        </p:nvSpPr>
        <p:spPr>
          <a:xfrm>
            <a:off x="968812" y="4783336"/>
            <a:ext cx="3211711" cy="316706"/>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df.smoking_status.unique()</a:t>
            </a:r>
            <a:endParaRPr lang="en-US" sz="1950" dirty="0"/>
          </a:p>
        </p:txBody>
      </p:sp>
      <p:sp>
        <p:nvSpPr>
          <p:cNvPr id="10" name="Text 8"/>
          <p:cNvSpPr/>
          <p:nvPr/>
        </p:nvSpPr>
        <p:spPr>
          <a:xfrm>
            <a:off x="968812" y="5315307"/>
            <a:ext cx="5868472" cy="344567"/>
          </a:xfrm>
          <a:prstGeom prst="rect">
            <a:avLst/>
          </a:prstGeom>
          <a:noFill/>
          <a:ln/>
        </p:spPr>
        <p:txBody>
          <a:bodyPr wrap="non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Displays unique values in the smoking_status column.</a:t>
            </a:r>
            <a:endParaRPr lang="en-US" sz="1650" dirty="0"/>
          </a:p>
        </p:txBody>
      </p:sp>
      <p:sp>
        <p:nvSpPr>
          <p:cNvPr id="11" name="Shape 9"/>
          <p:cNvSpPr/>
          <p:nvPr/>
        </p:nvSpPr>
        <p:spPr>
          <a:xfrm>
            <a:off x="753547" y="6090404"/>
            <a:ext cx="6299002" cy="1307068"/>
          </a:xfrm>
          <a:prstGeom prst="roundRect">
            <a:avLst>
              <a:gd name="adj" fmla="val 2471"/>
            </a:avLst>
          </a:prstGeom>
          <a:solidFill>
            <a:srgbClr val="444752"/>
          </a:solidFill>
          <a:ln/>
        </p:spPr>
        <p:txBody>
          <a:bodyPr/>
          <a:lstStyle/>
          <a:p>
            <a:endParaRPr lang="en-US"/>
          </a:p>
        </p:txBody>
      </p:sp>
      <p:sp>
        <p:nvSpPr>
          <p:cNvPr id="12" name="Text 10"/>
          <p:cNvSpPr/>
          <p:nvPr/>
        </p:nvSpPr>
        <p:spPr>
          <a:xfrm>
            <a:off x="968812" y="6305669"/>
            <a:ext cx="2533174" cy="316706"/>
          </a:xfrm>
          <a:prstGeom prst="rect">
            <a:avLst/>
          </a:prstGeom>
          <a:noFill/>
          <a:ln/>
        </p:spPr>
        <p:txBody>
          <a:bodyPr wrap="none" lIns="0" tIns="0" rIns="0" bIns="0" rtlCol="0" anchor="t"/>
          <a:lstStyle/>
          <a:p>
            <a:pPr marL="0" indent="0">
              <a:lnSpc>
                <a:spcPts val="2450"/>
              </a:lnSpc>
              <a:buNone/>
            </a:pPr>
            <a:r>
              <a:rPr lang="en-US" sz="1950" dirty="0">
                <a:solidFill>
                  <a:srgbClr val="D6E5EF"/>
                </a:solidFill>
                <a:latin typeface="Lora" pitchFamily="34" charset="0"/>
                <a:ea typeface="Lora" pitchFamily="34" charset="-122"/>
                <a:cs typeface="Lora" pitchFamily="34" charset="-120"/>
              </a:rPr>
              <a:t>df.isnull().sum()</a:t>
            </a:r>
            <a:endParaRPr lang="en-US" sz="1950" dirty="0"/>
          </a:p>
        </p:txBody>
      </p:sp>
      <p:sp>
        <p:nvSpPr>
          <p:cNvPr id="13" name="Text 11"/>
          <p:cNvSpPr/>
          <p:nvPr/>
        </p:nvSpPr>
        <p:spPr>
          <a:xfrm>
            <a:off x="968812" y="6837640"/>
            <a:ext cx="5868472" cy="344567"/>
          </a:xfrm>
          <a:prstGeom prst="rect">
            <a:avLst/>
          </a:prstGeom>
          <a:noFill/>
          <a:ln/>
        </p:spPr>
        <p:txBody>
          <a:bodyPr wrap="non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Counts the number of missing values for each column.</a:t>
            </a:r>
            <a:endParaRPr lang="en-US" sz="1650" dirty="0"/>
          </a:p>
        </p:txBody>
      </p:sp>
      <p:sp>
        <p:nvSpPr>
          <p:cNvPr id="14" name="Text 12"/>
          <p:cNvSpPr/>
          <p:nvPr/>
        </p:nvSpPr>
        <p:spPr>
          <a:xfrm>
            <a:off x="7585472" y="785813"/>
            <a:ext cx="6299002" cy="1033701"/>
          </a:xfrm>
          <a:prstGeom prst="rect">
            <a:avLst/>
          </a:prstGeom>
          <a:noFill/>
          <a:ln/>
        </p:spPr>
        <p:txBody>
          <a:bodyPr wrap="squar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Key numerical features like age, avg_glucose_level, and bmi were analyzed. The values show a wide range, with notable outliers in glucose levels and BMI.</a:t>
            </a:r>
            <a:endParaRPr lang="en-US" sz="1650" dirty="0"/>
          </a:p>
        </p:txBody>
      </p:sp>
      <p:sp>
        <p:nvSpPr>
          <p:cNvPr id="15" name="Text 13"/>
          <p:cNvSpPr/>
          <p:nvPr/>
        </p:nvSpPr>
        <p:spPr>
          <a:xfrm>
            <a:off x="7585472" y="2013228"/>
            <a:ext cx="6299002" cy="1722834"/>
          </a:xfrm>
          <a:prstGeom prst="rect">
            <a:avLst/>
          </a:prstGeom>
          <a:noFill/>
          <a:ln/>
        </p:spPr>
        <p:txBody>
          <a:bodyPr wrap="squar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The dataset has higher representation of females (2,994 occurrences) and married individuals (3,353 occurrences). Private employment is the most common work type, urban areas are slightly more prevalent (2,596 occurrences), and the majority of participants have never smoked (1,892 occurrences).</a:t>
            </a:r>
            <a:endParaRPr lang="en-US" sz="1650" dirty="0"/>
          </a:p>
        </p:txBody>
      </p:sp>
      <p:sp>
        <p:nvSpPr>
          <p:cNvPr id="16" name="Text 14"/>
          <p:cNvSpPr/>
          <p:nvPr/>
        </p:nvSpPr>
        <p:spPr>
          <a:xfrm>
            <a:off x="7585472" y="3929777"/>
            <a:ext cx="6299002" cy="1033701"/>
          </a:xfrm>
          <a:prstGeom prst="rect">
            <a:avLst/>
          </a:prstGeom>
          <a:noFill/>
          <a:ln/>
        </p:spPr>
        <p:txBody>
          <a:bodyPr wrap="squar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The unique values are: ['formerly smoked', 'never smoked', 'smokes', 'Unknown']. These categories will need encoding for model compatibility.</a:t>
            </a:r>
            <a:endParaRPr lang="en-US" sz="1650" dirty="0"/>
          </a:p>
        </p:txBody>
      </p:sp>
      <p:sp>
        <p:nvSpPr>
          <p:cNvPr id="17" name="Text 15"/>
          <p:cNvSpPr/>
          <p:nvPr/>
        </p:nvSpPr>
        <p:spPr>
          <a:xfrm>
            <a:off x="7585472" y="5157192"/>
            <a:ext cx="6299002" cy="689134"/>
          </a:xfrm>
          <a:prstGeom prst="rect">
            <a:avLst/>
          </a:prstGeom>
          <a:noFill/>
          <a:ln/>
        </p:spPr>
        <p:txBody>
          <a:bodyPr wrap="square" lIns="0" tIns="0" rIns="0" bIns="0" rtlCol="0" anchor="t"/>
          <a:lstStyle/>
          <a:p>
            <a:pPr marL="0" indent="0">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Only bmi has 201 missing values. These were handled by imputing the median, ensuring no missing data remained.</a:t>
            </a:r>
            <a:endParaRPr lang="en-US" sz="16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066824" y="4525497"/>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Data Visualization</a:t>
            </a:r>
            <a:endParaRPr lang="en-US" sz="4400" dirty="0"/>
          </a:p>
        </p:txBody>
      </p:sp>
      <p:sp>
        <p:nvSpPr>
          <p:cNvPr id="3" name="Text 1"/>
          <p:cNvSpPr/>
          <p:nvPr/>
        </p:nvSpPr>
        <p:spPr>
          <a:xfrm>
            <a:off x="837664" y="2993068"/>
            <a:ext cx="12954952" cy="789861"/>
          </a:xfrm>
          <a:prstGeom prst="rect">
            <a:avLst/>
          </a:prstGeom>
          <a:noFill/>
          <a:ln/>
        </p:spPr>
        <p:txBody>
          <a:bodyPr wrap="none" lIns="0" tIns="0" rIns="0" bIns="0" rtlCol="0" anchor="t"/>
          <a:lstStyle/>
          <a:p>
            <a:pPr marL="0" indent="0" algn="ctr">
              <a:lnSpc>
                <a:spcPts val="6200"/>
              </a:lnSpc>
              <a:buNone/>
            </a:pPr>
            <a:r>
              <a:rPr lang="en-US" sz="6200" dirty="0">
                <a:solidFill>
                  <a:srgbClr val="D6E5EF"/>
                </a:solidFill>
                <a:latin typeface="Lora" pitchFamily="34" charset="0"/>
                <a:ea typeface="Lora" pitchFamily="34" charset="-122"/>
                <a:cs typeface="Lora" pitchFamily="34" charset="-120"/>
              </a:rPr>
              <a:t>02</a:t>
            </a:r>
            <a:endParaRPr lang="en-US" sz="6200" dirty="0"/>
          </a:p>
        </p:txBody>
      </p:sp>
      <p:sp>
        <p:nvSpPr>
          <p:cNvPr id="4" name="Text 2"/>
          <p:cNvSpPr/>
          <p:nvPr/>
        </p:nvSpPr>
        <p:spPr>
          <a:xfrm>
            <a:off x="5907048" y="5220772"/>
            <a:ext cx="2816185" cy="351949"/>
          </a:xfrm>
          <a:prstGeom prst="rect">
            <a:avLst/>
          </a:prstGeom>
          <a:noFill/>
          <a:ln/>
        </p:spPr>
        <p:txBody>
          <a:bodyPr wrap="none" lIns="0" tIns="0" rIns="0" bIns="0" rtlCol="0" anchor="t"/>
          <a:lstStyle/>
          <a:p>
            <a:pPr marL="0" indent="0" algn="ctr">
              <a:lnSpc>
                <a:spcPts val="2750"/>
              </a:lnSpc>
              <a:buNone/>
            </a:pPr>
            <a:endParaRPr lang="en-US"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973574"/>
            <a:ext cx="7845504"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Data Visualization Techniques</a:t>
            </a:r>
            <a:endParaRPr lang="en-US" sz="4400" dirty="0"/>
          </a:p>
        </p:txBody>
      </p:sp>
      <p:sp>
        <p:nvSpPr>
          <p:cNvPr id="3" name="Shape 1"/>
          <p:cNvSpPr/>
          <p:nvPr/>
        </p:nvSpPr>
        <p:spPr>
          <a:xfrm>
            <a:off x="837724" y="2156341"/>
            <a:ext cx="1619369" cy="830580"/>
          </a:xfrm>
          <a:prstGeom prst="roundRect">
            <a:avLst>
              <a:gd name="adj" fmla="val 4323"/>
            </a:avLst>
          </a:prstGeom>
          <a:solidFill>
            <a:srgbClr val="444752"/>
          </a:solidFill>
          <a:ln/>
        </p:spPr>
        <p:txBody>
          <a:bodyPr/>
          <a:lstStyle/>
          <a:p>
            <a:endParaRPr lang="en-US"/>
          </a:p>
        </p:txBody>
      </p:sp>
      <p:sp>
        <p:nvSpPr>
          <p:cNvPr id="4" name="Text 2"/>
          <p:cNvSpPr/>
          <p:nvPr/>
        </p:nvSpPr>
        <p:spPr>
          <a:xfrm>
            <a:off x="1077039" y="2332315"/>
            <a:ext cx="108942" cy="478631"/>
          </a:xfrm>
          <a:prstGeom prst="rect">
            <a:avLst/>
          </a:prstGeom>
          <a:noFill/>
          <a:ln/>
        </p:spPr>
        <p:txBody>
          <a:bodyPr wrap="none" lIns="0" tIns="0" rIns="0" bIns="0" rtlCol="0" anchor="t"/>
          <a:lstStyle/>
          <a:p>
            <a:pPr marL="0" indent="0" algn="ctr">
              <a:lnSpc>
                <a:spcPts val="3750"/>
              </a:lnSpc>
              <a:buNone/>
            </a:pPr>
            <a:r>
              <a:rPr lang="en-US" sz="2350" dirty="0">
                <a:solidFill>
                  <a:srgbClr val="D6E5EF"/>
                </a:solidFill>
                <a:latin typeface="Lora" pitchFamily="34" charset="0"/>
                <a:ea typeface="Lora" pitchFamily="34" charset="-122"/>
                <a:cs typeface="Lora" pitchFamily="34" charset="-120"/>
              </a:rPr>
              <a:t>1</a:t>
            </a:r>
            <a:endParaRPr lang="en-US" sz="2350" dirty="0"/>
          </a:p>
        </p:txBody>
      </p:sp>
      <p:sp>
        <p:nvSpPr>
          <p:cNvPr id="5" name="Text 3"/>
          <p:cNvSpPr/>
          <p:nvPr/>
        </p:nvSpPr>
        <p:spPr>
          <a:xfrm>
            <a:off x="2696408" y="2395657"/>
            <a:ext cx="1670566" cy="351949"/>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Scatter Plots</a:t>
            </a:r>
            <a:endParaRPr lang="en-US" sz="2200" dirty="0"/>
          </a:p>
        </p:txBody>
      </p:sp>
      <p:sp>
        <p:nvSpPr>
          <p:cNvPr id="6" name="Shape 4"/>
          <p:cNvSpPr/>
          <p:nvPr/>
        </p:nvSpPr>
        <p:spPr>
          <a:xfrm>
            <a:off x="2576751" y="2971681"/>
            <a:ext cx="11096268" cy="15240"/>
          </a:xfrm>
          <a:prstGeom prst="roundRect">
            <a:avLst>
              <a:gd name="adj" fmla="val 235611"/>
            </a:avLst>
          </a:prstGeom>
          <a:solidFill>
            <a:srgbClr val="5D606B"/>
          </a:solidFill>
          <a:ln/>
        </p:spPr>
        <p:txBody>
          <a:bodyPr/>
          <a:lstStyle/>
          <a:p>
            <a:endParaRPr lang="en-US"/>
          </a:p>
        </p:txBody>
      </p:sp>
      <p:sp>
        <p:nvSpPr>
          <p:cNvPr id="7" name="Shape 5"/>
          <p:cNvSpPr/>
          <p:nvPr/>
        </p:nvSpPr>
        <p:spPr>
          <a:xfrm>
            <a:off x="837724" y="3106579"/>
            <a:ext cx="3238738" cy="830580"/>
          </a:xfrm>
          <a:prstGeom prst="roundRect">
            <a:avLst>
              <a:gd name="adj" fmla="val 4323"/>
            </a:avLst>
          </a:prstGeom>
          <a:solidFill>
            <a:srgbClr val="444752"/>
          </a:solidFill>
          <a:ln/>
        </p:spPr>
        <p:txBody>
          <a:bodyPr/>
          <a:lstStyle/>
          <a:p>
            <a:endParaRPr lang="en-US"/>
          </a:p>
        </p:txBody>
      </p:sp>
      <p:sp>
        <p:nvSpPr>
          <p:cNvPr id="8" name="Text 6"/>
          <p:cNvSpPr/>
          <p:nvPr/>
        </p:nvSpPr>
        <p:spPr>
          <a:xfrm>
            <a:off x="1077039" y="3282553"/>
            <a:ext cx="160615" cy="478631"/>
          </a:xfrm>
          <a:prstGeom prst="rect">
            <a:avLst/>
          </a:prstGeom>
          <a:noFill/>
          <a:ln/>
        </p:spPr>
        <p:txBody>
          <a:bodyPr wrap="none" lIns="0" tIns="0" rIns="0" bIns="0" rtlCol="0" anchor="t"/>
          <a:lstStyle/>
          <a:p>
            <a:pPr marL="0" indent="0" algn="ctr">
              <a:lnSpc>
                <a:spcPts val="3750"/>
              </a:lnSpc>
              <a:buNone/>
            </a:pPr>
            <a:r>
              <a:rPr lang="en-US" sz="2350" dirty="0">
                <a:solidFill>
                  <a:srgbClr val="D6E5EF"/>
                </a:solidFill>
                <a:latin typeface="Lora" pitchFamily="34" charset="0"/>
                <a:ea typeface="Lora" pitchFamily="34" charset="-122"/>
                <a:cs typeface="Lora" pitchFamily="34" charset="-120"/>
              </a:rPr>
              <a:t>2</a:t>
            </a:r>
            <a:endParaRPr lang="en-US" sz="2350" dirty="0"/>
          </a:p>
        </p:txBody>
      </p:sp>
      <p:sp>
        <p:nvSpPr>
          <p:cNvPr id="9" name="Text 7"/>
          <p:cNvSpPr/>
          <p:nvPr/>
        </p:nvSpPr>
        <p:spPr>
          <a:xfrm>
            <a:off x="4315778" y="3345894"/>
            <a:ext cx="1389936" cy="351949"/>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Bar Charts</a:t>
            </a:r>
            <a:endParaRPr lang="en-US" sz="2200" dirty="0"/>
          </a:p>
        </p:txBody>
      </p:sp>
      <p:sp>
        <p:nvSpPr>
          <p:cNvPr id="10" name="Shape 8"/>
          <p:cNvSpPr/>
          <p:nvPr/>
        </p:nvSpPr>
        <p:spPr>
          <a:xfrm>
            <a:off x="4196120" y="3921919"/>
            <a:ext cx="9476899" cy="15240"/>
          </a:xfrm>
          <a:prstGeom prst="roundRect">
            <a:avLst>
              <a:gd name="adj" fmla="val 235611"/>
            </a:avLst>
          </a:prstGeom>
          <a:solidFill>
            <a:srgbClr val="5D606B"/>
          </a:solidFill>
          <a:ln/>
        </p:spPr>
        <p:txBody>
          <a:bodyPr/>
          <a:lstStyle/>
          <a:p>
            <a:endParaRPr lang="en-US"/>
          </a:p>
        </p:txBody>
      </p:sp>
      <p:sp>
        <p:nvSpPr>
          <p:cNvPr id="11" name="Shape 9"/>
          <p:cNvSpPr/>
          <p:nvPr/>
        </p:nvSpPr>
        <p:spPr>
          <a:xfrm>
            <a:off x="837724" y="4056817"/>
            <a:ext cx="4858107" cy="830580"/>
          </a:xfrm>
          <a:prstGeom prst="roundRect">
            <a:avLst>
              <a:gd name="adj" fmla="val 4323"/>
            </a:avLst>
          </a:prstGeom>
          <a:solidFill>
            <a:srgbClr val="444752"/>
          </a:solidFill>
          <a:ln/>
        </p:spPr>
        <p:txBody>
          <a:bodyPr/>
          <a:lstStyle/>
          <a:p>
            <a:endParaRPr lang="en-US"/>
          </a:p>
        </p:txBody>
      </p:sp>
      <p:sp>
        <p:nvSpPr>
          <p:cNvPr id="12" name="Text 10"/>
          <p:cNvSpPr/>
          <p:nvPr/>
        </p:nvSpPr>
        <p:spPr>
          <a:xfrm>
            <a:off x="1077039" y="4232791"/>
            <a:ext cx="166688" cy="478631"/>
          </a:xfrm>
          <a:prstGeom prst="rect">
            <a:avLst/>
          </a:prstGeom>
          <a:noFill/>
          <a:ln/>
        </p:spPr>
        <p:txBody>
          <a:bodyPr wrap="none" lIns="0" tIns="0" rIns="0" bIns="0" rtlCol="0" anchor="t"/>
          <a:lstStyle/>
          <a:p>
            <a:pPr marL="0" indent="0" algn="ctr">
              <a:lnSpc>
                <a:spcPts val="3750"/>
              </a:lnSpc>
              <a:buNone/>
            </a:pPr>
            <a:r>
              <a:rPr lang="en-US" sz="2350" dirty="0">
                <a:solidFill>
                  <a:srgbClr val="D6E5EF"/>
                </a:solidFill>
                <a:latin typeface="Lora" pitchFamily="34" charset="0"/>
                <a:ea typeface="Lora" pitchFamily="34" charset="-122"/>
                <a:cs typeface="Lora" pitchFamily="34" charset="-120"/>
              </a:rPr>
              <a:t>3</a:t>
            </a:r>
            <a:endParaRPr lang="en-US" sz="2350" dirty="0"/>
          </a:p>
        </p:txBody>
      </p:sp>
      <p:sp>
        <p:nvSpPr>
          <p:cNvPr id="13" name="Text 11"/>
          <p:cNvSpPr/>
          <p:nvPr/>
        </p:nvSpPr>
        <p:spPr>
          <a:xfrm>
            <a:off x="5935147" y="4296132"/>
            <a:ext cx="1503402" cy="351949"/>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Histograms</a:t>
            </a:r>
            <a:endParaRPr lang="en-US" sz="2200" dirty="0"/>
          </a:p>
        </p:txBody>
      </p:sp>
      <p:sp>
        <p:nvSpPr>
          <p:cNvPr id="14" name="Shape 12"/>
          <p:cNvSpPr/>
          <p:nvPr/>
        </p:nvSpPr>
        <p:spPr>
          <a:xfrm>
            <a:off x="5815489" y="4872157"/>
            <a:ext cx="7857530" cy="15240"/>
          </a:xfrm>
          <a:prstGeom prst="roundRect">
            <a:avLst>
              <a:gd name="adj" fmla="val 235611"/>
            </a:avLst>
          </a:prstGeom>
          <a:solidFill>
            <a:srgbClr val="5D606B"/>
          </a:solidFill>
          <a:ln/>
        </p:spPr>
        <p:txBody>
          <a:bodyPr/>
          <a:lstStyle/>
          <a:p>
            <a:endParaRPr lang="en-US"/>
          </a:p>
        </p:txBody>
      </p:sp>
      <p:sp>
        <p:nvSpPr>
          <p:cNvPr id="15" name="Shape 13"/>
          <p:cNvSpPr/>
          <p:nvPr/>
        </p:nvSpPr>
        <p:spPr>
          <a:xfrm>
            <a:off x="837724" y="5007054"/>
            <a:ext cx="6477476" cy="830580"/>
          </a:xfrm>
          <a:prstGeom prst="roundRect">
            <a:avLst>
              <a:gd name="adj" fmla="val 4323"/>
            </a:avLst>
          </a:prstGeom>
          <a:solidFill>
            <a:srgbClr val="444752"/>
          </a:solidFill>
          <a:ln/>
        </p:spPr>
        <p:txBody>
          <a:bodyPr/>
          <a:lstStyle/>
          <a:p>
            <a:endParaRPr lang="en-US"/>
          </a:p>
        </p:txBody>
      </p:sp>
      <p:sp>
        <p:nvSpPr>
          <p:cNvPr id="16" name="Text 14"/>
          <p:cNvSpPr/>
          <p:nvPr/>
        </p:nvSpPr>
        <p:spPr>
          <a:xfrm>
            <a:off x="1077039" y="5183029"/>
            <a:ext cx="162163" cy="478631"/>
          </a:xfrm>
          <a:prstGeom prst="rect">
            <a:avLst/>
          </a:prstGeom>
          <a:noFill/>
          <a:ln/>
        </p:spPr>
        <p:txBody>
          <a:bodyPr wrap="none" lIns="0" tIns="0" rIns="0" bIns="0" rtlCol="0" anchor="t"/>
          <a:lstStyle/>
          <a:p>
            <a:pPr marL="0" indent="0" algn="ctr">
              <a:lnSpc>
                <a:spcPts val="3750"/>
              </a:lnSpc>
              <a:buNone/>
            </a:pPr>
            <a:r>
              <a:rPr lang="en-US" sz="2350" dirty="0">
                <a:solidFill>
                  <a:srgbClr val="D6E5EF"/>
                </a:solidFill>
                <a:latin typeface="Lora" pitchFamily="34" charset="0"/>
                <a:ea typeface="Lora" pitchFamily="34" charset="-122"/>
                <a:cs typeface="Lora" pitchFamily="34" charset="-120"/>
              </a:rPr>
              <a:t>4</a:t>
            </a:r>
            <a:endParaRPr lang="en-US" sz="2350" dirty="0"/>
          </a:p>
        </p:txBody>
      </p:sp>
      <p:sp>
        <p:nvSpPr>
          <p:cNvPr id="17" name="Text 15"/>
          <p:cNvSpPr/>
          <p:nvPr/>
        </p:nvSpPr>
        <p:spPr>
          <a:xfrm>
            <a:off x="7554516" y="5246370"/>
            <a:ext cx="1312783" cy="351949"/>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Heatmaps</a:t>
            </a:r>
            <a:endParaRPr lang="en-US" sz="2200" dirty="0"/>
          </a:p>
        </p:txBody>
      </p:sp>
      <p:sp>
        <p:nvSpPr>
          <p:cNvPr id="18" name="Text 16"/>
          <p:cNvSpPr/>
          <p:nvPr/>
        </p:nvSpPr>
        <p:spPr>
          <a:xfrm>
            <a:off x="837724" y="6106835"/>
            <a:ext cx="12954952"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Visualizing the data through various techniques, such as scatter plots, bar charts, histograms, and heatmaps, will help the team identify patterns, outliers, and relationships within the dataset. These insights will guide the feature selection and model development processes.</a:t>
            </a:r>
            <a:endParaRPr lang="en-US" sz="18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53058" y="682704"/>
            <a:ext cx="13324284" cy="895469"/>
          </a:xfrm>
          <a:prstGeom prst="rect">
            <a:avLst/>
          </a:prstGeom>
          <a:noFill/>
          <a:ln/>
        </p:spPr>
        <p:txBody>
          <a:bodyPr wrap="square" lIns="0" tIns="0" rIns="0" bIns="0" rtlCol="0" anchor="t"/>
          <a:lstStyle/>
          <a:p>
            <a:pPr marL="0" indent="0">
              <a:lnSpc>
                <a:spcPts val="2350"/>
              </a:lnSpc>
              <a:buNone/>
            </a:pPr>
            <a:r>
              <a:rPr lang="en-US" sz="1450" dirty="0">
                <a:solidFill>
                  <a:srgbClr val="D6E5EF"/>
                </a:solidFill>
                <a:latin typeface="Source Sans Pro" pitchFamily="34" charset="0"/>
                <a:ea typeface="Source Sans Pro" pitchFamily="34" charset="-122"/>
                <a:cs typeface="Source Sans Pro" pitchFamily="34" charset="-120"/>
              </a:rPr>
              <a:t>This part focuses on exploring the dataset visually to uncover meaningful patterns and relationships between variables. Through graphs and plots, we analyze trends and distributions, helping identify key insights related to stroke prediction. Additionally, data encoding ensures that categorical variables are transformed into a format suitable for machine learning models.</a:t>
            </a:r>
            <a:endParaRPr lang="en-US" sz="1450" dirty="0"/>
          </a:p>
        </p:txBody>
      </p:sp>
      <p:sp>
        <p:nvSpPr>
          <p:cNvPr id="3" name="Text 1"/>
          <p:cNvSpPr/>
          <p:nvPr/>
        </p:nvSpPr>
        <p:spPr>
          <a:xfrm>
            <a:off x="653058" y="1764744"/>
            <a:ext cx="6347222" cy="438983"/>
          </a:xfrm>
          <a:prstGeom prst="rect">
            <a:avLst/>
          </a:prstGeom>
          <a:noFill/>
          <a:ln/>
        </p:spPr>
        <p:txBody>
          <a:bodyPr wrap="none" lIns="0" tIns="0" rIns="0" bIns="0" rtlCol="0" anchor="t"/>
          <a:lstStyle/>
          <a:p>
            <a:pPr marL="0" indent="0">
              <a:lnSpc>
                <a:spcPts val="3450"/>
              </a:lnSpc>
              <a:buNone/>
            </a:pPr>
            <a:r>
              <a:rPr lang="en-US" sz="2750" dirty="0">
                <a:solidFill>
                  <a:srgbClr val="F98AC7"/>
                </a:solidFill>
                <a:latin typeface="Lora" pitchFamily="34" charset="0"/>
                <a:ea typeface="Lora" pitchFamily="34" charset="-122"/>
                <a:cs typeface="Lora" pitchFamily="34" charset="-120"/>
              </a:rPr>
              <a:t>Age Distribution with Stroke Incidence</a:t>
            </a:r>
            <a:endParaRPr lang="en-US" sz="2750" dirty="0"/>
          </a:p>
        </p:txBody>
      </p:sp>
      <p:sp>
        <p:nvSpPr>
          <p:cNvPr id="4" name="Text 2"/>
          <p:cNvSpPr/>
          <p:nvPr/>
        </p:nvSpPr>
        <p:spPr>
          <a:xfrm>
            <a:off x="653058" y="2483644"/>
            <a:ext cx="13324284" cy="298490"/>
          </a:xfrm>
          <a:prstGeom prst="rect">
            <a:avLst/>
          </a:prstGeom>
          <a:noFill/>
          <a:ln/>
        </p:spPr>
        <p:txBody>
          <a:bodyPr wrap="none" lIns="0" tIns="0" rIns="0" bIns="0" rtlCol="0" anchor="t"/>
          <a:lstStyle/>
          <a:p>
            <a:pPr marL="0" indent="0">
              <a:lnSpc>
                <a:spcPts val="2350"/>
              </a:lnSpc>
              <a:buNone/>
            </a:pPr>
            <a:r>
              <a:rPr lang="en-US" sz="1450" i="1" dirty="0">
                <a:solidFill>
                  <a:srgbClr val="D6E5EF"/>
                </a:solidFill>
                <a:latin typeface="Source Sans Pro" pitchFamily="34" charset="0"/>
                <a:ea typeface="Source Sans Pro" pitchFamily="34" charset="-122"/>
                <a:cs typeface="Source Sans Pro" pitchFamily="34" charset="-120"/>
              </a:rPr>
              <a:t>Visualization:</a:t>
            </a:r>
            <a:r>
              <a:rPr lang="en-US" sz="1450" dirty="0">
                <a:solidFill>
                  <a:srgbClr val="D6E5EF"/>
                </a:solidFill>
                <a:latin typeface="Source Sans Pro" pitchFamily="34" charset="0"/>
                <a:ea typeface="Source Sans Pro" pitchFamily="34" charset="-122"/>
                <a:cs typeface="Source Sans Pro" pitchFamily="34" charset="-120"/>
              </a:rPr>
              <a:t> A histogram with KDE overlay showing the distribution of age with stroke incidence.</a:t>
            </a:r>
            <a:endParaRPr lang="en-US" sz="1450" dirty="0"/>
          </a:p>
        </p:txBody>
      </p:sp>
      <p:sp>
        <p:nvSpPr>
          <p:cNvPr id="5" name="Text 3"/>
          <p:cNvSpPr/>
          <p:nvPr/>
        </p:nvSpPr>
        <p:spPr>
          <a:xfrm>
            <a:off x="653058" y="2992041"/>
            <a:ext cx="13324284" cy="298490"/>
          </a:xfrm>
          <a:prstGeom prst="rect">
            <a:avLst/>
          </a:prstGeom>
          <a:noFill/>
          <a:ln/>
        </p:spPr>
        <p:txBody>
          <a:bodyPr wrap="none" lIns="0" tIns="0" rIns="0" bIns="0" rtlCol="0" anchor="t"/>
          <a:lstStyle/>
          <a:p>
            <a:pPr marL="0" indent="0">
              <a:lnSpc>
                <a:spcPts val="2350"/>
              </a:lnSpc>
              <a:buNone/>
            </a:pPr>
            <a:r>
              <a:rPr lang="en-US" sz="1450" i="1" dirty="0">
                <a:solidFill>
                  <a:srgbClr val="D6E5EF"/>
                </a:solidFill>
                <a:latin typeface="Source Sans Pro" pitchFamily="34" charset="0"/>
                <a:ea typeface="Source Sans Pro" pitchFamily="34" charset="-122"/>
                <a:cs typeface="Source Sans Pro" pitchFamily="34" charset="-120"/>
              </a:rPr>
              <a:t>Observation:</a:t>
            </a:r>
            <a:endParaRPr lang="en-US" sz="1450" dirty="0"/>
          </a:p>
        </p:txBody>
      </p:sp>
      <p:sp>
        <p:nvSpPr>
          <p:cNvPr id="6" name="Text 4"/>
          <p:cNvSpPr/>
          <p:nvPr/>
        </p:nvSpPr>
        <p:spPr>
          <a:xfrm>
            <a:off x="653058" y="3500438"/>
            <a:ext cx="13324284" cy="298490"/>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D6E5EF"/>
                </a:solidFill>
                <a:latin typeface="Source Sans Pro" pitchFamily="34" charset="0"/>
                <a:ea typeface="Source Sans Pro" pitchFamily="34" charset="-122"/>
                <a:cs typeface="Source Sans Pro" pitchFamily="34" charset="-120"/>
              </a:rPr>
              <a:t>Stroke incidence increases significantly in older age groups.</a:t>
            </a:r>
            <a:endParaRPr lang="en-US" sz="1450" dirty="0"/>
          </a:p>
        </p:txBody>
      </p:sp>
      <p:sp>
        <p:nvSpPr>
          <p:cNvPr id="7" name="Text 5"/>
          <p:cNvSpPr/>
          <p:nvPr/>
        </p:nvSpPr>
        <p:spPr>
          <a:xfrm>
            <a:off x="653058" y="3864173"/>
            <a:ext cx="13324284" cy="298490"/>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D6E5EF"/>
                </a:solidFill>
                <a:latin typeface="Source Sans Pro" pitchFamily="34" charset="0"/>
                <a:ea typeface="Source Sans Pro" pitchFamily="34" charset="-122"/>
                <a:cs typeface="Source Sans Pro" pitchFamily="34" charset="-120"/>
              </a:rPr>
              <a:t>Younger individuals have a relatively low frequency of strokes.</a:t>
            </a:r>
            <a:endParaRPr lang="en-US" sz="1450" dirty="0"/>
          </a:p>
        </p:txBody>
      </p:sp>
      <p:pic>
        <p:nvPicPr>
          <p:cNvPr id="8" name="Image 0" descr="preencoded.png"/>
          <p:cNvPicPr>
            <a:picLocks noChangeAspect="1"/>
          </p:cNvPicPr>
          <p:nvPr/>
        </p:nvPicPr>
        <p:blipFill>
          <a:blip r:embed="rId3"/>
          <a:stretch>
            <a:fillRect/>
          </a:stretch>
        </p:blipFill>
        <p:spPr>
          <a:xfrm>
            <a:off x="653058" y="4372570"/>
            <a:ext cx="5609987" cy="33422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16161" y="562689"/>
            <a:ext cx="11743492" cy="601861"/>
          </a:xfrm>
          <a:prstGeom prst="rect">
            <a:avLst/>
          </a:prstGeom>
          <a:noFill/>
          <a:ln/>
        </p:spPr>
        <p:txBody>
          <a:bodyPr wrap="none" lIns="0" tIns="0" rIns="0" bIns="0" rtlCol="0" anchor="t"/>
          <a:lstStyle/>
          <a:p>
            <a:pPr marL="0" indent="0">
              <a:lnSpc>
                <a:spcPts val="4700"/>
              </a:lnSpc>
              <a:buNone/>
            </a:pPr>
            <a:r>
              <a:rPr lang="en-US" sz="3750" dirty="0">
                <a:solidFill>
                  <a:srgbClr val="F98AC7"/>
                </a:solidFill>
                <a:latin typeface="Lora" pitchFamily="34" charset="0"/>
                <a:ea typeface="Lora" pitchFamily="34" charset="-122"/>
                <a:cs typeface="Lora" pitchFamily="34" charset="-120"/>
              </a:rPr>
              <a:t>Hypertension and Heart Disease vs Stroke Incidence</a:t>
            </a:r>
            <a:endParaRPr lang="en-US" sz="3750" dirty="0"/>
          </a:p>
        </p:txBody>
      </p:sp>
      <p:sp>
        <p:nvSpPr>
          <p:cNvPr id="3" name="Text 1"/>
          <p:cNvSpPr/>
          <p:nvPr/>
        </p:nvSpPr>
        <p:spPr>
          <a:xfrm>
            <a:off x="716161" y="1573768"/>
            <a:ext cx="13198078" cy="327422"/>
          </a:xfrm>
          <a:prstGeom prst="rect">
            <a:avLst/>
          </a:prstGeom>
          <a:noFill/>
          <a:ln/>
        </p:spPr>
        <p:txBody>
          <a:bodyPr wrap="none" lIns="0" tIns="0" rIns="0" bIns="0" rtlCol="0" anchor="t"/>
          <a:lstStyle/>
          <a:p>
            <a:pPr marL="0" indent="0">
              <a:lnSpc>
                <a:spcPts val="2550"/>
              </a:lnSpc>
              <a:buNone/>
            </a:pPr>
            <a:r>
              <a:rPr lang="en-US" sz="1600" dirty="0">
                <a:solidFill>
                  <a:srgbClr val="D6E5EF"/>
                </a:solidFill>
                <a:latin typeface="Source Sans Pro" pitchFamily="34" charset="0"/>
                <a:ea typeface="Source Sans Pro" pitchFamily="34" charset="-122"/>
                <a:cs typeface="Source Sans Pro" pitchFamily="34" charset="-120"/>
              </a:rPr>
              <a:t>Visualization: Two side-by-side bar plots depicting the correlation of hypertension and heart disease with stroke incidence.</a:t>
            </a:r>
            <a:endParaRPr lang="en-US" sz="1600" dirty="0"/>
          </a:p>
        </p:txBody>
      </p:sp>
      <p:sp>
        <p:nvSpPr>
          <p:cNvPr id="4" name="Text 2"/>
          <p:cNvSpPr/>
          <p:nvPr/>
        </p:nvSpPr>
        <p:spPr>
          <a:xfrm>
            <a:off x="716161" y="2208014"/>
            <a:ext cx="2407325" cy="300871"/>
          </a:xfrm>
          <a:prstGeom prst="rect">
            <a:avLst/>
          </a:prstGeom>
          <a:noFill/>
          <a:ln/>
        </p:spPr>
        <p:txBody>
          <a:bodyPr wrap="none" lIns="0" tIns="0" rIns="0" bIns="0" rtlCol="0" anchor="t"/>
          <a:lstStyle/>
          <a:p>
            <a:pPr marL="0" indent="0">
              <a:lnSpc>
                <a:spcPts val="2350"/>
              </a:lnSpc>
              <a:buNone/>
            </a:pPr>
            <a:r>
              <a:rPr lang="en-US" sz="1850" dirty="0">
                <a:solidFill>
                  <a:srgbClr val="F98AC7"/>
                </a:solidFill>
                <a:latin typeface="Lora" pitchFamily="34" charset="0"/>
                <a:ea typeface="Lora" pitchFamily="34" charset="-122"/>
                <a:cs typeface="Lora" pitchFamily="34" charset="-120"/>
              </a:rPr>
              <a:t>Observation:</a:t>
            </a:r>
            <a:endParaRPr lang="en-US" sz="1850" dirty="0"/>
          </a:p>
        </p:txBody>
      </p:sp>
      <p:sp>
        <p:nvSpPr>
          <p:cNvPr id="5" name="Text 3"/>
          <p:cNvSpPr/>
          <p:nvPr/>
        </p:nvSpPr>
        <p:spPr>
          <a:xfrm>
            <a:off x="716161" y="2815709"/>
            <a:ext cx="13198078" cy="327422"/>
          </a:xfrm>
          <a:prstGeom prst="rect">
            <a:avLst/>
          </a:prstGeom>
          <a:noFill/>
          <a:ln/>
        </p:spPr>
        <p:txBody>
          <a:bodyPr wrap="none" lIns="0" tIns="0" rIns="0" bIns="0" rtlCol="0" anchor="t"/>
          <a:lstStyle/>
          <a:p>
            <a:pPr marL="342900" indent="-342900" algn="l">
              <a:lnSpc>
                <a:spcPts val="255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Hypertension and heart disease are strong predictors of stroke.</a:t>
            </a:r>
            <a:endParaRPr lang="en-US" sz="1600" dirty="0"/>
          </a:p>
        </p:txBody>
      </p:sp>
      <p:sp>
        <p:nvSpPr>
          <p:cNvPr id="6" name="Text 4"/>
          <p:cNvSpPr/>
          <p:nvPr/>
        </p:nvSpPr>
        <p:spPr>
          <a:xfrm>
            <a:off x="716161" y="3214688"/>
            <a:ext cx="13198078" cy="327422"/>
          </a:xfrm>
          <a:prstGeom prst="rect">
            <a:avLst/>
          </a:prstGeom>
          <a:noFill/>
          <a:ln/>
        </p:spPr>
        <p:txBody>
          <a:bodyPr wrap="none" lIns="0" tIns="0" rIns="0" bIns="0" rtlCol="0" anchor="t"/>
          <a:lstStyle/>
          <a:p>
            <a:pPr marL="342900" indent="-342900" algn="l">
              <a:lnSpc>
                <a:spcPts val="255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Individuals with either condition have a higher likelihood of experiencing a stroke.</a:t>
            </a:r>
            <a:endParaRPr lang="en-US" sz="1600" dirty="0"/>
          </a:p>
        </p:txBody>
      </p:sp>
      <p:pic>
        <p:nvPicPr>
          <p:cNvPr id="7" name="Image 0" descr="preencoded.png"/>
          <p:cNvPicPr>
            <a:picLocks noChangeAspect="1"/>
          </p:cNvPicPr>
          <p:nvPr/>
        </p:nvPicPr>
        <p:blipFill>
          <a:blip r:embed="rId3"/>
          <a:stretch>
            <a:fillRect/>
          </a:stretch>
        </p:blipFill>
        <p:spPr>
          <a:xfrm>
            <a:off x="716161" y="3772257"/>
            <a:ext cx="8722043" cy="38966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18066" y="565190"/>
            <a:ext cx="8083510" cy="482798"/>
          </a:xfrm>
          <a:prstGeom prst="rect">
            <a:avLst/>
          </a:prstGeom>
          <a:noFill/>
          <a:ln/>
        </p:spPr>
        <p:txBody>
          <a:bodyPr wrap="none" lIns="0" tIns="0" rIns="0" bIns="0" rtlCol="0" anchor="t"/>
          <a:lstStyle/>
          <a:p>
            <a:pPr marL="0" indent="0">
              <a:lnSpc>
                <a:spcPts val="3800"/>
              </a:lnSpc>
              <a:buNone/>
            </a:pPr>
            <a:r>
              <a:rPr lang="en-US" sz="3000" dirty="0">
                <a:solidFill>
                  <a:srgbClr val="F98AC7"/>
                </a:solidFill>
                <a:latin typeface="Lora" pitchFamily="34" charset="0"/>
                <a:ea typeface="Lora" pitchFamily="34" charset="-122"/>
                <a:cs typeface="Lora" pitchFamily="34" charset="-120"/>
              </a:rPr>
              <a:t>Average Glucose Level Distribution by Stroke</a:t>
            </a:r>
            <a:endParaRPr lang="en-US" sz="3000" dirty="0"/>
          </a:p>
        </p:txBody>
      </p:sp>
      <p:sp>
        <p:nvSpPr>
          <p:cNvPr id="3" name="Text 1"/>
          <p:cNvSpPr/>
          <p:nvPr/>
        </p:nvSpPr>
        <p:spPr>
          <a:xfrm>
            <a:off x="718066" y="1458278"/>
            <a:ext cx="13194268" cy="328136"/>
          </a:xfrm>
          <a:prstGeom prst="rect">
            <a:avLst/>
          </a:prstGeom>
          <a:noFill/>
          <a:ln/>
        </p:spPr>
        <p:txBody>
          <a:bodyPr wrap="none" lIns="0" tIns="0" rIns="0" bIns="0" rtlCol="0" anchor="t"/>
          <a:lstStyle/>
          <a:p>
            <a:pPr marL="0" indent="0">
              <a:lnSpc>
                <a:spcPts val="2550"/>
              </a:lnSpc>
              <a:buNone/>
            </a:pPr>
            <a:r>
              <a:rPr lang="en-US" sz="1600" dirty="0">
                <a:solidFill>
                  <a:srgbClr val="D6E5EF"/>
                </a:solidFill>
                <a:latin typeface="Source Sans Pro" pitchFamily="34" charset="0"/>
                <a:ea typeface="Source Sans Pro" pitchFamily="34" charset="-122"/>
                <a:cs typeface="Source Sans Pro" pitchFamily="34" charset="-120"/>
              </a:rPr>
              <a:t>Visualization: A KDE plot illustrating the distribution of average glucose levels for stroke and non-stroke cases.</a:t>
            </a:r>
            <a:endParaRPr lang="en-US" sz="1600" dirty="0"/>
          </a:p>
        </p:txBody>
      </p:sp>
      <p:sp>
        <p:nvSpPr>
          <p:cNvPr id="4" name="Text 2"/>
          <p:cNvSpPr/>
          <p:nvPr/>
        </p:nvSpPr>
        <p:spPr>
          <a:xfrm>
            <a:off x="718066" y="2017157"/>
            <a:ext cx="13194268" cy="328136"/>
          </a:xfrm>
          <a:prstGeom prst="rect">
            <a:avLst/>
          </a:prstGeom>
          <a:noFill/>
          <a:ln/>
        </p:spPr>
        <p:txBody>
          <a:bodyPr wrap="none" lIns="0" tIns="0" rIns="0" bIns="0" rtlCol="0" anchor="t"/>
          <a:lstStyle/>
          <a:p>
            <a:pPr marL="0" indent="0">
              <a:lnSpc>
                <a:spcPts val="2550"/>
              </a:lnSpc>
              <a:buNone/>
            </a:pPr>
            <a:r>
              <a:rPr lang="en-US" sz="1600" dirty="0">
                <a:solidFill>
                  <a:srgbClr val="D6E5EF"/>
                </a:solidFill>
                <a:latin typeface="Source Sans Pro" pitchFamily="34" charset="0"/>
                <a:ea typeface="Source Sans Pro" pitchFamily="34" charset="-122"/>
                <a:cs typeface="Source Sans Pro" pitchFamily="34" charset="-120"/>
              </a:rPr>
              <a:t>Observation:</a:t>
            </a:r>
            <a:endParaRPr lang="en-US" sz="1600" dirty="0"/>
          </a:p>
        </p:txBody>
      </p:sp>
      <p:sp>
        <p:nvSpPr>
          <p:cNvPr id="5" name="Text 3"/>
          <p:cNvSpPr/>
          <p:nvPr/>
        </p:nvSpPr>
        <p:spPr>
          <a:xfrm>
            <a:off x="718066" y="2576036"/>
            <a:ext cx="13194268" cy="328136"/>
          </a:xfrm>
          <a:prstGeom prst="rect">
            <a:avLst/>
          </a:prstGeom>
          <a:noFill/>
          <a:ln/>
        </p:spPr>
        <p:txBody>
          <a:bodyPr wrap="none" lIns="0" tIns="0" rIns="0" bIns="0" rtlCol="0" anchor="t"/>
          <a:lstStyle/>
          <a:p>
            <a:pPr marL="342900" indent="-342900" algn="l">
              <a:lnSpc>
                <a:spcPts val="255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Higher average glucose levels are associated with increased stroke incidence</a:t>
            </a:r>
            <a:endParaRPr lang="en-US" sz="1600" dirty="0"/>
          </a:p>
        </p:txBody>
      </p:sp>
      <p:sp>
        <p:nvSpPr>
          <p:cNvPr id="6" name="Text 4"/>
          <p:cNvSpPr/>
          <p:nvPr/>
        </p:nvSpPr>
        <p:spPr>
          <a:xfrm>
            <a:off x="718066" y="2975967"/>
            <a:ext cx="13194268" cy="328136"/>
          </a:xfrm>
          <a:prstGeom prst="rect">
            <a:avLst/>
          </a:prstGeom>
          <a:noFill/>
          <a:ln/>
        </p:spPr>
        <p:txBody>
          <a:bodyPr wrap="none" lIns="0" tIns="0" rIns="0" bIns="0" rtlCol="0" anchor="t"/>
          <a:lstStyle/>
          <a:p>
            <a:pPr marL="342900" indent="-342900" algn="l">
              <a:lnSpc>
                <a:spcPts val="2550"/>
              </a:lnSpc>
              <a:buSzPct val="100000"/>
              <a:buChar char="•"/>
            </a:pPr>
            <a:r>
              <a:rPr lang="en-US" sz="1600" dirty="0">
                <a:solidFill>
                  <a:srgbClr val="D6E5EF"/>
                </a:solidFill>
                <a:latin typeface="Source Sans Pro" pitchFamily="34" charset="0"/>
                <a:ea typeface="Source Sans Pro" pitchFamily="34" charset="-122"/>
                <a:cs typeface="Source Sans Pro" pitchFamily="34" charset="-120"/>
              </a:rPr>
              <a:t>A clear separation in glucose levels exists between stroke and non-stroke groups.</a:t>
            </a:r>
            <a:endParaRPr lang="en-US" sz="1600" dirty="0"/>
          </a:p>
        </p:txBody>
      </p:sp>
      <p:pic>
        <p:nvPicPr>
          <p:cNvPr id="7" name="Image 0" descr="preencoded.png"/>
          <p:cNvPicPr>
            <a:picLocks noChangeAspect="1"/>
          </p:cNvPicPr>
          <p:nvPr/>
        </p:nvPicPr>
        <p:blipFill>
          <a:blip r:embed="rId3"/>
          <a:stretch>
            <a:fillRect/>
          </a:stretch>
        </p:blipFill>
        <p:spPr>
          <a:xfrm>
            <a:off x="718066" y="3534847"/>
            <a:ext cx="6732508" cy="41295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63272" y="364093"/>
            <a:ext cx="5674995" cy="389334"/>
          </a:xfrm>
          <a:prstGeom prst="rect">
            <a:avLst/>
          </a:prstGeom>
          <a:noFill/>
          <a:ln/>
        </p:spPr>
        <p:txBody>
          <a:bodyPr wrap="none" lIns="0" tIns="0" rIns="0" bIns="0" rtlCol="0" anchor="t"/>
          <a:lstStyle/>
          <a:p>
            <a:pPr marL="0" indent="0">
              <a:lnSpc>
                <a:spcPts val="3050"/>
              </a:lnSpc>
              <a:buNone/>
            </a:pPr>
            <a:r>
              <a:rPr lang="en-US" sz="2450" dirty="0">
                <a:solidFill>
                  <a:srgbClr val="F98AC7"/>
                </a:solidFill>
                <a:latin typeface="Lora" pitchFamily="34" charset="0"/>
                <a:ea typeface="Lora" pitchFamily="34" charset="-122"/>
                <a:cs typeface="Lora" pitchFamily="34" charset="-120"/>
              </a:rPr>
              <a:t>BMI Distribution with Stroke Incidence</a:t>
            </a:r>
            <a:endParaRPr lang="en-US" sz="2450" dirty="0"/>
          </a:p>
        </p:txBody>
      </p:sp>
      <p:sp>
        <p:nvSpPr>
          <p:cNvPr id="3" name="Text 1"/>
          <p:cNvSpPr/>
          <p:nvPr/>
        </p:nvSpPr>
        <p:spPr>
          <a:xfrm>
            <a:off x="463272" y="1018103"/>
            <a:ext cx="13703856" cy="211812"/>
          </a:xfrm>
          <a:prstGeom prst="rect">
            <a:avLst/>
          </a:prstGeom>
          <a:noFill/>
          <a:ln/>
        </p:spPr>
        <p:txBody>
          <a:bodyPr wrap="none" lIns="0" tIns="0" rIns="0" bIns="0" rtlCol="0" anchor="t"/>
          <a:lstStyle/>
          <a:p>
            <a:pPr marL="0" indent="0">
              <a:lnSpc>
                <a:spcPts val="1650"/>
              </a:lnSpc>
              <a:buNone/>
            </a:pPr>
            <a:r>
              <a:rPr lang="en-US" i="1" dirty="0">
                <a:solidFill>
                  <a:srgbClr val="D6E5EF"/>
                </a:solidFill>
                <a:latin typeface="Source Sans Pro" pitchFamily="34" charset="0"/>
                <a:ea typeface="Source Sans Pro" pitchFamily="34" charset="-122"/>
                <a:cs typeface="Source Sans Pro" pitchFamily="34" charset="-120"/>
              </a:rPr>
              <a:t>Visualization:</a:t>
            </a:r>
            <a:r>
              <a:rPr lang="en-US" dirty="0">
                <a:solidFill>
                  <a:srgbClr val="D6E5EF"/>
                </a:solidFill>
                <a:latin typeface="Source Sans Pro" pitchFamily="34" charset="0"/>
                <a:ea typeface="Source Sans Pro" pitchFamily="34" charset="-122"/>
                <a:cs typeface="Source Sans Pro" pitchFamily="34" charset="-120"/>
              </a:rPr>
              <a:t> A histogram with KDE overlay depicting BMI distribution for stroke and non-stroke cases.</a:t>
            </a:r>
            <a:endParaRPr lang="en-US" dirty="0"/>
          </a:p>
        </p:txBody>
      </p:sp>
      <p:sp>
        <p:nvSpPr>
          <p:cNvPr id="4" name="Text 2"/>
          <p:cNvSpPr/>
          <p:nvPr/>
        </p:nvSpPr>
        <p:spPr>
          <a:xfrm>
            <a:off x="463272" y="1378744"/>
            <a:ext cx="13703856" cy="211812"/>
          </a:xfrm>
          <a:prstGeom prst="rect">
            <a:avLst/>
          </a:prstGeom>
          <a:noFill/>
          <a:ln/>
        </p:spPr>
        <p:txBody>
          <a:bodyPr wrap="none" lIns="0" tIns="0" rIns="0" bIns="0" rtlCol="0" anchor="t"/>
          <a:lstStyle/>
          <a:p>
            <a:pPr marL="342900" indent="-342900" algn="l">
              <a:lnSpc>
                <a:spcPts val="1650"/>
              </a:lnSpc>
              <a:buSzPct val="100000"/>
              <a:buChar char="•"/>
            </a:pPr>
            <a:r>
              <a:rPr lang="en-US" dirty="0">
                <a:solidFill>
                  <a:srgbClr val="D6E5EF"/>
                </a:solidFill>
                <a:latin typeface="Source Sans Pro" pitchFamily="34" charset="0"/>
                <a:ea typeface="Source Sans Pro" pitchFamily="34" charset="-122"/>
                <a:cs typeface="Source Sans Pro" pitchFamily="34" charset="-120"/>
              </a:rPr>
              <a:t>Stroke cases are slightly more frequent among individuals with higher BMI.</a:t>
            </a:r>
            <a:endParaRPr lang="en-US" dirty="0"/>
          </a:p>
        </p:txBody>
      </p:sp>
      <p:sp>
        <p:nvSpPr>
          <p:cNvPr id="5" name="Text 3"/>
          <p:cNvSpPr/>
          <p:nvPr/>
        </p:nvSpPr>
        <p:spPr>
          <a:xfrm>
            <a:off x="463272" y="1636871"/>
            <a:ext cx="13703856" cy="211812"/>
          </a:xfrm>
          <a:prstGeom prst="rect">
            <a:avLst/>
          </a:prstGeom>
          <a:noFill/>
          <a:ln/>
        </p:spPr>
        <p:txBody>
          <a:bodyPr wrap="none" lIns="0" tIns="0" rIns="0" bIns="0" rtlCol="0" anchor="t"/>
          <a:lstStyle/>
          <a:p>
            <a:pPr marL="342900" indent="-342900" algn="l">
              <a:lnSpc>
                <a:spcPts val="1650"/>
              </a:lnSpc>
              <a:buSzPct val="100000"/>
              <a:buChar char="•"/>
            </a:pPr>
            <a:r>
              <a:rPr lang="en-US" dirty="0">
                <a:solidFill>
                  <a:srgbClr val="D6E5EF"/>
                </a:solidFill>
                <a:latin typeface="Source Sans Pro" pitchFamily="34" charset="0"/>
                <a:ea typeface="Source Sans Pro" pitchFamily="34" charset="-122"/>
                <a:cs typeface="Source Sans Pro" pitchFamily="34" charset="-120"/>
              </a:rPr>
              <a:t>BMI alone does not show a strong correlation with stroke.</a:t>
            </a:r>
            <a:endParaRPr lang="en-US" dirty="0"/>
          </a:p>
        </p:txBody>
      </p:sp>
      <p:sp>
        <p:nvSpPr>
          <p:cNvPr id="6" name="Text 4"/>
          <p:cNvSpPr/>
          <p:nvPr/>
        </p:nvSpPr>
        <p:spPr>
          <a:xfrm>
            <a:off x="463272" y="2047161"/>
            <a:ext cx="5872758" cy="389334"/>
          </a:xfrm>
          <a:prstGeom prst="rect">
            <a:avLst/>
          </a:prstGeom>
          <a:noFill/>
          <a:ln/>
        </p:spPr>
        <p:txBody>
          <a:bodyPr wrap="none" lIns="0" tIns="0" rIns="0" bIns="0" rtlCol="0" anchor="t"/>
          <a:lstStyle/>
          <a:p>
            <a:pPr marL="0" indent="0">
              <a:lnSpc>
                <a:spcPts val="3050"/>
              </a:lnSpc>
              <a:buNone/>
            </a:pPr>
            <a:r>
              <a:rPr lang="en-US" sz="2450" dirty="0">
                <a:solidFill>
                  <a:srgbClr val="F98AC7"/>
                </a:solidFill>
                <a:latin typeface="Lora" pitchFamily="34" charset="0"/>
                <a:ea typeface="Lora" pitchFamily="34" charset="-122"/>
                <a:cs typeface="Lora" pitchFamily="34" charset="-120"/>
              </a:rPr>
              <a:t>Gender Distribution by Stroke Incidence</a:t>
            </a:r>
            <a:endParaRPr lang="en-US" sz="2450" dirty="0"/>
          </a:p>
        </p:txBody>
      </p:sp>
      <p:sp>
        <p:nvSpPr>
          <p:cNvPr id="7" name="Text 5"/>
          <p:cNvSpPr/>
          <p:nvPr/>
        </p:nvSpPr>
        <p:spPr>
          <a:xfrm>
            <a:off x="463272" y="2634972"/>
            <a:ext cx="13703856" cy="211812"/>
          </a:xfrm>
          <a:prstGeom prst="rect">
            <a:avLst/>
          </a:prstGeom>
          <a:noFill/>
          <a:ln/>
        </p:spPr>
        <p:txBody>
          <a:bodyPr wrap="none" lIns="0" tIns="0" rIns="0" bIns="0" rtlCol="0" anchor="t"/>
          <a:lstStyle/>
          <a:p>
            <a:pPr marL="0" indent="0">
              <a:lnSpc>
                <a:spcPts val="1650"/>
              </a:lnSpc>
              <a:buNone/>
            </a:pPr>
            <a:r>
              <a:rPr lang="en-US" i="1" dirty="0">
                <a:solidFill>
                  <a:srgbClr val="D6E5EF"/>
                </a:solidFill>
                <a:latin typeface="Source Sans Pro" pitchFamily="34" charset="0"/>
                <a:ea typeface="Source Sans Pro" pitchFamily="34" charset="-122"/>
                <a:cs typeface="Source Sans Pro" pitchFamily="34" charset="-120"/>
              </a:rPr>
              <a:t>Visualization:</a:t>
            </a:r>
            <a:r>
              <a:rPr lang="en-US" dirty="0">
                <a:solidFill>
                  <a:srgbClr val="D6E5EF"/>
                </a:solidFill>
                <a:latin typeface="Source Sans Pro" pitchFamily="34" charset="0"/>
                <a:ea typeface="Source Sans Pro" pitchFamily="34" charset="-122"/>
                <a:cs typeface="Source Sans Pro" pitchFamily="34" charset="-120"/>
              </a:rPr>
              <a:t> A count plot showing the distribution of stroke cases by gender.</a:t>
            </a:r>
            <a:endParaRPr lang="en-US" dirty="0"/>
          </a:p>
        </p:txBody>
      </p:sp>
      <p:sp>
        <p:nvSpPr>
          <p:cNvPr id="8" name="Text 6"/>
          <p:cNvSpPr/>
          <p:nvPr/>
        </p:nvSpPr>
        <p:spPr>
          <a:xfrm>
            <a:off x="463272" y="2995612"/>
            <a:ext cx="13703856" cy="211812"/>
          </a:xfrm>
          <a:prstGeom prst="rect">
            <a:avLst/>
          </a:prstGeom>
          <a:noFill/>
          <a:ln/>
        </p:spPr>
        <p:txBody>
          <a:bodyPr wrap="none" lIns="0" tIns="0" rIns="0" bIns="0" rtlCol="0" anchor="t"/>
          <a:lstStyle/>
          <a:p>
            <a:pPr marL="342900" indent="-342900" algn="l">
              <a:lnSpc>
                <a:spcPts val="1650"/>
              </a:lnSpc>
              <a:buSzPct val="100000"/>
              <a:buChar char="•"/>
            </a:pPr>
            <a:r>
              <a:rPr lang="en-US" dirty="0">
                <a:solidFill>
                  <a:srgbClr val="D6E5EF"/>
                </a:solidFill>
                <a:latin typeface="Source Sans Pro" pitchFamily="34" charset="0"/>
                <a:ea typeface="Source Sans Pro" pitchFamily="34" charset="-122"/>
                <a:cs typeface="Source Sans Pro" pitchFamily="34" charset="-120"/>
              </a:rPr>
              <a:t>Both genders show comparable stroke incidence rates, though slight variations exist.</a:t>
            </a:r>
            <a:endParaRPr lang="en-US" dirty="0"/>
          </a:p>
        </p:txBody>
      </p:sp>
      <p:pic>
        <p:nvPicPr>
          <p:cNvPr id="9" name="Image 0" descr="preencoded.png"/>
          <p:cNvPicPr>
            <a:picLocks noChangeAspect="1"/>
          </p:cNvPicPr>
          <p:nvPr/>
        </p:nvPicPr>
        <p:blipFill>
          <a:blip r:embed="rId3"/>
          <a:stretch>
            <a:fillRect/>
          </a:stretch>
        </p:blipFill>
        <p:spPr>
          <a:xfrm>
            <a:off x="463272" y="3356253"/>
            <a:ext cx="3383875" cy="2136815"/>
          </a:xfrm>
          <a:prstGeom prst="rect">
            <a:avLst/>
          </a:prstGeom>
        </p:spPr>
      </p:pic>
      <p:pic>
        <p:nvPicPr>
          <p:cNvPr id="10" name="Image 1" descr="preencoded.png"/>
          <p:cNvPicPr>
            <a:picLocks noChangeAspect="1"/>
          </p:cNvPicPr>
          <p:nvPr/>
        </p:nvPicPr>
        <p:blipFill>
          <a:blip r:embed="rId4"/>
          <a:stretch>
            <a:fillRect/>
          </a:stretch>
        </p:blipFill>
        <p:spPr>
          <a:xfrm>
            <a:off x="463272" y="5641896"/>
            <a:ext cx="2945368" cy="22234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468517"/>
            <a:ext cx="5691426"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Programme Overview</a:t>
            </a:r>
            <a:endParaRPr lang="en-US" sz="4400" dirty="0"/>
          </a:p>
        </p:txBody>
      </p:sp>
      <p:sp>
        <p:nvSpPr>
          <p:cNvPr id="3" name="Text 1"/>
          <p:cNvSpPr/>
          <p:nvPr/>
        </p:nvSpPr>
        <p:spPr>
          <a:xfrm>
            <a:off x="837724" y="2770823"/>
            <a:ext cx="2800826" cy="351949"/>
          </a:xfrm>
          <a:prstGeom prst="rect">
            <a:avLst/>
          </a:prstGeom>
          <a:noFill/>
          <a:ln/>
        </p:spPr>
        <p:txBody>
          <a:bodyPr wrap="none" lIns="0" tIns="0" rIns="0" bIns="0" rtlCol="0" anchor="t"/>
          <a:lstStyle/>
          <a:p>
            <a:pPr marL="0" indent="0">
              <a:lnSpc>
                <a:spcPts val="2750"/>
              </a:lnSpc>
              <a:buNone/>
            </a:pPr>
            <a:r>
              <a:rPr lang="en-US" sz="2200" dirty="0">
                <a:solidFill>
                  <a:srgbClr val="F98AC7"/>
                </a:solidFill>
                <a:latin typeface="Lora" pitchFamily="34" charset="0"/>
                <a:ea typeface="Lora" pitchFamily="34" charset="-122"/>
                <a:cs typeface="Lora" pitchFamily="34" charset="-120"/>
              </a:rPr>
              <a:t>Start Date</a:t>
            </a:r>
            <a:endParaRPr lang="en-US" sz="2200" dirty="0"/>
          </a:p>
        </p:txBody>
      </p:sp>
      <p:sp>
        <p:nvSpPr>
          <p:cNvPr id="4" name="Text 2"/>
          <p:cNvSpPr/>
          <p:nvPr/>
        </p:nvSpPr>
        <p:spPr>
          <a:xfrm>
            <a:off x="837724" y="3362087"/>
            <a:ext cx="2800826"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07 October 2024</a:t>
            </a:r>
            <a:endParaRPr lang="en-US" sz="1850" dirty="0"/>
          </a:p>
        </p:txBody>
      </p:sp>
      <p:sp>
        <p:nvSpPr>
          <p:cNvPr id="5" name="Text 3"/>
          <p:cNvSpPr/>
          <p:nvPr/>
        </p:nvSpPr>
        <p:spPr>
          <a:xfrm>
            <a:off x="4230053" y="2770823"/>
            <a:ext cx="2800826" cy="351949"/>
          </a:xfrm>
          <a:prstGeom prst="rect">
            <a:avLst/>
          </a:prstGeom>
          <a:noFill/>
          <a:ln/>
        </p:spPr>
        <p:txBody>
          <a:bodyPr wrap="none" lIns="0" tIns="0" rIns="0" bIns="0" rtlCol="0" anchor="t"/>
          <a:lstStyle/>
          <a:p>
            <a:pPr marL="0" indent="0">
              <a:lnSpc>
                <a:spcPts val="2750"/>
              </a:lnSpc>
              <a:buNone/>
            </a:pPr>
            <a:r>
              <a:rPr lang="en-US" sz="2200" dirty="0">
                <a:solidFill>
                  <a:srgbClr val="F98AC7"/>
                </a:solidFill>
                <a:latin typeface="Lora" pitchFamily="34" charset="0"/>
                <a:ea typeface="Lora" pitchFamily="34" charset="-122"/>
                <a:cs typeface="Lora" pitchFamily="34" charset="-120"/>
              </a:rPr>
              <a:t>End Date</a:t>
            </a:r>
            <a:endParaRPr lang="en-US" sz="2200" dirty="0"/>
          </a:p>
        </p:txBody>
      </p:sp>
      <p:sp>
        <p:nvSpPr>
          <p:cNvPr id="6" name="Text 4"/>
          <p:cNvSpPr/>
          <p:nvPr/>
        </p:nvSpPr>
        <p:spPr>
          <a:xfrm>
            <a:off x="4230053" y="3362087"/>
            <a:ext cx="2800826"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02 December 2024</a:t>
            </a:r>
            <a:endParaRPr lang="en-US" sz="1850" dirty="0"/>
          </a:p>
        </p:txBody>
      </p:sp>
      <p:sp>
        <p:nvSpPr>
          <p:cNvPr id="7" name="Text 5"/>
          <p:cNvSpPr/>
          <p:nvPr/>
        </p:nvSpPr>
        <p:spPr>
          <a:xfrm>
            <a:off x="7622381" y="2770823"/>
            <a:ext cx="2800826" cy="351949"/>
          </a:xfrm>
          <a:prstGeom prst="rect">
            <a:avLst/>
          </a:prstGeom>
          <a:noFill/>
          <a:ln/>
        </p:spPr>
        <p:txBody>
          <a:bodyPr wrap="none" lIns="0" tIns="0" rIns="0" bIns="0" rtlCol="0" anchor="t"/>
          <a:lstStyle/>
          <a:p>
            <a:pPr marL="0" indent="0">
              <a:lnSpc>
                <a:spcPts val="2750"/>
              </a:lnSpc>
              <a:buNone/>
            </a:pPr>
            <a:r>
              <a:rPr lang="en-US" sz="2200" dirty="0">
                <a:solidFill>
                  <a:srgbClr val="F98AC7"/>
                </a:solidFill>
                <a:latin typeface="Lora" pitchFamily="34" charset="0"/>
                <a:ea typeface="Lora" pitchFamily="34" charset="-122"/>
                <a:cs typeface="Lora" pitchFamily="34" charset="-120"/>
              </a:rPr>
              <a:t>Timings</a:t>
            </a:r>
            <a:endParaRPr lang="en-US" sz="2200" dirty="0"/>
          </a:p>
        </p:txBody>
      </p:sp>
      <p:sp>
        <p:nvSpPr>
          <p:cNvPr id="8" name="Text 6"/>
          <p:cNvSpPr/>
          <p:nvPr/>
        </p:nvSpPr>
        <p:spPr>
          <a:xfrm>
            <a:off x="7622381" y="3362087"/>
            <a:ext cx="2800826"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5:00 PM to 6:00 PM</a:t>
            </a:r>
            <a:endParaRPr lang="en-US" sz="1850" dirty="0"/>
          </a:p>
        </p:txBody>
      </p:sp>
      <p:sp>
        <p:nvSpPr>
          <p:cNvPr id="9" name="Text 7"/>
          <p:cNvSpPr/>
          <p:nvPr/>
        </p:nvSpPr>
        <p:spPr>
          <a:xfrm>
            <a:off x="11014710" y="2770823"/>
            <a:ext cx="2800826" cy="351949"/>
          </a:xfrm>
          <a:prstGeom prst="rect">
            <a:avLst/>
          </a:prstGeom>
          <a:noFill/>
          <a:ln/>
        </p:spPr>
        <p:txBody>
          <a:bodyPr wrap="none" lIns="0" tIns="0" rIns="0" bIns="0" rtlCol="0" anchor="t"/>
          <a:lstStyle/>
          <a:p>
            <a:pPr marL="0" indent="0">
              <a:lnSpc>
                <a:spcPts val="2750"/>
              </a:lnSpc>
              <a:buNone/>
            </a:pPr>
            <a:r>
              <a:rPr lang="en-US" sz="2200" dirty="0">
                <a:solidFill>
                  <a:srgbClr val="F98AC7"/>
                </a:solidFill>
                <a:latin typeface="Lora" pitchFamily="34" charset="0"/>
                <a:ea typeface="Lora" pitchFamily="34" charset="-122"/>
                <a:cs typeface="Lora" pitchFamily="34" charset="-120"/>
              </a:rPr>
              <a:t>Topics Covered</a:t>
            </a:r>
            <a:endParaRPr lang="en-US" sz="2200" dirty="0"/>
          </a:p>
        </p:txBody>
      </p:sp>
      <p:sp>
        <p:nvSpPr>
          <p:cNvPr id="10" name="Text 8"/>
          <p:cNvSpPr/>
          <p:nvPr/>
        </p:nvSpPr>
        <p:spPr>
          <a:xfrm>
            <a:off x="11014710" y="3362087"/>
            <a:ext cx="2800826"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Introduction to Agile Methodology</a:t>
            </a:r>
            <a:endParaRPr lang="en-US" sz="1850" dirty="0"/>
          </a:p>
        </p:txBody>
      </p:sp>
      <p:sp>
        <p:nvSpPr>
          <p:cNvPr id="11" name="Text 9"/>
          <p:cNvSpPr/>
          <p:nvPr/>
        </p:nvSpPr>
        <p:spPr>
          <a:xfrm>
            <a:off x="11014710" y="4211836"/>
            <a:ext cx="2800826"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Version Control with GitHub</a:t>
            </a:r>
            <a:endParaRPr lang="en-US" sz="1850" dirty="0"/>
          </a:p>
        </p:txBody>
      </p:sp>
      <p:sp>
        <p:nvSpPr>
          <p:cNvPr id="12" name="Text 10"/>
          <p:cNvSpPr/>
          <p:nvPr/>
        </p:nvSpPr>
        <p:spPr>
          <a:xfrm>
            <a:off x="11014710" y="5061585"/>
            <a:ext cx="2800826"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Importing Libraries and Loading the Dataset</a:t>
            </a:r>
            <a:endParaRPr lang="en-US" sz="1850" dirty="0"/>
          </a:p>
        </p:txBody>
      </p:sp>
      <p:sp>
        <p:nvSpPr>
          <p:cNvPr id="13" name="Text 11"/>
          <p:cNvSpPr/>
          <p:nvPr/>
        </p:nvSpPr>
        <p:spPr>
          <a:xfrm>
            <a:off x="11014710" y="5911334"/>
            <a:ext cx="2800826"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Data Exploration and Pre-processing</a:t>
            </a:r>
            <a:endParaRPr lang="en-US" sz="18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37724" y="1451134"/>
            <a:ext cx="11952208" cy="563285"/>
          </a:xfrm>
          <a:prstGeom prst="rect">
            <a:avLst/>
          </a:prstGeom>
          <a:noFill/>
          <a:ln/>
        </p:spPr>
        <p:txBody>
          <a:bodyPr wrap="none" lIns="0" tIns="0" rIns="0" bIns="0" rtlCol="0" anchor="t"/>
          <a:lstStyle/>
          <a:p>
            <a:pPr marL="0" indent="0">
              <a:lnSpc>
                <a:spcPts val="4400"/>
              </a:lnSpc>
              <a:buNone/>
            </a:pPr>
            <a:r>
              <a:rPr lang="en-US" sz="3500" dirty="0">
                <a:solidFill>
                  <a:srgbClr val="F98AC7"/>
                </a:solidFill>
                <a:latin typeface="Lora" pitchFamily="34" charset="0"/>
                <a:ea typeface="Lora" pitchFamily="34" charset="-122"/>
                <a:cs typeface="Lora" pitchFamily="34" charset="-120"/>
              </a:rPr>
              <a:t>Age Distribution by Smoking Status and Stroke Incidence</a:t>
            </a:r>
            <a:endParaRPr lang="en-US" sz="3500" dirty="0"/>
          </a:p>
        </p:txBody>
      </p:sp>
      <p:sp>
        <p:nvSpPr>
          <p:cNvPr id="3" name="Text 1"/>
          <p:cNvSpPr/>
          <p:nvPr/>
        </p:nvSpPr>
        <p:spPr>
          <a:xfrm>
            <a:off x="837724" y="2493169"/>
            <a:ext cx="12954952" cy="383024"/>
          </a:xfrm>
          <a:prstGeom prst="rect">
            <a:avLst/>
          </a:prstGeom>
          <a:noFill/>
          <a:ln/>
        </p:spPr>
        <p:txBody>
          <a:bodyPr wrap="none" lIns="0" tIns="0" rIns="0" bIns="0" rtlCol="0" anchor="t"/>
          <a:lstStyle/>
          <a:p>
            <a:pPr marL="0" indent="0">
              <a:lnSpc>
                <a:spcPts val="3000"/>
              </a:lnSpc>
              <a:buNone/>
            </a:pPr>
            <a:r>
              <a:rPr lang="en-US" sz="1850" i="1" dirty="0">
                <a:solidFill>
                  <a:srgbClr val="D6E5EF"/>
                </a:solidFill>
                <a:latin typeface="Source Sans Pro" pitchFamily="34" charset="0"/>
                <a:ea typeface="Source Sans Pro" pitchFamily="34" charset="-122"/>
                <a:cs typeface="Source Sans Pro" pitchFamily="34" charset="-120"/>
              </a:rPr>
              <a:t>Visualization: A boxplot showing age distribution across different smoking statuses with stroke incidence.</a:t>
            </a:r>
            <a:endParaRPr lang="en-US" sz="1850" dirty="0"/>
          </a:p>
        </p:txBody>
      </p:sp>
      <p:sp>
        <p:nvSpPr>
          <p:cNvPr id="4" name="Text 2"/>
          <p:cNvSpPr/>
          <p:nvPr/>
        </p:nvSpPr>
        <p:spPr>
          <a:xfrm>
            <a:off x="837724" y="3145393"/>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Stroke is more prevalent among older individuals, regardless of smoking status.</a:t>
            </a:r>
            <a:endParaRPr lang="en-US" sz="1850" dirty="0"/>
          </a:p>
        </p:txBody>
      </p:sp>
      <p:sp>
        <p:nvSpPr>
          <p:cNvPr id="5" name="Text 3"/>
          <p:cNvSpPr/>
          <p:nvPr/>
        </p:nvSpPr>
        <p:spPr>
          <a:xfrm>
            <a:off x="837724" y="3612118"/>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Smoking does not directly correlate to stroke in younger age groups but shows an impact in older populations.</a:t>
            </a:r>
            <a:endParaRPr lang="en-US" sz="1850" dirty="0"/>
          </a:p>
        </p:txBody>
      </p:sp>
      <p:sp>
        <p:nvSpPr>
          <p:cNvPr id="6" name="Text 4"/>
          <p:cNvSpPr/>
          <p:nvPr/>
        </p:nvSpPr>
        <p:spPr>
          <a:xfrm>
            <a:off x="837724" y="4354116"/>
            <a:ext cx="9677043" cy="563285"/>
          </a:xfrm>
          <a:prstGeom prst="rect">
            <a:avLst/>
          </a:prstGeom>
          <a:noFill/>
          <a:ln/>
        </p:spPr>
        <p:txBody>
          <a:bodyPr wrap="none" lIns="0" tIns="0" rIns="0" bIns="0" rtlCol="0" anchor="t"/>
          <a:lstStyle/>
          <a:p>
            <a:pPr marL="0" indent="0">
              <a:lnSpc>
                <a:spcPts val="4400"/>
              </a:lnSpc>
              <a:buNone/>
            </a:pPr>
            <a:r>
              <a:rPr lang="en-US" sz="3500" dirty="0">
                <a:solidFill>
                  <a:srgbClr val="F98AC7"/>
                </a:solidFill>
                <a:latin typeface="Lora" pitchFamily="34" charset="0"/>
                <a:ea typeface="Lora" pitchFamily="34" charset="-122"/>
                <a:cs typeface="Lora" pitchFamily="34" charset="-120"/>
              </a:rPr>
              <a:t>Scatter Plot of Age vs BMI by Stroke Incidence</a:t>
            </a:r>
            <a:endParaRPr lang="en-US" sz="3500" dirty="0"/>
          </a:p>
        </p:txBody>
      </p:sp>
      <p:sp>
        <p:nvSpPr>
          <p:cNvPr id="7" name="Text 5"/>
          <p:cNvSpPr/>
          <p:nvPr/>
        </p:nvSpPr>
        <p:spPr>
          <a:xfrm>
            <a:off x="837724" y="5276374"/>
            <a:ext cx="12954952" cy="383024"/>
          </a:xfrm>
          <a:prstGeom prst="rect">
            <a:avLst/>
          </a:prstGeom>
          <a:noFill/>
          <a:ln/>
        </p:spPr>
        <p:txBody>
          <a:bodyPr wrap="none" lIns="0" tIns="0" rIns="0" bIns="0" rtlCol="0" anchor="t"/>
          <a:lstStyle/>
          <a:p>
            <a:pPr marL="0" indent="0">
              <a:lnSpc>
                <a:spcPts val="3000"/>
              </a:lnSpc>
              <a:buNone/>
            </a:pPr>
            <a:r>
              <a:rPr lang="en-US" sz="1850" i="1" dirty="0">
                <a:solidFill>
                  <a:srgbClr val="D6E5EF"/>
                </a:solidFill>
                <a:latin typeface="Source Sans Pro" pitchFamily="34" charset="0"/>
                <a:ea typeface="Source Sans Pro" pitchFamily="34" charset="-122"/>
                <a:cs typeface="Source Sans Pro" pitchFamily="34" charset="-120"/>
              </a:rPr>
              <a:t>Visualization: A scatter plot showing the relationship between age, BMI, and stroke incidence.</a:t>
            </a:r>
            <a:endParaRPr lang="en-US" sz="1850" dirty="0"/>
          </a:p>
        </p:txBody>
      </p:sp>
      <p:sp>
        <p:nvSpPr>
          <p:cNvPr id="8" name="Text 6"/>
          <p:cNvSpPr/>
          <p:nvPr/>
        </p:nvSpPr>
        <p:spPr>
          <a:xfrm>
            <a:off x="837724" y="5928598"/>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Most stroke cases cluster in older individuals with a range of BMI values.</a:t>
            </a:r>
            <a:endParaRPr lang="en-US" sz="1850" dirty="0"/>
          </a:p>
        </p:txBody>
      </p:sp>
      <p:sp>
        <p:nvSpPr>
          <p:cNvPr id="9" name="Text 7"/>
          <p:cNvSpPr/>
          <p:nvPr/>
        </p:nvSpPr>
        <p:spPr>
          <a:xfrm>
            <a:off x="837724" y="6395323"/>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No distinct pattern emerges in BMI but age is a significant factor.</a:t>
            </a:r>
            <a:endParaRPr lang="en-US" sz="18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629686" y="1106429"/>
            <a:ext cx="4909661" cy="613767"/>
          </a:xfrm>
          <a:prstGeom prst="rect">
            <a:avLst/>
          </a:prstGeom>
          <a:noFill/>
          <a:ln/>
        </p:spPr>
        <p:txBody>
          <a:bodyPr wrap="none" lIns="0" tIns="0" rIns="0" bIns="0" rtlCol="0" anchor="t"/>
          <a:lstStyle/>
          <a:p>
            <a:pPr marL="0" indent="0">
              <a:lnSpc>
                <a:spcPts val="4800"/>
              </a:lnSpc>
              <a:buNone/>
            </a:pPr>
            <a:r>
              <a:rPr lang="en-US" sz="6000" dirty="0">
                <a:solidFill>
                  <a:srgbClr val="F98AC7"/>
                </a:solidFill>
                <a:latin typeface="Lora" pitchFamily="34" charset="0"/>
                <a:ea typeface="Lora" pitchFamily="34" charset="-122"/>
                <a:cs typeface="Lora" pitchFamily="34" charset="-120"/>
              </a:rPr>
              <a:t>Key Takeaways</a:t>
            </a:r>
            <a:endParaRPr lang="en-US" sz="6000" dirty="0"/>
          </a:p>
        </p:txBody>
      </p:sp>
      <p:sp>
        <p:nvSpPr>
          <p:cNvPr id="4" name="Shape 1"/>
          <p:cNvSpPr/>
          <p:nvPr/>
        </p:nvSpPr>
        <p:spPr>
          <a:xfrm>
            <a:off x="938808" y="3348989"/>
            <a:ext cx="365046" cy="365046"/>
          </a:xfrm>
          <a:prstGeom prst="roundRect">
            <a:avLst>
              <a:gd name="adj" fmla="val 8574"/>
            </a:avLst>
          </a:prstGeom>
          <a:solidFill>
            <a:srgbClr val="444752"/>
          </a:solidFill>
          <a:ln/>
        </p:spPr>
        <p:txBody>
          <a:bodyPr/>
          <a:lstStyle/>
          <a:p>
            <a:endParaRPr lang="en-US"/>
          </a:p>
        </p:txBody>
      </p:sp>
      <p:sp>
        <p:nvSpPr>
          <p:cNvPr id="5" name="Text 2"/>
          <p:cNvSpPr/>
          <p:nvPr/>
        </p:nvSpPr>
        <p:spPr>
          <a:xfrm>
            <a:off x="1512451" y="3348989"/>
            <a:ext cx="2454831" cy="306824"/>
          </a:xfrm>
          <a:prstGeom prst="rect">
            <a:avLst/>
          </a:prstGeom>
          <a:noFill/>
          <a:ln/>
        </p:spPr>
        <p:txBody>
          <a:bodyPr wrap="none" lIns="0" tIns="0" rIns="0" bIns="0" rtlCol="0" anchor="t"/>
          <a:lstStyle/>
          <a:p>
            <a:pPr marL="0" indent="0">
              <a:lnSpc>
                <a:spcPts val="2400"/>
              </a:lnSpc>
              <a:buNone/>
            </a:pPr>
            <a:r>
              <a:rPr lang="en-US" sz="1900" dirty="0">
                <a:solidFill>
                  <a:srgbClr val="D6E5EF"/>
                </a:solidFill>
                <a:latin typeface="Lora" pitchFamily="34" charset="0"/>
                <a:ea typeface="Lora" pitchFamily="34" charset="-122"/>
                <a:cs typeface="Lora" pitchFamily="34" charset="-120"/>
              </a:rPr>
              <a:t>Agile Methodology</a:t>
            </a:r>
            <a:endParaRPr lang="en-US" sz="1900" dirty="0"/>
          </a:p>
        </p:txBody>
      </p:sp>
      <p:sp>
        <p:nvSpPr>
          <p:cNvPr id="6" name="Text 3"/>
          <p:cNvSpPr/>
          <p:nvPr/>
        </p:nvSpPr>
        <p:spPr>
          <a:xfrm>
            <a:off x="1512451" y="3780948"/>
            <a:ext cx="5907048" cy="667703"/>
          </a:xfrm>
          <a:prstGeom prst="rect">
            <a:avLst/>
          </a:prstGeom>
          <a:noFill/>
          <a:ln/>
        </p:spPr>
        <p:txBody>
          <a:bodyPr wrap="square" lIns="0" tIns="0" rIns="0" bIns="0" rtlCol="0" anchor="t"/>
          <a:lstStyle/>
          <a:p>
            <a:pPr marL="0" indent="0">
              <a:lnSpc>
                <a:spcPts val="2600"/>
              </a:lnSpc>
              <a:buNone/>
            </a:pPr>
            <a:r>
              <a:rPr lang="en-US" sz="1600" dirty="0">
                <a:solidFill>
                  <a:srgbClr val="D6E5EF"/>
                </a:solidFill>
                <a:latin typeface="Source Sans Pro" pitchFamily="34" charset="0"/>
                <a:ea typeface="Source Sans Pro" pitchFamily="34" charset="-122"/>
                <a:cs typeface="Source Sans Pro" pitchFamily="34" charset="-120"/>
              </a:rPr>
              <a:t>The internship will follow an agile framework, emphasizing collaboration, iterative development, and continuous improvement.</a:t>
            </a:r>
            <a:endParaRPr lang="en-US" sz="1600" dirty="0"/>
          </a:p>
        </p:txBody>
      </p:sp>
      <p:sp>
        <p:nvSpPr>
          <p:cNvPr id="7" name="Shape 4"/>
          <p:cNvSpPr/>
          <p:nvPr/>
        </p:nvSpPr>
        <p:spPr>
          <a:xfrm>
            <a:off x="7628097" y="3348989"/>
            <a:ext cx="365046" cy="365046"/>
          </a:xfrm>
          <a:prstGeom prst="roundRect">
            <a:avLst>
              <a:gd name="adj" fmla="val 8574"/>
            </a:avLst>
          </a:prstGeom>
          <a:solidFill>
            <a:srgbClr val="444752"/>
          </a:solidFill>
          <a:ln/>
        </p:spPr>
        <p:txBody>
          <a:bodyPr/>
          <a:lstStyle/>
          <a:p>
            <a:endParaRPr lang="en-US"/>
          </a:p>
        </p:txBody>
      </p:sp>
      <p:sp>
        <p:nvSpPr>
          <p:cNvPr id="8" name="Text 5"/>
          <p:cNvSpPr/>
          <p:nvPr/>
        </p:nvSpPr>
        <p:spPr>
          <a:xfrm>
            <a:off x="8201740" y="3348989"/>
            <a:ext cx="3092410" cy="306824"/>
          </a:xfrm>
          <a:prstGeom prst="rect">
            <a:avLst/>
          </a:prstGeom>
          <a:noFill/>
          <a:ln/>
        </p:spPr>
        <p:txBody>
          <a:bodyPr wrap="none" lIns="0" tIns="0" rIns="0" bIns="0" rtlCol="0" anchor="t"/>
          <a:lstStyle/>
          <a:p>
            <a:pPr marL="0" indent="0">
              <a:lnSpc>
                <a:spcPts val="2400"/>
              </a:lnSpc>
              <a:buNone/>
            </a:pPr>
            <a:r>
              <a:rPr lang="en-US" sz="1900" dirty="0">
                <a:solidFill>
                  <a:srgbClr val="D6E5EF"/>
                </a:solidFill>
                <a:latin typeface="Lora" pitchFamily="34" charset="0"/>
                <a:ea typeface="Lora" pitchFamily="34" charset="-122"/>
                <a:cs typeface="Lora" pitchFamily="34" charset="-120"/>
              </a:rPr>
              <a:t>GitHub for Version Control</a:t>
            </a:r>
            <a:endParaRPr lang="en-US" sz="1900" dirty="0"/>
          </a:p>
        </p:txBody>
      </p:sp>
      <p:sp>
        <p:nvSpPr>
          <p:cNvPr id="9" name="Text 6"/>
          <p:cNvSpPr/>
          <p:nvPr/>
        </p:nvSpPr>
        <p:spPr>
          <a:xfrm>
            <a:off x="8201740" y="3780948"/>
            <a:ext cx="5907048" cy="667703"/>
          </a:xfrm>
          <a:prstGeom prst="rect">
            <a:avLst/>
          </a:prstGeom>
          <a:noFill/>
          <a:ln/>
        </p:spPr>
        <p:txBody>
          <a:bodyPr wrap="square" lIns="0" tIns="0" rIns="0" bIns="0" rtlCol="0" anchor="t"/>
          <a:lstStyle/>
          <a:p>
            <a:pPr marL="0" indent="0">
              <a:lnSpc>
                <a:spcPts val="2600"/>
              </a:lnSpc>
              <a:buNone/>
            </a:pPr>
            <a:r>
              <a:rPr lang="en-US" sz="1600" dirty="0">
                <a:solidFill>
                  <a:srgbClr val="D6E5EF"/>
                </a:solidFill>
                <a:latin typeface="Source Sans Pro" pitchFamily="34" charset="0"/>
                <a:ea typeface="Source Sans Pro" pitchFamily="34" charset="-122"/>
                <a:cs typeface="Source Sans Pro" pitchFamily="34" charset="-120"/>
              </a:rPr>
              <a:t>GitHub will be used to manage the codebase, enabling remote collaboration and efficient project management.</a:t>
            </a:r>
            <a:endParaRPr lang="en-US" sz="1600" dirty="0"/>
          </a:p>
        </p:txBody>
      </p:sp>
      <p:sp>
        <p:nvSpPr>
          <p:cNvPr id="10" name="Shape 7"/>
          <p:cNvSpPr/>
          <p:nvPr/>
        </p:nvSpPr>
        <p:spPr>
          <a:xfrm>
            <a:off x="938808" y="4891920"/>
            <a:ext cx="365046" cy="365046"/>
          </a:xfrm>
          <a:prstGeom prst="roundRect">
            <a:avLst>
              <a:gd name="adj" fmla="val 8574"/>
            </a:avLst>
          </a:prstGeom>
          <a:solidFill>
            <a:srgbClr val="444752"/>
          </a:solidFill>
          <a:ln/>
        </p:spPr>
        <p:txBody>
          <a:bodyPr/>
          <a:lstStyle/>
          <a:p>
            <a:endParaRPr lang="en-US"/>
          </a:p>
        </p:txBody>
      </p:sp>
      <p:sp>
        <p:nvSpPr>
          <p:cNvPr id="11" name="Text 8"/>
          <p:cNvSpPr/>
          <p:nvPr/>
        </p:nvSpPr>
        <p:spPr>
          <a:xfrm>
            <a:off x="1512451" y="4891920"/>
            <a:ext cx="3814643" cy="306824"/>
          </a:xfrm>
          <a:prstGeom prst="rect">
            <a:avLst/>
          </a:prstGeom>
          <a:noFill/>
          <a:ln/>
        </p:spPr>
        <p:txBody>
          <a:bodyPr wrap="none" lIns="0" tIns="0" rIns="0" bIns="0" rtlCol="0" anchor="t"/>
          <a:lstStyle/>
          <a:p>
            <a:pPr marL="0" indent="0">
              <a:lnSpc>
                <a:spcPts val="2400"/>
              </a:lnSpc>
              <a:buNone/>
            </a:pPr>
            <a:r>
              <a:rPr lang="en-US" sz="1900" dirty="0">
                <a:solidFill>
                  <a:srgbClr val="D6E5EF"/>
                </a:solidFill>
                <a:latin typeface="Lora" pitchFamily="34" charset="0"/>
                <a:ea typeface="Lora" pitchFamily="34" charset="-122"/>
                <a:cs typeface="Lora" pitchFamily="34" charset="-120"/>
              </a:rPr>
              <a:t>Data Exploration and Preparation</a:t>
            </a:r>
            <a:endParaRPr lang="en-US" sz="1900" dirty="0"/>
          </a:p>
        </p:txBody>
      </p:sp>
      <p:sp>
        <p:nvSpPr>
          <p:cNvPr id="12" name="Text 9"/>
          <p:cNvSpPr/>
          <p:nvPr/>
        </p:nvSpPr>
        <p:spPr>
          <a:xfrm>
            <a:off x="1512451" y="5323879"/>
            <a:ext cx="5907048" cy="1001554"/>
          </a:xfrm>
          <a:prstGeom prst="rect">
            <a:avLst/>
          </a:prstGeom>
          <a:noFill/>
          <a:ln/>
        </p:spPr>
        <p:txBody>
          <a:bodyPr wrap="square" lIns="0" tIns="0" rIns="0" bIns="0" rtlCol="0" anchor="t"/>
          <a:lstStyle/>
          <a:p>
            <a:pPr marL="0" indent="0">
              <a:lnSpc>
                <a:spcPts val="2600"/>
              </a:lnSpc>
              <a:buNone/>
            </a:pPr>
            <a:r>
              <a:rPr lang="en-US" sz="1600" dirty="0">
                <a:solidFill>
                  <a:srgbClr val="D6E5EF"/>
                </a:solidFill>
                <a:latin typeface="Source Sans Pro" pitchFamily="34" charset="0"/>
                <a:ea typeface="Source Sans Pro" pitchFamily="34" charset="-122"/>
                <a:cs typeface="Source Sans Pro" pitchFamily="34" charset="-120"/>
              </a:rPr>
              <a:t>The team will dive deep into understanding the dataset, cleaning and transforming the data, and engineering new features to enhance the model's performance.</a:t>
            </a:r>
            <a:endParaRPr lang="en-US" sz="1600" dirty="0"/>
          </a:p>
        </p:txBody>
      </p:sp>
      <p:sp>
        <p:nvSpPr>
          <p:cNvPr id="13" name="Shape 10"/>
          <p:cNvSpPr/>
          <p:nvPr/>
        </p:nvSpPr>
        <p:spPr>
          <a:xfrm>
            <a:off x="7628097" y="4891920"/>
            <a:ext cx="365046" cy="365046"/>
          </a:xfrm>
          <a:prstGeom prst="roundRect">
            <a:avLst>
              <a:gd name="adj" fmla="val 8574"/>
            </a:avLst>
          </a:prstGeom>
          <a:solidFill>
            <a:srgbClr val="444752"/>
          </a:solidFill>
          <a:ln/>
        </p:spPr>
        <p:txBody>
          <a:bodyPr/>
          <a:lstStyle/>
          <a:p>
            <a:endParaRPr lang="en-US"/>
          </a:p>
        </p:txBody>
      </p:sp>
      <p:sp>
        <p:nvSpPr>
          <p:cNvPr id="14" name="Text 11"/>
          <p:cNvSpPr/>
          <p:nvPr/>
        </p:nvSpPr>
        <p:spPr>
          <a:xfrm>
            <a:off x="8201740" y="4891920"/>
            <a:ext cx="2822019" cy="306824"/>
          </a:xfrm>
          <a:prstGeom prst="rect">
            <a:avLst/>
          </a:prstGeom>
          <a:noFill/>
          <a:ln/>
        </p:spPr>
        <p:txBody>
          <a:bodyPr wrap="none" lIns="0" tIns="0" rIns="0" bIns="0" rtlCol="0" anchor="t"/>
          <a:lstStyle/>
          <a:p>
            <a:pPr marL="0" indent="0">
              <a:lnSpc>
                <a:spcPts val="2400"/>
              </a:lnSpc>
              <a:buNone/>
            </a:pPr>
            <a:r>
              <a:rPr lang="en-US" sz="1900" dirty="0">
                <a:solidFill>
                  <a:srgbClr val="D6E5EF"/>
                </a:solidFill>
                <a:latin typeface="Lora" pitchFamily="34" charset="0"/>
                <a:ea typeface="Lora" pitchFamily="34" charset="-122"/>
                <a:cs typeface="Lora" pitchFamily="34" charset="-120"/>
              </a:rPr>
              <a:t>Visualization for Insights</a:t>
            </a:r>
            <a:endParaRPr lang="en-US" sz="1900" dirty="0"/>
          </a:p>
        </p:txBody>
      </p:sp>
      <p:sp>
        <p:nvSpPr>
          <p:cNvPr id="15" name="Text 12"/>
          <p:cNvSpPr/>
          <p:nvPr/>
        </p:nvSpPr>
        <p:spPr>
          <a:xfrm>
            <a:off x="8201740" y="5323879"/>
            <a:ext cx="5907048" cy="667703"/>
          </a:xfrm>
          <a:prstGeom prst="rect">
            <a:avLst/>
          </a:prstGeom>
          <a:noFill/>
          <a:ln/>
        </p:spPr>
        <p:txBody>
          <a:bodyPr wrap="square" lIns="0" tIns="0" rIns="0" bIns="0" rtlCol="0" anchor="t"/>
          <a:lstStyle/>
          <a:p>
            <a:pPr marL="0" indent="0">
              <a:lnSpc>
                <a:spcPts val="2600"/>
              </a:lnSpc>
              <a:buNone/>
            </a:pPr>
            <a:r>
              <a:rPr lang="en-US" sz="1600" dirty="0">
                <a:solidFill>
                  <a:srgbClr val="D6E5EF"/>
                </a:solidFill>
                <a:latin typeface="Source Sans Pro" pitchFamily="34" charset="0"/>
                <a:ea typeface="Source Sans Pro" pitchFamily="34" charset="-122"/>
                <a:cs typeface="Source Sans Pro" pitchFamily="34" charset="-120"/>
              </a:rPr>
              <a:t>Data visualization techniques will be employed to uncover patterns, identify outliers, and gain a deeper understanding of the dataset.</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0" y="457200"/>
            <a:ext cx="13634357" cy="1055131"/>
          </a:xfrm>
          <a:prstGeom prst="rect">
            <a:avLst/>
          </a:prstGeom>
          <a:noFill/>
          <a:ln/>
        </p:spPr>
        <p:txBody>
          <a:bodyPr wrap="none" lIns="0" tIns="0" rIns="0" bIns="0" rtlCol="0" anchor="t"/>
          <a:lstStyle/>
          <a:p>
            <a:pPr marL="0" indent="0" algn="ctr">
              <a:lnSpc>
                <a:spcPct val="200000"/>
              </a:lnSpc>
              <a:buNone/>
            </a:pPr>
            <a:r>
              <a:rPr lang="en-US" sz="6000" b="1" dirty="0">
                <a:solidFill>
                  <a:srgbClr val="F98AC7"/>
                </a:solidFill>
                <a:latin typeface="Lora" pitchFamily="34" charset="0"/>
                <a:ea typeface="Lora" pitchFamily="34" charset="-122"/>
                <a:cs typeface="Lora" pitchFamily="34" charset="-120"/>
              </a:rPr>
              <a:t>   Data Encoding</a:t>
            </a:r>
            <a:endParaRPr lang="en-US" sz="6000" b="1" dirty="0"/>
          </a:p>
        </p:txBody>
      </p:sp>
      <p:sp>
        <p:nvSpPr>
          <p:cNvPr id="3" name="Text 1"/>
          <p:cNvSpPr/>
          <p:nvPr/>
        </p:nvSpPr>
        <p:spPr>
          <a:xfrm>
            <a:off x="612934" y="2261481"/>
            <a:ext cx="13404533" cy="577929"/>
          </a:xfrm>
          <a:prstGeom prst="rect">
            <a:avLst/>
          </a:prstGeom>
          <a:noFill/>
          <a:ln/>
        </p:spPr>
        <p:txBody>
          <a:bodyPr wrap="none" lIns="0" tIns="0" rIns="0" bIns="0" rtlCol="0" anchor="t"/>
          <a:lstStyle/>
          <a:p>
            <a:pPr marL="0" indent="0" algn="ctr">
              <a:lnSpc>
                <a:spcPts val="4550"/>
              </a:lnSpc>
              <a:buNone/>
            </a:pPr>
            <a:r>
              <a:rPr lang="en-US" sz="4550" dirty="0">
                <a:solidFill>
                  <a:srgbClr val="D6E5EF"/>
                </a:solidFill>
                <a:latin typeface="Lora" pitchFamily="34" charset="0"/>
                <a:ea typeface="Lora" pitchFamily="34" charset="-122"/>
                <a:cs typeface="Lora" pitchFamily="34" charset="-120"/>
              </a:rPr>
              <a:t>03</a:t>
            </a:r>
            <a:endParaRPr lang="en-US" sz="4550" dirty="0"/>
          </a:p>
        </p:txBody>
      </p:sp>
      <p:sp>
        <p:nvSpPr>
          <p:cNvPr id="4" name="Text 2"/>
          <p:cNvSpPr/>
          <p:nvPr/>
        </p:nvSpPr>
        <p:spPr>
          <a:xfrm>
            <a:off x="612934" y="2100501"/>
            <a:ext cx="13404533" cy="280154"/>
          </a:xfrm>
          <a:prstGeom prst="rect">
            <a:avLst/>
          </a:prstGeom>
          <a:noFill/>
          <a:ln/>
        </p:spPr>
        <p:txBody>
          <a:bodyPr wrap="none" lIns="0" tIns="0" rIns="0" bIns="0" rtlCol="0" anchor="t"/>
          <a:lstStyle/>
          <a:p>
            <a:pPr marL="0" indent="0" algn="ctr">
              <a:lnSpc>
                <a:spcPts val="2200"/>
              </a:lnSpc>
              <a:buNone/>
            </a:pPr>
            <a:endParaRPr lang="en-US" sz="1350" dirty="0"/>
          </a:p>
        </p:txBody>
      </p:sp>
      <p:pic>
        <p:nvPicPr>
          <p:cNvPr id="5" name="Image 0" descr="preencoded.png"/>
          <p:cNvPicPr>
            <a:picLocks noChangeAspect="1"/>
          </p:cNvPicPr>
          <p:nvPr/>
        </p:nvPicPr>
        <p:blipFill>
          <a:blip r:embed="rId3"/>
          <a:stretch>
            <a:fillRect/>
          </a:stretch>
        </p:blipFill>
        <p:spPr>
          <a:xfrm>
            <a:off x="5919719" y="3260934"/>
            <a:ext cx="3919061" cy="54498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pic>
        <p:nvPicPr>
          <p:cNvPr id="2097163" name="Google Shape;544;p40"/>
          <p:cNvPicPr preferRelativeResize="0">
            <a:picLocks/>
          </p:cNvPicPr>
          <p:nvPr/>
        </p:nvPicPr>
        <p:blipFill>
          <a:blip r:embed="rId3">
            <a:alphaModFix/>
          </a:blip>
          <a:stretch>
            <a:fillRect/>
          </a:stretch>
        </p:blipFill>
        <p:spPr>
          <a:xfrm>
            <a:off x="813038" y="2159560"/>
            <a:ext cx="12389363" cy="1101120"/>
          </a:xfrm>
          <a:prstGeom prst="rect">
            <a:avLst/>
          </a:prstGeom>
          <a:noFill/>
          <a:ln>
            <a:noFill/>
          </a:ln>
          <a:effectLst>
            <a:outerShdw blurRad="57150" dist="19050" dir="5400000" algn="bl" rotWithShape="0">
              <a:srgbClr val="000000">
                <a:alpha val="50000"/>
              </a:srgbClr>
            </a:outerShdw>
          </a:effectLst>
        </p:spPr>
      </p:pic>
      <p:sp>
        <p:nvSpPr>
          <p:cNvPr id="1048886" name="Google Shape;545;p40"/>
          <p:cNvSpPr/>
          <p:nvPr/>
        </p:nvSpPr>
        <p:spPr>
          <a:xfrm>
            <a:off x="4075414" y="603765"/>
            <a:ext cx="1402560" cy="140256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8887" name="Google Shape;546;p40"/>
          <p:cNvSpPr/>
          <p:nvPr/>
        </p:nvSpPr>
        <p:spPr>
          <a:xfrm>
            <a:off x="-2401280" y="4445000"/>
            <a:ext cx="1278720" cy="127872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8888" name="Google Shape;547;p40"/>
          <p:cNvSpPr/>
          <p:nvPr/>
        </p:nvSpPr>
        <p:spPr>
          <a:xfrm>
            <a:off x="-2503280" y="3020160"/>
            <a:ext cx="590880" cy="590880"/>
          </a:xfrm>
          <a:prstGeom prst="ellipse">
            <a:avLst/>
          </a:prstGeom>
          <a:solidFill>
            <a:schemeClr val="lt1"/>
          </a:solidFill>
          <a:ln w="9525" cap="flat" cmpd="sng">
            <a:solidFill>
              <a:schemeClr val="accent3"/>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8889" name="Google Shape;548;p40"/>
          <p:cNvSpPr/>
          <p:nvPr/>
        </p:nvSpPr>
        <p:spPr>
          <a:xfrm>
            <a:off x="-3804819" y="1793760"/>
            <a:ext cx="1403520" cy="536640"/>
          </a:xfrm>
          <a:prstGeom prst="roundRect">
            <a:avLst>
              <a:gd name="adj" fmla="val 50000"/>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8890" name="Google Shape;549;p40"/>
          <p:cNvSpPr/>
          <p:nvPr/>
        </p:nvSpPr>
        <p:spPr>
          <a:xfrm>
            <a:off x="-5208320" y="-1495960"/>
            <a:ext cx="1403520" cy="536640"/>
          </a:xfrm>
          <a:prstGeom prst="roundRect">
            <a:avLst>
              <a:gd name="adj" fmla="val 50000"/>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grpSp>
        <p:nvGrpSpPr>
          <p:cNvPr id="156" name="Google Shape;550;p40"/>
          <p:cNvGrpSpPr/>
          <p:nvPr/>
        </p:nvGrpSpPr>
        <p:grpSpPr>
          <a:xfrm rot="-5400000">
            <a:off x="-3351976" y="-1332491"/>
            <a:ext cx="2288277" cy="1669936"/>
            <a:chOff x="7218328" y="-1025906"/>
            <a:chExt cx="1602076" cy="1169161"/>
          </a:xfrm>
        </p:grpSpPr>
        <p:sp>
          <p:nvSpPr>
            <p:cNvPr id="1048891" name="Google Shape;551;p40"/>
            <p:cNvSpPr/>
            <p:nvPr/>
          </p:nvSpPr>
          <p:spPr>
            <a:xfrm>
              <a:off x="7218328" y="-1025906"/>
              <a:ext cx="1077341" cy="1169161"/>
            </a:xfrm>
            <a:custGeom>
              <a:avLst/>
              <a:gdLst/>
              <a:ahLst/>
              <a:cxnLst/>
              <a:rect l="l" t="t" r="r" b="b"/>
              <a:pathLst>
                <a:path w="1077341" h="1169161" extrusionOk="0">
                  <a:moveTo>
                    <a:pt x="1077341" y="1169162"/>
                  </a:moveTo>
                  <a:lnTo>
                    <a:pt x="1077341" y="538671"/>
                  </a:lnTo>
                  <a:cubicBezTo>
                    <a:pt x="1077341" y="241173"/>
                    <a:pt x="836168" y="0"/>
                    <a:pt x="538671" y="0"/>
                  </a:cubicBezTo>
                  <a:lnTo>
                    <a:pt x="538671"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146280" tIns="73120" rIns="146280" bIns="73120" anchor="ctr" anchorCtr="0">
              <a:noAutofit/>
            </a:bodyPr>
            <a:lstStyle/>
            <a:p>
              <a:endParaRPr sz="2880">
                <a:solidFill>
                  <a:srgbClr val="000000"/>
                </a:solidFill>
                <a:latin typeface="Calibri"/>
                <a:ea typeface="Calibri"/>
                <a:cs typeface="Calibri"/>
                <a:sym typeface="Calibri"/>
              </a:endParaRPr>
            </a:p>
          </p:txBody>
        </p:sp>
        <p:sp>
          <p:nvSpPr>
            <p:cNvPr id="1048892" name="Google Shape;552;p40"/>
            <p:cNvSpPr/>
            <p:nvPr/>
          </p:nvSpPr>
          <p:spPr>
            <a:xfrm>
              <a:off x="7743063" y="-1025906"/>
              <a:ext cx="1077341" cy="1169161"/>
            </a:xfrm>
            <a:custGeom>
              <a:avLst/>
              <a:gdLst/>
              <a:ahLst/>
              <a:cxnLst/>
              <a:rect l="l" t="t" r="r" b="b"/>
              <a:pathLst>
                <a:path w="1077341" h="1169161" extrusionOk="0">
                  <a:moveTo>
                    <a:pt x="1077341" y="1169162"/>
                  </a:moveTo>
                  <a:lnTo>
                    <a:pt x="1077341" y="538671"/>
                  </a:lnTo>
                  <a:cubicBezTo>
                    <a:pt x="1077341" y="241173"/>
                    <a:pt x="836168" y="0"/>
                    <a:pt x="538670" y="0"/>
                  </a:cubicBezTo>
                  <a:lnTo>
                    <a:pt x="538670" y="0"/>
                  </a:lnTo>
                  <a:cubicBezTo>
                    <a:pt x="241173" y="0"/>
                    <a:pt x="0" y="241173"/>
                    <a:pt x="0" y="538671"/>
                  </a:cubicBezTo>
                  <a:lnTo>
                    <a:pt x="0" y="1169162"/>
                  </a:lnTo>
                </a:path>
              </a:pathLst>
            </a:custGeom>
            <a:noFill/>
            <a:ln w="19050" cap="flat" cmpd="sng">
              <a:solidFill>
                <a:schemeClr val="lt2"/>
              </a:solidFill>
              <a:prstDash val="solid"/>
              <a:miter lim="8000"/>
              <a:headEnd type="none" w="sm" len="sm"/>
              <a:tailEnd type="none" w="sm" len="sm"/>
            </a:ln>
          </p:spPr>
          <p:txBody>
            <a:bodyPr spcFirstLastPara="1" wrap="square" lIns="146280" tIns="73120" rIns="146280" bIns="73120" anchor="ctr" anchorCtr="0">
              <a:noAutofit/>
            </a:bodyPr>
            <a:lstStyle/>
            <a:p>
              <a:endParaRPr sz="2880">
                <a:solidFill>
                  <a:srgbClr val="000000"/>
                </a:solidFill>
                <a:latin typeface="Calibri"/>
                <a:ea typeface="Calibri"/>
                <a:cs typeface="Calibri"/>
                <a:sym typeface="Calibri"/>
              </a:endParaRPr>
            </a:p>
          </p:txBody>
        </p:sp>
      </p:grpSp>
      <p:sp>
        <p:nvSpPr>
          <p:cNvPr id="1048893" name="Google Shape;553;p40"/>
          <p:cNvSpPr/>
          <p:nvPr/>
        </p:nvSpPr>
        <p:spPr>
          <a:xfrm>
            <a:off x="-6005880" y="281840"/>
            <a:ext cx="1274400" cy="1774560"/>
          </a:xfrm>
          <a:prstGeom prst="round2SameRect">
            <a:avLst>
              <a:gd name="adj1" fmla="val 50000"/>
              <a:gd name="adj2" fmla="val 0"/>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grpSp>
        <p:nvGrpSpPr>
          <p:cNvPr id="157" name="Google Shape;554;p40"/>
          <p:cNvGrpSpPr/>
          <p:nvPr/>
        </p:nvGrpSpPr>
        <p:grpSpPr>
          <a:xfrm>
            <a:off x="8762033" y="-1974228"/>
            <a:ext cx="2705659" cy="902074"/>
            <a:chOff x="-250955" y="-280117"/>
            <a:chExt cx="1691037" cy="563796"/>
          </a:xfrm>
        </p:grpSpPr>
        <p:grpSp>
          <p:nvGrpSpPr>
            <p:cNvPr id="158" name="Google Shape;555;p40"/>
            <p:cNvGrpSpPr/>
            <p:nvPr/>
          </p:nvGrpSpPr>
          <p:grpSpPr>
            <a:xfrm>
              <a:off x="-250955" y="-280117"/>
              <a:ext cx="964170" cy="563796"/>
              <a:chOff x="8364152" y="215196"/>
              <a:chExt cx="554599" cy="324300"/>
            </a:xfrm>
          </p:grpSpPr>
          <p:sp>
            <p:nvSpPr>
              <p:cNvPr id="1048894" name="Google Shape;556;p40"/>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8895" name="Google Shape;557;p40"/>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grpSp>
        <p:sp>
          <p:nvSpPr>
            <p:cNvPr id="1048896" name="Google Shape;558;p40"/>
            <p:cNvSpPr/>
            <p:nvPr/>
          </p:nvSpPr>
          <p:spPr>
            <a:xfrm>
              <a:off x="876382" y="-280117"/>
              <a:ext cx="563700" cy="56370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grpSp>
      <p:sp>
        <p:nvSpPr>
          <p:cNvPr id="1048897" name="Google Shape;559;p40"/>
          <p:cNvSpPr/>
          <p:nvPr/>
        </p:nvSpPr>
        <p:spPr>
          <a:xfrm>
            <a:off x="-5383295" y="3166124"/>
            <a:ext cx="1278869" cy="1278869"/>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146280" tIns="73120" rIns="146280" bIns="73120" anchor="ctr" anchorCtr="0">
            <a:noAutofit/>
          </a:bodyPr>
          <a:lstStyle/>
          <a:p>
            <a:endParaRPr sz="2880">
              <a:solidFill>
                <a:srgbClr val="000000"/>
              </a:solidFill>
              <a:latin typeface="Calibri"/>
              <a:ea typeface="Calibri"/>
              <a:cs typeface="Calibri"/>
              <a:sym typeface="Calibri"/>
            </a:endParaRPr>
          </a:p>
        </p:txBody>
      </p:sp>
      <p:sp>
        <p:nvSpPr>
          <p:cNvPr id="1048898" name="Google Shape;560;p40"/>
          <p:cNvSpPr/>
          <p:nvPr/>
        </p:nvSpPr>
        <p:spPr>
          <a:xfrm flipH="1">
            <a:off x="15854960" y="5003600"/>
            <a:ext cx="518880" cy="518880"/>
          </a:xfrm>
          <a:prstGeom prst="ellipse">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8899" name="Google Shape;561;p40"/>
          <p:cNvSpPr/>
          <p:nvPr/>
        </p:nvSpPr>
        <p:spPr>
          <a:xfrm flipH="1">
            <a:off x="15854960" y="5723720"/>
            <a:ext cx="518880" cy="518880"/>
          </a:xfrm>
          <a:prstGeom prst="ellipse">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8900" name="Google Shape;562;p40"/>
          <p:cNvSpPr txBox="1"/>
          <p:nvPr/>
        </p:nvSpPr>
        <p:spPr>
          <a:xfrm>
            <a:off x="995680" y="488320"/>
            <a:ext cx="5506080" cy="901920"/>
          </a:xfrm>
          <a:prstGeom prst="rect">
            <a:avLst/>
          </a:prstGeom>
          <a:noFill/>
          <a:ln>
            <a:noFill/>
          </a:ln>
        </p:spPr>
        <p:txBody>
          <a:bodyPr spcFirstLastPara="1" wrap="square" lIns="146280" tIns="146280" rIns="146280" bIns="146280" anchor="t" anchorCtr="0">
            <a:noAutofit/>
          </a:bodyPr>
          <a:lstStyle/>
          <a:p>
            <a:pPr>
              <a:lnSpc>
                <a:spcPct val="115000"/>
              </a:lnSpc>
            </a:pPr>
            <a:r>
              <a:rPr lang="en" sz="3200" u="sng"/>
              <a:t>Data Encoding</a:t>
            </a:r>
            <a:endParaRPr sz="3200" u="sng"/>
          </a:p>
          <a:p>
            <a:endParaRPr sz="1920">
              <a:solidFill>
                <a:schemeClr val="dk1"/>
              </a:solidFill>
              <a:latin typeface="Barlow"/>
              <a:ea typeface="Barlow"/>
              <a:cs typeface="Barlow"/>
              <a:sym typeface="Barlow"/>
            </a:endParaRPr>
          </a:p>
        </p:txBody>
      </p:sp>
      <p:sp>
        <p:nvSpPr>
          <p:cNvPr id="1048901" name="Google Shape;563;p40"/>
          <p:cNvSpPr/>
          <p:nvPr/>
        </p:nvSpPr>
        <p:spPr>
          <a:xfrm>
            <a:off x="1427999" y="2424261"/>
            <a:ext cx="3073721" cy="59088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46280" tIns="146280" rIns="146280" bIns="146280" anchor="ctr" anchorCtr="0">
            <a:noAutofit/>
          </a:bodyPr>
          <a:lstStyle/>
          <a:p>
            <a:pPr algn="ctr">
              <a:lnSpc>
                <a:spcPct val="115000"/>
              </a:lnSpc>
            </a:pPr>
            <a:r>
              <a:rPr lang="en" sz="1760" dirty="0">
                <a:solidFill>
                  <a:srgbClr val="FFFFFF"/>
                </a:solidFill>
              </a:rPr>
              <a:t>Residence_type</a:t>
            </a:r>
            <a:endParaRPr sz="1760" dirty="0">
              <a:solidFill>
                <a:srgbClr val="FFFFFF"/>
              </a:solidFill>
            </a:endParaRPr>
          </a:p>
        </p:txBody>
      </p:sp>
      <p:sp>
        <p:nvSpPr>
          <p:cNvPr id="1048902" name="Google Shape;564;p40"/>
          <p:cNvSpPr/>
          <p:nvPr/>
        </p:nvSpPr>
        <p:spPr>
          <a:xfrm>
            <a:off x="5654840" y="2424280"/>
            <a:ext cx="2705760" cy="590880"/>
          </a:xfrm>
          <a:prstGeom prst="ellipse">
            <a:avLst/>
          </a:prstGeom>
          <a:solidFill>
            <a:srgbClr val="212121"/>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pPr algn="ctr">
              <a:lnSpc>
                <a:spcPct val="115000"/>
              </a:lnSpc>
            </a:pPr>
            <a:r>
              <a:rPr lang="en" sz="1920">
                <a:solidFill>
                  <a:srgbClr val="FFFFFF"/>
                </a:solidFill>
              </a:rPr>
              <a:t>Work_Type</a:t>
            </a:r>
            <a:endParaRPr sz="1920">
              <a:solidFill>
                <a:srgbClr val="FFFFFF"/>
              </a:solidFill>
            </a:endParaRPr>
          </a:p>
        </p:txBody>
      </p:sp>
      <p:sp>
        <p:nvSpPr>
          <p:cNvPr id="1048903" name="Google Shape;565;p40"/>
          <p:cNvSpPr txBox="1"/>
          <p:nvPr/>
        </p:nvSpPr>
        <p:spPr>
          <a:xfrm>
            <a:off x="4501720" y="3433080"/>
            <a:ext cx="4585920" cy="257280"/>
          </a:xfrm>
          <a:prstGeom prst="rect">
            <a:avLst/>
          </a:prstGeom>
          <a:noFill/>
          <a:ln>
            <a:noFill/>
          </a:ln>
        </p:spPr>
        <p:txBody>
          <a:bodyPr spcFirstLastPara="1" wrap="square" lIns="146280" tIns="146280" rIns="146280" bIns="146280" anchor="t" anchorCtr="0">
            <a:noAutofit/>
          </a:bodyPr>
          <a:lstStyle/>
          <a:p>
            <a:pPr>
              <a:lnSpc>
                <a:spcPct val="115000"/>
              </a:lnSpc>
            </a:pPr>
            <a:endParaRPr sz="2080">
              <a:solidFill>
                <a:srgbClr val="FFFFFF"/>
              </a:solidFill>
            </a:endParaRPr>
          </a:p>
          <a:p>
            <a:endParaRPr sz="1120">
              <a:solidFill>
                <a:schemeClr val="dk1"/>
              </a:solidFill>
              <a:latin typeface="Barlow"/>
              <a:ea typeface="Barlow"/>
              <a:cs typeface="Barlow"/>
              <a:sym typeface="Barlow"/>
            </a:endParaRPr>
          </a:p>
        </p:txBody>
      </p:sp>
      <p:sp>
        <p:nvSpPr>
          <p:cNvPr id="1048904" name="Google Shape;566;p40"/>
          <p:cNvSpPr txBox="1"/>
          <p:nvPr/>
        </p:nvSpPr>
        <p:spPr>
          <a:xfrm>
            <a:off x="11208960" y="5357960"/>
            <a:ext cx="3421440" cy="1101120"/>
          </a:xfrm>
          <a:prstGeom prst="rect">
            <a:avLst/>
          </a:prstGeom>
          <a:noFill/>
          <a:ln>
            <a:noFill/>
          </a:ln>
          <a:effectLst>
            <a:reflection dist="38100" dir="5400000" fadeDir="5400012" sy="-100000" algn="bl" rotWithShape="0"/>
          </a:effectLst>
        </p:spPr>
        <p:txBody>
          <a:bodyPr spcFirstLastPara="1" wrap="square" lIns="146280" tIns="146280" rIns="146280" bIns="146280" anchor="t" anchorCtr="0">
            <a:noAutofit/>
          </a:bodyPr>
          <a:lstStyle/>
          <a:p>
            <a:endParaRPr sz="1920">
              <a:solidFill>
                <a:schemeClr val="dk1"/>
              </a:solidFill>
              <a:latin typeface="Barlow"/>
              <a:ea typeface="Barlow"/>
              <a:cs typeface="Barlow"/>
              <a:sym typeface="Barlow"/>
            </a:endParaRPr>
          </a:p>
        </p:txBody>
      </p:sp>
      <p:pic>
        <p:nvPicPr>
          <p:cNvPr id="2097164" name="Google Shape;567;p40"/>
          <p:cNvPicPr preferRelativeResize="0">
            <a:picLocks/>
          </p:cNvPicPr>
          <p:nvPr/>
        </p:nvPicPr>
        <p:blipFill>
          <a:blip r:embed="rId4">
            <a:alphaModFix/>
          </a:blip>
          <a:stretch>
            <a:fillRect/>
          </a:stretch>
        </p:blipFill>
        <p:spPr>
          <a:xfrm>
            <a:off x="1120227" y="4387520"/>
            <a:ext cx="12389370" cy="610640"/>
          </a:xfrm>
          <a:prstGeom prst="rect">
            <a:avLst/>
          </a:prstGeom>
          <a:noFill/>
          <a:ln w="9525" cap="flat" cmpd="sng">
            <a:solidFill>
              <a:srgbClr val="9E9E9E"/>
            </a:solidFill>
            <a:prstDash val="solid"/>
            <a:round/>
            <a:headEnd type="none" w="sm" len="sm"/>
            <a:tailEnd type="none" w="sm" len="sm"/>
          </a:ln>
          <a:effectLst>
            <a:outerShdw blurRad="57150" dist="19050" dir="5400000" algn="bl" rotWithShape="0">
              <a:srgbClr val="000000">
                <a:alpha val="50000"/>
              </a:srgbClr>
            </a:outerShdw>
          </a:effectLst>
        </p:spPr>
      </p:pic>
      <p:sp>
        <p:nvSpPr>
          <p:cNvPr id="1048905" name="Google Shape;568;p40"/>
          <p:cNvSpPr/>
          <p:nvPr/>
        </p:nvSpPr>
        <p:spPr>
          <a:xfrm>
            <a:off x="9513720" y="2302341"/>
            <a:ext cx="2705760" cy="59088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46280" tIns="146280" rIns="146280" bIns="146280" anchor="ctr" anchorCtr="0">
            <a:noAutofit/>
          </a:bodyPr>
          <a:lstStyle/>
          <a:p>
            <a:pPr>
              <a:lnSpc>
                <a:spcPct val="115000"/>
              </a:lnSpc>
            </a:pPr>
            <a:endParaRPr sz="1760">
              <a:solidFill>
                <a:srgbClr val="FFFFFF"/>
              </a:solidFill>
            </a:endParaRPr>
          </a:p>
          <a:p>
            <a:pPr algn="ctr">
              <a:lnSpc>
                <a:spcPct val="115000"/>
              </a:lnSpc>
            </a:pPr>
            <a:r>
              <a:rPr lang="en" sz="1760">
                <a:solidFill>
                  <a:srgbClr val="FFFFFF"/>
                </a:solidFill>
              </a:rPr>
              <a:t>Smoking_status</a:t>
            </a:r>
            <a:endParaRPr sz="1760">
              <a:solidFill>
                <a:srgbClr val="FFFFFF"/>
              </a:solidFill>
            </a:endParaRPr>
          </a:p>
          <a:p>
            <a:pPr algn="ctr">
              <a:lnSpc>
                <a:spcPct val="115000"/>
              </a:lnSpc>
            </a:pPr>
            <a:endParaRPr sz="1120">
              <a:solidFill>
                <a:srgbClr val="FFFFFF"/>
              </a:solidFill>
            </a:endParaRPr>
          </a:p>
        </p:txBody>
      </p:sp>
      <p:pic>
        <p:nvPicPr>
          <p:cNvPr id="2097165" name="Google Shape;569;p40"/>
          <p:cNvPicPr preferRelativeResize="0">
            <a:picLocks/>
          </p:cNvPicPr>
          <p:nvPr/>
        </p:nvPicPr>
        <p:blipFill>
          <a:blip r:embed="rId5">
            <a:alphaModFix/>
          </a:blip>
          <a:stretch>
            <a:fillRect/>
          </a:stretch>
        </p:blipFill>
        <p:spPr>
          <a:xfrm flipH="1">
            <a:off x="3063641" y="3240941"/>
            <a:ext cx="244891" cy="1278880"/>
          </a:xfrm>
          <a:prstGeom prst="rect">
            <a:avLst/>
          </a:prstGeom>
          <a:solidFill>
            <a:schemeClr val="tx1"/>
          </a:solidFill>
          <a:ln>
            <a:noFill/>
          </a:ln>
        </p:spPr>
      </p:pic>
      <p:pic>
        <p:nvPicPr>
          <p:cNvPr id="2097166" name="Google Shape;570;p40"/>
          <p:cNvPicPr preferRelativeResize="0">
            <a:picLocks/>
          </p:cNvPicPr>
          <p:nvPr/>
        </p:nvPicPr>
        <p:blipFill>
          <a:blip r:embed="rId5">
            <a:alphaModFix/>
          </a:blip>
          <a:stretch>
            <a:fillRect/>
          </a:stretch>
        </p:blipFill>
        <p:spPr>
          <a:xfrm>
            <a:off x="7058920" y="3253621"/>
            <a:ext cx="268560" cy="1278880"/>
          </a:xfrm>
          <a:prstGeom prst="rect">
            <a:avLst/>
          </a:prstGeom>
          <a:solidFill>
            <a:schemeClr val="tx1"/>
          </a:solidFill>
          <a:ln>
            <a:noFill/>
          </a:ln>
        </p:spPr>
      </p:pic>
      <p:pic>
        <p:nvPicPr>
          <p:cNvPr id="2097167" name="Google Shape;571;p40"/>
          <p:cNvPicPr preferRelativeResize="0">
            <a:picLocks/>
          </p:cNvPicPr>
          <p:nvPr/>
        </p:nvPicPr>
        <p:blipFill>
          <a:blip r:embed="rId5">
            <a:alphaModFix/>
          </a:blip>
          <a:stretch>
            <a:fillRect/>
          </a:stretch>
        </p:blipFill>
        <p:spPr>
          <a:xfrm>
            <a:off x="11077880" y="3245301"/>
            <a:ext cx="268560" cy="1278880"/>
          </a:xfrm>
          <a:prstGeom prst="rect">
            <a:avLst/>
          </a:prstGeom>
          <a:solidFill>
            <a:schemeClr val="tx1"/>
          </a:solidFill>
          <a:ln>
            <a:noFill/>
          </a:ln>
        </p:spPr>
      </p:pic>
      <p:pic>
        <p:nvPicPr>
          <p:cNvPr id="2097168" name="Google Shape;572;p40"/>
          <p:cNvPicPr preferRelativeResize="0">
            <a:picLocks/>
          </p:cNvPicPr>
          <p:nvPr/>
        </p:nvPicPr>
        <p:blipFill>
          <a:blip r:embed="rId6">
            <a:alphaModFix/>
          </a:blip>
          <a:stretch>
            <a:fillRect/>
          </a:stretch>
        </p:blipFill>
        <p:spPr>
          <a:xfrm>
            <a:off x="1117601" y="6125001"/>
            <a:ext cx="12270277" cy="1705160"/>
          </a:xfrm>
          <a:prstGeom prst="rect">
            <a:avLst/>
          </a:prstGeom>
          <a:noFill/>
          <a:ln>
            <a:noFill/>
          </a:ln>
          <a:effectLst>
            <a:outerShdw blurRad="57150" dist="19050" dir="5400000" algn="bl" rotWithShape="0">
              <a:srgbClr val="000000">
                <a:alpha val="50000"/>
              </a:srgbClr>
            </a:outerShdw>
          </a:effectLst>
        </p:spPr>
      </p:pic>
      <p:sp>
        <p:nvSpPr>
          <p:cNvPr id="1048906" name="Google Shape;573;p40"/>
          <p:cNvSpPr/>
          <p:nvPr/>
        </p:nvSpPr>
        <p:spPr>
          <a:xfrm>
            <a:off x="1795960" y="6370520"/>
            <a:ext cx="3100320" cy="127872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46280" tIns="146280" rIns="146280" bIns="146280" anchor="t" anchorCtr="0">
            <a:noAutofit/>
          </a:bodyPr>
          <a:lstStyle/>
          <a:p>
            <a:pPr algn="ctr">
              <a:lnSpc>
                <a:spcPct val="115000"/>
              </a:lnSpc>
            </a:pPr>
            <a:r>
              <a:rPr lang="en" sz="1760">
                <a:solidFill>
                  <a:srgbClr val="FFFFFF"/>
                </a:solidFill>
              </a:rPr>
              <a:t>0-Rural</a:t>
            </a:r>
            <a:endParaRPr sz="1760">
              <a:solidFill>
                <a:srgbClr val="FFFFFF"/>
              </a:solidFill>
            </a:endParaRPr>
          </a:p>
          <a:p>
            <a:pPr algn="ctr">
              <a:lnSpc>
                <a:spcPct val="115000"/>
              </a:lnSpc>
            </a:pPr>
            <a:r>
              <a:rPr lang="en" sz="1760">
                <a:solidFill>
                  <a:srgbClr val="FFFFFF"/>
                </a:solidFill>
              </a:rPr>
              <a:t>1-Urban</a:t>
            </a:r>
            <a:endParaRPr sz="1760">
              <a:solidFill>
                <a:srgbClr val="FFFFFF"/>
              </a:solidFill>
            </a:endParaRPr>
          </a:p>
          <a:p>
            <a:pPr algn="ctr">
              <a:lnSpc>
                <a:spcPct val="115000"/>
              </a:lnSpc>
            </a:pPr>
            <a:endParaRPr sz="1760">
              <a:solidFill>
                <a:srgbClr val="FFFFFF"/>
              </a:solidFill>
            </a:endParaRPr>
          </a:p>
        </p:txBody>
      </p:sp>
      <p:sp>
        <p:nvSpPr>
          <p:cNvPr id="1048907" name="Google Shape;574;p40"/>
          <p:cNvSpPr/>
          <p:nvPr/>
        </p:nvSpPr>
        <p:spPr>
          <a:xfrm>
            <a:off x="5604200" y="6370520"/>
            <a:ext cx="3421440" cy="127872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46280" tIns="146280" rIns="146280" bIns="146280" anchor="t" anchorCtr="0">
            <a:noAutofit/>
          </a:bodyPr>
          <a:lstStyle/>
          <a:p>
            <a:pPr>
              <a:lnSpc>
                <a:spcPct val="115000"/>
              </a:lnSpc>
            </a:pPr>
            <a:r>
              <a:rPr lang="en" sz="1280">
                <a:solidFill>
                  <a:srgbClr val="FFFFFF"/>
                </a:solidFill>
              </a:rPr>
              <a:t>work_type_Never_worked</a:t>
            </a:r>
            <a:endParaRPr sz="1280">
              <a:solidFill>
                <a:srgbClr val="FFFFFF"/>
              </a:solidFill>
            </a:endParaRPr>
          </a:p>
          <a:p>
            <a:pPr>
              <a:lnSpc>
                <a:spcPct val="115000"/>
              </a:lnSpc>
            </a:pPr>
            <a:r>
              <a:rPr lang="en" sz="1280">
                <a:solidFill>
                  <a:srgbClr val="FFFFFF"/>
                </a:solidFill>
              </a:rPr>
              <a:t> work_type_Private</a:t>
            </a:r>
            <a:endParaRPr sz="1280">
              <a:solidFill>
                <a:srgbClr val="FFFFFF"/>
              </a:solidFill>
            </a:endParaRPr>
          </a:p>
          <a:p>
            <a:pPr>
              <a:lnSpc>
                <a:spcPct val="115000"/>
              </a:lnSpc>
            </a:pPr>
            <a:r>
              <a:rPr lang="en" sz="1280">
                <a:solidFill>
                  <a:srgbClr val="FFFFFF"/>
                </a:solidFill>
              </a:rPr>
              <a:t> work_type_Self-employed</a:t>
            </a:r>
            <a:endParaRPr sz="1280">
              <a:solidFill>
                <a:srgbClr val="FFFFFF"/>
              </a:solidFill>
            </a:endParaRPr>
          </a:p>
          <a:p>
            <a:pPr>
              <a:lnSpc>
                <a:spcPct val="115000"/>
              </a:lnSpc>
            </a:pPr>
            <a:endParaRPr sz="800">
              <a:solidFill>
                <a:srgbClr val="FFFFFF"/>
              </a:solidFill>
            </a:endParaRPr>
          </a:p>
          <a:p>
            <a:pPr>
              <a:lnSpc>
                <a:spcPct val="115000"/>
              </a:lnSpc>
            </a:pPr>
            <a:endParaRPr sz="800">
              <a:solidFill>
                <a:srgbClr val="FFFFFF"/>
              </a:solidFill>
            </a:endParaRPr>
          </a:p>
        </p:txBody>
      </p:sp>
      <p:sp>
        <p:nvSpPr>
          <p:cNvPr id="1048908" name="Google Shape;575;p40"/>
          <p:cNvSpPr/>
          <p:nvPr/>
        </p:nvSpPr>
        <p:spPr>
          <a:xfrm>
            <a:off x="9422600" y="6248600"/>
            <a:ext cx="3851040" cy="1278720"/>
          </a:xfrm>
          <a:prstGeom prst="ellipse">
            <a:avLst/>
          </a:prstGeom>
          <a:solidFill>
            <a:srgbClr val="191919"/>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46280" tIns="146280" rIns="146280" bIns="146280" anchor="t" anchorCtr="0">
            <a:noAutofit/>
          </a:bodyPr>
          <a:lstStyle/>
          <a:p>
            <a:pPr>
              <a:lnSpc>
                <a:spcPct val="115000"/>
              </a:lnSpc>
            </a:pPr>
            <a:r>
              <a:rPr lang="en" sz="1280">
                <a:solidFill>
                  <a:srgbClr val="FFFFFF"/>
                </a:solidFill>
              </a:rPr>
              <a:t>smoking_status_never smoked </a:t>
            </a:r>
            <a:endParaRPr sz="1280">
              <a:solidFill>
                <a:srgbClr val="FFFFFF"/>
              </a:solidFill>
            </a:endParaRPr>
          </a:p>
          <a:p>
            <a:pPr>
              <a:lnSpc>
                <a:spcPct val="115000"/>
              </a:lnSpc>
            </a:pPr>
            <a:r>
              <a:rPr lang="en" sz="1280">
                <a:solidFill>
                  <a:srgbClr val="FFFFFF"/>
                </a:solidFill>
              </a:rPr>
              <a:t>smoking_status_formerly smoked</a:t>
            </a:r>
            <a:endParaRPr sz="1280">
              <a:solidFill>
                <a:srgbClr val="FFFFFF"/>
              </a:solidFill>
            </a:endParaRPr>
          </a:p>
          <a:p>
            <a:pPr>
              <a:lnSpc>
                <a:spcPct val="115000"/>
              </a:lnSpc>
            </a:pPr>
            <a:r>
              <a:rPr lang="en" sz="1280">
                <a:solidFill>
                  <a:srgbClr val="FFFFFF"/>
                </a:solidFill>
              </a:rPr>
              <a:t>smoking_status_smokes</a:t>
            </a:r>
            <a:endParaRPr sz="1280">
              <a:solidFill>
                <a:srgbClr val="FFFFFF"/>
              </a:solidFill>
            </a:endParaRPr>
          </a:p>
          <a:p>
            <a:pPr algn="ctr">
              <a:lnSpc>
                <a:spcPct val="115000"/>
              </a:lnSpc>
            </a:pPr>
            <a:endParaRPr sz="1200">
              <a:solidFill>
                <a:srgbClr val="FFFFFF"/>
              </a:solidFill>
            </a:endParaRPr>
          </a:p>
        </p:txBody>
      </p:sp>
      <p:pic>
        <p:nvPicPr>
          <p:cNvPr id="2097169" name="Google Shape;576;p40"/>
          <p:cNvPicPr preferRelativeResize="0">
            <a:picLocks/>
          </p:cNvPicPr>
          <p:nvPr/>
        </p:nvPicPr>
        <p:blipFill>
          <a:blip r:embed="rId5">
            <a:alphaModFix/>
          </a:blip>
          <a:stretch>
            <a:fillRect/>
          </a:stretch>
        </p:blipFill>
        <p:spPr>
          <a:xfrm flipH="1">
            <a:off x="3026401" y="4998160"/>
            <a:ext cx="244891" cy="1278880"/>
          </a:xfrm>
          <a:prstGeom prst="rect">
            <a:avLst/>
          </a:prstGeom>
          <a:solidFill>
            <a:schemeClr val="tx1"/>
          </a:solidFill>
          <a:ln>
            <a:noFill/>
          </a:ln>
        </p:spPr>
      </p:pic>
      <p:pic>
        <p:nvPicPr>
          <p:cNvPr id="2097170" name="Google Shape;577;p40"/>
          <p:cNvPicPr preferRelativeResize="0">
            <a:picLocks/>
          </p:cNvPicPr>
          <p:nvPr/>
        </p:nvPicPr>
        <p:blipFill>
          <a:blip r:embed="rId5">
            <a:alphaModFix/>
          </a:blip>
          <a:stretch>
            <a:fillRect/>
          </a:stretch>
        </p:blipFill>
        <p:spPr>
          <a:xfrm flipH="1">
            <a:off x="7136302" y="4998141"/>
            <a:ext cx="244891" cy="1278880"/>
          </a:xfrm>
          <a:prstGeom prst="rect">
            <a:avLst/>
          </a:prstGeom>
          <a:solidFill>
            <a:schemeClr val="tx1"/>
          </a:solidFill>
          <a:ln>
            <a:noFill/>
          </a:ln>
        </p:spPr>
      </p:pic>
      <p:pic>
        <p:nvPicPr>
          <p:cNvPr id="2097171" name="Google Shape;578;p40"/>
          <p:cNvPicPr preferRelativeResize="0">
            <a:picLocks/>
          </p:cNvPicPr>
          <p:nvPr/>
        </p:nvPicPr>
        <p:blipFill>
          <a:blip r:embed="rId5">
            <a:alphaModFix/>
          </a:blip>
          <a:stretch>
            <a:fillRect/>
          </a:stretch>
        </p:blipFill>
        <p:spPr>
          <a:xfrm flipH="1">
            <a:off x="11089721" y="4876221"/>
            <a:ext cx="244891" cy="1278880"/>
          </a:xfrm>
          <a:prstGeom prst="rect">
            <a:avLst/>
          </a:prstGeom>
          <a:solidFill>
            <a:schemeClr val="tx1"/>
          </a:solidFill>
          <a:ln>
            <a:noFill/>
          </a:ln>
        </p:spPr>
      </p:pic>
      <p:sp>
        <p:nvSpPr>
          <p:cNvPr id="1048909" name="Google Shape;579;p40"/>
          <p:cNvSpPr txBox="1"/>
          <p:nvPr/>
        </p:nvSpPr>
        <p:spPr>
          <a:xfrm>
            <a:off x="991000" y="1069720"/>
            <a:ext cx="10090080" cy="1176960"/>
          </a:xfrm>
          <a:prstGeom prst="rect">
            <a:avLst/>
          </a:prstGeom>
          <a:noFill/>
          <a:ln>
            <a:noFill/>
          </a:ln>
        </p:spPr>
        <p:txBody>
          <a:bodyPr spcFirstLastPara="1" wrap="square" lIns="146280" tIns="146280" rIns="146280" bIns="146280" anchor="t" anchorCtr="0">
            <a:noAutofit/>
          </a:bodyPr>
          <a:lstStyle/>
          <a:p>
            <a:r>
              <a:rPr lang="en" sz="1920" dirty="0">
                <a:latin typeface="Barlow"/>
                <a:ea typeface="Barlow"/>
                <a:cs typeface="Barlow"/>
                <a:sym typeface="Barlow"/>
              </a:rPr>
              <a:t>Data encoding is the process of converting categorical data into numerical formats so that machine learning algorithms can interpret it.</a:t>
            </a:r>
            <a:endParaRPr sz="1920" dirty="0">
              <a:latin typeface="Barlow"/>
              <a:ea typeface="Barlow"/>
              <a:cs typeface="Barlow"/>
              <a:sym typeface="Barlo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629603" y="586026"/>
            <a:ext cx="13371195" cy="593646"/>
          </a:xfrm>
          <a:prstGeom prst="rect">
            <a:avLst/>
          </a:prstGeom>
          <a:noFill/>
          <a:ln/>
        </p:spPr>
        <p:txBody>
          <a:bodyPr wrap="none" lIns="0" tIns="0" rIns="0" bIns="0" rtlCol="0" anchor="t"/>
          <a:lstStyle/>
          <a:p>
            <a:pPr marL="0" indent="0" algn="ctr">
              <a:lnSpc>
                <a:spcPts val="4650"/>
              </a:lnSpc>
              <a:buNone/>
            </a:pPr>
            <a:r>
              <a:rPr lang="en-US" sz="4650" dirty="0">
                <a:solidFill>
                  <a:srgbClr val="D6E5EF"/>
                </a:solidFill>
                <a:latin typeface="Lora" pitchFamily="34" charset="0"/>
                <a:ea typeface="Lora" pitchFamily="34" charset="-122"/>
                <a:cs typeface="Lora" pitchFamily="34" charset="-120"/>
              </a:rPr>
              <a:t>04</a:t>
            </a:r>
            <a:endParaRPr lang="en-US" sz="4650" dirty="0"/>
          </a:p>
        </p:txBody>
      </p:sp>
      <p:sp>
        <p:nvSpPr>
          <p:cNvPr id="3" name="Text 1"/>
          <p:cNvSpPr/>
          <p:nvPr/>
        </p:nvSpPr>
        <p:spPr>
          <a:xfrm>
            <a:off x="4774049" y="1404461"/>
            <a:ext cx="5082183" cy="1763282"/>
          </a:xfrm>
          <a:prstGeom prst="rect">
            <a:avLst/>
          </a:prstGeom>
          <a:noFill/>
          <a:ln/>
        </p:spPr>
        <p:txBody>
          <a:bodyPr wrap="none" lIns="0" tIns="0" rIns="0" bIns="0" rtlCol="0" anchor="t"/>
          <a:lstStyle/>
          <a:p>
            <a:pPr marL="0" indent="0" algn="ctr">
              <a:lnSpc>
                <a:spcPct val="200000"/>
              </a:lnSpc>
              <a:buNone/>
            </a:pPr>
            <a:r>
              <a:rPr lang="en-US" sz="5400" i="1" dirty="0">
                <a:solidFill>
                  <a:srgbClr val="D6E5EF"/>
                </a:solidFill>
                <a:latin typeface="Lora" pitchFamily="34" charset="0"/>
                <a:ea typeface="Lora" pitchFamily="34" charset="-122"/>
                <a:cs typeface="Lora" pitchFamily="34" charset="-120"/>
              </a:rPr>
              <a:t>       Machine Learning Models</a:t>
            </a:r>
            <a:endParaRPr lang="en-US" sz="5400" dirty="0"/>
          </a:p>
        </p:txBody>
      </p:sp>
      <p:pic>
        <p:nvPicPr>
          <p:cNvPr id="4" name="Image 0" descr="preencoded.png"/>
          <p:cNvPicPr>
            <a:picLocks noChangeAspect="1"/>
          </p:cNvPicPr>
          <p:nvPr/>
        </p:nvPicPr>
        <p:blipFill>
          <a:blip r:embed="rId3"/>
          <a:stretch>
            <a:fillRect/>
          </a:stretch>
        </p:blipFill>
        <p:spPr>
          <a:xfrm>
            <a:off x="4963885" y="3768601"/>
            <a:ext cx="10384971" cy="559772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545568" y="1045292"/>
            <a:ext cx="5632490" cy="704017"/>
          </a:xfrm>
          <a:prstGeom prst="rect">
            <a:avLst/>
          </a:prstGeom>
          <a:noFill/>
          <a:ln/>
        </p:spPr>
        <p:txBody>
          <a:bodyPr wrap="none" lIns="0" tIns="0" rIns="0" bIns="0" rtlCol="0" anchor="t"/>
          <a:lstStyle/>
          <a:p>
            <a:pPr marL="0" indent="0">
              <a:lnSpc>
                <a:spcPts val="5500"/>
              </a:lnSpc>
              <a:buNone/>
            </a:pPr>
            <a:r>
              <a:rPr lang="en-US" sz="5400" dirty="0">
                <a:solidFill>
                  <a:srgbClr val="F98AC7"/>
                </a:solidFill>
                <a:latin typeface="Lora" pitchFamily="34" charset="0"/>
                <a:ea typeface="Lora" pitchFamily="34" charset="-122"/>
                <a:cs typeface="Lora" pitchFamily="34" charset="-120"/>
              </a:rPr>
              <a:t>Key Objectives</a:t>
            </a:r>
            <a:endParaRPr lang="en-US" sz="5400" dirty="0"/>
          </a:p>
        </p:txBody>
      </p:sp>
      <p:sp>
        <p:nvSpPr>
          <p:cNvPr id="4" name="Shape 1"/>
          <p:cNvSpPr/>
          <p:nvPr/>
        </p:nvSpPr>
        <p:spPr>
          <a:xfrm>
            <a:off x="3084598" y="2383176"/>
            <a:ext cx="664304" cy="704017"/>
          </a:xfrm>
          <a:prstGeom prst="roundRect">
            <a:avLst>
              <a:gd name="adj" fmla="val 6668"/>
            </a:avLst>
          </a:prstGeom>
          <a:solidFill>
            <a:srgbClr val="444752"/>
          </a:solidFill>
          <a:ln/>
        </p:spPr>
        <p:txBody>
          <a:bodyPr/>
          <a:lstStyle/>
          <a:p>
            <a:endParaRPr lang="en-US"/>
          </a:p>
        </p:txBody>
      </p:sp>
      <p:sp>
        <p:nvSpPr>
          <p:cNvPr id="5" name="Text 2"/>
          <p:cNvSpPr/>
          <p:nvPr/>
        </p:nvSpPr>
        <p:spPr>
          <a:xfrm>
            <a:off x="3292243" y="2563689"/>
            <a:ext cx="151866" cy="784930"/>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1</a:t>
            </a:r>
            <a:endParaRPr lang="en-US" sz="2650" dirty="0"/>
          </a:p>
        </p:txBody>
      </p:sp>
      <p:sp>
        <p:nvSpPr>
          <p:cNvPr id="6" name="Text 3"/>
          <p:cNvSpPr/>
          <p:nvPr/>
        </p:nvSpPr>
        <p:spPr>
          <a:xfrm>
            <a:off x="3862433" y="2463438"/>
            <a:ext cx="3499380" cy="1635136"/>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Lora" pitchFamily="34" charset="0"/>
                <a:ea typeface="Lora" pitchFamily="34" charset="-122"/>
                <a:cs typeface="Lora" pitchFamily="34" charset="-120"/>
              </a:rPr>
              <a:t>Develop High-Precision Model</a:t>
            </a:r>
            <a:endParaRPr lang="en-US" sz="2200" dirty="0"/>
          </a:p>
        </p:txBody>
      </p:sp>
      <p:sp>
        <p:nvSpPr>
          <p:cNvPr id="7" name="Text 4"/>
          <p:cNvSpPr/>
          <p:nvPr/>
        </p:nvSpPr>
        <p:spPr>
          <a:xfrm>
            <a:off x="4107239" y="3530916"/>
            <a:ext cx="3499380" cy="4448773"/>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Create a machine learning model with enhanced accuracy for predicting the likelihood of stroke in patients.</a:t>
            </a:r>
            <a:endParaRPr lang="en-US" sz="1850" dirty="0"/>
          </a:p>
        </p:txBody>
      </p:sp>
      <p:sp>
        <p:nvSpPr>
          <p:cNvPr id="8" name="Shape 5"/>
          <p:cNvSpPr/>
          <p:nvPr/>
        </p:nvSpPr>
        <p:spPr>
          <a:xfrm>
            <a:off x="6944775" y="2345268"/>
            <a:ext cx="664304" cy="704017"/>
          </a:xfrm>
          <a:prstGeom prst="roundRect">
            <a:avLst>
              <a:gd name="adj" fmla="val 6668"/>
            </a:avLst>
          </a:prstGeom>
          <a:solidFill>
            <a:srgbClr val="444752"/>
          </a:solidFill>
          <a:ln/>
        </p:spPr>
        <p:txBody>
          <a:bodyPr/>
          <a:lstStyle/>
          <a:p>
            <a:endParaRPr lang="en-US"/>
          </a:p>
        </p:txBody>
      </p:sp>
      <p:sp>
        <p:nvSpPr>
          <p:cNvPr id="9" name="Text 6"/>
          <p:cNvSpPr/>
          <p:nvPr/>
        </p:nvSpPr>
        <p:spPr>
          <a:xfrm>
            <a:off x="7117007" y="2563689"/>
            <a:ext cx="223980" cy="784930"/>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2</a:t>
            </a:r>
            <a:endParaRPr lang="en-US" sz="2650" dirty="0"/>
          </a:p>
        </p:txBody>
      </p:sp>
      <p:sp>
        <p:nvSpPr>
          <p:cNvPr id="10" name="Text 7"/>
          <p:cNvSpPr/>
          <p:nvPr/>
        </p:nvSpPr>
        <p:spPr>
          <a:xfrm>
            <a:off x="7716367" y="2463438"/>
            <a:ext cx="3499380" cy="1635136"/>
          </a:xfrm>
          <a:prstGeom prst="rect">
            <a:avLst/>
          </a:prstGeom>
          <a:noFill/>
          <a:ln/>
        </p:spPr>
        <p:txBody>
          <a:bodyPr wrap="square" lIns="0" tIns="0" rIns="0" bIns="0" rtlCol="0" anchor="t"/>
          <a:lstStyle/>
          <a:p>
            <a:pPr marL="0" indent="0">
              <a:lnSpc>
                <a:spcPts val="2750"/>
              </a:lnSpc>
              <a:buNone/>
            </a:pPr>
            <a:r>
              <a:rPr lang="en-US" sz="2200" dirty="0">
                <a:solidFill>
                  <a:srgbClr val="D6E5EF"/>
                </a:solidFill>
                <a:latin typeface="Lora" pitchFamily="34" charset="0"/>
                <a:ea typeface="Lora" pitchFamily="34" charset="-122"/>
                <a:cs typeface="Lora" pitchFamily="34" charset="-120"/>
              </a:rPr>
              <a:t>Improve Healthcare Outcomes</a:t>
            </a:r>
            <a:endParaRPr lang="en-US" sz="2200" dirty="0"/>
          </a:p>
        </p:txBody>
      </p:sp>
      <p:sp>
        <p:nvSpPr>
          <p:cNvPr id="11" name="Text 8"/>
          <p:cNvSpPr/>
          <p:nvPr/>
        </p:nvSpPr>
        <p:spPr>
          <a:xfrm>
            <a:off x="7716367" y="3310925"/>
            <a:ext cx="3499380" cy="355901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Leverage the model to enable early intervention and better treatment planning for stroke patients.</a:t>
            </a:r>
            <a:endParaRPr lang="en-US" sz="1850" dirty="0"/>
          </a:p>
        </p:txBody>
      </p:sp>
      <p:sp>
        <p:nvSpPr>
          <p:cNvPr id="12" name="Shape 9"/>
          <p:cNvSpPr/>
          <p:nvPr/>
        </p:nvSpPr>
        <p:spPr>
          <a:xfrm>
            <a:off x="3084598" y="5707995"/>
            <a:ext cx="664304" cy="704017"/>
          </a:xfrm>
          <a:prstGeom prst="roundRect">
            <a:avLst>
              <a:gd name="adj" fmla="val 6668"/>
            </a:avLst>
          </a:prstGeom>
          <a:solidFill>
            <a:srgbClr val="444752"/>
          </a:solidFill>
          <a:ln/>
        </p:spPr>
        <p:txBody>
          <a:bodyPr/>
          <a:lstStyle/>
          <a:p>
            <a:endParaRPr lang="en-US"/>
          </a:p>
        </p:txBody>
      </p:sp>
      <p:sp>
        <p:nvSpPr>
          <p:cNvPr id="13" name="Text 10"/>
          <p:cNvSpPr/>
          <p:nvPr/>
        </p:nvSpPr>
        <p:spPr>
          <a:xfrm>
            <a:off x="3259738" y="5834812"/>
            <a:ext cx="232205" cy="784930"/>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3</a:t>
            </a:r>
            <a:endParaRPr lang="en-US" sz="2650" dirty="0"/>
          </a:p>
        </p:txBody>
      </p:sp>
      <p:sp>
        <p:nvSpPr>
          <p:cNvPr id="14" name="Text 11"/>
          <p:cNvSpPr/>
          <p:nvPr/>
        </p:nvSpPr>
        <p:spPr>
          <a:xfrm>
            <a:off x="3862433" y="5734561"/>
            <a:ext cx="4851928" cy="817568"/>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Lora" pitchFamily="34" charset="0"/>
                <a:ea typeface="Lora" pitchFamily="34" charset="-122"/>
                <a:cs typeface="Lora" pitchFamily="34" charset="-120"/>
              </a:rPr>
              <a:t>Enhance Data-Driven Insights</a:t>
            </a:r>
            <a:endParaRPr lang="en-US" sz="2200" dirty="0"/>
          </a:p>
        </p:txBody>
      </p:sp>
      <p:sp>
        <p:nvSpPr>
          <p:cNvPr id="15" name="Text 12"/>
          <p:cNvSpPr/>
          <p:nvPr/>
        </p:nvSpPr>
        <p:spPr>
          <a:xfrm>
            <a:off x="4107239" y="6450090"/>
            <a:ext cx="8253490" cy="1779509"/>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Uncover valuable data-driven insights that can inform future advancements in stroke prevention and management.</a:t>
            </a:r>
            <a:endParaRPr lang="en-US" sz="18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957382" y="2371606"/>
            <a:ext cx="12954952" cy="766048"/>
          </a:xfrm>
          <a:prstGeom prst="rect">
            <a:avLst/>
          </a:prstGeom>
          <a:noFill/>
          <a:ln/>
        </p:spPr>
        <p:txBody>
          <a:bodyPr wrap="square" lIns="0" tIns="0" rIns="0" bIns="0" rtlCol="0" anchor="t"/>
          <a:lstStyle/>
          <a:p>
            <a:pPr marL="0" indent="0">
              <a:lnSpc>
                <a:spcPts val="3000"/>
              </a:lnSpc>
              <a:buNone/>
            </a:pPr>
            <a:r>
              <a:rPr lang="en-US" sz="2400" dirty="0">
                <a:solidFill>
                  <a:srgbClr val="D6E5EF"/>
                </a:solidFill>
                <a:latin typeface="Source Sans Pro" pitchFamily="34" charset="0"/>
                <a:ea typeface="Source Sans Pro" pitchFamily="34" charset="-122"/>
                <a:cs typeface="Source Sans Pro" pitchFamily="34" charset="-120"/>
              </a:rPr>
              <a:t>Machine Learning (ML) models are algorithms that enable computers to learn patterns from data and make predictions or decisions without being explicitly programmed. Common models are:</a:t>
            </a:r>
            <a:endParaRPr lang="en-US" sz="2400" dirty="0"/>
          </a:p>
        </p:txBody>
      </p:sp>
      <p:sp>
        <p:nvSpPr>
          <p:cNvPr id="3" name="Shape 1"/>
          <p:cNvSpPr/>
          <p:nvPr/>
        </p:nvSpPr>
        <p:spPr>
          <a:xfrm>
            <a:off x="837724" y="3789878"/>
            <a:ext cx="6357818" cy="830580"/>
          </a:xfrm>
          <a:prstGeom prst="roundRect">
            <a:avLst>
              <a:gd name="adj" fmla="val 4323"/>
            </a:avLst>
          </a:prstGeom>
          <a:solidFill>
            <a:srgbClr val="444752"/>
          </a:solidFill>
          <a:ln/>
        </p:spPr>
        <p:txBody>
          <a:bodyPr/>
          <a:lstStyle/>
          <a:p>
            <a:endParaRPr lang="en-US"/>
          </a:p>
        </p:txBody>
      </p:sp>
      <p:sp>
        <p:nvSpPr>
          <p:cNvPr id="4" name="Text 2"/>
          <p:cNvSpPr/>
          <p:nvPr/>
        </p:nvSpPr>
        <p:spPr>
          <a:xfrm>
            <a:off x="1077039" y="4029194"/>
            <a:ext cx="2816185" cy="351949"/>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Lora" pitchFamily="34" charset="0"/>
                <a:ea typeface="Lora" pitchFamily="34" charset="-122"/>
                <a:cs typeface="Lora" pitchFamily="34" charset="-120"/>
              </a:rPr>
              <a:t>Linear Regression</a:t>
            </a:r>
            <a:endParaRPr lang="en-US" sz="2200" dirty="0"/>
          </a:p>
        </p:txBody>
      </p:sp>
      <p:sp>
        <p:nvSpPr>
          <p:cNvPr id="5" name="Shape 3"/>
          <p:cNvSpPr/>
          <p:nvPr/>
        </p:nvSpPr>
        <p:spPr>
          <a:xfrm>
            <a:off x="7434858" y="3789878"/>
            <a:ext cx="6357818" cy="830580"/>
          </a:xfrm>
          <a:prstGeom prst="roundRect">
            <a:avLst>
              <a:gd name="adj" fmla="val 4323"/>
            </a:avLst>
          </a:prstGeom>
          <a:solidFill>
            <a:srgbClr val="444752"/>
          </a:solidFill>
          <a:ln/>
        </p:spPr>
        <p:txBody>
          <a:bodyPr/>
          <a:lstStyle/>
          <a:p>
            <a:endParaRPr lang="en-US"/>
          </a:p>
        </p:txBody>
      </p:sp>
      <p:sp>
        <p:nvSpPr>
          <p:cNvPr id="6" name="Text 4"/>
          <p:cNvSpPr/>
          <p:nvPr/>
        </p:nvSpPr>
        <p:spPr>
          <a:xfrm>
            <a:off x="7674173" y="4029194"/>
            <a:ext cx="2816185" cy="351949"/>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Lora" pitchFamily="34" charset="0"/>
                <a:ea typeface="Lora" pitchFamily="34" charset="-122"/>
                <a:cs typeface="Lora" pitchFamily="34" charset="-120"/>
              </a:rPr>
              <a:t>Ridge Regression</a:t>
            </a:r>
            <a:endParaRPr lang="en-US" sz="2200" dirty="0"/>
          </a:p>
        </p:txBody>
      </p:sp>
      <p:sp>
        <p:nvSpPr>
          <p:cNvPr id="7" name="Shape 5"/>
          <p:cNvSpPr/>
          <p:nvPr/>
        </p:nvSpPr>
        <p:spPr>
          <a:xfrm>
            <a:off x="837724" y="4859774"/>
            <a:ext cx="6357818" cy="830580"/>
          </a:xfrm>
          <a:prstGeom prst="roundRect">
            <a:avLst>
              <a:gd name="adj" fmla="val 4323"/>
            </a:avLst>
          </a:prstGeom>
          <a:solidFill>
            <a:srgbClr val="444752"/>
          </a:solidFill>
          <a:ln/>
        </p:spPr>
        <p:txBody>
          <a:bodyPr/>
          <a:lstStyle/>
          <a:p>
            <a:endParaRPr lang="en-US"/>
          </a:p>
        </p:txBody>
      </p:sp>
      <p:sp>
        <p:nvSpPr>
          <p:cNvPr id="8" name="Text 6"/>
          <p:cNvSpPr/>
          <p:nvPr/>
        </p:nvSpPr>
        <p:spPr>
          <a:xfrm>
            <a:off x="1077039" y="509909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Lora" pitchFamily="34" charset="0"/>
                <a:ea typeface="Lora" pitchFamily="34" charset="-122"/>
                <a:cs typeface="Lora" pitchFamily="34" charset="-120"/>
              </a:rPr>
              <a:t>Logistic Regression</a:t>
            </a:r>
            <a:endParaRPr lang="en-US" sz="2200" dirty="0"/>
          </a:p>
        </p:txBody>
      </p:sp>
      <p:sp>
        <p:nvSpPr>
          <p:cNvPr id="9" name="Shape 7"/>
          <p:cNvSpPr/>
          <p:nvPr/>
        </p:nvSpPr>
        <p:spPr>
          <a:xfrm>
            <a:off x="7434858" y="4859774"/>
            <a:ext cx="6357818" cy="830580"/>
          </a:xfrm>
          <a:prstGeom prst="roundRect">
            <a:avLst>
              <a:gd name="adj" fmla="val 4323"/>
            </a:avLst>
          </a:prstGeom>
          <a:solidFill>
            <a:srgbClr val="444752"/>
          </a:solidFill>
          <a:ln/>
        </p:spPr>
        <p:txBody>
          <a:bodyPr/>
          <a:lstStyle/>
          <a:p>
            <a:endParaRPr lang="en-US"/>
          </a:p>
        </p:txBody>
      </p:sp>
      <p:sp>
        <p:nvSpPr>
          <p:cNvPr id="10" name="Text 8"/>
          <p:cNvSpPr/>
          <p:nvPr/>
        </p:nvSpPr>
        <p:spPr>
          <a:xfrm>
            <a:off x="7674173" y="5099090"/>
            <a:ext cx="2816185" cy="351949"/>
          </a:xfrm>
          <a:prstGeom prst="rect">
            <a:avLst/>
          </a:prstGeom>
          <a:noFill/>
          <a:ln/>
        </p:spPr>
        <p:txBody>
          <a:bodyPr wrap="none" lIns="0" tIns="0" rIns="0" bIns="0" rtlCol="0" anchor="t"/>
          <a:lstStyle/>
          <a:p>
            <a:pPr marL="0" indent="0">
              <a:lnSpc>
                <a:spcPts val="2750"/>
              </a:lnSpc>
              <a:buNone/>
            </a:pPr>
            <a:r>
              <a:rPr lang="en-US" sz="2200" dirty="0">
                <a:solidFill>
                  <a:srgbClr val="D6E5EF"/>
                </a:solidFill>
                <a:latin typeface="Lora" pitchFamily="34" charset="0"/>
                <a:ea typeface="Lora" pitchFamily="34" charset="-122"/>
                <a:cs typeface="Lora" pitchFamily="34" charset="-120"/>
              </a:rPr>
              <a:t>Logistic Regression</a:t>
            </a:r>
            <a:endParaRPr lang="en-US"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837724" y="1016556"/>
            <a:ext cx="12954952" cy="1408033"/>
          </a:xfrm>
          <a:prstGeom prst="rect">
            <a:avLst/>
          </a:prstGeom>
          <a:noFill/>
          <a:ln/>
        </p:spPr>
        <p:txBody>
          <a:bodyPr wrap="squar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Preprocessing and Data Preparation for Regression Models</a:t>
            </a:r>
            <a:endParaRPr lang="en-US" sz="4400" dirty="0"/>
          </a:p>
        </p:txBody>
      </p:sp>
      <p:sp>
        <p:nvSpPr>
          <p:cNvPr id="3" name="Shape 1"/>
          <p:cNvSpPr/>
          <p:nvPr/>
        </p:nvSpPr>
        <p:spPr>
          <a:xfrm>
            <a:off x="837724" y="3262313"/>
            <a:ext cx="12954952" cy="30480"/>
          </a:xfrm>
          <a:prstGeom prst="roundRect">
            <a:avLst>
              <a:gd name="adj" fmla="val 117806"/>
            </a:avLst>
          </a:prstGeom>
          <a:solidFill>
            <a:srgbClr val="5D606B"/>
          </a:solidFill>
          <a:ln/>
        </p:spPr>
        <p:txBody>
          <a:bodyPr/>
          <a:lstStyle/>
          <a:p>
            <a:endParaRPr lang="en-US"/>
          </a:p>
        </p:txBody>
      </p:sp>
      <p:sp>
        <p:nvSpPr>
          <p:cNvPr id="4" name="Shape 2"/>
          <p:cNvSpPr/>
          <p:nvPr/>
        </p:nvSpPr>
        <p:spPr>
          <a:xfrm>
            <a:off x="2901672" y="3262253"/>
            <a:ext cx="30480" cy="837724"/>
          </a:xfrm>
          <a:prstGeom prst="roundRect">
            <a:avLst>
              <a:gd name="adj" fmla="val 117806"/>
            </a:avLst>
          </a:prstGeom>
          <a:solidFill>
            <a:srgbClr val="5D606B"/>
          </a:solidFill>
          <a:ln/>
        </p:spPr>
        <p:txBody>
          <a:bodyPr/>
          <a:lstStyle/>
          <a:p>
            <a:endParaRPr lang="en-US"/>
          </a:p>
        </p:txBody>
      </p:sp>
      <p:sp>
        <p:nvSpPr>
          <p:cNvPr id="5" name="Shape 3"/>
          <p:cNvSpPr/>
          <p:nvPr/>
        </p:nvSpPr>
        <p:spPr>
          <a:xfrm>
            <a:off x="2647712" y="2993053"/>
            <a:ext cx="538520" cy="538520"/>
          </a:xfrm>
          <a:prstGeom prst="roundRect">
            <a:avLst>
              <a:gd name="adj" fmla="val 6668"/>
            </a:avLst>
          </a:prstGeom>
          <a:solidFill>
            <a:srgbClr val="444752"/>
          </a:solidFill>
          <a:ln/>
        </p:spPr>
        <p:txBody>
          <a:bodyPr/>
          <a:lstStyle/>
          <a:p>
            <a:endParaRPr lang="en-US"/>
          </a:p>
        </p:txBody>
      </p:sp>
      <p:sp>
        <p:nvSpPr>
          <p:cNvPr id="6" name="Text 4"/>
          <p:cNvSpPr/>
          <p:nvPr/>
        </p:nvSpPr>
        <p:spPr>
          <a:xfrm>
            <a:off x="2855357" y="3093303"/>
            <a:ext cx="123111"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1</a:t>
            </a:r>
            <a:endParaRPr lang="en-US" sz="2650" dirty="0"/>
          </a:p>
        </p:txBody>
      </p:sp>
      <p:sp>
        <p:nvSpPr>
          <p:cNvPr id="7" name="Text 5"/>
          <p:cNvSpPr/>
          <p:nvPr/>
        </p:nvSpPr>
        <p:spPr>
          <a:xfrm>
            <a:off x="1324332" y="4339471"/>
            <a:ext cx="3185398" cy="351949"/>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Lora" pitchFamily="34" charset="0"/>
                <a:ea typeface="Lora" pitchFamily="34" charset="-122"/>
                <a:cs typeface="Lora" pitchFamily="34" charset="-120"/>
              </a:rPr>
              <a:t>Handling Missing Values</a:t>
            </a:r>
            <a:endParaRPr lang="en-US" sz="2200" dirty="0"/>
          </a:p>
        </p:txBody>
      </p:sp>
      <p:sp>
        <p:nvSpPr>
          <p:cNvPr id="8" name="Shape 6"/>
          <p:cNvSpPr/>
          <p:nvPr/>
        </p:nvSpPr>
        <p:spPr>
          <a:xfrm>
            <a:off x="7299722" y="3262253"/>
            <a:ext cx="30480" cy="837724"/>
          </a:xfrm>
          <a:prstGeom prst="roundRect">
            <a:avLst>
              <a:gd name="adj" fmla="val 117806"/>
            </a:avLst>
          </a:prstGeom>
          <a:solidFill>
            <a:srgbClr val="5D606B"/>
          </a:solidFill>
          <a:ln/>
        </p:spPr>
        <p:txBody>
          <a:bodyPr/>
          <a:lstStyle/>
          <a:p>
            <a:endParaRPr lang="en-US"/>
          </a:p>
        </p:txBody>
      </p:sp>
      <p:sp>
        <p:nvSpPr>
          <p:cNvPr id="9" name="Shape 7"/>
          <p:cNvSpPr/>
          <p:nvPr/>
        </p:nvSpPr>
        <p:spPr>
          <a:xfrm>
            <a:off x="7045762" y="2993053"/>
            <a:ext cx="538520" cy="538520"/>
          </a:xfrm>
          <a:prstGeom prst="roundRect">
            <a:avLst>
              <a:gd name="adj" fmla="val 6668"/>
            </a:avLst>
          </a:prstGeom>
          <a:solidFill>
            <a:srgbClr val="444752"/>
          </a:solidFill>
          <a:ln/>
        </p:spPr>
        <p:txBody>
          <a:bodyPr/>
          <a:lstStyle/>
          <a:p>
            <a:endParaRPr lang="en-US"/>
          </a:p>
        </p:txBody>
      </p:sp>
      <p:sp>
        <p:nvSpPr>
          <p:cNvPr id="10" name="Text 8"/>
          <p:cNvSpPr/>
          <p:nvPr/>
        </p:nvSpPr>
        <p:spPr>
          <a:xfrm>
            <a:off x="7224236" y="3093303"/>
            <a:ext cx="181570"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2</a:t>
            </a:r>
            <a:endParaRPr lang="en-US" sz="2650" dirty="0"/>
          </a:p>
        </p:txBody>
      </p:sp>
      <p:sp>
        <p:nvSpPr>
          <p:cNvPr id="11" name="Text 9"/>
          <p:cNvSpPr/>
          <p:nvPr/>
        </p:nvSpPr>
        <p:spPr>
          <a:xfrm>
            <a:off x="5475089" y="4339471"/>
            <a:ext cx="3680103" cy="703898"/>
          </a:xfrm>
          <a:prstGeom prst="rect">
            <a:avLst/>
          </a:prstGeom>
          <a:noFill/>
          <a:ln/>
        </p:spPr>
        <p:txBody>
          <a:bodyPr wrap="square" lIns="0" tIns="0" rIns="0" bIns="0" rtlCol="0" anchor="t"/>
          <a:lstStyle/>
          <a:p>
            <a:pPr marL="0" indent="0" algn="ctr">
              <a:lnSpc>
                <a:spcPts val="2750"/>
              </a:lnSpc>
              <a:buNone/>
            </a:pPr>
            <a:r>
              <a:rPr lang="en-US" sz="2200" dirty="0">
                <a:solidFill>
                  <a:srgbClr val="D6E5EF"/>
                </a:solidFill>
                <a:latin typeface="Lora" pitchFamily="34" charset="0"/>
                <a:ea typeface="Lora" pitchFamily="34" charset="-122"/>
                <a:cs typeface="Lora" pitchFamily="34" charset="-120"/>
              </a:rPr>
              <a:t>Encoding Categorical Variables</a:t>
            </a:r>
            <a:endParaRPr lang="en-US" sz="2200" dirty="0"/>
          </a:p>
        </p:txBody>
      </p:sp>
      <p:sp>
        <p:nvSpPr>
          <p:cNvPr id="12" name="Shape 10"/>
          <p:cNvSpPr/>
          <p:nvPr/>
        </p:nvSpPr>
        <p:spPr>
          <a:xfrm>
            <a:off x="11697772" y="3262253"/>
            <a:ext cx="30480" cy="837724"/>
          </a:xfrm>
          <a:prstGeom prst="roundRect">
            <a:avLst>
              <a:gd name="adj" fmla="val 117806"/>
            </a:avLst>
          </a:prstGeom>
          <a:solidFill>
            <a:srgbClr val="5D606B"/>
          </a:solidFill>
          <a:ln/>
        </p:spPr>
        <p:txBody>
          <a:bodyPr/>
          <a:lstStyle/>
          <a:p>
            <a:endParaRPr lang="en-US"/>
          </a:p>
        </p:txBody>
      </p:sp>
      <p:sp>
        <p:nvSpPr>
          <p:cNvPr id="13" name="Shape 11"/>
          <p:cNvSpPr/>
          <p:nvPr/>
        </p:nvSpPr>
        <p:spPr>
          <a:xfrm>
            <a:off x="11443811" y="2993053"/>
            <a:ext cx="538520" cy="538520"/>
          </a:xfrm>
          <a:prstGeom prst="roundRect">
            <a:avLst>
              <a:gd name="adj" fmla="val 6668"/>
            </a:avLst>
          </a:prstGeom>
          <a:solidFill>
            <a:srgbClr val="444752"/>
          </a:solidFill>
          <a:ln/>
        </p:spPr>
        <p:txBody>
          <a:bodyPr/>
          <a:lstStyle/>
          <a:p>
            <a:endParaRPr lang="en-US"/>
          </a:p>
        </p:txBody>
      </p:sp>
      <p:sp>
        <p:nvSpPr>
          <p:cNvPr id="14" name="Text 12"/>
          <p:cNvSpPr/>
          <p:nvPr/>
        </p:nvSpPr>
        <p:spPr>
          <a:xfrm>
            <a:off x="11618952" y="3093303"/>
            <a:ext cx="188238"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3</a:t>
            </a:r>
            <a:endParaRPr lang="en-US" sz="2650" dirty="0"/>
          </a:p>
        </p:txBody>
      </p:sp>
      <p:sp>
        <p:nvSpPr>
          <p:cNvPr id="15" name="Text 13"/>
          <p:cNvSpPr/>
          <p:nvPr/>
        </p:nvSpPr>
        <p:spPr>
          <a:xfrm>
            <a:off x="10305098" y="4339471"/>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Lora" pitchFamily="34" charset="0"/>
                <a:ea typeface="Lora" pitchFamily="34" charset="-122"/>
                <a:cs typeface="Lora" pitchFamily="34" charset="-120"/>
              </a:rPr>
              <a:t>Feature Selection</a:t>
            </a:r>
            <a:endParaRPr lang="en-US" sz="2200" dirty="0"/>
          </a:p>
        </p:txBody>
      </p:sp>
      <p:sp>
        <p:nvSpPr>
          <p:cNvPr id="16" name="Shape 14"/>
          <p:cNvSpPr/>
          <p:nvPr/>
        </p:nvSpPr>
        <p:spPr>
          <a:xfrm>
            <a:off x="1181457" y="5312569"/>
            <a:ext cx="30480" cy="1900476"/>
          </a:xfrm>
          <a:prstGeom prst="roundRect">
            <a:avLst>
              <a:gd name="adj" fmla="val 117806"/>
            </a:avLst>
          </a:prstGeom>
          <a:solidFill>
            <a:srgbClr val="5D606B"/>
          </a:solidFill>
          <a:ln/>
        </p:spPr>
        <p:txBody>
          <a:bodyPr/>
          <a:lstStyle/>
          <a:p>
            <a:endParaRPr lang="en-US"/>
          </a:p>
        </p:txBody>
      </p:sp>
      <p:sp>
        <p:nvSpPr>
          <p:cNvPr id="17" name="Shape 15"/>
          <p:cNvSpPr/>
          <p:nvPr/>
        </p:nvSpPr>
        <p:spPr>
          <a:xfrm>
            <a:off x="1435477" y="5835729"/>
            <a:ext cx="837724" cy="30480"/>
          </a:xfrm>
          <a:prstGeom prst="roundRect">
            <a:avLst>
              <a:gd name="adj" fmla="val 117806"/>
            </a:avLst>
          </a:prstGeom>
          <a:solidFill>
            <a:srgbClr val="5D606B"/>
          </a:solidFill>
          <a:ln/>
        </p:spPr>
        <p:txBody>
          <a:bodyPr/>
          <a:lstStyle/>
          <a:p>
            <a:endParaRPr lang="en-US"/>
          </a:p>
        </p:txBody>
      </p:sp>
      <p:sp>
        <p:nvSpPr>
          <p:cNvPr id="18" name="Shape 16"/>
          <p:cNvSpPr/>
          <p:nvPr/>
        </p:nvSpPr>
        <p:spPr>
          <a:xfrm>
            <a:off x="927437" y="5581769"/>
            <a:ext cx="538520" cy="538520"/>
          </a:xfrm>
          <a:prstGeom prst="roundRect">
            <a:avLst>
              <a:gd name="adj" fmla="val 6668"/>
            </a:avLst>
          </a:prstGeom>
          <a:solidFill>
            <a:srgbClr val="444752"/>
          </a:solidFill>
          <a:ln/>
        </p:spPr>
        <p:txBody>
          <a:bodyPr/>
          <a:lstStyle/>
          <a:p>
            <a:endParaRPr lang="en-US"/>
          </a:p>
        </p:txBody>
      </p:sp>
      <p:sp>
        <p:nvSpPr>
          <p:cNvPr id="19" name="Text 17"/>
          <p:cNvSpPr/>
          <p:nvPr/>
        </p:nvSpPr>
        <p:spPr>
          <a:xfrm>
            <a:off x="1135082" y="5682020"/>
            <a:ext cx="123111"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1</a:t>
            </a:r>
            <a:endParaRPr lang="en-US" sz="2650" dirty="0"/>
          </a:p>
        </p:txBody>
      </p:sp>
      <p:sp>
        <p:nvSpPr>
          <p:cNvPr id="20" name="Text 18"/>
          <p:cNvSpPr/>
          <p:nvPr/>
        </p:nvSpPr>
        <p:spPr>
          <a:xfrm>
            <a:off x="2513290" y="555188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Standardization</a:t>
            </a:r>
            <a:endParaRPr lang="en-US" sz="2200" dirty="0"/>
          </a:p>
        </p:txBody>
      </p:sp>
      <p:sp>
        <p:nvSpPr>
          <p:cNvPr id="21" name="Shape 19"/>
          <p:cNvSpPr/>
          <p:nvPr/>
        </p:nvSpPr>
        <p:spPr>
          <a:xfrm>
            <a:off x="1435477" y="6905625"/>
            <a:ext cx="837724" cy="30480"/>
          </a:xfrm>
          <a:prstGeom prst="roundRect">
            <a:avLst>
              <a:gd name="adj" fmla="val 117806"/>
            </a:avLst>
          </a:prstGeom>
          <a:solidFill>
            <a:srgbClr val="5D606B"/>
          </a:solidFill>
          <a:ln/>
        </p:spPr>
        <p:txBody>
          <a:bodyPr/>
          <a:lstStyle/>
          <a:p>
            <a:endParaRPr lang="en-US"/>
          </a:p>
        </p:txBody>
      </p:sp>
      <p:sp>
        <p:nvSpPr>
          <p:cNvPr id="22" name="Shape 20"/>
          <p:cNvSpPr/>
          <p:nvPr/>
        </p:nvSpPr>
        <p:spPr>
          <a:xfrm>
            <a:off x="927437" y="6651665"/>
            <a:ext cx="538520" cy="538520"/>
          </a:xfrm>
          <a:prstGeom prst="roundRect">
            <a:avLst>
              <a:gd name="adj" fmla="val 6668"/>
            </a:avLst>
          </a:prstGeom>
          <a:solidFill>
            <a:srgbClr val="444752"/>
          </a:solidFill>
          <a:ln/>
        </p:spPr>
        <p:txBody>
          <a:bodyPr/>
          <a:lstStyle/>
          <a:p>
            <a:endParaRPr lang="en-US"/>
          </a:p>
        </p:txBody>
      </p:sp>
      <p:sp>
        <p:nvSpPr>
          <p:cNvPr id="23" name="Text 21"/>
          <p:cNvSpPr/>
          <p:nvPr/>
        </p:nvSpPr>
        <p:spPr>
          <a:xfrm>
            <a:off x="1105912" y="6751915"/>
            <a:ext cx="181570"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2</a:t>
            </a:r>
            <a:endParaRPr lang="en-US" sz="2650" dirty="0"/>
          </a:p>
        </p:txBody>
      </p:sp>
      <p:sp>
        <p:nvSpPr>
          <p:cNvPr id="24" name="Text 22"/>
          <p:cNvSpPr/>
          <p:nvPr/>
        </p:nvSpPr>
        <p:spPr>
          <a:xfrm>
            <a:off x="2513290" y="6621780"/>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Lora" pitchFamily="34" charset="0"/>
                <a:ea typeface="Lora" pitchFamily="34" charset="-122"/>
                <a:cs typeface="Lora" pitchFamily="34" charset="-120"/>
              </a:rPr>
              <a:t>Train-Test Split</a:t>
            </a:r>
            <a:endParaRPr 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65453" y="601980"/>
            <a:ext cx="7312104" cy="514588"/>
          </a:xfrm>
          <a:prstGeom prst="rect">
            <a:avLst/>
          </a:prstGeom>
          <a:noFill/>
          <a:ln/>
        </p:spPr>
        <p:txBody>
          <a:bodyPr wrap="none" lIns="0" tIns="0" rIns="0" bIns="0" rtlCol="0" anchor="t"/>
          <a:lstStyle/>
          <a:p>
            <a:pPr marL="0" indent="0">
              <a:lnSpc>
                <a:spcPts val="4050"/>
              </a:lnSpc>
              <a:buNone/>
            </a:pPr>
            <a:r>
              <a:rPr lang="en-US" sz="3200" dirty="0">
                <a:solidFill>
                  <a:srgbClr val="F98AC7"/>
                </a:solidFill>
                <a:latin typeface="Lora" pitchFamily="34" charset="0"/>
                <a:ea typeface="Lora" pitchFamily="34" charset="-122"/>
                <a:cs typeface="Lora" pitchFamily="34" charset="-120"/>
              </a:rPr>
              <a:t>Maths Behind Ridge Regression Model</a:t>
            </a:r>
            <a:endParaRPr lang="en-US" sz="3200" dirty="0"/>
          </a:p>
        </p:txBody>
      </p:sp>
      <p:sp>
        <p:nvSpPr>
          <p:cNvPr id="3" name="Text 1"/>
          <p:cNvSpPr/>
          <p:nvPr/>
        </p:nvSpPr>
        <p:spPr>
          <a:xfrm>
            <a:off x="765453" y="1554004"/>
            <a:ext cx="13099494" cy="1049774"/>
          </a:xfrm>
          <a:prstGeom prst="rect">
            <a:avLst/>
          </a:prstGeom>
          <a:noFill/>
          <a:ln/>
        </p:spPr>
        <p:txBody>
          <a:bodyPr wrap="square" lIns="0" tIns="0" rIns="0" bIns="0" rtlCol="0" anchor="t"/>
          <a:lstStyle/>
          <a:p>
            <a:pPr marL="0" indent="0">
              <a:lnSpc>
                <a:spcPts val="2750"/>
              </a:lnSpc>
              <a:buNone/>
            </a:pPr>
            <a:r>
              <a:rPr lang="en-US" sz="1700" dirty="0">
                <a:solidFill>
                  <a:srgbClr val="D6E5EF"/>
                </a:solidFill>
                <a:latin typeface="Source Sans Pro" pitchFamily="34" charset="0"/>
                <a:ea typeface="Source Sans Pro" pitchFamily="34" charset="-122"/>
                <a:cs typeface="Source Sans Pro" pitchFamily="34" charset="-120"/>
              </a:rPr>
              <a:t>In a Ridge Regression model, the relationship between the dependent variable y and the independent variables x1, x2, x3,...xp is also assumed to be linear, similar to linear regression. However, Ridge Regression introduces a regularization term to prevent overfitting by penalizing large coefficients, which helps improve the model's generalization.</a:t>
            </a:r>
            <a:endParaRPr lang="en-US" sz="1700" dirty="0"/>
          </a:p>
        </p:txBody>
      </p:sp>
      <p:sp>
        <p:nvSpPr>
          <p:cNvPr id="4" name="Text 2"/>
          <p:cNvSpPr/>
          <p:nvPr/>
        </p:nvSpPr>
        <p:spPr>
          <a:xfrm>
            <a:off x="765453" y="2849761"/>
            <a:ext cx="13099494" cy="349925"/>
          </a:xfrm>
          <a:prstGeom prst="rect">
            <a:avLst/>
          </a:prstGeom>
          <a:noFill/>
          <a:ln/>
        </p:spPr>
        <p:txBody>
          <a:bodyPr wrap="none" lIns="0" tIns="0" rIns="0" bIns="0" rtlCol="0" anchor="t"/>
          <a:lstStyle/>
          <a:p>
            <a:pPr marL="0" indent="0">
              <a:lnSpc>
                <a:spcPts val="2750"/>
              </a:lnSpc>
              <a:buNone/>
            </a:pPr>
            <a:r>
              <a:rPr lang="en-US" sz="1700" dirty="0">
                <a:solidFill>
                  <a:srgbClr val="D6E5EF"/>
                </a:solidFill>
                <a:latin typeface="Source Sans Pro" pitchFamily="34" charset="0"/>
                <a:ea typeface="Source Sans Pro" pitchFamily="34" charset="-122"/>
                <a:cs typeface="Source Sans Pro" pitchFamily="34" charset="-120"/>
              </a:rPr>
              <a:t>The model can be expressed mathematically as:</a:t>
            </a:r>
            <a:endParaRPr lang="en-US" sz="1700" dirty="0"/>
          </a:p>
        </p:txBody>
      </p:sp>
      <p:sp>
        <p:nvSpPr>
          <p:cNvPr id="5" name="Shape 3"/>
          <p:cNvSpPr/>
          <p:nvPr/>
        </p:nvSpPr>
        <p:spPr>
          <a:xfrm>
            <a:off x="765453" y="3445669"/>
            <a:ext cx="13099494" cy="1027747"/>
          </a:xfrm>
          <a:prstGeom prst="roundRect">
            <a:avLst>
              <a:gd name="adj" fmla="val 3192"/>
            </a:avLst>
          </a:prstGeom>
          <a:solidFill>
            <a:srgbClr val="49042A"/>
          </a:solidFill>
          <a:ln/>
        </p:spPr>
        <p:txBody>
          <a:bodyPr/>
          <a:lstStyle/>
          <a:p>
            <a:endParaRPr lang="en-US"/>
          </a:p>
        </p:txBody>
      </p:sp>
      <p:sp>
        <p:nvSpPr>
          <p:cNvPr id="6" name="Shape 4"/>
          <p:cNvSpPr/>
          <p:nvPr/>
        </p:nvSpPr>
        <p:spPr>
          <a:xfrm>
            <a:off x="754618" y="3445669"/>
            <a:ext cx="13121164" cy="1027747"/>
          </a:xfrm>
          <a:prstGeom prst="roundRect">
            <a:avLst>
              <a:gd name="adj" fmla="val 3192"/>
            </a:avLst>
          </a:prstGeom>
          <a:solidFill>
            <a:srgbClr val="49042A"/>
          </a:solidFill>
          <a:ln/>
        </p:spPr>
        <p:txBody>
          <a:bodyPr/>
          <a:lstStyle/>
          <a:p>
            <a:endParaRPr lang="en-US"/>
          </a:p>
        </p:txBody>
      </p:sp>
      <p:sp>
        <p:nvSpPr>
          <p:cNvPr id="7" name="Text 5"/>
          <p:cNvSpPr/>
          <p:nvPr/>
        </p:nvSpPr>
        <p:spPr>
          <a:xfrm>
            <a:off x="973336" y="3609618"/>
            <a:ext cx="12683728" cy="699849"/>
          </a:xfrm>
          <a:prstGeom prst="rect">
            <a:avLst/>
          </a:prstGeom>
          <a:noFill/>
          <a:ln/>
        </p:spPr>
        <p:txBody>
          <a:bodyPr wrap="square" lIns="0" tIns="0" rIns="0" bIns="0" rtlCol="0" anchor="t"/>
          <a:lstStyle/>
          <a:p>
            <a:pPr marL="0" indent="0">
              <a:lnSpc>
                <a:spcPts val="2750"/>
              </a:lnSpc>
              <a:buNone/>
            </a:pPr>
            <a:r>
              <a:rPr lang="en-US" sz="1700" dirty="0">
                <a:solidFill>
                  <a:srgbClr val="D6E5EF"/>
                </a:solidFill>
                <a:highlight>
                  <a:srgbClr val="49042A"/>
                </a:highlight>
                <a:latin typeface="Consolas" pitchFamily="34" charset="0"/>
                <a:ea typeface="Consolas" pitchFamily="34" charset="-122"/>
                <a:cs typeface="Consolas" pitchFamily="34" charset="-120"/>
              </a:rPr>
              <a:t>minβ { Σni=1(yi - ŷi)2 + λ Σpj=1 βj2 }</a:t>
            </a:r>
            <a:endParaRPr lang="en-US" sz="1700" dirty="0"/>
          </a:p>
          <a:p>
            <a:pPr marL="0" indent="0">
              <a:lnSpc>
                <a:spcPts val="2750"/>
              </a:lnSpc>
              <a:buNone/>
            </a:pPr>
            <a:r>
              <a:rPr lang="en-US" sz="1700" dirty="0">
                <a:solidFill>
                  <a:srgbClr val="D6E5EF"/>
                </a:solidFill>
                <a:highlight>
                  <a:srgbClr val="49042A"/>
                </a:highlight>
                <a:latin typeface="Consolas" pitchFamily="34" charset="0"/>
                <a:ea typeface="Consolas" pitchFamily="34" charset="-122"/>
                <a:cs typeface="Consolas" pitchFamily="34" charset="-120"/>
              </a:rPr>
              <a:t>    </a:t>
            </a:r>
            <a:endParaRPr lang="en-US" sz="1700" dirty="0"/>
          </a:p>
        </p:txBody>
      </p:sp>
      <p:sp>
        <p:nvSpPr>
          <p:cNvPr id="8" name="Text 6"/>
          <p:cNvSpPr/>
          <p:nvPr/>
        </p:nvSpPr>
        <p:spPr>
          <a:xfrm>
            <a:off x="765453" y="4719399"/>
            <a:ext cx="13099494"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D6E5EF"/>
                </a:solidFill>
                <a:latin typeface="Source Sans Pro" pitchFamily="34" charset="0"/>
                <a:ea typeface="Source Sans Pro" pitchFamily="34" charset="-122"/>
                <a:cs typeface="Source Sans Pro" pitchFamily="34" charset="-120"/>
              </a:rPr>
              <a:t>yi: Actual value of the target variable for the ith observation</a:t>
            </a:r>
            <a:endParaRPr lang="en-US" sz="1700" dirty="0"/>
          </a:p>
        </p:txBody>
      </p:sp>
      <p:sp>
        <p:nvSpPr>
          <p:cNvPr id="9" name="Text 7"/>
          <p:cNvSpPr/>
          <p:nvPr/>
        </p:nvSpPr>
        <p:spPr>
          <a:xfrm>
            <a:off x="765453" y="5145762"/>
            <a:ext cx="13099494"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D6E5EF"/>
                </a:solidFill>
                <a:latin typeface="Source Sans Pro" pitchFamily="34" charset="0"/>
                <a:ea typeface="Source Sans Pro" pitchFamily="34" charset="-122"/>
                <a:cs typeface="Source Sans Pro" pitchFamily="34" charset="-120"/>
              </a:rPr>
              <a:t>ŷi: Predicted value for the ith observation</a:t>
            </a:r>
            <a:endParaRPr lang="en-US" sz="1700" dirty="0"/>
          </a:p>
        </p:txBody>
      </p:sp>
      <p:sp>
        <p:nvSpPr>
          <p:cNvPr id="10" name="Text 8"/>
          <p:cNvSpPr/>
          <p:nvPr/>
        </p:nvSpPr>
        <p:spPr>
          <a:xfrm>
            <a:off x="765453" y="5572125"/>
            <a:ext cx="13099494"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D6E5EF"/>
                </a:solidFill>
                <a:latin typeface="Source Sans Pro" pitchFamily="34" charset="0"/>
                <a:ea typeface="Source Sans Pro" pitchFamily="34" charset="-122"/>
                <a:cs typeface="Source Sans Pro" pitchFamily="34" charset="-120"/>
              </a:rPr>
              <a:t>n: Number of observations</a:t>
            </a:r>
            <a:endParaRPr lang="en-US" sz="1700" dirty="0"/>
          </a:p>
        </p:txBody>
      </p:sp>
      <p:sp>
        <p:nvSpPr>
          <p:cNvPr id="11" name="Text 9"/>
          <p:cNvSpPr/>
          <p:nvPr/>
        </p:nvSpPr>
        <p:spPr>
          <a:xfrm>
            <a:off x="765453" y="5998488"/>
            <a:ext cx="13099494"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D6E5EF"/>
                </a:solidFill>
                <a:latin typeface="Source Sans Pro" pitchFamily="34" charset="0"/>
                <a:ea typeface="Source Sans Pro" pitchFamily="34" charset="-122"/>
                <a:cs typeface="Source Sans Pro" pitchFamily="34" charset="-120"/>
              </a:rPr>
              <a:t>p: Number of features</a:t>
            </a:r>
            <a:endParaRPr lang="en-US" sz="1700" dirty="0"/>
          </a:p>
        </p:txBody>
      </p:sp>
      <p:sp>
        <p:nvSpPr>
          <p:cNvPr id="12" name="Text 10"/>
          <p:cNvSpPr/>
          <p:nvPr/>
        </p:nvSpPr>
        <p:spPr>
          <a:xfrm>
            <a:off x="765453" y="6424851"/>
            <a:ext cx="13099494"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D6E5EF"/>
                </a:solidFill>
                <a:latin typeface="Source Sans Pro" pitchFamily="34" charset="0"/>
                <a:ea typeface="Source Sans Pro" pitchFamily="34" charset="-122"/>
                <a:cs typeface="Source Sans Pro" pitchFamily="34" charset="-120"/>
              </a:rPr>
              <a:t>βj: Coefficient for each feature</a:t>
            </a:r>
            <a:endParaRPr lang="en-US" sz="1700" dirty="0"/>
          </a:p>
        </p:txBody>
      </p:sp>
      <p:sp>
        <p:nvSpPr>
          <p:cNvPr id="13" name="Text 11"/>
          <p:cNvSpPr/>
          <p:nvPr/>
        </p:nvSpPr>
        <p:spPr>
          <a:xfrm>
            <a:off x="765453" y="6851213"/>
            <a:ext cx="13099494"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D6E5EF"/>
                </a:solidFill>
                <a:latin typeface="Source Sans Pro" pitchFamily="34" charset="0"/>
                <a:ea typeface="Source Sans Pro" pitchFamily="34" charset="-122"/>
                <a:cs typeface="Source Sans Pro" pitchFamily="34" charset="-120"/>
              </a:rPr>
              <a:t>Σ(yi - ŷi)2: Residual sum of squares</a:t>
            </a:r>
            <a:endParaRPr lang="en-US" sz="1700" dirty="0"/>
          </a:p>
        </p:txBody>
      </p:sp>
      <p:sp>
        <p:nvSpPr>
          <p:cNvPr id="14" name="Text 12"/>
          <p:cNvSpPr/>
          <p:nvPr/>
        </p:nvSpPr>
        <p:spPr>
          <a:xfrm>
            <a:off x="765453" y="7277576"/>
            <a:ext cx="13099494" cy="349925"/>
          </a:xfrm>
          <a:prstGeom prst="rect">
            <a:avLst/>
          </a:prstGeom>
          <a:noFill/>
          <a:ln/>
        </p:spPr>
        <p:txBody>
          <a:bodyPr wrap="none" lIns="0" tIns="0" rIns="0" bIns="0" rtlCol="0" anchor="t"/>
          <a:lstStyle/>
          <a:p>
            <a:pPr marL="342900" indent="-342900" algn="l">
              <a:lnSpc>
                <a:spcPts val="2750"/>
              </a:lnSpc>
              <a:buSzPct val="100000"/>
              <a:buChar char="•"/>
            </a:pPr>
            <a:r>
              <a:rPr lang="en-US" sz="1700" dirty="0">
                <a:solidFill>
                  <a:srgbClr val="D6E5EF"/>
                </a:solidFill>
                <a:latin typeface="Source Sans Pro" pitchFamily="34" charset="0"/>
                <a:ea typeface="Source Sans Pro" pitchFamily="34" charset="-122"/>
                <a:cs typeface="Source Sans Pro" pitchFamily="34" charset="-120"/>
              </a:rPr>
              <a:t>Σ βj2: Penalty term</a:t>
            </a:r>
            <a:endParaRPr lang="en-US" sz="1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837724" y="1720810"/>
            <a:ext cx="6575108" cy="563285"/>
          </a:xfrm>
          <a:prstGeom prst="rect">
            <a:avLst/>
          </a:prstGeom>
          <a:noFill/>
          <a:ln/>
        </p:spPr>
        <p:txBody>
          <a:bodyPr wrap="none" lIns="0" tIns="0" rIns="0" bIns="0" rtlCol="0" anchor="t"/>
          <a:lstStyle/>
          <a:p>
            <a:pPr marL="0" indent="0">
              <a:lnSpc>
                <a:spcPts val="4400"/>
              </a:lnSpc>
              <a:buNone/>
            </a:pPr>
            <a:r>
              <a:rPr lang="en-US" sz="3500" dirty="0">
                <a:solidFill>
                  <a:srgbClr val="F98AC7"/>
                </a:solidFill>
                <a:latin typeface="Lora" pitchFamily="34" charset="0"/>
                <a:ea typeface="Lora" pitchFamily="34" charset="-122"/>
                <a:cs typeface="Lora" pitchFamily="34" charset="-120"/>
              </a:rPr>
              <a:t>Maths Behind Ridge Regression</a:t>
            </a:r>
            <a:endParaRPr lang="en-US" sz="3500" dirty="0"/>
          </a:p>
        </p:txBody>
      </p:sp>
      <p:sp>
        <p:nvSpPr>
          <p:cNvPr id="3" name="Text 1"/>
          <p:cNvSpPr/>
          <p:nvPr/>
        </p:nvSpPr>
        <p:spPr>
          <a:xfrm>
            <a:off x="837724" y="2762845"/>
            <a:ext cx="12954952" cy="766048"/>
          </a:xfrm>
          <a:prstGeom prst="rect">
            <a:avLst/>
          </a:prstGeom>
          <a:noFill/>
          <a:ln/>
        </p:spPr>
        <p:txBody>
          <a:bodyPr wrap="square" lIns="0" tIns="0" rIns="0" bIns="0" rtlCol="0" anchor="t"/>
          <a:lstStyle/>
          <a:p>
            <a:pPr marL="0" indent="0">
              <a:lnSpc>
                <a:spcPts val="3000"/>
              </a:lnSpc>
              <a:buNone/>
            </a:pPr>
            <a:r>
              <a:rPr lang="en-US" sz="1850" b="1" dirty="0">
                <a:solidFill>
                  <a:srgbClr val="D6E5EF"/>
                </a:solidFill>
                <a:latin typeface="Source Sans Pro" pitchFamily="34" charset="0"/>
                <a:ea typeface="Source Sans Pro" pitchFamily="34" charset="-122"/>
                <a:cs typeface="Source Sans Pro" pitchFamily="34" charset="-120"/>
              </a:rPr>
              <a:t>Root Mean Squared Error (RMSE):</a:t>
            </a:r>
            <a:r>
              <a:rPr lang="en-US" sz="1850" dirty="0">
                <a:solidFill>
                  <a:srgbClr val="D6E5EF"/>
                </a:solidFill>
                <a:latin typeface="Source Sans Pro" pitchFamily="34" charset="0"/>
                <a:ea typeface="Source Sans Pro" pitchFamily="34" charset="-122"/>
                <a:cs typeface="Source Sans Pro" pitchFamily="34" charset="-120"/>
              </a:rPr>
              <a:t> RMSE is a commonly used metric to evaluate the accuracy of a regression model. It measures the average magnitude of the error between predicted values and actual values.</a:t>
            </a:r>
            <a:endParaRPr lang="en-US" sz="1850" dirty="0"/>
          </a:p>
        </p:txBody>
      </p:sp>
      <p:sp>
        <p:nvSpPr>
          <p:cNvPr id="4" name="Shape 2"/>
          <p:cNvSpPr/>
          <p:nvPr/>
        </p:nvSpPr>
        <p:spPr>
          <a:xfrm>
            <a:off x="837724" y="3798094"/>
            <a:ext cx="12954952" cy="1124903"/>
          </a:xfrm>
          <a:prstGeom prst="roundRect">
            <a:avLst>
              <a:gd name="adj" fmla="val 3192"/>
            </a:avLst>
          </a:prstGeom>
          <a:solidFill>
            <a:srgbClr val="49042A"/>
          </a:solidFill>
          <a:ln/>
        </p:spPr>
        <p:txBody>
          <a:bodyPr/>
          <a:lstStyle/>
          <a:p>
            <a:endParaRPr lang="en-US"/>
          </a:p>
        </p:txBody>
      </p:sp>
      <p:sp>
        <p:nvSpPr>
          <p:cNvPr id="5" name="Shape 3"/>
          <p:cNvSpPr/>
          <p:nvPr/>
        </p:nvSpPr>
        <p:spPr>
          <a:xfrm>
            <a:off x="825818" y="3798094"/>
            <a:ext cx="12978765" cy="1124903"/>
          </a:xfrm>
          <a:prstGeom prst="roundRect">
            <a:avLst>
              <a:gd name="adj" fmla="val 3192"/>
            </a:avLst>
          </a:prstGeom>
          <a:solidFill>
            <a:srgbClr val="49042A"/>
          </a:solidFill>
          <a:ln/>
        </p:spPr>
        <p:txBody>
          <a:bodyPr/>
          <a:lstStyle/>
          <a:p>
            <a:endParaRPr lang="en-US"/>
          </a:p>
        </p:txBody>
      </p:sp>
      <p:sp>
        <p:nvSpPr>
          <p:cNvPr id="6" name="Text 4"/>
          <p:cNvSpPr/>
          <p:nvPr/>
        </p:nvSpPr>
        <p:spPr>
          <a:xfrm>
            <a:off x="1065133" y="3977521"/>
            <a:ext cx="12500134"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highlight>
                  <a:srgbClr val="49042A"/>
                </a:highlight>
                <a:latin typeface="Consolas" pitchFamily="34" charset="0"/>
                <a:ea typeface="Consolas" pitchFamily="34" charset="-122"/>
                <a:cs typeface="Consolas" pitchFamily="34" charset="-120"/>
              </a:rPr>
              <a:t>RMSE = √(1/n Σ(yi - ŷi)^2)</a:t>
            </a:r>
            <a:endParaRPr lang="en-US" sz="1850" dirty="0"/>
          </a:p>
          <a:p>
            <a:pPr marL="0" indent="0">
              <a:lnSpc>
                <a:spcPts val="3000"/>
              </a:lnSpc>
              <a:buNone/>
            </a:pPr>
            <a:r>
              <a:rPr lang="en-US" sz="1850" dirty="0">
                <a:solidFill>
                  <a:srgbClr val="D6E5EF"/>
                </a:solidFill>
                <a:highlight>
                  <a:srgbClr val="49042A"/>
                </a:highlight>
                <a:latin typeface="Consolas" pitchFamily="34" charset="0"/>
                <a:ea typeface="Consolas" pitchFamily="34" charset="-122"/>
                <a:cs typeface="Consolas" pitchFamily="34" charset="-120"/>
              </a:rPr>
              <a:t>    </a:t>
            </a:r>
            <a:endParaRPr lang="en-US" sz="1850" dirty="0"/>
          </a:p>
        </p:txBody>
      </p:sp>
      <p:sp>
        <p:nvSpPr>
          <p:cNvPr id="7" name="Text 5"/>
          <p:cNvSpPr/>
          <p:nvPr/>
        </p:nvSpPr>
        <p:spPr>
          <a:xfrm>
            <a:off x="837724" y="5192197"/>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n: is the number of data points</a:t>
            </a:r>
            <a:endParaRPr lang="en-US" sz="1850" dirty="0"/>
          </a:p>
        </p:txBody>
      </p:sp>
      <p:sp>
        <p:nvSpPr>
          <p:cNvPr id="8" name="Text 6"/>
          <p:cNvSpPr/>
          <p:nvPr/>
        </p:nvSpPr>
        <p:spPr>
          <a:xfrm>
            <a:off x="837724" y="5658922"/>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yi: is the actual value for the i-th data point</a:t>
            </a:r>
            <a:endParaRPr lang="en-US" sz="1850" dirty="0"/>
          </a:p>
        </p:txBody>
      </p:sp>
      <p:sp>
        <p:nvSpPr>
          <p:cNvPr id="9" name="Text 7"/>
          <p:cNvSpPr/>
          <p:nvPr/>
        </p:nvSpPr>
        <p:spPr>
          <a:xfrm>
            <a:off x="837724" y="6125647"/>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ŷi: is the predicted value for the i-th data point.</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4385" y="790218"/>
            <a:ext cx="5340668" cy="667583"/>
          </a:xfrm>
          <a:prstGeom prst="rect">
            <a:avLst/>
          </a:prstGeom>
          <a:noFill/>
          <a:ln/>
        </p:spPr>
        <p:txBody>
          <a:bodyPr wrap="none" lIns="0" tIns="0" rIns="0" bIns="0" rtlCol="0" anchor="t"/>
          <a:lstStyle/>
          <a:p>
            <a:pPr marL="0" indent="0">
              <a:lnSpc>
                <a:spcPts val="5250"/>
              </a:lnSpc>
              <a:buNone/>
            </a:pPr>
            <a:r>
              <a:rPr lang="en-US" sz="4200" dirty="0">
                <a:solidFill>
                  <a:srgbClr val="F98AC7"/>
                </a:solidFill>
                <a:latin typeface="Lora" pitchFamily="34" charset="0"/>
                <a:ea typeface="Lora" pitchFamily="34" charset="-122"/>
                <a:cs typeface="Lora" pitchFamily="34" charset="-120"/>
              </a:rPr>
              <a:t>Agile Methodology</a:t>
            </a:r>
            <a:endParaRPr lang="en-US" sz="4200" dirty="0"/>
          </a:p>
        </p:txBody>
      </p:sp>
      <p:sp>
        <p:nvSpPr>
          <p:cNvPr id="4" name="Shape 1"/>
          <p:cNvSpPr/>
          <p:nvPr/>
        </p:nvSpPr>
        <p:spPr>
          <a:xfrm>
            <a:off x="794385" y="2053471"/>
            <a:ext cx="510659" cy="510659"/>
          </a:xfrm>
          <a:prstGeom prst="roundRect">
            <a:avLst>
              <a:gd name="adj" fmla="val 6667"/>
            </a:avLst>
          </a:prstGeom>
          <a:solidFill>
            <a:srgbClr val="444752"/>
          </a:solidFill>
          <a:ln/>
        </p:spPr>
        <p:txBody>
          <a:bodyPr/>
          <a:lstStyle/>
          <a:p>
            <a:endParaRPr lang="en-US"/>
          </a:p>
        </p:txBody>
      </p:sp>
      <p:sp>
        <p:nvSpPr>
          <p:cNvPr id="5" name="Text 2"/>
          <p:cNvSpPr/>
          <p:nvPr/>
        </p:nvSpPr>
        <p:spPr>
          <a:xfrm>
            <a:off x="991314" y="2148602"/>
            <a:ext cx="116681" cy="320397"/>
          </a:xfrm>
          <a:prstGeom prst="rect">
            <a:avLst/>
          </a:prstGeom>
          <a:noFill/>
          <a:ln/>
        </p:spPr>
        <p:txBody>
          <a:bodyPr wrap="none" lIns="0" tIns="0" rIns="0" bIns="0" rtlCol="0" anchor="t"/>
          <a:lstStyle/>
          <a:p>
            <a:pPr marL="0" indent="0" algn="ctr">
              <a:lnSpc>
                <a:spcPts val="2500"/>
              </a:lnSpc>
              <a:buNone/>
            </a:pPr>
            <a:r>
              <a:rPr lang="en-US" sz="2500" dirty="0">
                <a:solidFill>
                  <a:srgbClr val="D6E5EF"/>
                </a:solidFill>
                <a:latin typeface="Lora" pitchFamily="34" charset="0"/>
                <a:ea typeface="Lora" pitchFamily="34" charset="-122"/>
                <a:cs typeface="Lora" pitchFamily="34" charset="-120"/>
              </a:rPr>
              <a:t>1</a:t>
            </a:r>
            <a:endParaRPr lang="en-US" sz="2500" dirty="0"/>
          </a:p>
        </p:txBody>
      </p:sp>
      <p:sp>
        <p:nvSpPr>
          <p:cNvPr id="6" name="Text 3"/>
          <p:cNvSpPr/>
          <p:nvPr/>
        </p:nvSpPr>
        <p:spPr>
          <a:xfrm>
            <a:off x="1531977" y="2053471"/>
            <a:ext cx="2670334" cy="333732"/>
          </a:xfrm>
          <a:prstGeom prst="rect">
            <a:avLst/>
          </a:prstGeom>
          <a:noFill/>
          <a:ln/>
        </p:spPr>
        <p:txBody>
          <a:bodyPr wrap="none" lIns="0" tIns="0" rIns="0" bIns="0" rtlCol="0" anchor="t"/>
          <a:lstStyle/>
          <a:p>
            <a:pPr marL="0" indent="0">
              <a:lnSpc>
                <a:spcPts val="2600"/>
              </a:lnSpc>
              <a:buNone/>
            </a:pPr>
            <a:r>
              <a:rPr lang="en-US" sz="2100" dirty="0">
                <a:solidFill>
                  <a:srgbClr val="D6E5EF"/>
                </a:solidFill>
                <a:latin typeface="Lora" pitchFamily="34" charset="0"/>
                <a:ea typeface="Lora" pitchFamily="34" charset="-122"/>
                <a:cs typeface="Lora" pitchFamily="34" charset="-120"/>
              </a:rPr>
              <a:t>Team Collaboration</a:t>
            </a:r>
            <a:endParaRPr lang="en-US" sz="2100" dirty="0"/>
          </a:p>
        </p:txBody>
      </p:sp>
      <p:sp>
        <p:nvSpPr>
          <p:cNvPr id="7" name="Text 4"/>
          <p:cNvSpPr/>
          <p:nvPr/>
        </p:nvSpPr>
        <p:spPr>
          <a:xfrm>
            <a:off x="1531977" y="2523292"/>
            <a:ext cx="2926556" cy="18151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Source Sans Pro" pitchFamily="34" charset="0"/>
                <a:ea typeface="Source Sans Pro" pitchFamily="34" charset="-122"/>
                <a:cs typeface="Source Sans Pro" pitchFamily="34" charset="-120"/>
              </a:rPr>
              <a:t>The internship will utilize an agile framework to encourage frequent collaboration and feedback between team members.</a:t>
            </a:r>
            <a:endParaRPr lang="en-US" sz="1750" dirty="0"/>
          </a:p>
        </p:txBody>
      </p:sp>
      <p:sp>
        <p:nvSpPr>
          <p:cNvPr id="8" name="Shape 5"/>
          <p:cNvSpPr/>
          <p:nvPr/>
        </p:nvSpPr>
        <p:spPr>
          <a:xfrm>
            <a:off x="8357969" y="2053471"/>
            <a:ext cx="510659" cy="510659"/>
          </a:xfrm>
          <a:prstGeom prst="roundRect">
            <a:avLst>
              <a:gd name="adj" fmla="val 6667"/>
            </a:avLst>
          </a:prstGeom>
          <a:solidFill>
            <a:srgbClr val="444752"/>
          </a:solidFill>
          <a:ln/>
        </p:spPr>
        <p:txBody>
          <a:bodyPr/>
          <a:lstStyle/>
          <a:p>
            <a:endParaRPr lang="en-US"/>
          </a:p>
        </p:txBody>
      </p:sp>
      <p:sp>
        <p:nvSpPr>
          <p:cNvPr id="9" name="Text 6"/>
          <p:cNvSpPr/>
          <p:nvPr/>
        </p:nvSpPr>
        <p:spPr>
          <a:xfrm>
            <a:off x="8556445" y="2148602"/>
            <a:ext cx="172164" cy="320397"/>
          </a:xfrm>
          <a:prstGeom prst="rect">
            <a:avLst/>
          </a:prstGeom>
          <a:noFill/>
          <a:ln/>
        </p:spPr>
        <p:txBody>
          <a:bodyPr wrap="none" lIns="0" tIns="0" rIns="0" bIns="0" rtlCol="0" anchor="t"/>
          <a:lstStyle/>
          <a:p>
            <a:pPr marL="0" indent="0" algn="ctr">
              <a:lnSpc>
                <a:spcPts val="2500"/>
              </a:lnSpc>
              <a:buNone/>
            </a:pPr>
            <a:r>
              <a:rPr lang="en-US" sz="2500" dirty="0">
                <a:solidFill>
                  <a:srgbClr val="D6E5EF"/>
                </a:solidFill>
                <a:latin typeface="Lora" pitchFamily="34" charset="0"/>
                <a:ea typeface="Lora" pitchFamily="34" charset="-122"/>
                <a:cs typeface="Lora" pitchFamily="34" charset="-120"/>
              </a:rPr>
              <a:t>2</a:t>
            </a:r>
            <a:endParaRPr lang="en-US" sz="2500" dirty="0"/>
          </a:p>
        </p:txBody>
      </p:sp>
      <p:sp>
        <p:nvSpPr>
          <p:cNvPr id="10" name="Text 7"/>
          <p:cNvSpPr/>
          <p:nvPr/>
        </p:nvSpPr>
        <p:spPr>
          <a:xfrm>
            <a:off x="9124850" y="2053471"/>
            <a:ext cx="2763917" cy="333732"/>
          </a:xfrm>
          <a:prstGeom prst="rect">
            <a:avLst/>
          </a:prstGeom>
          <a:noFill/>
          <a:ln/>
        </p:spPr>
        <p:txBody>
          <a:bodyPr wrap="none" lIns="0" tIns="0" rIns="0" bIns="0" rtlCol="0" anchor="t"/>
          <a:lstStyle/>
          <a:p>
            <a:pPr marL="0" indent="0">
              <a:lnSpc>
                <a:spcPts val="2600"/>
              </a:lnSpc>
              <a:buNone/>
            </a:pPr>
            <a:r>
              <a:rPr lang="en-US" sz="2100" dirty="0">
                <a:solidFill>
                  <a:srgbClr val="D6E5EF"/>
                </a:solidFill>
                <a:latin typeface="Lora" pitchFamily="34" charset="0"/>
                <a:ea typeface="Lora" pitchFamily="34" charset="-122"/>
                <a:cs typeface="Lora" pitchFamily="34" charset="-120"/>
              </a:rPr>
              <a:t>Iterative Development</a:t>
            </a:r>
            <a:endParaRPr lang="en-US" sz="2100" dirty="0"/>
          </a:p>
        </p:txBody>
      </p:sp>
      <p:sp>
        <p:nvSpPr>
          <p:cNvPr id="11" name="Text 8"/>
          <p:cNvSpPr/>
          <p:nvPr/>
        </p:nvSpPr>
        <p:spPr>
          <a:xfrm>
            <a:off x="9124850" y="2523292"/>
            <a:ext cx="2926556" cy="1452086"/>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Source Sans Pro" pitchFamily="34" charset="0"/>
                <a:ea typeface="Source Sans Pro" pitchFamily="34" charset="-122"/>
                <a:cs typeface="Source Sans Pro" pitchFamily="34" charset="-120"/>
              </a:rPr>
              <a:t>Projects will be broken down into smaller, incremental steps that can be rapidly prototyped and improved upon.</a:t>
            </a:r>
            <a:endParaRPr lang="en-US" sz="1750" dirty="0"/>
          </a:p>
        </p:txBody>
      </p:sp>
      <p:sp>
        <p:nvSpPr>
          <p:cNvPr id="12" name="Shape 9"/>
          <p:cNvSpPr/>
          <p:nvPr/>
        </p:nvSpPr>
        <p:spPr>
          <a:xfrm>
            <a:off x="794385" y="4820603"/>
            <a:ext cx="510659" cy="510659"/>
          </a:xfrm>
          <a:prstGeom prst="roundRect">
            <a:avLst>
              <a:gd name="adj" fmla="val 6667"/>
            </a:avLst>
          </a:prstGeom>
          <a:solidFill>
            <a:srgbClr val="444752"/>
          </a:solidFill>
          <a:ln/>
        </p:spPr>
        <p:txBody>
          <a:bodyPr/>
          <a:lstStyle/>
          <a:p>
            <a:endParaRPr lang="en-US"/>
          </a:p>
        </p:txBody>
      </p:sp>
      <p:sp>
        <p:nvSpPr>
          <p:cNvPr id="13" name="Text 10"/>
          <p:cNvSpPr/>
          <p:nvPr/>
        </p:nvSpPr>
        <p:spPr>
          <a:xfrm>
            <a:off x="960477" y="4915733"/>
            <a:ext cx="178475" cy="320397"/>
          </a:xfrm>
          <a:prstGeom prst="rect">
            <a:avLst/>
          </a:prstGeom>
          <a:noFill/>
          <a:ln/>
        </p:spPr>
        <p:txBody>
          <a:bodyPr wrap="none" lIns="0" tIns="0" rIns="0" bIns="0" rtlCol="0" anchor="t"/>
          <a:lstStyle/>
          <a:p>
            <a:pPr marL="0" indent="0" algn="ctr">
              <a:lnSpc>
                <a:spcPts val="2500"/>
              </a:lnSpc>
              <a:buNone/>
            </a:pPr>
            <a:r>
              <a:rPr lang="en-US" sz="2500" dirty="0">
                <a:solidFill>
                  <a:srgbClr val="D6E5EF"/>
                </a:solidFill>
                <a:latin typeface="Lora" pitchFamily="34" charset="0"/>
                <a:ea typeface="Lora" pitchFamily="34" charset="-122"/>
                <a:cs typeface="Lora" pitchFamily="34" charset="-120"/>
              </a:rPr>
              <a:t>3</a:t>
            </a:r>
            <a:endParaRPr lang="en-US" sz="2500" dirty="0"/>
          </a:p>
        </p:txBody>
      </p:sp>
      <p:sp>
        <p:nvSpPr>
          <p:cNvPr id="14" name="Text 11"/>
          <p:cNvSpPr/>
          <p:nvPr/>
        </p:nvSpPr>
        <p:spPr>
          <a:xfrm>
            <a:off x="1531977" y="4820603"/>
            <a:ext cx="2926556" cy="667464"/>
          </a:xfrm>
          <a:prstGeom prst="rect">
            <a:avLst/>
          </a:prstGeom>
          <a:noFill/>
          <a:ln/>
        </p:spPr>
        <p:txBody>
          <a:bodyPr wrap="square" lIns="0" tIns="0" rIns="0" bIns="0" rtlCol="0" anchor="t"/>
          <a:lstStyle/>
          <a:p>
            <a:pPr marL="0" indent="0">
              <a:lnSpc>
                <a:spcPts val="2600"/>
              </a:lnSpc>
              <a:buNone/>
            </a:pPr>
            <a:r>
              <a:rPr lang="en-US" sz="2100" dirty="0">
                <a:solidFill>
                  <a:srgbClr val="D6E5EF"/>
                </a:solidFill>
                <a:latin typeface="Lora" pitchFamily="34" charset="0"/>
                <a:ea typeface="Lora" pitchFamily="34" charset="-122"/>
                <a:cs typeface="Lora" pitchFamily="34" charset="-120"/>
              </a:rPr>
              <a:t>Continuous Improvement</a:t>
            </a:r>
            <a:endParaRPr lang="en-US" sz="2100" dirty="0"/>
          </a:p>
        </p:txBody>
      </p:sp>
      <p:sp>
        <p:nvSpPr>
          <p:cNvPr id="15" name="Text 12"/>
          <p:cNvSpPr/>
          <p:nvPr/>
        </p:nvSpPr>
        <p:spPr>
          <a:xfrm>
            <a:off x="1531977" y="5624155"/>
            <a:ext cx="2926556" cy="18151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Source Sans Pro" pitchFamily="34" charset="0"/>
                <a:ea typeface="Source Sans Pro" pitchFamily="34" charset="-122"/>
                <a:cs typeface="Source Sans Pro" pitchFamily="34" charset="-120"/>
              </a:rPr>
              <a:t>Regular retrospectives will allow the team to identify areas for improvement and implement changes throughout the program.</a:t>
            </a:r>
            <a:endParaRPr lang="en-US" sz="1750" dirty="0"/>
          </a:p>
        </p:txBody>
      </p:sp>
      <p:sp>
        <p:nvSpPr>
          <p:cNvPr id="16" name="Shape 13"/>
          <p:cNvSpPr/>
          <p:nvPr/>
        </p:nvSpPr>
        <p:spPr>
          <a:xfrm>
            <a:off x="8357968" y="4744852"/>
            <a:ext cx="510659" cy="510659"/>
          </a:xfrm>
          <a:prstGeom prst="roundRect">
            <a:avLst>
              <a:gd name="adj" fmla="val 6667"/>
            </a:avLst>
          </a:prstGeom>
          <a:solidFill>
            <a:srgbClr val="444752"/>
          </a:solidFill>
          <a:ln/>
        </p:spPr>
        <p:txBody>
          <a:bodyPr/>
          <a:lstStyle/>
          <a:p>
            <a:endParaRPr lang="en-US"/>
          </a:p>
        </p:txBody>
      </p:sp>
      <p:sp>
        <p:nvSpPr>
          <p:cNvPr id="17" name="Text 14"/>
          <p:cNvSpPr/>
          <p:nvPr/>
        </p:nvSpPr>
        <p:spPr>
          <a:xfrm>
            <a:off x="8555731" y="4915733"/>
            <a:ext cx="173712" cy="320397"/>
          </a:xfrm>
          <a:prstGeom prst="rect">
            <a:avLst/>
          </a:prstGeom>
          <a:noFill/>
          <a:ln/>
        </p:spPr>
        <p:txBody>
          <a:bodyPr wrap="none" lIns="0" tIns="0" rIns="0" bIns="0" rtlCol="0" anchor="t"/>
          <a:lstStyle/>
          <a:p>
            <a:pPr marL="0" indent="0" algn="ctr">
              <a:lnSpc>
                <a:spcPts val="2500"/>
              </a:lnSpc>
              <a:buNone/>
            </a:pPr>
            <a:r>
              <a:rPr lang="en-US" sz="2500" dirty="0">
                <a:solidFill>
                  <a:srgbClr val="D6E5EF"/>
                </a:solidFill>
                <a:latin typeface="Lora" pitchFamily="34" charset="0"/>
                <a:ea typeface="Lora" pitchFamily="34" charset="-122"/>
                <a:cs typeface="Lora" pitchFamily="34" charset="-120"/>
              </a:rPr>
              <a:t>4</a:t>
            </a:r>
            <a:endParaRPr lang="en-US" sz="2500" dirty="0"/>
          </a:p>
        </p:txBody>
      </p:sp>
      <p:sp>
        <p:nvSpPr>
          <p:cNvPr id="18" name="Text 15"/>
          <p:cNvSpPr/>
          <p:nvPr/>
        </p:nvSpPr>
        <p:spPr>
          <a:xfrm>
            <a:off x="9124850" y="4820603"/>
            <a:ext cx="2670334" cy="333732"/>
          </a:xfrm>
          <a:prstGeom prst="rect">
            <a:avLst/>
          </a:prstGeom>
          <a:noFill/>
          <a:ln/>
        </p:spPr>
        <p:txBody>
          <a:bodyPr wrap="none" lIns="0" tIns="0" rIns="0" bIns="0" rtlCol="0" anchor="t"/>
          <a:lstStyle/>
          <a:p>
            <a:pPr marL="0" indent="0">
              <a:lnSpc>
                <a:spcPts val="2600"/>
              </a:lnSpc>
              <a:buNone/>
            </a:pPr>
            <a:r>
              <a:rPr lang="en-US" sz="2100" dirty="0">
                <a:solidFill>
                  <a:srgbClr val="D6E5EF"/>
                </a:solidFill>
                <a:latin typeface="Lora" pitchFamily="34" charset="0"/>
                <a:ea typeface="Lora" pitchFamily="34" charset="-122"/>
                <a:cs typeface="Lora" pitchFamily="34" charset="-120"/>
              </a:rPr>
              <a:t>Flexible Adaptation</a:t>
            </a:r>
            <a:endParaRPr lang="en-US" sz="2100" dirty="0"/>
          </a:p>
        </p:txBody>
      </p:sp>
      <p:sp>
        <p:nvSpPr>
          <p:cNvPr id="19" name="Text 16"/>
          <p:cNvSpPr/>
          <p:nvPr/>
        </p:nvSpPr>
        <p:spPr>
          <a:xfrm>
            <a:off x="9124850" y="5290423"/>
            <a:ext cx="2926556" cy="1815108"/>
          </a:xfrm>
          <a:prstGeom prst="rect">
            <a:avLst/>
          </a:prstGeom>
          <a:noFill/>
          <a:ln/>
        </p:spPr>
        <p:txBody>
          <a:bodyPr wrap="square" lIns="0" tIns="0" rIns="0" bIns="0" rtlCol="0" anchor="t"/>
          <a:lstStyle/>
          <a:p>
            <a:pPr marL="0" indent="0">
              <a:lnSpc>
                <a:spcPts val="2850"/>
              </a:lnSpc>
              <a:buNone/>
            </a:pPr>
            <a:r>
              <a:rPr lang="en-US" sz="1750" dirty="0">
                <a:solidFill>
                  <a:srgbClr val="D6E5EF"/>
                </a:solidFill>
                <a:latin typeface="Source Sans Pro" pitchFamily="34" charset="0"/>
                <a:ea typeface="Source Sans Pro" pitchFamily="34" charset="-122"/>
                <a:cs typeface="Source Sans Pro" pitchFamily="34" charset="-120"/>
              </a:rPr>
              <a:t>The agile approach provides the flexibility to respond to changing requirements and new insights as the project progresses.</a:t>
            </a:r>
            <a:endParaRPr lang="en-US" sz="17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837724" y="1872496"/>
            <a:ext cx="10657880" cy="563285"/>
          </a:xfrm>
          <a:prstGeom prst="rect">
            <a:avLst/>
          </a:prstGeom>
          <a:noFill/>
          <a:ln/>
        </p:spPr>
        <p:txBody>
          <a:bodyPr wrap="none" lIns="0" tIns="0" rIns="0" bIns="0" rtlCol="0" anchor="t"/>
          <a:lstStyle/>
          <a:p>
            <a:pPr marL="0" indent="0">
              <a:lnSpc>
                <a:spcPts val="4400"/>
              </a:lnSpc>
              <a:buNone/>
            </a:pPr>
            <a:r>
              <a:rPr lang="en-US" sz="3500" dirty="0">
                <a:solidFill>
                  <a:srgbClr val="F98AC7"/>
                </a:solidFill>
                <a:latin typeface="Lora" pitchFamily="34" charset="0"/>
                <a:ea typeface="Lora" pitchFamily="34" charset="-122"/>
                <a:cs typeface="Lora" pitchFamily="34" charset="-120"/>
              </a:rPr>
              <a:t>Model Performance Summary: RMSE and Accuracy</a:t>
            </a:r>
            <a:endParaRPr lang="en-US" sz="3500" dirty="0"/>
          </a:p>
        </p:txBody>
      </p:sp>
      <p:sp>
        <p:nvSpPr>
          <p:cNvPr id="3" name="Shape 1"/>
          <p:cNvSpPr/>
          <p:nvPr/>
        </p:nvSpPr>
        <p:spPr>
          <a:xfrm>
            <a:off x="837724" y="2914531"/>
            <a:ext cx="12954952" cy="3442454"/>
          </a:xfrm>
          <a:prstGeom prst="roundRect">
            <a:avLst>
              <a:gd name="adj" fmla="val 1043"/>
            </a:avLst>
          </a:prstGeom>
          <a:noFill/>
          <a:ln w="7620">
            <a:solidFill>
              <a:srgbClr val="FFFFFF">
                <a:alpha val="24000"/>
              </a:srgbClr>
            </a:solidFill>
            <a:prstDash val="solid"/>
          </a:ln>
        </p:spPr>
        <p:txBody>
          <a:bodyPr/>
          <a:lstStyle/>
          <a:p>
            <a:endParaRPr lang="en-US"/>
          </a:p>
        </p:txBody>
      </p:sp>
      <p:sp>
        <p:nvSpPr>
          <p:cNvPr id="4" name="Shape 2"/>
          <p:cNvSpPr/>
          <p:nvPr/>
        </p:nvSpPr>
        <p:spPr>
          <a:xfrm>
            <a:off x="845344" y="2922151"/>
            <a:ext cx="12938403" cy="685443"/>
          </a:xfrm>
          <a:prstGeom prst="rect">
            <a:avLst/>
          </a:prstGeom>
          <a:solidFill>
            <a:srgbClr val="FFFFFF">
              <a:alpha val="4000"/>
            </a:srgbClr>
          </a:solidFill>
          <a:ln/>
        </p:spPr>
        <p:txBody>
          <a:bodyPr/>
          <a:lstStyle/>
          <a:p>
            <a:endParaRPr lang="en-US"/>
          </a:p>
        </p:txBody>
      </p:sp>
      <p:sp>
        <p:nvSpPr>
          <p:cNvPr id="5" name="Text 3"/>
          <p:cNvSpPr/>
          <p:nvPr/>
        </p:nvSpPr>
        <p:spPr>
          <a:xfrm>
            <a:off x="1086088" y="3073360"/>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Model</a:t>
            </a:r>
            <a:endParaRPr lang="en-US" sz="1850" dirty="0"/>
          </a:p>
        </p:txBody>
      </p:sp>
      <p:sp>
        <p:nvSpPr>
          <p:cNvPr id="6" name="Text 4"/>
          <p:cNvSpPr/>
          <p:nvPr/>
        </p:nvSpPr>
        <p:spPr>
          <a:xfrm>
            <a:off x="5402223" y="3073360"/>
            <a:ext cx="382607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Accuracy</a:t>
            </a:r>
            <a:endParaRPr lang="en-US" sz="1850" dirty="0"/>
          </a:p>
        </p:txBody>
      </p:sp>
      <p:sp>
        <p:nvSpPr>
          <p:cNvPr id="7" name="Text 5"/>
          <p:cNvSpPr/>
          <p:nvPr/>
        </p:nvSpPr>
        <p:spPr>
          <a:xfrm>
            <a:off x="9714548" y="3073360"/>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RSME</a:t>
            </a:r>
            <a:endParaRPr lang="en-US" sz="1850" dirty="0"/>
          </a:p>
        </p:txBody>
      </p:sp>
      <p:sp>
        <p:nvSpPr>
          <p:cNvPr id="8" name="Shape 6"/>
          <p:cNvSpPr/>
          <p:nvPr/>
        </p:nvSpPr>
        <p:spPr>
          <a:xfrm>
            <a:off x="845344" y="3607594"/>
            <a:ext cx="12938403" cy="685443"/>
          </a:xfrm>
          <a:prstGeom prst="rect">
            <a:avLst/>
          </a:prstGeom>
          <a:solidFill>
            <a:srgbClr val="000000">
              <a:alpha val="4000"/>
            </a:srgbClr>
          </a:solidFill>
          <a:ln/>
        </p:spPr>
        <p:txBody>
          <a:bodyPr/>
          <a:lstStyle/>
          <a:p>
            <a:endParaRPr lang="en-US"/>
          </a:p>
        </p:txBody>
      </p:sp>
      <p:sp>
        <p:nvSpPr>
          <p:cNvPr id="9" name="Text 7"/>
          <p:cNvSpPr/>
          <p:nvPr/>
        </p:nvSpPr>
        <p:spPr>
          <a:xfrm>
            <a:off x="1086088" y="3758803"/>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Ridge Regression</a:t>
            </a:r>
            <a:endParaRPr lang="en-US" sz="1850" dirty="0"/>
          </a:p>
        </p:txBody>
      </p:sp>
      <p:sp>
        <p:nvSpPr>
          <p:cNvPr id="10" name="Text 8"/>
          <p:cNvSpPr/>
          <p:nvPr/>
        </p:nvSpPr>
        <p:spPr>
          <a:xfrm>
            <a:off x="5402223" y="3758803"/>
            <a:ext cx="382607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92.5</a:t>
            </a:r>
            <a:endParaRPr lang="en-US" sz="1850" dirty="0"/>
          </a:p>
        </p:txBody>
      </p:sp>
      <p:sp>
        <p:nvSpPr>
          <p:cNvPr id="11" name="Text 9"/>
          <p:cNvSpPr/>
          <p:nvPr/>
        </p:nvSpPr>
        <p:spPr>
          <a:xfrm>
            <a:off x="9714548" y="3758803"/>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18.128</a:t>
            </a:r>
            <a:endParaRPr lang="en-US" sz="1850" dirty="0"/>
          </a:p>
        </p:txBody>
      </p:sp>
      <p:sp>
        <p:nvSpPr>
          <p:cNvPr id="12" name="Shape 10"/>
          <p:cNvSpPr/>
          <p:nvPr/>
        </p:nvSpPr>
        <p:spPr>
          <a:xfrm>
            <a:off x="845344" y="4293037"/>
            <a:ext cx="12938403" cy="685443"/>
          </a:xfrm>
          <a:prstGeom prst="rect">
            <a:avLst/>
          </a:prstGeom>
          <a:solidFill>
            <a:srgbClr val="FFFFFF">
              <a:alpha val="4000"/>
            </a:srgbClr>
          </a:solidFill>
          <a:ln/>
        </p:spPr>
        <p:txBody>
          <a:bodyPr/>
          <a:lstStyle/>
          <a:p>
            <a:endParaRPr lang="en-US"/>
          </a:p>
        </p:txBody>
      </p:sp>
      <p:sp>
        <p:nvSpPr>
          <p:cNvPr id="13" name="Text 11"/>
          <p:cNvSpPr/>
          <p:nvPr/>
        </p:nvSpPr>
        <p:spPr>
          <a:xfrm>
            <a:off x="1086088" y="4444246"/>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Logistic Regression</a:t>
            </a:r>
            <a:endParaRPr lang="en-US" sz="1850" dirty="0"/>
          </a:p>
        </p:txBody>
      </p:sp>
      <p:sp>
        <p:nvSpPr>
          <p:cNvPr id="14" name="Text 12"/>
          <p:cNvSpPr/>
          <p:nvPr/>
        </p:nvSpPr>
        <p:spPr>
          <a:xfrm>
            <a:off x="5402223" y="4444246"/>
            <a:ext cx="382607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96.13</a:t>
            </a:r>
            <a:endParaRPr lang="en-US" sz="1850" dirty="0"/>
          </a:p>
        </p:txBody>
      </p:sp>
      <p:sp>
        <p:nvSpPr>
          <p:cNvPr id="15" name="Text 13"/>
          <p:cNvSpPr/>
          <p:nvPr/>
        </p:nvSpPr>
        <p:spPr>
          <a:xfrm>
            <a:off x="9714548" y="4444246"/>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19.67</a:t>
            </a:r>
            <a:endParaRPr lang="en-US" sz="1850" dirty="0"/>
          </a:p>
        </p:txBody>
      </p:sp>
      <p:sp>
        <p:nvSpPr>
          <p:cNvPr id="16" name="Shape 14"/>
          <p:cNvSpPr/>
          <p:nvPr/>
        </p:nvSpPr>
        <p:spPr>
          <a:xfrm>
            <a:off x="845344" y="4978479"/>
            <a:ext cx="12938403" cy="685443"/>
          </a:xfrm>
          <a:prstGeom prst="rect">
            <a:avLst/>
          </a:prstGeom>
          <a:solidFill>
            <a:srgbClr val="000000">
              <a:alpha val="4000"/>
            </a:srgbClr>
          </a:solidFill>
          <a:ln/>
        </p:spPr>
        <p:txBody>
          <a:bodyPr/>
          <a:lstStyle/>
          <a:p>
            <a:endParaRPr lang="en-US"/>
          </a:p>
        </p:txBody>
      </p:sp>
      <p:sp>
        <p:nvSpPr>
          <p:cNvPr id="17" name="Text 15"/>
          <p:cNvSpPr/>
          <p:nvPr/>
        </p:nvSpPr>
        <p:spPr>
          <a:xfrm>
            <a:off x="1086088" y="5129689"/>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Linear Regression</a:t>
            </a:r>
            <a:endParaRPr lang="en-US" sz="1850" dirty="0"/>
          </a:p>
        </p:txBody>
      </p:sp>
      <p:sp>
        <p:nvSpPr>
          <p:cNvPr id="18" name="Text 16"/>
          <p:cNvSpPr/>
          <p:nvPr/>
        </p:nvSpPr>
        <p:spPr>
          <a:xfrm>
            <a:off x="5402223" y="5129689"/>
            <a:ext cx="382607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96.23</a:t>
            </a:r>
            <a:endParaRPr lang="en-US" sz="1850" dirty="0"/>
          </a:p>
        </p:txBody>
      </p:sp>
      <p:sp>
        <p:nvSpPr>
          <p:cNvPr id="19" name="Text 17"/>
          <p:cNvSpPr/>
          <p:nvPr/>
        </p:nvSpPr>
        <p:spPr>
          <a:xfrm>
            <a:off x="9714548" y="5129689"/>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18.12</a:t>
            </a:r>
            <a:endParaRPr lang="en-US" sz="1850" dirty="0"/>
          </a:p>
        </p:txBody>
      </p:sp>
      <p:sp>
        <p:nvSpPr>
          <p:cNvPr id="20" name="Shape 18"/>
          <p:cNvSpPr/>
          <p:nvPr/>
        </p:nvSpPr>
        <p:spPr>
          <a:xfrm>
            <a:off x="845344" y="5663922"/>
            <a:ext cx="12938403" cy="685443"/>
          </a:xfrm>
          <a:prstGeom prst="rect">
            <a:avLst/>
          </a:prstGeom>
          <a:solidFill>
            <a:srgbClr val="FFFFFF">
              <a:alpha val="4000"/>
            </a:srgbClr>
          </a:solidFill>
          <a:ln/>
        </p:spPr>
        <p:txBody>
          <a:bodyPr/>
          <a:lstStyle/>
          <a:p>
            <a:endParaRPr lang="en-US"/>
          </a:p>
        </p:txBody>
      </p:sp>
      <p:sp>
        <p:nvSpPr>
          <p:cNvPr id="21" name="Text 19"/>
          <p:cNvSpPr/>
          <p:nvPr/>
        </p:nvSpPr>
        <p:spPr>
          <a:xfrm>
            <a:off x="1086088" y="5815132"/>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Lasso Regression</a:t>
            </a:r>
            <a:endParaRPr lang="en-US" sz="1850" dirty="0"/>
          </a:p>
        </p:txBody>
      </p:sp>
      <p:sp>
        <p:nvSpPr>
          <p:cNvPr id="22" name="Text 20"/>
          <p:cNvSpPr/>
          <p:nvPr/>
        </p:nvSpPr>
        <p:spPr>
          <a:xfrm>
            <a:off x="5402223" y="5815132"/>
            <a:ext cx="382607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96.23</a:t>
            </a:r>
            <a:endParaRPr lang="en-US" sz="1850" dirty="0"/>
          </a:p>
        </p:txBody>
      </p:sp>
      <p:sp>
        <p:nvSpPr>
          <p:cNvPr id="23" name="Text 21"/>
          <p:cNvSpPr/>
          <p:nvPr/>
        </p:nvSpPr>
        <p:spPr>
          <a:xfrm>
            <a:off x="9714548" y="5815132"/>
            <a:ext cx="3829883"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18.95</a:t>
            </a:r>
            <a:endParaRPr lang="en-US" sz="18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837724" y="1181576"/>
            <a:ext cx="7376993"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Visualizing Different Models</a:t>
            </a:r>
            <a:endParaRPr lang="en-US" sz="4400" dirty="0"/>
          </a:p>
        </p:txBody>
      </p:sp>
      <p:pic>
        <p:nvPicPr>
          <p:cNvPr id="3" name="Image 0" descr="preencoded.png"/>
          <p:cNvPicPr>
            <a:picLocks noChangeAspect="1"/>
          </p:cNvPicPr>
          <p:nvPr/>
        </p:nvPicPr>
        <p:blipFill>
          <a:blip r:embed="rId3"/>
          <a:stretch>
            <a:fillRect/>
          </a:stretch>
        </p:blipFill>
        <p:spPr>
          <a:xfrm>
            <a:off x="837724" y="2513767"/>
            <a:ext cx="6185535" cy="4264938"/>
          </a:xfrm>
          <a:prstGeom prst="rect">
            <a:avLst/>
          </a:prstGeom>
        </p:spPr>
      </p:pic>
      <p:sp>
        <p:nvSpPr>
          <p:cNvPr id="4" name="Text 1"/>
          <p:cNvSpPr/>
          <p:nvPr/>
        </p:nvSpPr>
        <p:spPr>
          <a:xfrm>
            <a:off x="7614761" y="2483882"/>
            <a:ext cx="4505920" cy="563285"/>
          </a:xfrm>
          <a:prstGeom prst="rect">
            <a:avLst/>
          </a:prstGeom>
          <a:noFill/>
          <a:ln/>
        </p:spPr>
        <p:txBody>
          <a:bodyPr wrap="none" lIns="0" tIns="0" rIns="0" bIns="0" rtlCol="0" anchor="t"/>
          <a:lstStyle/>
          <a:p>
            <a:pPr marL="0" indent="0">
              <a:lnSpc>
                <a:spcPts val="4400"/>
              </a:lnSpc>
              <a:buNone/>
            </a:pPr>
            <a:r>
              <a:rPr lang="en-US" sz="3500" dirty="0">
                <a:solidFill>
                  <a:srgbClr val="F98AC7"/>
                </a:solidFill>
                <a:latin typeface="Lora" pitchFamily="34" charset="0"/>
                <a:ea typeface="Lora" pitchFamily="34" charset="-122"/>
                <a:cs typeface="Lora" pitchFamily="34" charset="-120"/>
              </a:rPr>
              <a:t>Key observations</a:t>
            </a:r>
            <a:endParaRPr lang="en-US" sz="3500" dirty="0"/>
          </a:p>
        </p:txBody>
      </p:sp>
      <p:sp>
        <p:nvSpPr>
          <p:cNvPr id="5" name="Text 2"/>
          <p:cNvSpPr/>
          <p:nvPr/>
        </p:nvSpPr>
        <p:spPr>
          <a:xfrm>
            <a:off x="7973735" y="3316367"/>
            <a:ext cx="5826562" cy="1532096"/>
          </a:xfrm>
          <a:prstGeom prst="rect">
            <a:avLst/>
          </a:prstGeom>
          <a:noFill/>
          <a:ln/>
        </p:spPr>
        <p:txBody>
          <a:bodyPr wrap="square" lIns="0" tIns="0" rIns="0" bIns="0" rtlCol="0" anchor="t"/>
          <a:lstStyle/>
          <a:p>
            <a:pPr marL="0" indent="0">
              <a:lnSpc>
                <a:spcPts val="3000"/>
              </a:lnSpc>
              <a:buNone/>
            </a:pPr>
            <a:r>
              <a:rPr lang="en-US" sz="1850" i="1" dirty="0">
                <a:solidFill>
                  <a:srgbClr val="D6E5EF"/>
                </a:solidFill>
                <a:latin typeface="Source Sans Pro" pitchFamily="34" charset="0"/>
                <a:ea typeface="Source Sans Pro" pitchFamily="34" charset="-122"/>
                <a:cs typeface="Source Sans Pro" pitchFamily="34" charset="-120"/>
              </a:rPr>
              <a:t>RMSE Insights:</a:t>
            </a:r>
            <a:r>
              <a:rPr lang="en-US" sz="1850" dirty="0">
                <a:solidFill>
                  <a:srgbClr val="D6E5EF"/>
                </a:solidFill>
                <a:latin typeface="Source Sans Pro" pitchFamily="34" charset="0"/>
                <a:ea typeface="Source Sans Pro" pitchFamily="34" charset="-122"/>
                <a:cs typeface="Source Sans Pro" pitchFamily="34" charset="-120"/>
              </a:rPr>
              <a:t> Linear and Ridge models have the lowest RMSE, indicating the most accurate predictions, while Lasso has slightly higher errors, and Logistic Regression performs the worst with the highest RMSE.</a:t>
            </a:r>
            <a:endParaRPr lang="en-US" sz="1850" dirty="0"/>
          </a:p>
        </p:txBody>
      </p:sp>
      <p:sp>
        <p:nvSpPr>
          <p:cNvPr id="6" name="Text 3"/>
          <p:cNvSpPr/>
          <p:nvPr/>
        </p:nvSpPr>
        <p:spPr>
          <a:xfrm>
            <a:off x="7973735" y="5063847"/>
            <a:ext cx="5826562" cy="1149072"/>
          </a:xfrm>
          <a:prstGeom prst="rect">
            <a:avLst/>
          </a:prstGeom>
          <a:noFill/>
          <a:ln/>
        </p:spPr>
        <p:txBody>
          <a:bodyPr wrap="square" lIns="0" tIns="0" rIns="0" bIns="0" rtlCol="0" anchor="t"/>
          <a:lstStyle/>
          <a:p>
            <a:pPr marL="0" indent="0">
              <a:lnSpc>
                <a:spcPts val="3000"/>
              </a:lnSpc>
              <a:buNone/>
            </a:pPr>
            <a:r>
              <a:rPr lang="en-US" sz="1850" i="1" dirty="0">
                <a:solidFill>
                  <a:srgbClr val="D6E5EF"/>
                </a:solidFill>
                <a:latin typeface="Source Sans Pro" pitchFamily="34" charset="0"/>
                <a:ea typeface="Source Sans Pro" pitchFamily="34" charset="-122"/>
                <a:cs typeface="Source Sans Pro" pitchFamily="34" charset="-120"/>
              </a:rPr>
              <a:t>Accuracy Insights:</a:t>
            </a:r>
            <a:r>
              <a:rPr lang="en-US" sz="1850" dirty="0">
                <a:solidFill>
                  <a:srgbClr val="D6E5EF"/>
                </a:solidFill>
                <a:latin typeface="Source Sans Pro" pitchFamily="34" charset="0"/>
                <a:ea typeface="Source Sans Pro" pitchFamily="34" charset="-122"/>
                <a:cs typeface="Source Sans Pro" pitchFamily="34" charset="-120"/>
              </a:rPr>
              <a:t> All models show high accuracy (above 92%), with Linear and Lasso achieving 96.23%, Ridge at 92.46%, and Logistic Regression slightly behind at 96.13%.</a:t>
            </a:r>
            <a:endParaRPr lang="en-US" sz="1850" dirty="0"/>
          </a:p>
        </p:txBody>
      </p:sp>
      <p:sp>
        <p:nvSpPr>
          <p:cNvPr id="7" name="Shape 4"/>
          <p:cNvSpPr/>
          <p:nvPr/>
        </p:nvSpPr>
        <p:spPr>
          <a:xfrm>
            <a:off x="7614761" y="3316367"/>
            <a:ext cx="30480" cy="2896553"/>
          </a:xfrm>
          <a:prstGeom prst="rect">
            <a:avLst/>
          </a:prstGeom>
          <a:solidFill>
            <a:srgbClr val="F98AC7"/>
          </a:solidFill>
          <a:ln/>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837724" y="3410783"/>
            <a:ext cx="12954952" cy="1408033"/>
          </a:xfrm>
          <a:prstGeom prst="rect">
            <a:avLst/>
          </a:prstGeom>
          <a:noFill/>
          <a:ln/>
        </p:spPr>
        <p:txBody>
          <a:bodyPr wrap="squar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Precision, Recall, F1 Score, and Accuracy Across Models</a:t>
            </a:r>
            <a:endParaRPr lang="en-US" sz="4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837724" y="1216581"/>
            <a:ext cx="10530721"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Precision, Recall, F1 Score, and Accuracy</a:t>
            </a:r>
            <a:endParaRPr lang="en-US" sz="4400" dirty="0"/>
          </a:p>
        </p:txBody>
      </p:sp>
      <p:sp>
        <p:nvSpPr>
          <p:cNvPr id="3" name="Text 1"/>
          <p:cNvSpPr/>
          <p:nvPr/>
        </p:nvSpPr>
        <p:spPr>
          <a:xfrm>
            <a:off x="837724" y="2363272"/>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Precision (P):</a:t>
            </a:r>
            <a:r>
              <a:rPr lang="en-US" sz="1850" dirty="0">
                <a:solidFill>
                  <a:srgbClr val="D6E5EF"/>
                </a:solidFill>
                <a:latin typeface="Source Sans Pro" pitchFamily="34" charset="0"/>
                <a:ea typeface="Source Sans Pro" pitchFamily="34" charset="-122"/>
                <a:cs typeface="Source Sans Pro" pitchFamily="34" charset="-120"/>
              </a:rPr>
              <a:t> Measures how many predicted "Stroke" cases are correct. 
P = TP/[TP + FP]</a:t>
            </a:r>
            <a:endParaRPr lang="en-US" sz="1850" dirty="0"/>
          </a:p>
        </p:txBody>
      </p:sp>
      <p:sp>
        <p:nvSpPr>
          <p:cNvPr id="4" name="Text 2"/>
          <p:cNvSpPr/>
          <p:nvPr/>
        </p:nvSpPr>
        <p:spPr>
          <a:xfrm>
            <a:off x="837724" y="3596045"/>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Recall (R):</a:t>
            </a:r>
            <a:r>
              <a:rPr lang="en-US" sz="1850" dirty="0">
                <a:solidFill>
                  <a:srgbClr val="D6E5EF"/>
                </a:solidFill>
                <a:latin typeface="Source Sans Pro" pitchFamily="34" charset="0"/>
                <a:ea typeface="Source Sans Pro" pitchFamily="34" charset="-122"/>
                <a:cs typeface="Source Sans Pro" pitchFamily="34" charset="-120"/>
              </a:rPr>
              <a:t> Measures how many actual "Stroke" cases are correctly identified. 
R = TP/[TP + FN]</a:t>
            </a:r>
            <a:endParaRPr lang="en-US" sz="1850" dirty="0"/>
          </a:p>
        </p:txBody>
      </p:sp>
      <p:sp>
        <p:nvSpPr>
          <p:cNvPr id="5" name="Text 3"/>
          <p:cNvSpPr/>
          <p:nvPr/>
        </p:nvSpPr>
        <p:spPr>
          <a:xfrm>
            <a:off x="837724" y="4828818"/>
            <a:ext cx="6185535" cy="1149072"/>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F1 Score:</a:t>
            </a:r>
            <a:r>
              <a:rPr lang="en-US" sz="1850" dirty="0">
                <a:solidFill>
                  <a:srgbClr val="D6E5EF"/>
                </a:solidFill>
                <a:latin typeface="Source Sans Pro" pitchFamily="34" charset="0"/>
                <a:ea typeface="Source Sans Pro" pitchFamily="34" charset="-122"/>
                <a:cs typeface="Source Sans Pro" pitchFamily="34" charset="-120"/>
              </a:rPr>
              <a:t> Harmonic mean of Precision and Recall, providing a balance between both. 
F1 Score = 2*(P x R)/P + R</a:t>
            </a:r>
            <a:endParaRPr lang="en-US" sz="1850" dirty="0"/>
          </a:p>
        </p:txBody>
      </p:sp>
      <p:sp>
        <p:nvSpPr>
          <p:cNvPr id="6" name="Text 4"/>
          <p:cNvSpPr/>
          <p:nvPr/>
        </p:nvSpPr>
        <p:spPr>
          <a:xfrm>
            <a:off x="837724" y="6061591"/>
            <a:ext cx="6185535" cy="766048"/>
          </a:xfrm>
          <a:prstGeom prst="rect">
            <a:avLst/>
          </a:prstGeom>
          <a:noFill/>
          <a:ln/>
        </p:spPr>
        <p:txBody>
          <a:bodyPr wrap="square" lIns="0" tIns="0" rIns="0" bIns="0" rtlCol="0" anchor="t"/>
          <a:lstStyle/>
          <a:p>
            <a:pPr marL="342900" indent="-342900" algn="l">
              <a:lnSpc>
                <a:spcPts val="3000"/>
              </a:lnSpc>
              <a:buSzPct val="100000"/>
              <a:buChar char="•"/>
            </a:pPr>
            <a:r>
              <a:rPr lang="en-US" sz="1850" b="1" dirty="0">
                <a:solidFill>
                  <a:srgbClr val="D6E5EF"/>
                </a:solidFill>
                <a:latin typeface="Source Sans Pro" pitchFamily="34" charset="0"/>
                <a:ea typeface="Source Sans Pro" pitchFamily="34" charset="-122"/>
                <a:cs typeface="Source Sans Pro" pitchFamily="34" charset="-120"/>
              </a:rPr>
              <a:t>Accuracy:</a:t>
            </a:r>
            <a:r>
              <a:rPr lang="en-US" sz="1850" dirty="0">
                <a:solidFill>
                  <a:srgbClr val="D6E5EF"/>
                </a:solidFill>
                <a:latin typeface="Source Sans Pro" pitchFamily="34" charset="0"/>
                <a:ea typeface="Source Sans Pro" pitchFamily="34" charset="-122"/>
                <a:cs typeface="Source Sans Pro" pitchFamily="34" charset="-120"/>
              </a:rPr>
              <a:t> Overall correctness of the predictions. 
Accuracy = (TP + TN)/(TP + TN + FP + FN)</a:t>
            </a:r>
            <a:endParaRPr lang="en-US" sz="1850" dirty="0"/>
          </a:p>
        </p:txBody>
      </p:sp>
      <p:sp>
        <p:nvSpPr>
          <p:cNvPr id="7" name="Text 5"/>
          <p:cNvSpPr/>
          <p:nvPr/>
        </p:nvSpPr>
        <p:spPr>
          <a:xfrm>
            <a:off x="7614761" y="2518886"/>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98AC7"/>
                </a:solidFill>
                <a:latin typeface="Lora" pitchFamily="34" charset="0"/>
                <a:ea typeface="Lora" pitchFamily="34" charset="-122"/>
                <a:cs typeface="Lora" pitchFamily="34" charset="-120"/>
              </a:rPr>
              <a:t>Confusion Matrix</a:t>
            </a:r>
            <a:endParaRPr lang="en-US" sz="2200" dirty="0"/>
          </a:p>
        </p:txBody>
      </p:sp>
      <p:sp>
        <p:nvSpPr>
          <p:cNvPr id="8" name="Shape 6"/>
          <p:cNvSpPr/>
          <p:nvPr/>
        </p:nvSpPr>
        <p:spPr>
          <a:xfrm>
            <a:off x="7614761" y="3140035"/>
            <a:ext cx="6185535" cy="3603665"/>
          </a:xfrm>
          <a:prstGeom prst="roundRect">
            <a:avLst>
              <a:gd name="adj" fmla="val 996"/>
            </a:avLst>
          </a:prstGeom>
          <a:noFill/>
          <a:ln w="7620">
            <a:solidFill>
              <a:srgbClr val="FFFFFF">
                <a:alpha val="24000"/>
              </a:srgbClr>
            </a:solidFill>
            <a:prstDash val="solid"/>
          </a:ln>
        </p:spPr>
        <p:txBody>
          <a:bodyPr/>
          <a:lstStyle/>
          <a:p>
            <a:endParaRPr lang="en-US"/>
          </a:p>
        </p:txBody>
      </p:sp>
      <p:sp>
        <p:nvSpPr>
          <p:cNvPr id="9" name="Shape 7"/>
          <p:cNvSpPr/>
          <p:nvPr/>
        </p:nvSpPr>
        <p:spPr>
          <a:xfrm>
            <a:off x="7622381" y="3147655"/>
            <a:ext cx="6169581" cy="685443"/>
          </a:xfrm>
          <a:prstGeom prst="rect">
            <a:avLst/>
          </a:prstGeom>
          <a:solidFill>
            <a:srgbClr val="FFFFFF">
              <a:alpha val="4000"/>
            </a:srgbClr>
          </a:solidFill>
          <a:ln/>
        </p:spPr>
        <p:txBody>
          <a:bodyPr/>
          <a:lstStyle/>
          <a:p>
            <a:endParaRPr lang="en-US"/>
          </a:p>
        </p:txBody>
      </p:sp>
      <p:sp>
        <p:nvSpPr>
          <p:cNvPr id="10" name="Text 8"/>
          <p:cNvSpPr/>
          <p:nvPr/>
        </p:nvSpPr>
        <p:spPr>
          <a:xfrm>
            <a:off x="7862649" y="3298865"/>
            <a:ext cx="1573768" cy="383024"/>
          </a:xfrm>
          <a:prstGeom prst="rect">
            <a:avLst/>
          </a:prstGeom>
          <a:noFill/>
          <a:ln/>
        </p:spPr>
        <p:txBody>
          <a:bodyPr wrap="none" lIns="0" tIns="0" rIns="0" bIns="0" rtlCol="0" anchor="t"/>
          <a:lstStyle/>
          <a:p>
            <a:pPr marL="0" indent="0">
              <a:lnSpc>
                <a:spcPts val="3000"/>
              </a:lnSpc>
              <a:buNone/>
            </a:pPr>
            <a:endParaRPr lang="en-US" sz="1850" dirty="0"/>
          </a:p>
        </p:txBody>
      </p:sp>
      <p:sp>
        <p:nvSpPr>
          <p:cNvPr id="11" name="Text 9"/>
          <p:cNvSpPr/>
          <p:nvPr/>
        </p:nvSpPr>
        <p:spPr>
          <a:xfrm>
            <a:off x="9922669" y="3298865"/>
            <a:ext cx="1569958"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No Stroke</a:t>
            </a:r>
            <a:endParaRPr lang="en-US" sz="1850" dirty="0"/>
          </a:p>
        </p:txBody>
      </p:sp>
      <p:sp>
        <p:nvSpPr>
          <p:cNvPr id="12" name="Text 10"/>
          <p:cNvSpPr/>
          <p:nvPr/>
        </p:nvSpPr>
        <p:spPr>
          <a:xfrm>
            <a:off x="11978878" y="3298865"/>
            <a:ext cx="1573768"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Stroke</a:t>
            </a:r>
            <a:endParaRPr lang="en-US" sz="1850" dirty="0"/>
          </a:p>
        </p:txBody>
      </p:sp>
      <p:sp>
        <p:nvSpPr>
          <p:cNvPr id="13" name="Shape 11"/>
          <p:cNvSpPr/>
          <p:nvPr/>
        </p:nvSpPr>
        <p:spPr>
          <a:xfrm>
            <a:off x="7622381" y="3833098"/>
            <a:ext cx="6169581" cy="1451491"/>
          </a:xfrm>
          <a:prstGeom prst="rect">
            <a:avLst/>
          </a:prstGeom>
          <a:solidFill>
            <a:srgbClr val="000000">
              <a:alpha val="4000"/>
            </a:srgbClr>
          </a:solidFill>
          <a:ln/>
        </p:spPr>
        <p:txBody>
          <a:bodyPr/>
          <a:lstStyle/>
          <a:p>
            <a:endParaRPr lang="en-US"/>
          </a:p>
        </p:txBody>
      </p:sp>
      <p:sp>
        <p:nvSpPr>
          <p:cNvPr id="14" name="Text 12"/>
          <p:cNvSpPr/>
          <p:nvPr/>
        </p:nvSpPr>
        <p:spPr>
          <a:xfrm>
            <a:off x="7862649" y="3984308"/>
            <a:ext cx="1573768"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No Stroke</a:t>
            </a:r>
            <a:endParaRPr lang="en-US" sz="1850" dirty="0"/>
          </a:p>
        </p:txBody>
      </p:sp>
      <p:sp>
        <p:nvSpPr>
          <p:cNvPr id="15" name="Text 13"/>
          <p:cNvSpPr/>
          <p:nvPr/>
        </p:nvSpPr>
        <p:spPr>
          <a:xfrm>
            <a:off x="9922669" y="3984308"/>
            <a:ext cx="1569958"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True Negatives (TN) 
876</a:t>
            </a:r>
            <a:endParaRPr lang="en-US" sz="1850" dirty="0"/>
          </a:p>
        </p:txBody>
      </p:sp>
      <p:sp>
        <p:nvSpPr>
          <p:cNvPr id="16" name="Text 14"/>
          <p:cNvSpPr/>
          <p:nvPr/>
        </p:nvSpPr>
        <p:spPr>
          <a:xfrm>
            <a:off x="11978878" y="3984308"/>
            <a:ext cx="1573768"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False Positives (FP) 
69</a:t>
            </a:r>
            <a:endParaRPr lang="en-US" sz="1850" dirty="0"/>
          </a:p>
        </p:txBody>
      </p:sp>
      <p:sp>
        <p:nvSpPr>
          <p:cNvPr id="17" name="Shape 15"/>
          <p:cNvSpPr/>
          <p:nvPr/>
        </p:nvSpPr>
        <p:spPr>
          <a:xfrm>
            <a:off x="7622381" y="5284589"/>
            <a:ext cx="6169581" cy="1451491"/>
          </a:xfrm>
          <a:prstGeom prst="rect">
            <a:avLst/>
          </a:prstGeom>
          <a:solidFill>
            <a:srgbClr val="FFFFFF">
              <a:alpha val="4000"/>
            </a:srgbClr>
          </a:solidFill>
          <a:ln/>
        </p:spPr>
        <p:txBody>
          <a:bodyPr/>
          <a:lstStyle/>
          <a:p>
            <a:endParaRPr lang="en-US"/>
          </a:p>
        </p:txBody>
      </p:sp>
      <p:sp>
        <p:nvSpPr>
          <p:cNvPr id="18" name="Text 16"/>
          <p:cNvSpPr/>
          <p:nvPr/>
        </p:nvSpPr>
        <p:spPr>
          <a:xfrm>
            <a:off x="7862649" y="5435798"/>
            <a:ext cx="1573768"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Stroke</a:t>
            </a:r>
            <a:endParaRPr lang="en-US" sz="1850" dirty="0"/>
          </a:p>
        </p:txBody>
      </p:sp>
      <p:sp>
        <p:nvSpPr>
          <p:cNvPr id="19" name="Text 17"/>
          <p:cNvSpPr/>
          <p:nvPr/>
        </p:nvSpPr>
        <p:spPr>
          <a:xfrm>
            <a:off x="9922669" y="5435798"/>
            <a:ext cx="1569958"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False Negatives (FN) 
20</a:t>
            </a:r>
            <a:endParaRPr lang="en-US" sz="1850" dirty="0"/>
          </a:p>
        </p:txBody>
      </p:sp>
      <p:sp>
        <p:nvSpPr>
          <p:cNvPr id="20" name="Text 18"/>
          <p:cNvSpPr/>
          <p:nvPr/>
        </p:nvSpPr>
        <p:spPr>
          <a:xfrm>
            <a:off x="11978878" y="5435798"/>
            <a:ext cx="1573768"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True Positives (TP) 
17</a:t>
            </a:r>
            <a:endParaRPr lang="en-US" sz="18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837724" y="823793"/>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Observations</a:t>
            </a:r>
            <a:endParaRPr lang="en-US" sz="4400" dirty="0"/>
          </a:p>
        </p:txBody>
      </p:sp>
      <p:sp>
        <p:nvSpPr>
          <p:cNvPr id="3" name="Shape 1"/>
          <p:cNvSpPr/>
          <p:nvPr/>
        </p:nvSpPr>
        <p:spPr>
          <a:xfrm>
            <a:off x="837724" y="2006560"/>
            <a:ext cx="12954952" cy="3442454"/>
          </a:xfrm>
          <a:prstGeom prst="roundRect">
            <a:avLst>
              <a:gd name="adj" fmla="val 1043"/>
            </a:avLst>
          </a:prstGeom>
          <a:noFill/>
          <a:ln w="7620">
            <a:solidFill>
              <a:srgbClr val="FFFFFF">
                <a:alpha val="24000"/>
              </a:srgbClr>
            </a:solidFill>
            <a:prstDash val="solid"/>
          </a:ln>
        </p:spPr>
        <p:txBody>
          <a:bodyPr/>
          <a:lstStyle/>
          <a:p>
            <a:endParaRPr lang="en-US"/>
          </a:p>
        </p:txBody>
      </p:sp>
      <p:sp>
        <p:nvSpPr>
          <p:cNvPr id="4" name="Shape 2"/>
          <p:cNvSpPr/>
          <p:nvPr/>
        </p:nvSpPr>
        <p:spPr>
          <a:xfrm>
            <a:off x="845344" y="2014180"/>
            <a:ext cx="12939713" cy="685443"/>
          </a:xfrm>
          <a:prstGeom prst="rect">
            <a:avLst/>
          </a:prstGeom>
          <a:solidFill>
            <a:srgbClr val="FFFFFF">
              <a:alpha val="4000"/>
            </a:srgbClr>
          </a:solidFill>
          <a:ln/>
        </p:spPr>
        <p:txBody>
          <a:bodyPr/>
          <a:lstStyle/>
          <a:p>
            <a:endParaRPr lang="en-US"/>
          </a:p>
        </p:txBody>
      </p:sp>
      <p:sp>
        <p:nvSpPr>
          <p:cNvPr id="5" name="Text 3"/>
          <p:cNvSpPr/>
          <p:nvPr/>
        </p:nvSpPr>
        <p:spPr>
          <a:xfrm>
            <a:off x="1084659" y="2165390"/>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Model</a:t>
            </a:r>
            <a:endParaRPr lang="en-US" sz="1850" dirty="0"/>
          </a:p>
        </p:txBody>
      </p:sp>
      <p:sp>
        <p:nvSpPr>
          <p:cNvPr id="6" name="Text 4"/>
          <p:cNvSpPr/>
          <p:nvPr/>
        </p:nvSpPr>
        <p:spPr>
          <a:xfrm>
            <a:off x="3676412" y="2165390"/>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Precision</a:t>
            </a:r>
            <a:endParaRPr lang="en-US" sz="1850" dirty="0"/>
          </a:p>
        </p:txBody>
      </p:sp>
      <p:sp>
        <p:nvSpPr>
          <p:cNvPr id="7" name="Text 5"/>
          <p:cNvSpPr/>
          <p:nvPr/>
        </p:nvSpPr>
        <p:spPr>
          <a:xfrm>
            <a:off x="6264354" y="2165390"/>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Recall</a:t>
            </a:r>
            <a:endParaRPr lang="en-US" sz="1850" dirty="0"/>
          </a:p>
        </p:txBody>
      </p:sp>
      <p:sp>
        <p:nvSpPr>
          <p:cNvPr id="8" name="Text 6"/>
          <p:cNvSpPr/>
          <p:nvPr/>
        </p:nvSpPr>
        <p:spPr>
          <a:xfrm>
            <a:off x="8852297" y="2165390"/>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F1 Score</a:t>
            </a:r>
            <a:endParaRPr lang="en-US" sz="1850" dirty="0"/>
          </a:p>
        </p:txBody>
      </p:sp>
      <p:sp>
        <p:nvSpPr>
          <p:cNvPr id="9" name="Text 7"/>
          <p:cNvSpPr/>
          <p:nvPr/>
        </p:nvSpPr>
        <p:spPr>
          <a:xfrm>
            <a:off x="11440239" y="2165390"/>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Accuracy</a:t>
            </a:r>
            <a:endParaRPr lang="en-US" sz="1850" dirty="0"/>
          </a:p>
        </p:txBody>
      </p:sp>
      <p:sp>
        <p:nvSpPr>
          <p:cNvPr id="10" name="Shape 8"/>
          <p:cNvSpPr/>
          <p:nvPr/>
        </p:nvSpPr>
        <p:spPr>
          <a:xfrm>
            <a:off x="845344" y="2699623"/>
            <a:ext cx="12939713" cy="685443"/>
          </a:xfrm>
          <a:prstGeom prst="rect">
            <a:avLst/>
          </a:prstGeom>
          <a:solidFill>
            <a:srgbClr val="000000">
              <a:alpha val="4000"/>
            </a:srgbClr>
          </a:solidFill>
          <a:ln/>
        </p:spPr>
        <p:txBody>
          <a:bodyPr/>
          <a:lstStyle/>
          <a:p>
            <a:endParaRPr lang="en-US"/>
          </a:p>
        </p:txBody>
      </p:sp>
      <p:sp>
        <p:nvSpPr>
          <p:cNvPr id="11" name="Text 9"/>
          <p:cNvSpPr/>
          <p:nvPr/>
        </p:nvSpPr>
        <p:spPr>
          <a:xfrm>
            <a:off x="1084659" y="2850833"/>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Ridge Regression</a:t>
            </a:r>
            <a:endParaRPr lang="en-US" sz="1850" dirty="0"/>
          </a:p>
        </p:txBody>
      </p:sp>
      <p:sp>
        <p:nvSpPr>
          <p:cNvPr id="12" name="Text 10"/>
          <p:cNvSpPr/>
          <p:nvPr/>
        </p:nvSpPr>
        <p:spPr>
          <a:xfrm>
            <a:off x="3676412" y="2850833"/>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0.253</a:t>
            </a:r>
            <a:endParaRPr lang="en-US" sz="1850" dirty="0"/>
          </a:p>
        </p:txBody>
      </p:sp>
      <p:sp>
        <p:nvSpPr>
          <p:cNvPr id="13" name="Text 11"/>
          <p:cNvSpPr/>
          <p:nvPr/>
        </p:nvSpPr>
        <p:spPr>
          <a:xfrm>
            <a:off x="6264354" y="2850833"/>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0.513</a:t>
            </a:r>
            <a:endParaRPr lang="en-US" sz="1850" dirty="0"/>
          </a:p>
        </p:txBody>
      </p:sp>
      <p:sp>
        <p:nvSpPr>
          <p:cNvPr id="14" name="Text 12"/>
          <p:cNvSpPr/>
          <p:nvPr/>
        </p:nvSpPr>
        <p:spPr>
          <a:xfrm>
            <a:off x="8852297" y="2850833"/>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0.339</a:t>
            </a:r>
            <a:endParaRPr lang="en-US" sz="1850" dirty="0"/>
          </a:p>
        </p:txBody>
      </p:sp>
      <p:sp>
        <p:nvSpPr>
          <p:cNvPr id="15" name="Text 13"/>
          <p:cNvSpPr/>
          <p:nvPr/>
        </p:nvSpPr>
        <p:spPr>
          <a:xfrm>
            <a:off x="11440239" y="2850833"/>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0.92</a:t>
            </a:r>
            <a:endParaRPr lang="en-US" sz="1850" dirty="0"/>
          </a:p>
        </p:txBody>
      </p:sp>
      <p:sp>
        <p:nvSpPr>
          <p:cNvPr id="16" name="Shape 14"/>
          <p:cNvSpPr/>
          <p:nvPr/>
        </p:nvSpPr>
        <p:spPr>
          <a:xfrm>
            <a:off x="845344" y="3385066"/>
            <a:ext cx="12939713" cy="685443"/>
          </a:xfrm>
          <a:prstGeom prst="rect">
            <a:avLst/>
          </a:prstGeom>
          <a:solidFill>
            <a:srgbClr val="FFFFFF">
              <a:alpha val="4000"/>
            </a:srgbClr>
          </a:solidFill>
          <a:ln/>
        </p:spPr>
        <p:txBody>
          <a:bodyPr/>
          <a:lstStyle/>
          <a:p>
            <a:endParaRPr lang="en-US"/>
          </a:p>
        </p:txBody>
      </p:sp>
      <p:sp>
        <p:nvSpPr>
          <p:cNvPr id="17" name="Text 15"/>
          <p:cNvSpPr/>
          <p:nvPr/>
        </p:nvSpPr>
        <p:spPr>
          <a:xfrm>
            <a:off x="1084659" y="3536275"/>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Linear Regression</a:t>
            </a:r>
            <a:endParaRPr lang="en-US" sz="1850" dirty="0"/>
          </a:p>
        </p:txBody>
      </p:sp>
      <p:sp>
        <p:nvSpPr>
          <p:cNvPr id="18" name="Text 16"/>
          <p:cNvSpPr/>
          <p:nvPr/>
        </p:nvSpPr>
        <p:spPr>
          <a:xfrm>
            <a:off x="3676412" y="3536275"/>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0.333</a:t>
            </a:r>
            <a:endParaRPr lang="en-US" sz="1850" dirty="0"/>
          </a:p>
        </p:txBody>
      </p:sp>
      <p:sp>
        <p:nvSpPr>
          <p:cNvPr id="19" name="Text 17"/>
          <p:cNvSpPr/>
          <p:nvPr/>
        </p:nvSpPr>
        <p:spPr>
          <a:xfrm>
            <a:off x="6264354" y="3536275"/>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0.054</a:t>
            </a:r>
            <a:endParaRPr lang="en-US" sz="1850" dirty="0"/>
          </a:p>
        </p:txBody>
      </p:sp>
      <p:sp>
        <p:nvSpPr>
          <p:cNvPr id="20" name="Text 18"/>
          <p:cNvSpPr/>
          <p:nvPr/>
        </p:nvSpPr>
        <p:spPr>
          <a:xfrm>
            <a:off x="8852297" y="3536275"/>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0.093</a:t>
            </a:r>
            <a:endParaRPr lang="en-US" sz="1850" dirty="0"/>
          </a:p>
        </p:txBody>
      </p:sp>
      <p:sp>
        <p:nvSpPr>
          <p:cNvPr id="21" name="Text 19"/>
          <p:cNvSpPr/>
          <p:nvPr/>
        </p:nvSpPr>
        <p:spPr>
          <a:xfrm>
            <a:off x="11440239" y="3536275"/>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0.96</a:t>
            </a:r>
            <a:endParaRPr lang="en-US" sz="1850" dirty="0"/>
          </a:p>
        </p:txBody>
      </p:sp>
      <p:sp>
        <p:nvSpPr>
          <p:cNvPr id="22" name="Shape 20"/>
          <p:cNvSpPr/>
          <p:nvPr/>
        </p:nvSpPr>
        <p:spPr>
          <a:xfrm>
            <a:off x="845344" y="4070509"/>
            <a:ext cx="12939713" cy="685443"/>
          </a:xfrm>
          <a:prstGeom prst="rect">
            <a:avLst/>
          </a:prstGeom>
          <a:solidFill>
            <a:srgbClr val="000000">
              <a:alpha val="4000"/>
            </a:srgbClr>
          </a:solidFill>
          <a:ln/>
        </p:spPr>
        <p:txBody>
          <a:bodyPr/>
          <a:lstStyle/>
          <a:p>
            <a:endParaRPr lang="en-US"/>
          </a:p>
        </p:txBody>
      </p:sp>
      <p:sp>
        <p:nvSpPr>
          <p:cNvPr id="23" name="Text 21"/>
          <p:cNvSpPr/>
          <p:nvPr/>
        </p:nvSpPr>
        <p:spPr>
          <a:xfrm>
            <a:off x="1084659" y="4221718"/>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Lasso Regression</a:t>
            </a:r>
            <a:endParaRPr lang="en-US" sz="1850" dirty="0"/>
          </a:p>
        </p:txBody>
      </p:sp>
      <p:sp>
        <p:nvSpPr>
          <p:cNvPr id="24" name="Text 22"/>
          <p:cNvSpPr/>
          <p:nvPr/>
        </p:nvSpPr>
        <p:spPr>
          <a:xfrm>
            <a:off x="3676412" y="4221718"/>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0.197</a:t>
            </a:r>
            <a:endParaRPr lang="en-US" sz="1850" dirty="0"/>
          </a:p>
        </p:txBody>
      </p:sp>
      <p:sp>
        <p:nvSpPr>
          <p:cNvPr id="25" name="Text 23"/>
          <p:cNvSpPr/>
          <p:nvPr/>
        </p:nvSpPr>
        <p:spPr>
          <a:xfrm>
            <a:off x="6264354" y="4221718"/>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0.459</a:t>
            </a:r>
            <a:endParaRPr lang="en-US" sz="1850" dirty="0"/>
          </a:p>
        </p:txBody>
      </p:sp>
      <p:sp>
        <p:nvSpPr>
          <p:cNvPr id="26" name="Text 24"/>
          <p:cNvSpPr/>
          <p:nvPr/>
        </p:nvSpPr>
        <p:spPr>
          <a:xfrm>
            <a:off x="8852297" y="4221718"/>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0.276</a:t>
            </a:r>
            <a:endParaRPr lang="en-US" sz="1850" dirty="0"/>
          </a:p>
        </p:txBody>
      </p:sp>
      <p:sp>
        <p:nvSpPr>
          <p:cNvPr id="27" name="Text 25"/>
          <p:cNvSpPr/>
          <p:nvPr/>
        </p:nvSpPr>
        <p:spPr>
          <a:xfrm>
            <a:off x="11440239" y="4221718"/>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0.90</a:t>
            </a:r>
            <a:endParaRPr lang="en-US" sz="1850" dirty="0"/>
          </a:p>
        </p:txBody>
      </p:sp>
      <p:sp>
        <p:nvSpPr>
          <p:cNvPr id="28" name="Shape 26"/>
          <p:cNvSpPr/>
          <p:nvPr/>
        </p:nvSpPr>
        <p:spPr>
          <a:xfrm>
            <a:off x="845344" y="4755952"/>
            <a:ext cx="12939713" cy="685443"/>
          </a:xfrm>
          <a:prstGeom prst="rect">
            <a:avLst/>
          </a:prstGeom>
          <a:solidFill>
            <a:srgbClr val="FFFFFF">
              <a:alpha val="4000"/>
            </a:srgbClr>
          </a:solidFill>
          <a:ln/>
        </p:spPr>
        <p:txBody>
          <a:bodyPr/>
          <a:lstStyle/>
          <a:p>
            <a:endParaRPr lang="en-US"/>
          </a:p>
        </p:txBody>
      </p:sp>
      <p:sp>
        <p:nvSpPr>
          <p:cNvPr id="29" name="Text 27"/>
          <p:cNvSpPr/>
          <p:nvPr/>
        </p:nvSpPr>
        <p:spPr>
          <a:xfrm>
            <a:off x="1084659" y="4907161"/>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Logistic Regression</a:t>
            </a:r>
            <a:endParaRPr lang="en-US" sz="1850" dirty="0"/>
          </a:p>
        </p:txBody>
      </p:sp>
      <p:sp>
        <p:nvSpPr>
          <p:cNvPr id="30" name="Text 28"/>
          <p:cNvSpPr/>
          <p:nvPr/>
        </p:nvSpPr>
        <p:spPr>
          <a:xfrm>
            <a:off x="3676412" y="4907161"/>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0.333</a:t>
            </a:r>
            <a:endParaRPr lang="en-US" sz="1850" dirty="0"/>
          </a:p>
        </p:txBody>
      </p:sp>
      <p:sp>
        <p:nvSpPr>
          <p:cNvPr id="31" name="Text 29"/>
          <p:cNvSpPr/>
          <p:nvPr/>
        </p:nvSpPr>
        <p:spPr>
          <a:xfrm>
            <a:off x="6264354" y="4907161"/>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0.0270</a:t>
            </a:r>
            <a:endParaRPr lang="en-US" sz="1850" dirty="0"/>
          </a:p>
        </p:txBody>
      </p:sp>
      <p:sp>
        <p:nvSpPr>
          <p:cNvPr id="32" name="Text 30"/>
          <p:cNvSpPr/>
          <p:nvPr/>
        </p:nvSpPr>
        <p:spPr>
          <a:xfrm>
            <a:off x="8852297" y="4907161"/>
            <a:ext cx="210169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0.05</a:t>
            </a:r>
            <a:endParaRPr lang="en-US" sz="1850" dirty="0"/>
          </a:p>
        </p:txBody>
      </p:sp>
      <p:sp>
        <p:nvSpPr>
          <p:cNvPr id="33" name="Text 31"/>
          <p:cNvSpPr/>
          <p:nvPr/>
        </p:nvSpPr>
        <p:spPr>
          <a:xfrm>
            <a:off x="11440239" y="4907161"/>
            <a:ext cx="2105501"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0.96</a:t>
            </a:r>
            <a:endParaRPr lang="en-US" sz="1850" dirty="0"/>
          </a:p>
        </p:txBody>
      </p:sp>
      <p:sp>
        <p:nvSpPr>
          <p:cNvPr id="34" name="Text 32"/>
          <p:cNvSpPr/>
          <p:nvPr/>
        </p:nvSpPr>
        <p:spPr>
          <a:xfrm>
            <a:off x="837724" y="5718215"/>
            <a:ext cx="12954952" cy="383024"/>
          </a:xfrm>
          <a:prstGeom prst="rect">
            <a:avLst/>
          </a:prstGeom>
          <a:noFill/>
          <a:ln/>
        </p:spPr>
        <p:txBody>
          <a:bodyPr wrap="none" lIns="0" tIns="0" rIns="0" bIns="0" rtlCol="0" anchor="t"/>
          <a:lstStyle/>
          <a:p>
            <a:pPr marL="0" indent="0">
              <a:lnSpc>
                <a:spcPts val="3000"/>
              </a:lnSpc>
              <a:buNone/>
            </a:pPr>
            <a:r>
              <a:rPr lang="en-US" sz="1850" b="1" dirty="0">
                <a:solidFill>
                  <a:srgbClr val="D6E5EF"/>
                </a:solidFill>
                <a:latin typeface="Source Sans Pro" pitchFamily="34" charset="0"/>
                <a:ea typeface="Source Sans Pro" pitchFamily="34" charset="-122"/>
                <a:cs typeface="Source Sans Pro" pitchFamily="34" charset="-120"/>
              </a:rPr>
              <a:t>Ridge Regression:</a:t>
            </a:r>
            <a:r>
              <a:rPr lang="en-US" sz="1850" dirty="0">
                <a:solidFill>
                  <a:srgbClr val="D6E5EF"/>
                </a:solidFill>
                <a:latin typeface="Source Sans Pro" pitchFamily="34" charset="0"/>
                <a:ea typeface="Source Sans Pro" pitchFamily="34" charset="-122"/>
                <a:cs typeface="Source Sans Pro" pitchFamily="34" charset="-120"/>
              </a:rPr>
              <a:t> Best recall with balanced performance overall.</a:t>
            </a:r>
            <a:endParaRPr lang="en-US" sz="1850" dirty="0"/>
          </a:p>
        </p:txBody>
      </p:sp>
      <p:sp>
        <p:nvSpPr>
          <p:cNvPr id="35" name="Text 33"/>
          <p:cNvSpPr/>
          <p:nvPr/>
        </p:nvSpPr>
        <p:spPr>
          <a:xfrm>
            <a:off x="837724" y="6370439"/>
            <a:ext cx="12954952" cy="383024"/>
          </a:xfrm>
          <a:prstGeom prst="rect">
            <a:avLst/>
          </a:prstGeom>
          <a:noFill/>
          <a:ln/>
        </p:spPr>
        <p:txBody>
          <a:bodyPr wrap="none" lIns="0" tIns="0" rIns="0" bIns="0" rtlCol="0" anchor="t"/>
          <a:lstStyle/>
          <a:p>
            <a:pPr marL="0" indent="0">
              <a:lnSpc>
                <a:spcPts val="3000"/>
              </a:lnSpc>
              <a:buNone/>
            </a:pPr>
            <a:r>
              <a:rPr lang="en-US" sz="1850" b="1" dirty="0">
                <a:solidFill>
                  <a:srgbClr val="D6E5EF"/>
                </a:solidFill>
                <a:latin typeface="Source Sans Pro" pitchFamily="34" charset="0"/>
                <a:ea typeface="Source Sans Pro" pitchFamily="34" charset="-122"/>
                <a:cs typeface="Source Sans Pro" pitchFamily="34" charset="-120"/>
              </a:rPr>
              <a:t>Linear Regression:</a:t>
            </a:r>
            <a:r>
              <a:rPr lang="en-US" sz="1850" dirty="0">
                <a:solidFill>
                  <a:srgbClr val="D6E5EF"/>
                </a:solidFill>
                <a:latin typeface="Source Sans Pro" pitchFamily="34" charset="0"/>
                <a:ea typeface="Source Sans Pro" pitchFamily="34" charset="-122"/>
                <a:cs typeface="Source Sans Pro" pitchFamily="34" charset="-120"/>
              </a:rPr>
              <a:t> High accuracy but poor recall, struggles with the minority class.</a:t>
            </a:r>
            <a:endParaRPr lang="en-US" sz="1850" dirty="0"/>
          </a:p>
        </p:txBody>
      </p:sp>
      <p:sp>
        <p:nvSpPr>
          <p:cNvPr id="36" name="Text 34"/>
          <p:cNvSpPr/>
          <p:nvPr/>
        </p:nvSpPr>
        <p:spPr>
          <a:xfrm>
            <a:off x="837724" y="7022663"/>
            <a:ext cx="12954952" cy="383024"/>
          </a:xfrm>
          <a:prstGeom prst="rect">
            <a:avLst/>
          </a:prstGeom>
          <a:noFill/>
          <a:ln/>
        </p:spPr>
        <p:txBody>
          <a:bodyPr wrap="none" lIns="0" tIns="0" rIns="0" bIns="0" rtlCol="0" anchor="t"/>
          <a:lstStyle/>
          <a:p>
            <a:pPr marL="0" indent="0">
              <a:lnSpc>
                <a:spcPts val="3000"/>
              </a:lnSpc>
              <a:buNone/>
            </a:pPr>
            <a:r>
              <a:rPr lang="en-US" sz="1850" b="1" dirty="0">
                <a:solidFill>
                  <a:srgbClr val="D6E5EF"/>
                </a:solidFill>
                <a:latin typeface="Source Sans Pro" pitchFamily="34" charset="0"/>
                <a:ea typeface="Source Sans Pro" pitchFamily="34" charset="-122"/>
                <a:cs typeface="Source Sans Pro" pitchFamily="34" charset="-120"/>
              </a:rPr>
              <a:t>Lasso &amp; Logistic Regression:</a:t>
            </a:r>
            <a:r>
              <a:rPr lang="en-US" sz="1850" dirty="0">
                <a:solidFill>
                  <a:srgbClr val="D6E5EF"/>
                </a:solidFill>
                <a:latin typeface="Source Sans Pro" pitchFamily="34" charset="0"/>
                <a:ea typeface="Source Sans Pro" pitchFamily="34" charset="-122"/>
                <a:cs typeface="Source Sans Pro" pitchFamily="34" charset="-120"/>
              </a:rPr>
              <a:t> High accuracy but very low recall and F1 scores, indicating poor minority class detection.</a:t>
            </a:r>
            <a:endParaRPr lang="en-US" sz="18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837724" y="1871782"/>
            <a:ext cx="11572518"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Is accuracy a factor for model performance?</a:t>
            </a:r>
            <a:endParaRPr lang="en-US" sz="4400" dirty="0"/>
          </a:p>
        </p:txBody>
      </p:sp>
      <p:sp>
        <p:nvSpPr>
          <p:cNvPr id="3" name="Text 1"/>
          <p:cNvSpPr/>
          <p:nvPr/>
        </p:nvSpPr>
        <p:spPr>
          <a:xfrm>
            <a:off x="837724" y="3054548"/>
            <a:ext cx="12954952" cy="1149072"/>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Accuracy alone is not a reliable metric for evaluating model performance, especially in cases of class imbalance. While high accuracy values (e.g., Logistic Regression: 96.13%, Linear Regression: 96.02%) might seem impressive, they can be misleading when the minority class is poorly identified.</a:t>
            </a:r>
            <a:endParaRPr lang="en-US" sz="1850" dirty="0"/>
          </a:p>
        </p:txBody>
      </p:sp>
      <p:sp>
        <p:nvSpPr>
          <p:cNvPr id="4" name="Text 2"/>
          <p:cNvSpPr/>
          <p:nvPr/>
        </p:nvSpPr>
        <p:spPr>
          <a:xfrm>
            <a:off x="837724" y="4472821"/>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For instance:</a:t>
            </a:r>
            <a:endParaRPr lang="en-US" sz="1850" dirty="0"/>
          </a:p>
        </p:txBody>
      </p:sp>
      <p:sp>
        <p:nvSpPr>
          <p:cNvPr id="5" name="Text 3"/>
          <p:cNvSpPr/>
          <p:nvPr/>
        </p:nvSpPr>
        <p:spPr>
          <a:xfrm>
            <a:off x="837724" y="5125045"/>
            <a:ext cx="12954952"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Ridge Regression, despite having lower accuracy (92.46%), achieves the highest recall (51.35%), making it more effective at detecting the minority class.</a:t>
            </a:r>
            <a:endParaRPr lang="en-US" sz="1850" dirty="0"/>
          </a:p>
        </p:txBody>
      </p:sp>
      <p:sp>
        <p:nvSpPr>
          <p:cNvPr id="6" name="Text 4"/>
          <p:cNvSpPr/>
          <p:nvPr/>
        </p:nvSpPr>
        <p:spPr>
          <a:xfrm>
            <a:off x="837724" y="5974794"/>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Logistic Regression has the highest accuracy (96.13%) but extremely low recall (2.7%), failing to identify most minority cases.</a:t>
            </a:r>
            <a:endParaRPr lang="en-US" sz="18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1049073" name="Google Shape;787;p52"/>
          <p:cNvSpPr/>
          <p:nvPr/>
        </p:nvSpPr>
        <p:spPr>
          <a:xfrm rot="5400000">
            <a:off x="1141160" y="639120"/>
            <a:ext cx="1130880" cy="113088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9074" name="Google Shape;788;p52"/>
          <p:cNvSpPr txBox="1">
            <a:spLocks noGrp="1"/>
          </p:cNvSpPr>
          <p:nvPr>
            <p:ph type="title"/>
          </p:nvPr>
        </p:nvSpPr>
        <p:spPr>
          <a:xfrm>
            <a:off x="7119960" y="318000"/>
            <a:ext cx="5914560" cy="1773120"/>
          </a:xfrm>
          <a:prstGeom prst="rect">
            <a:avLst/>
          </a:prstGeom>
        </p:spPr>
        <p:txBody>
          <a:bodyPr spcFirstLastPara="1" vert="horz" wrap="square" lIns="146280" tIns="146280" rIns="146280" bIns="146280" rtlCol="0" anchor="b" anchorCtr="0">
            <a:noAutofit/>
          </a:bodyPr>
          <a:lstStyle/>
          <a:p>
            <a:pPr algn="l"/>
            <a:r>
              <a:rPr lang="en" sz="3760"/>
              <a:t>Is the dataset biased?</a:t>
            </a:r>
            <a:endParaRPr sz="6880"/>
          </a:p>
        </p:txBody>
      </p:sp>
      <p:sp>
        <p:nvSpPr>
          <p:cNvPr id="1049075" name="Google Shape;789;p52"/>
          <p:cNvSpPr txBox="1">
            <a:spLocks noGrp="1"/>
          </p:cNvSpPr>
          <p:nvPr>
            <p:ph type="subTitle" idx="1"/>
          </p:nvPr>
        </p:nvSpPr>
        <p:spPr>
          <a:xfrm>
            <a:off x="6547440" y="2091120"/>
            <a:ext cx="6699840" cy="3661440"/>
          </a:xfrm>
          <a:prstGeom prst="rect">
            <a:avLst/>
          </a:prstGeom>
        </p:spPr>
        <p:txBody>
          <a:bodyPr spcFirstLastPara="1" vert="horz" wrap="square" lIns="146280" tIns="146280" rIns="146280" bIns="146280" rtlCol="0" anchor="t" anchorCtr="0">
            <a:noAutofit/>
          </a:bodyPr>
          <a:lstStyle/>
          <a:p>
            <a:pPr marL="731520" indent="-497840">
              <a:lnSpc>
                <a:spcPct val="115000"/>
              </a:lnSpc>
              <a:spcBef>
                <a:spcPts val="1920"/>
              </a:spcBef>
              <a:buClr>
                <a:srgbClr val="000000"/>
              </a:buClr>
              <a:buSzPts val="1300"/>
              <a:buFont typeface="Arial"/>
              <a:buChar char="●"/>
            </a:pPr>
            <a:r>
              <a:rPr lang="en" sz="2080" b="1" dirty="0">
                <a:latin typeface="DM Sans"/>
                <a:ea typeface="DM Sans"/>
                <a:cs typeface="DM Sans"/>
                <a:sym typeface="DM Sans"/>
              </a:rPr>
              <a:t>Class 0 (No Stroke):</a:t>
            </a:r>
            <a:r>
              <a:rPr lang="en" sz="2080" dirty="0">
                <a:latin typeface="DM Sans"/>
                <a:ea typeface="DM Sans"/>
                <a:cs typeface="DM Sans"/>
                <a:sym typeface="DM Sans"/>
              </a:rPr>
              <a:t> 95.74%</a:t>
            </a:r>
            <a:endParaRPr sz="2080" dirty="0">
              <a:latin typeface="DM Sans"/>
              <a:ea typeface="DM Sans"/>
              <a:cs typeface="DM Sans"/>
              <a:sym typeface="DM Sans"/>
            </a:endParaRPr>
          </a:p>
          <a:p>
            <a:pPr marL="731520" indent="-487680">
              <a:lnSpc>
                <a:spcPct val="115000"/>
              </a:lnSpc>
              <a:buClr>
                <a:srgbClr val="000000"/>
              </a:buClr>
              <a:buFont typeface="Arial"/>
              <a:buChar char="●"/>
            </a:pPr>
            <a:r>
              <a:rPr lang="en" sz="2080" b="1" dirty="0">
                <a:latin typeface="DM Sans"/>
                <a:ea typeface="DM Sans"/>
                <a:cs typeface="DM Sans"/>
                <a:sym typeface="DM Sans"/>
              </a:rPr>
              <a:t>Class 1 (Stroke):</a:t>
            </a:r>
            <a:r>
              <a:rPr lang="en" sz="2080" dirty="0">
                <a:latin typeface="DM Sans"/>
                <a:ea typeface="DM Sans"/>
                <a:cs typeface="DM Sans"/>
                <a:sym typeface="DM Sans"/>
              </a:rPr>
              <a:t> 4.26%</a:t>
            </a:r>
            <a:br>
              <a:rPr lang="en" sz="2080" dirty="0">
                <a:latin typeface="DM Sans"/>
                <a:ea typeface="DM Sans"/>
                <a:cs typeface="DM Sans"/>
                <a:sym typeface="DM Sans"/>
              </a:rPr>
            </a:br>
            <a:r>
              <a:rPr lang="en" sz="2080" dirty="0">
                <a:latin typeface="DM Sans"/>
                <a:ea typeface="DM Sans"/>
                <a:cs typeface="DM Sans"/>
                <a:sym typeface="DM Sans"/>
              </a:rPr>
              <a:t>This severe imbalance skews the model toward predicting the majority class, </a:t>
            </a:r>
            <a:r>
              <a:rPr lang="en" sz="2400" dirty="0">
                <a:latin typeface="DM Sans"/>
                <a:ea typeface="DM Sans"/>
                <a:cs typeface="DM Sans"/>
                <a:sym typeface="DM Sans"/>
              </a:rPr>
              <a:t>leading </a:t>
            </a:r>
            <a:r>
              <a:rPr lang="en" sz="2080" dirty="0">
                <a:latin typeface="DM Sans"/>
                <a:ea typeface="DM Sans"/>
                <a:cs typeface="DM Sans"/>
                <a:sym typeface="DM Sans"/>
              </a:rPr>
              <a:t>to poor detection of the minority class.</a:t>
            </a:r>
            <a:endParaRPr sz="2080" dirty="0">
              <a:latin typeface="DM Sans"/>
              <a:ea typeface="DM Sans"/>
              <a:cs typeface="DM Sans"/>
              <a:sym typeface="DM Sans"/>
            </a:endParaRPr>
          </a:p>
          <a:p>
            <a:pPr marL="731520" indent="-497840">
              <a:buClr>
                <a:srgbClr val="000000"/>
              </a:buClr>
              <a:buSzPts val="1300"/>
              <a:buFont typeface="DM Sans"/>
              <a:buChar char="●"/>
            </a:pPr>
            <a:r>
              <a:rPr lang="en" sz="2080" b="1" dirty="0">
                <a:latin typeface="DM Sans"/>
                <a:ea typeface="DM Sans"/>
                <a:cs typeface="DM Sans"/>
                <a:sym typeface="DM Sans"/>
              </a:rPr>
              <a:t>Steps to mitigate bias: </a:t>
            </a:r>
            <a:endParaRPr sz="2080" b="1" dirty="0">
              <a:latin typeface="DM Sans"/>
              <a:ea typeface="DM Sans"/>
              <a:cs typeface="DM Sans"/>
              <a:sym typeface="DM Sans"/>
            </a:endParaRPr>
          </a:p>
          <a:p>
            <a:pPr marL="731520" indent="0">
              <a:spcBef>
                <a:spcPts val="1920"/>
              </a:spcBef>
              <a:buNone/>
            </a:pPr>
            <a:r>
              <a:rPr lang="en" sz="2080" dirty="0">
                <a:latin typeface="DM Sans"/>
                <a:ea typeface="DM Sans"/>
                <a:cs typeface="DM Sans"/>
                <a:sym typeface="DM Sans"/>
              </a:rPr>
              <a:t>  -  Changing random state </a:t>
            </a:r>
            <a:endParaRPr sz="2080" dirty="0">
              <a:latin typeface="DM Sans"/>
              <a:ea typeface="DM Sans"/>
              <a:cs typeface="DM Sans"/>
              <a:sym typeface="DM Sans"/>
            </a:endParaRPr>
          </a:p>
          <a:p>
            <a:pPr marL="731520" indent="0">
              <a:spcBef>
                <a:spcPts val="1920"/>
              </a:spcBef>
              <a:buNone/>
            </a:pPr>
            <a:r>
              <a:rPr lang="en" sz="2080" dirty="0">
                <a:latin typeface="DM Sans"/>
                <a:ea typeface="DM Sans"/>
                <a:cs typeface="DM Sans"/>
                <a:sym typeface="DM Sans"/>
              </a:rPr>
              <a:t>  - Threshold tuning</a:t>
            </a:r>
            <a:endParaRPr sz="2080" dirty="0">
              <a:latin typeface="DM Sans"/>
              <a:ea typeface="DM Sans"/>
              <a:cs typeface="DM Sans"/>
              <a:sym typeface="DM Sans"/>
            </a:endParaRPr>
          </a:p>
          <a:p>
            <a:pPr marL="731520" indent="0">
              <a:spcBef>
                <a:spcPts val="1920"/>
              </a:spcBef>
              <a:buNone/>
            </a:pPr>
            <a:r>
              <a:rPr lang="en" sz="2080" dirty="0">
                <a:latin typeface="DM Sans"/>
                <a:ea typeface="DM Sans"/>
                <a:cs typeface="DM Sans"/>
                <a:sym typeface="DM Sans"/>
              </a:rPr>
              <a:t>  -  Adjusting class weights</a:t>
            </a:r>
            <a:endParaRPr sz="2080" dirty="0">
              <a:latin typeface="DM Sans"/>
              <a:ea typeface="DM Sans"/>
              <a:cs typeface="DM Sans"/>
              <a:sym typeface="DM Sans"/>
            </a:endParaRPr>
          </a:p>
          <a:p>
            <a:pPr marL="731520" indent="0">
              <a:spcBef>
                <a:spcPts val="1920"/>
              </a:spcBef>
              <a:buNone/>
            </a:pPr>
            <a:r>
              <a:rPr lang="en" sz="2080" dirty="0">
                <a:latin typeface="DM Sans"/>
                <a:ea typeface="DM Sans"/>
                <a:cs typeface="DM Sans"/>
                <a:sym typeface="DM Sans"/>
              </a:rPr>
              <a:t>  -  Resampli</a:t>
            </a:r>
            <a:r>
              <a:rPr lang="en" sz="2240" dirty="0">
                <a:latin typeface="DM Sans"/>
                <a:ea typeface="DM Sans"/>
                <a:cs typeface="DM Sans"/>
                <a:sym typeface="DM Sans"/>
              </a:rPr>
              <a:t>ng</a:t>
            </a:r>
            <a:endParaRPr sz="2240" dirty="0">
              <a:latin typeface="DM Sans"/>
              <a:ea typeface="DM Sans"/>
              <a:cs typeface="DM Sans"/>
              <a:sym typeface="DM Sans"/>
            </a:endParaRPr>
          </a:p>
          <a:p>
            <a:pPr marL="731520" indent="0">
              <a:lnSpc>
                <a:spcPct val="115000"/>
              </a:lnSpc>
              <a:spcBef>
                <a:spcPts val="1920"/>
              </a:spcBef>
              <a:buNone/>
            </a:pPr>
            <a:endParaRPr sz="2240" dirty="0">
              <a:latin typeface="DM Sans"/>
              <a:ea typeface="DM Sans"/>
              <a:cs typeface="DM Sans"/>
              <a:sym typeface="DM Sans"/>
            </a:endParaRPr>
          </a:p>
          <a:p>
            <a:pPr marL="731520" indent="0">
              <a:lnSpc>
                <a:spcPct val="115000"/>
              </a:lnSpc>
              <a:spcBef>
                <a:spcPts val="1920"/>
              </a:spcBef>
              <a:buNone/>
            </a:pPr>
            <a:r>
              <a:rPr lang="en" sz="2240" dirty="0">
                <a:latin typeface="DM Sans"/>
                <a:ea typeface="DM Sans"/>
                <a:cs typeface="DM Sans"/>
                <a:sym typeface="DM Sans"/>
              </a:rPr>
              <a:t>   </a:t>
            </a:r>
            <a:endParaRPr sz="2240" dirty="0">
              <a:latin typeface="DM Sans"/>
              <a:ea typeface="DM Sans"/>
              <a:cs typeface="DM Sans"/>
              <a:sym typeface="DM Sans"/>
            </a:endParaRPr>
          </a:p>
          <a:p>
            <a:pPr marL="731520" indent="0">
              <a:lnSpc>
                <a:spcPct val="115000"/>
              </a:lnSpc>
              <a:spcBef>
                <a:spcPts val="1920"/>
              </a:spcBef>
              <a:buNone/>
            </a:pPr>
            <a:r>
              <a:rPr lang="en" sz="2240" dirty="0">
                <a:latin typeface="DM Sans"/>
                <a:ea typeface="DM Sans"/>
                <a:cs typeface="DM Sans"/>
                <a:sym typeface="DM Sans"/>
              </a:rPr>
              <a:t>  </a:t>
            </a:r>
            <a:endParaRPr sz="2240" dirty="0">
              <a:latin typeface="DM Sans"/>
              <a:ea typeface="DM Sans"/>
              <a:cs typeface="DM Sans"/>
              <a:sym typeface="DM Sans"/>
            </a:endParaRPr>
          </a:p>
          <a:p>
            <a:pPr marL="731520" indent="0">
              <a:lnSpc>
                <a:spcPct val="115000"/>
              </a:lnSpc>
              <a:spcBef>
                <a:spcPts val="1920"/>
              </a:spcBef>
              <a:buNone/>
            </a:pPr>
            <a:r>
              <a:rPr lang="en" sz="2240" dirty="0">
                <a:latin typeface="DM Sans"/>
                <a:ea typeface="DM Sans"/>
                <a:cs typeface="DM Sans"/>
                <a:sym typeface="DM Sans"/>
              </a:rPr>
              <a:t>    </a:t>
            </a:r>
            <a:endParaRPr sz="2240" dirty="0">
              <a:latin typeface="DM Sans"/>
              <a:ea typeface="DM Sans"/>
              <a:cs typeface="DM Sans"/>
              <a:sym typeface="DM Sans"/>
            </a:endParaRPr>
          </a:p>
          <a:p>
            <a:pPr marL="731520" indent="0">
              <a:lnSpc>
                <a:spcPct val="115000"/>
              </a:lnSpc>
              <a:spcBef>
                <a:spcPts val="1920"/>
              </a:spcBef>
              <a:spcAft>
                <a:spcPts val="1920"/>
              </a:spcAft>
              <a:buNone/>
            </a:pPr>
            <a:endParaRPr sz="2240" dirty="0">
              <a:latin typeface="DM Sans"/>
              <a:ea typeface="DM Sans"/>
              <a:cs typeface="DM Sans"/>
              <a:sym typeface="DM Sans"/>
            </a:endParaRPr>
          </a:p>
        </p:txBody>
      </p:sp>
      <p:grpSp>
        <p:nvGrpSpPr>
          <p:cNvPr id="224" name="Google Shape;790;p52"/>
          <p:cNvGrpSpPr/>
          <p:nvPr/>
        </p:nvGrpSpPr>
        <p:grpSpPr>
          <a:xfrm>
            <a:off x="1637150" y="1135023"/>
            <a:ext cx="3069837" cy="6231237"/>
            <a:chOff x="5186401" y="494525"/>
            <a:chExt cx="1834973" cy="3724678"/>
          </a:xfrm>
        </p:grpSpPr>
        <p:sp>
          <p:nvSpPr>
            <p:cNvPr id="1049076" name="Google Shape;791;p52"/>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
          <p:nvSpPr>
            <p:cNvPr id="1049077" name="Google Shape;792;p52"/>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2"/>
            </a:solid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grpSp>
      <p:pic>
        <p:nvPicPr>
          <p:cNvPr id="2097178" name="Google Shape;793;p52"/>
          <p:cNvPicPr preferRelativeResize="0">
            <a:picLocks/>
          </p:cNvPicPr>
          <p:nvPr/>
        </p:nvPicPr>
        <p:blipFill rotWithShape="1">
          <a:blip r:embed="rId3">
            <a:alphaModFix/>
          </a:blip>
          <a:srcRect l="32532" r="32528"/>
          <a:stretch>
            <a:fillRect/>
          </a:stretch>
        </p:blipFill>
        <p:spPr>
          <a:xfrm>
            <a:off x="1585434" y="1457922"/>
            <a:ext cx="2784845" cy="5313757"/>
          </a:xfrm>
          <a:prstGeom prst="rect">
            <a:avLst/>
          </a:prstGeom>
          <a:noFill/>
          <a:ln w="19050" cap="flat" cmpd="sng">
            <a:solidFill>
              <a:schemeClr val="lt2"/>
            </a:solidFill>
            <a:prstDash val="solid"/>
            <a:round/>
            <a:headEnd type="none" w="sm" len="sm"/>
            <a:tailEnd type="none" w="sm" len="sm"/>
          </a:ln>
        </p:spPr>
      </p:pic>
      <p:grpSp>
        <p:nvGrpSpPr>
          <p:cNvPr id="225" name="Google Shape;794;p52"/>
          <p:cNvGrpSpPr/>
          <p:nvPr/>
        </p:nvGrpSpPr>
        <p:grpSpPr>
          <a:xfrm>
            <a:off x="5007825" y="1135029"/>
            <a:ext cx="902074" cy="6231370"/>
            <a:chOff x="3129891" y="709393"/>
            <a:chExt cx="563796" cy="3894606"/>
          </a:xfrm>
        </p:grpSpPr>
        <p:grpSp>
          <p:nvGrpSpPr>
            <p:cNvPr id="226" name="Google Shape;795;p52"/>
            <p:cNvGrpSpPr/>
            <p:nvPr/>
          </p:nvGrpSpPr>
          <p:grpSpPr>
            <a:xfrm rot="5400000">
              <a:off x="2566270" y="3476583"/>
              <a:ext cx="1691037" cy="563796"/>
              <a:chOff x="-250955" y="-280117"/>
              <a:chExt cx="1691037" cy="563796"/>
            </a:xfrm>
          </p:grpSpPr>
          <p:grpSp>
            <p:nvGrpSpPr>
              <p:cNvPr id="227" name="Google Shape;796;p52"/>
              <p:cNvGrpSpPr/>
              <p:nvPr/>
            </p:nvGrpSpPr>
            <p:grpSpPr>
              <a:xfrm>
                <a:off x="-250955" y="-280117"/>
                <a:ext cx="964170" cy="563796"/>
                <a:chOff x="8364152" y="215196"/>
                <a:chExt cx="554599" cy="324300"/>
              </a:xfrm>
            </p:grpSpPr>
            <p:sp>
              <p:nvSpPr>
                <p:cNvPr id="1049078" name="Google Shape;797;p52"/>
                <p:cNvSpPr/>
                <p:nvPr/>
              </p:nvSpPr>
              <p:spPr>
                <a:xfrm>
                  <a:off x="8594450"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9079" name="Google Shape;798;p52"/>
                <p:cNvSpPr/>
                <p:nvPr/>
              </p:nvSpPr>
              <p:spPr>
                <a:xfrm>
                  <a:off x="8364152" y="215196"/>
                  <a:ext cx="324300" cy="324300"/>
                </a:xfrm>
                <a:prstGeom prst="ellipse">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grpSp>
          <p:sp>
            <p:nvSpPr>
              <p:cNvPr id="1049080" name="Google Shape;799;p52"/>
              <p:cNvSpPr/>
              <p:nvPr/>
            </p:nvSpPr>
            <p:spPr>
              <a:xfrm>
                <a:off x="876382" y="-280117"/>
                <a:ext cx="563700" cy="56370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grpSp>
        <p:sp>
          <p:nvSpPr>
            <p:cNvPr id="1049081" name="Google Shape;800;p52"/>
            <p:cNvSpPr/>
            <p:nvPr/>
          </p:nvSpPr>
          <p:spPr>
            <a:xfrm>
              <a:off x="3185250" y="709393"/>
              <a:ext cx="417541" cy="417541"/>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146280" tIns="73120" rIns="146280" bIns="73120" anchor="ctr" anchorCtr="0">
              <a:noAutofit/>
            </a:bodyPr>
            <a:lstStyle/>
            <a:p>
              <a:endParaRPr sz="2880">
                <a:solidFill>
                  <a:srgbClr val="000000"/>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837724" y="1011079"/>
            <a:ext cx="914531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Ridge Regression Model Evaluation</a:t>
            </a:r>
            <a:endParaRPr lang="en-US" sz="4400" dirty="0"/>
          </a:p>
        </p:txBody>
      </p:sp>
      <p:sp>
        <p:nvSpPr>
          <p:cNvPr id="3" name="Text 1"/>
          <p:cNvSpPr/>
          <p:nvPr/>
        </p:nvSpPr>
        <p:spPr>
          <a:xfrm>
            <a:off x="837724" y="2074069"/>
            <a:ext cx="3379470" cy="422315"/>
          </a:xfrm>
          <a:prstGeom prst="rect">
            <a:avLst/>
          </a:prstGeom>
          <a:noFill/>
          <a:ln/>
        </p:spPr>
        <p:txBody>
          <a:bodyPr wrap="non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Strengths:</a:t>
            </a:r>
            <a:endParaRPr lang="en-US" sz="2650" dirty="0"/>
          </a:p>
        </p:txBody>
      </p:sp>
      <p:sp>
        <p:nvSpPr>
          <p:cNvPr id="4" name="Text 2"/>
          <p:cNvSpPr/>
          <p:nvPr/>
        </p:nvSpPr>
        <p:spPr>
          <a:xfrm>
            <a:off x="837724" y="2855357"/>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High Recall (51.35%): Ridge effectively identifies positive cases (true positives).</a:t>
            </a:r>
            <a:endParaRPr lang="en-US" sz="1850" dirty="0"/>
          </a:p>
        </p:txBody>
      </p:sp>
      <p:sp>
        <p:nvSpPr>
          <p:cNvPr id="5" name="Text 3"/>
          <p:cNvSpPr/>
          <p:nvPr/>
        </p:nvSpPr>
        <p:spPr>
          <a:xfrm>
            <a:off x="837724" y="3322082"/>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Good Accuracy (92.46%): Performs well overall in correct predictions.</a:t>
            </a:r>
            <a:endParaRPr lang="en-US" sz="1850" dirty="0"/>
          </a:p>
        </p:txBody>
      </p:sp>
      <p:sp>
        <p:nvSpPr>
          <p:cNvPr id="6" name="Text 4"/>
          <p:cNvSpPr/>
          <p:nvPr/>
        </p:nvSpPr>
        <p:spPr>
          <a:xfrm>
            <a:off x="837724" y="4064079"/>
            <a:ext cx="3379470" cy="422315"/>
          </a:xfrm>
          <a:prstGeom prst="rect">
            <a:avLst/>
          </a:prstGeom>
          <a:noFill/>
          <a:ln/>
        </p:spPr>
        <p:txBody>
          <a:bodyPr wrap="non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Weaknesses:</a:t>
            </a:r>
            <a:endParaRPr lang="en-US" sz="2650" dirty="0"/>
          </a:p>
        </p:txBody>
      </p:sp>
      <p:sp>
        <p:nvSpPr>
          <p:cNvPr id="7" name="Text 5"/>
          <p:cNvSpPr/>
          <p:nvPr/>
        </p:nvSpPr>
        <p:spPr>
          <a:xfrm>
            <a:off x="837724" y="4845368"/>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Low Precision (25.33%): Many false positives, reducing precision.</a:t>
            </a:r>
            <a:endParaRPr lang="en-US" sz="1850" dirty="0"/>
          </a:p>
        </p:txBody>
      </p:sp>
      <p:sp>
        <p:nvSpPr>
          <p:cNvPr id="8" name="Text 6"/>
          <p:cNvSpPr/>
          <p:nvPr/>
        </p:nvSpPr>
        <p:spPr>
          <a:xfrm>
            <a:off x="837724" y="5312093"/>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6E5EF"/>
                </a:solidFill>
                <a:latin typeface="Source Sans Pro" pitchFamily="34" charset="0"/>
                <a:ea typeface="Source Sans Pro" pitchFamily="34" charset="-122"/>
                <a:cs typeface="Source Sans Pro" pitchFamily="34" charset="-120"/>
              </a:rPr>
              <a:t>Moderate F1 Score (33.93%): Indicates an imbalance between precision and recall.</a:t>
            </a:r>
            <a:endParaRPr lang="en-US" sz="1850" dirty="0"/>
          </a:p>
        </p:txBody>
      </p:sp>
      <p:sp>
        <p:nvSpPr>
          <p:cNvPr id="9" name="Text 7"/>
          <p:cNvSpPr/>
          <p:nvPr/>
        </p:nvSpPr>
        <p:spPr>
          <a:xfrm>
            <a:off x="837724" y="6054090"/>
            <a:ext cx="3379470" cy="422315"/>
          </a:xfrm>
          <a:prstGeom prst="rect">
            <a:avLst/>
          </a:prstGeom>
          <a:noFill/>
          <a:ln/>
        </p:spPr>
        <p:txBody>
          <a:bodyPr wrap="none" lIns="0" tIns="0" rIns="0" bIns="0" rtlCol="0" anchor="t"/>
          <a:lstStyle/>
          <a:p>
            <a:pPr marL="0" indent="0">
              <a:lnSpc>
                <a:spcPts val="3300"/>
              </a:lnSpc>
              <a:buNone/>
            </a:pPr>
            <a:r>
              <a:rPr lang="en-US" sz="2650" dirty="0">
                <a:solidFill>
                  <a:srgbClr val="F98AC7"/>
                </a:solidFill>
                <a:latin typeface="Lora" pitchFamily="34" charset="0"/>
                <a:ea typeface="Lora" pitchFamily="34" charset="-122"/>
                <a:cs typeface="Lora" pitchFamily="34" charset="-120"/>
              </a:rPr>
              <a:t>Conclusion:</a:t>
            </a:r>
            <a:endParaRPr lang="en-US" sz="2650" dirty="0"/>
          </a:p>
        </p:txBody>
      </p:sp>
      <p:sp>
        <p:nvSpPr>
          <p:cNvPr id="10" name="Text 8"/>
          <p:cNvSpPr/>
          <p:nvPr/>
        </p:nvSpPr>
        <p:spPr>
          <a:xfrm>
            <a:off x="837724" y="6835378"/>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Ridge Regression excels in recall but requires improvement in precision to balance performance.</a:t>
            </a:r>
            <a:endParaRPr lang="en-US" sz="185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837724" y="2353508"/>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Final Insights</a:t>
            </a:r>
            <a:endParaRPr lang="en-US" sz="4400" dirty="0"/>
          </a:p>
        </p:txBody>
      </p:sp>
      <p:sp>
        <p:nvSpPr>
          <p:cNvPr id="3" name="Text 1"/>
          <p:cNvSpPr/>
          <p:nvPr/>
        </p:nvSpPr>
        <p:spPr>
          <a:xfrm>
            <a:off x="837724" y="3536275"/>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Class Imbalance: Dataset is heavily skewed (95% "No Stroke", 5% "Stroke"), causing bias towards the majority class.</a:t>
            </a:r>
            <a:endParaRPr lang="en-US" sz="1850" dirty="0"/>
          </a:p>
        </p:txBody>
      </p:sp>
      <p:sp>
        <p:nvSpPr>
          <p:cNvPr id="4" name="Text 2"/>
          <p:cNvSpPr/>
          <p:nvPr/>
        </p:nvSpPr>
        <p:spPr>
          <a:xfrm>
            <a:off x="837724" y="4188500"/>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Impact on Performance: High accuracy but poor detection of strokes due to the imbalance.</a:t>
            </a:r>
            <a:endParaRPr lang="en-US" sz="1850" dirty="0"/>
          </a:p>
        </p:txBody>
      </p:sp>
      <p:sp>
        <p:nvSpPr>
          <p:cNvPr id="5" name="Text 3"/>
          <p:cNvSpPr/>
          <p:nvPr/>
        </p:nvSpPr>
        <p:spPr>
          <a:xfrm>
            <a:off x="837724" y="4840724"/>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Evaluation Metrics: Metrics like recall and F1-score are more reliable than accuracy for evaluating minority class detection.</a:t>
            </a:r>
            <a:endParaRPr lang="en-US" sz="1850" dirty="0"/>
          </a:p>
        </p:txBody>
      </p:sp>
      <p:sp>
        <p:nvSpPr>
          <p:cNvPr id="6" name="Text 4"/>
          <p:cNvSpPr/>
          <p:nvPr/>
        </p:nvSpPr>
        <p:spPr>
          <a:xfrm>
            <a:off x="837724" y="5492948"/>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Analysis Conducted: Data preprocessing, visualizations, and modeling plays significant role in this project.</a:t>
            </a:r>
            <a:endParaRPr lang="en-US" sz="185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83472" y="189088"/>
            <a:ext cx="6852114" cy="5103257"/>
          </a:xfrm>
          <a:prstGeom prst="rect">
            <a:avLst/>
          </a:prstGeom>
        </p:spPr>
      </p:pic>
      <p:pic>
        <p:nvPicPr>
          <p:cNvPr id="3" name="Image 1" descr="preencoded.png"/>
          <p:cNvPicPr>
            <a:picLocks noChangeAspect="1"/>
          </p:cNvPicPr>
          <p:nvPr/>
        </p:nvPicPr>
        <p:blipFill>
          <a:blip r:embed="rId4"/>
          <a:stretch>
            <a:fillRect/>
          </a:stretch>
        </p:blipFill>
        <p:spPr>
          <a:xfrm>
            <a:off x="521018" y="5486401"/>
            <a:ext cx="8133125" cy="2311480"/>
          </a:xfrm>
          <a:prstGeom prst="rect">
            <a:avLst/>
          </a:prstGeom>
        </p:spPr>
      </p:pic>
      <p:pic>
        <p:nvPicPr>
          <p:cNvPr id="4" name="Image 2" descr="preencoded.png"/>
          <p:cNvPicPr>
            <a:picLocks noChangeAspect="1"/>
          </p:cNvPicPr>
          <p:nvPr/>
        </p:nvPicPr>
        <p:blipFill>
          <a:blip r:embed="rId5"/>
          <a:stretch>
            <a:fillRect/>
          </a:stretch>
        </p:blipFill>
        <p:spPr>
          <a:xfrm>
            <a:off x="7854042" y="397242"/>
            <a:ext cx="7187616" cy="59055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0932" y="1134308"/>
            <a:ext cx="7089100" cy="664607"/>
          </a:xfrm>
          <a:prstGeom prst="rect">
            <a:avLst/>
          </a:prstGeom>
          <a:noFill/>
          <a:ln/>
        </p:spPr>
        <p:txBody>
          <a:bodyPr wrap="none" lIns="0" tIns="0" rIns="0" bIns="0" rtlCol="0" anchor="t"/>
          <a:lstStyle/>
          <a:p>
            <a:pPr marL="0" indent="0">
              <a:lnSpc>
                <a:spcPts val="5200"/>
              </a:lnSpc>
              <a:buNone/>
            </a:pPr>
            <a:r>
              <a:rPr lang="en-US" sz="4150" dirty="0">
                <a:solidFill>
                  <a:srgbClr val="F98AC7"/>
                </a:solidFill>
                <a:latin typeface="Lora" pitchFamily="34" charset="0"/>
                <a:ea typeface="Lora" pitchFamily="34" charset="-122"/>
                <a:cs typeface="Lora" pitchFamily="34" charset="-120"/>
              </a:rPr>
              <a:t>Version Control with GitHub</a:t>
            </a:r>
            <a:endParaRPr lang="en-US" sz="4150" dirty="0"/>
          </a:p>
        </p:txBody>
      </p:sp>
      <p:sp>
        <p:nvSpPr>
          <p:cNvPr id="4" name="Shape 1"/>
          <p:cNvSpPr/>
          <p:nvPr/>
        </p:nvSpPr>
        <p:spPr>
          <a:xfrm>
            <a:off x="1623689" y="2137886"/>
            <a:ext cx="3668078" cy="2365653"/>
          </a:xfrm>
          <a:prstGeom prst="roundRect">
            <a:avLst>
              <a:gd name="adj" fmla="val 1433"/>
            </a:avLst>
          </a:prstGeom>
          <a:solidFill>
            <a:srgbClr val="444752"/>
          </a:solidFill>
          <a:ln/>
        </p:spPr>
        <p:txBody>
          <a:bodyPr/>
          <a:lstStyle/>
          <a:p>
            <a:endParaRPr lang="en-US"/>
          </a:p>
        </p:txBody>
      </p:sp>
      <p:sp>
        <p:nvSpPr>
          <p:cNvPr id="5" name="Text 2"/>
          <p:cNvSpPr/>
          <p:nvPr/>
        </p:nvSpPr>
        <p:spPr>
          <a:xfrm>
            <a:off x="1849670" y="2363867"/>
            <a:ext cx="2658666" cy="332303"/>
          </a:xfrm>
          <a:prstGeom prst="rect">
            <a:avLst/>
          </a:prstGeom>
          <a:noFill/>
          <a:ln/>
        </p:spPr>
        <p:txBody>
          <a:bodyPr wrap="none" lIns="0" tIns="0" rIns="0" bIns="0" rtlCol="0" anchor="t"/>
          <a:lstStyle/>
          <a:p>
            <a:pPr marL="0" indent="0">
              <a:lnSpc>
                <a:spcPts val="2600"/>
              </a:lnSpc>
              <a:buNone/>
            </a:pPr>
            <a:r>
              <a:rPr lang="en-US" sz="2050" dirty="0">
                <a:solidFill>
                  <a:srgbClr val="D6E5EF"/>
                </a:solidFill>
                <a:latin typeface="Lora" pitchFamily="34" charset="0"/>
                <a:ea typeface="Lora" pitchFamily="34" charset="-122"/>
                <a:cs typeface="Lora" pitchFamily="34" charset="-120"/>
              </a:rPr>
              <a:t>Collaborative Coding</a:t>
            </a:r>
            <a:endParaRPr lang="en-US" sz="2050" dirty="0"/>
          </a:p>
        </p:txBody>
      </p:sp>
      <p:sp>
        <p:nvSpPr>
          <p:cNvPr id="6" name="Text 3"/>
          <p:cNvSpPr/>
          <p:nvPr/>
        </p:nvSpPr>
        <p:spPr>
          <a:xfrm>
            <a:off x="1849670" y="2831663"/>
            <a:ext cx="3216116" cy="1445895"/>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GitHub will be used to manage the codebase, enabling multiple team members to contribute simultaneously.</a:t>
            </a:r>
            <a:endParaRPr lang="en-US" sz="1750" dirty="0"/>
          </a:p>
        </p:txBody>
      </p:sp>
      <p:sp>
        <p:nvSpPr>
          <p:cNvPr id="7" name="Shape 4"/>
          <p:cNvSpPr/>
          <p:nvPr/>
        </p:nvSpPr>
        <p:spPr>
          <a:xfrm>
            <a:off x="8963075" y="2137886"/>
            <a:ext cx="3668078" cy="2365653"/>
          </a:xfrm>
          <a:prstGeom prst="roundRect">
            <a:avLst>
              <a:gd name="adj" fmla="val 1433"/>
            </a:avLst>
          </a:prstGeom>
          <a:solidFill>
            <a:srgbClr val="444752"/>
          </a:solidFill>
          <a:ln/>
        </p:spPr>
        <p:txBody>
          <a:bodyPr/>
          <a:lstStyle/>
          <a:p>
            <a:endParaRPr lang="en-US"/>
          </a:p>
        </p:txBody>
      </p:sp>
      <p:sp>
        <p:nvSpPr>
          <p:cNvPr id="8" name="Text 5"/>
          <p:cNvSpPr/>
          <p:nvPr/>
        </p:nvSpPr>
        <p:spPr>
          <a:xfrm>
            <a:off x="9189056" y="2287753"/>
            <a:ext cx="2658666" cy="332303"/>
          </a:xfrm>
          <a:prstGeom prst="rect">
            <a:avLst/>
          </a:prstGeom>
          <a:noFill/>
          <a:ln/>
        </p:spPr>
        <p:txBody>
          <a:bodyPr wrap="none" lIns="0" tIns="0" rIns="0" bIns="0" rtlCol="0" anchor="t"/>
          <a:lstStyle/>
          <a:p>
            <a:pPr marL="0" indent="0">
              <a:lnSpc>
                <a:spcPts val="2600"/>
              </a:lnSpc>
              <a:buNone/>
            </a:pPr>
            <a:r>
              <a:rPr lang="en-US" sz="2050" dirty="0">
                <a:solidFill>
                  <a:srgbClr val="D6E5EF"/>
                </a:solidFill>
                <a:latin typeface="Lora" pitchFamily="34" charset="0"/>
                <a:ea typeface="Lora" pitchFamily="34" charset="-122"/>
                <a:cs typeface="Lora" pitchFamily="34" charset="-120"/>
              </a:rPr>
              <a:t>Commit History</a:t>
            </a:r>
            <a:endParaRPr lang="en-US" sz="2050" dirty="0"/>
          </a:p>
        </p:txBody>
      </p:sp>
      <p:sp>
        <p:nvSpPr>
          <p:cNvPr id="9" name="Text 6"/>
          <p:cNvSpPr/>
          <p:nvPr/>
        </p:nvSpPr>
        <p:spPr>
          <a:xfrm>
            <a:off x="9189056" y="2755549"/>
            <a:ext cx="3216116" cy="1445895"/>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The commit history will track changes over time, allowing the team to review progress and revert if necessary.</a:t>
            </a:r>
            <a:endParaRPr lang="en-US" sz="1750" dirty="0"/>
          </a:p>
        </p:txBody>
      </p:sp>
      <p:sp>
        <p:nvSpPr>
          <p:cNvPr id="10" name="Shape 7"/>
          <p:cNvSpPr/>
          <p:nvPr/>
        </p:nvSpPr>
        <p:spPr>
          <a:xfrm>
            <a:off x="1623689" y="4729520"/>
            <a:ext cx="3668078" cy="2365653"/>
          </a:xfrm>
          <a:prstGeom prst="roundRect">
            <a:avLst>
              <a:gd name="adj" fmla="val 1433"/>
            </a:avLst>
          </a:prstGeom>
          <a:solidFill>
            <a:srgbClr val="444752"/>
          </a:solidFill>
          <a:ln/>
        </p:spPr>
        <p:txBody>
          <a:bodyPr/>
          <a:lstStyle/>
          <a:p>
            <a:endParaRPr lang="en-US"/>
          </a:p>
        </p:txBody>
      </p:sp>
      <p:sp>
        <p:nvSpPr>
          <p:cNvPr id="11" name="Text 8"/>
          <p:cNvSpPr/>
          <p:nvPr/>
        </p:nvSpPr>
        <p:spPr>
          <a:xfrm>
            <a:off x="1849670" y="4955500"/>
            <a:ext cx="2658666" cy="332303"/>
          </a:xfrm>
          <a:prstGeom prst="rect">
            <a:avLst/>
          </a:prstGeom>
          <a:noFill/>
          <a:ln/>
        </p:spPr>
        <p:txBody>
          <a:bodyPr wrap="none" lIns="0" tIns="0" rIns="0" bIns="0" rtlCol="0" anchor="t"/>
          <a:lstStyle/>
          <a:p>
            <a:pPr marL="0" indent="0">
              <a:lnSpc>
                <a:spcPts val="2600"/>
              </a:lnSpc>
              <a:buNone/>
            </a:pPr>
            <a:r>
              <a:rPr lang="en-US" sz="2050" dirty="0">
                <a:solidFill>
                  <a:srgbClr val="D6E5EF"/>
                </a:solidFill>
                <a:latin typeface="Lora" pitchFamily="34" charset="0"/>
                <a:ea typeface="Lora" pitchFamily="34" charset="-122"/>
                <a:cs typeface="Lora" pitchFamily="34" charset="-120"/>
              </a:rPr>
              <a:t>Issue Tracking</a:t>
            </a:r>
            <a:endParaRPr lang="en-US" sz="2050" dirty="0"/>
          </a:p>
        </p:txBody>
      </p:sp>
      <p:sp>
        <p:nvSpPr>
          <p:cNvPr id="12" name="Text 9"/>
          <p:cNvSpPr/>
          <p:nvPr/>
        </p:nvSpPr>
        <p:spPr>
          <a:xfrm>
            <a:off x="1849670" y="5423297"/>
            <a:ext cx="3216116" cy="1445895"/>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GitHub's issue tracking system will help the team organize tasks, report bugs, and manage the project workflow.</a:t>
            </a:r>
            <a:endParaRPr lang="en-US" sz="1750" dirty="0"/>
          </a:p>
        </p:txBody>
      </p:sp>
      <p:sp>
        <p:nvSpPr>
          <p:cNvPr id="13" name="Shape 10"/>
          <p:cNvSpPr/>
          <p:nvPr/>
        </p:nvSpPr>
        <p:spPr>
          <a:xfrm>
            <a:off x="8963075" y="4653406"/>
            <a:ext cx="3668078" cy="2365653"/>
          </a:xfrm>
          <a:prstGeom prst="roundRect">
            <a:avLst>
              <a:gd name="adj" fmla="val 1433"/>
            </a:avLst>
          </a:prstGeom>
          <a:solidFill>
            <a:srgbClr val="444752"/>
          </a:solidFill>
          <a:ln/>
        </p:spPr>
        <p:txBody>
          <a:bodyPr/>
          <a:lstStyle/>
          <a:p>
            <a:endParaRPr lang="en-US"/>
          </a:p>
        </p:txBody>
      </p:sp>
      <p:sp>
        <p:nvSpPr>
          <p:cNvPr id="14" name="Text 11"/>
          <p:cNvSpPr/>
          <p:nvPr/>
        </p:nvSpPr>
        <p:spPr>
          <a:xfrm>
            <a:off x="9189056" y="4879386"/>
            <a:ext cx="2658666" cy="332303"/>
          </a:xfrm>
          <a:prstGeom prst="rect">
            <a:avLst/>
          </a:prstGeom>
          <a:noFill/>
          <a:ln/>
        </p:spPr>
        <p:txBody>
          <a:bodyPr wrap="none" lIns="0" tIns="0" rIns="0" bIns="0" rtlCol="0" anchor="t"/>
          <a:lstStyle/>
          <a:p>
            <a:pPr marL="0" indent="0">
              <a:lnSpc>
                <a:spcPts val="2600"/>
              </a:lnSpc>
              <a:buNone/>
            </a:pPr>
            <a:r>
              <a:rPr lang="en-US" sz="2050" dirty="0">
                <a:solidFill>
                  <a:srgbClr val="D6E5EF"/>
                </a:solidFill>
                <a:latin typeface="Lora" pitchFamily="34" charset="0"/>
                <a:ea typeface="Lora" pitchFamily="34" charset="-122"/>
                <a:cs typeface="Lora" pitchFamily="34" charset="-120"/>
              </a:rPr>
              <a:t>Remote Access</a:t>
            </a:r>
            <a:endParaRPr lang="en-US" sz="2050" dirty="0"/>
          </a:p>
        </p:txBody>
      </p:sp>
      <p:sp>
        <p:nvSpPr>
          <p:cNvPr id="15" name="Text 12"/>
          <p:cNvSpPr/>
          <p:nvPr/>
        </p:nvSpPr>
        <p:spPr>
          <a:xfrm>
            <a:off x="9189056" y="5347183"/>
            <a:ext cx="3216116" cy="1445895"/>
          </a:xfrm>
          <a:prstGeom prst="rect">
            <a:avLst/>
          </a:prstGeom>
          <a:noFill/>
          <a:ln/>
        </p:spPr>
        <p:txBody>
          <a:bodyPr wrap="square" lIns="0" tIns="0" rIns="0" bIns="0" rtlCol="0" anchor="t"/>
          <a:lstStyle/>
          <a:p>
            <a:pPr marL="0" indent="0">
              <a:lnSpc>
                <a:spcPts val="2800"/>
              </a:lnSpc>
              <a:buNone/>
            </a:pPr>
            <a:r>
              <a:rPr lang="en-US" sz="1750" dirty="0">
                <a:solidFill>
                  <a:srgbClr val="D6E5EF"/>
                </a:solidFill>
                <a:latin typeface="Source Sans Pro" pitchFamily="34" charset="0"/>
                <a:ea typeface="Source Sans Pro" pitchFamily="34" charset="-122"/>
                <a:cs typeface="Source Sans Pro" pitchFamily="34" charset="-120"/>
              </a:rPr>
              <a:t>The centralized GitHub repository will provide remote access to the codebase, facilitating collaboration across locations.</a:t>
            </a:r>
            <a:endParaRPr lang="en-US" sz="17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309243" y="1470710"/>
            <a:ext cx="10011914" cy="1363844"/>
          </a:xfrm>
          <a:prstGeom prst="rect">
            <a:avLst/>
          </a:prstGeom>
          <a:noFill/>
          <a:ln/>
        </p:spPr>
        <p:txBody>
          <a:bodyPr wrap="none" lIns="0" tIns="0" rIns="0" bIns="0" rtlCol="0" anchor="t"/>
          <a:lstStyle/>
          <a:p>
            <a:pPr marL="0" indent="0" algn="ctr">
              <a:lnSpc>
                <a:spcPts val="5400"/>
              </a:lnSpc>
              <a:buNone/>
            </a:pPr>
            <a:r>
              <a:rPr lang="en-US" sz="6600" dirty="0">
                <a:solidFill>
                  <a:srgbClr val="F98AC7"/>
                </a:solidFill>
                <a:latin typeface="Lora" pitchFamily="34" charset="0"/>
                <a:ea typeface="Lora" pitchFamily="34" charset="-122"/>
                <a:cs typeface="Lora" pitchFamily="34" charset="-120"/>
              </a:rPr>
              <a:t>Conclusion and Next Steps</a:t>
            </a:r>
            <a:endParaRPr lang="en-US" sz="6600" dirty="0"/>
          </a:p>
        </p:txBody>
      </p:sp>
      <p:sp>
        <p:nvSpPr>
          <p:cNvPr id="4" name="Shape 1"/>
          <p:cNvSpPr/>
          <p:nvPr/>
        </p:nvSpPr>
        <p:spPr>
          <a:xfrm>
            <a:off x="820341" y="4114800"/>
            <a:ext cx="410170" cy="410170"/>
          </a:xfrm>
          <a:prstGeom prst="roundRect">
            <a:avLst>
              <a:gd name="adj" fmla="val 8572"/>
            </a:avLst>
          </a:prstGeom>
          <a:solidFill>
            <a:srgbClr val="444752"/>
          </a:solidFill>
          <a:ln/>
        </p:spPr>
        <p:txBody>
          <a:bodyPr/>
          <a:lstStyle/>
          <a:p>
            <a:endParaRPr lang="en-US"/>
          </a:p>
        </p:txBody>
      </p:sp>
      <p:sp>
        <p:nvSpPr>
          <p:cNvPr id="5" name="Text 2"/>
          <p:cNvSpPr/>
          <p:nvPr/>
        </p:nvSpPr>
        <p:spPr>
          <a:xfrm>
            <a:off x="1464826" y="4114800"/>
            <a:ext cx="3293507" cy="344686"/>
          </a:xfrm>
          <a:prstGeom prst="rect">
            <a:avLst/>
          </a:prstGeom>
          <a:noFill/>
          <a:ln/>
        </p:spPr>
        <p:txBody>
          <a:bodyPr wrap="none" lIns="0" tIns="0" rIns="0" bIns="0" rtlCol="0" anchor="t"/>
          <a:lstStyle/>
          <a:p>
            <a:pPr marL="0" indent="0">
              <a:lnSpc>
                <a:spcPts val="2700"/>
              </a:lnSpc>
              <a:buNone/>
            </a:pPr>
            <a:r>
              <a:rPr lang="en-US" sz="2150" dirty="0">
                <a:solidFill>
                  <a:srgbClr val="D6E5EF"/>
                </a:solidFill>
                <a:latin typeface="Lora" pitchFamily="34" charset="0"/>
                <a:ea typeface="Lora" pitchFamily="34" charset="-122"/>
                <a:cs typeface="Lora" pitchFamily="34" charset="-120"/>
              </a:rPr>
              <a:t>Continuous Improvement</a:t>
            </a:r>
            <a:endParaRPr lang="en-US" sz="2150" dirty="0"/>
          </a:p>
        </p:txBody>
      </p:sp>
      <p:sp>
        <p:nvSpPr>
          <p:cNvPr id="6" name="Text 3"/>
          <p:cNvSpPr/>
          <p:nvPr/>
        </p:nvSpPr>
        <p:spPr>
          <a:xfrm>
            <a:off x="1464826" y="4600099"/>
            <a:ext cx="3529251" cy="1500188"/>
          </a:xfrm>
          <a:prstGeom prst="rect">
            <a:avLst/>
          </a:prstGeom>
          <a:noFill/>
          <a:ln/>
        </p:spPr>
        <p:txBody>
          <a:bodyPr wrap="square" lIns="0" tIns="0" rIns="0" bIns="0" rtlCol="0" anchor="t"/>
          <a:lstStyle/>
          <a:p>
            <a:pPr marL="0" indent="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The team will continuously refine and optimize the machine learning models to enhance their precision and reliability.</a:t>
            </a:r>
            <a:endParaRPr lang="en-US" sz="1800" dirty="0"/>
          </a:p>
        </p:txBody>
      </p:sp>
      <p:sp>
        <p:nvSpPr>
          <p:cNvPr id="7" name="Shape 4"/>
          <p:cNvSpPr/>
          <p:nvPr/>
        </p:nvSpPr>
        <p:spPr>
          <a:xfrm>
            <a:off x="5228392" y="4114800"/>
            <a:ext cx="410170" cy="410170"/>
          </a:xfrm>
          <a:prstGeom prst="roundRect">
            <a:avLst>
              <a:gd name="adj" fmla="val 8572"/>
            </a:avLst>
          </a:prstGeom>
          <a:solidFill>
            <a:srgbClr val="444752"/>
          </a:solidFill>
          <a:ln/>
        </p:spPr>
        <p:txBody>
          <a:bodyPr/>
          <a:lstStyle/>
          <a:p>
            <a:endParaRPr lang="en-US"/>
          </a:p>
        </p:txBody>
      </p:sp>
      <p:sp>
        <p:nvSpPr>
          <p:cNvPr id="8" name="Text 5"/>
          <p:cNvSpPr/>
          <p:nvPr/>
        </p:nvSpPr>
        <p:spPr>
          <a:xfrm>
            <a:off x="5872877" y="4114800"/>
            <a:ext cx="3529251" cy="689372"/>
          </a:xfrm>
          <a:prstGeom prst="rect">
            <a:avLst/>
          </a:prstGeom>
          <a:noFill/>
          <a:ln/>
        </p:spPr>
        <p:txBody>
          <a:bodyPr wrap="square" lIns="0" tIns="0" rIns="0" bIns="0" rtlCol="0" anchor="t"/>
          <a:lstStyle/>
          <a:p>
            <a:pPr marL="0" indent="0">
              <a:lnSpc>
                <a:spcPts val="2700"/>
              </a:lnSpc>
              <a:buNone/>
            </a:pPr>
            <a:r>
              <a:rPr lang="en-US" sz="2150" dirty="0">
                <a:solidFill>
                  <a:srgbClr val="D6E5EF"/>
                </a:solidFill>
                <a:latin typeface="Lora" pitchFamily="34" charset="0"/>
                <a:ea typeface="Lora" pitchFamily="34" charset="-122"/>
                <a:cs typeface="Lora" pitchFamily="34" charset="-120"/>
              </a:rPr>
              <a:t>Expansion to Other Domains</a:t>
            </a:r>
            <a:endParaRPr lang="en-US" sz="2150" dirty="0"/>
          </a:p>
        </p:txBody>
      </p:sp>
      <p:sp>
        <p:nvSpPr>
          <p:cNvPr id="9" name="Text 6"/>
          <p:cNvSpPr/>
          <p:nvPr/>
        </p:nvSpPr>
        <p:spPr>
          <a:xfrm>
            <a:off x="5872877" y="4944785"/>
            <a:ext cx="3529251" cy="1875234"/>
          </a:xfrm>
          <a:prstGeom prst="rect">
            <a:avLst/>
          </a:prstGeom>
          <a:noFill/>
          <a:ln/>
        </p:spPr>
        <p:txBody>
          <a:bodyPr wrap="square" lIns="0" tIns="0" rIns="0" bIns="0" rtlCol="0" anchor="t"/>
          <a:lstStyle/>
          <a:p>
            <a:pPr marL="0" indent="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The learnings and techniques developed in this project can be applied to other healthcare domains, driving further advancements.</a:t>
            </a:r>
            <a:endParaRPr lang="en-US" sz="1800" dirty="0"/>
          </a:p>
        </p:txBody>
      </p:sp>
      <p:sp>
        <p:nvSpPr>
          <p:cNvPr id="10" name="Shape 7"/>
          <p:cNvSpPr/>
          <p:nvPr/>
        </p:nvSpPr>
        <p:spPr>
          <a:xfrm>
            <a:off x="9636443" y="4114800"/>
            <a:ext cx="410170" cy="410170"/>
          </a:xfrm>
          <a:prstGeom prst="roundRect">
            <a:avLst>
              <a:gd name="adj" fmla="val 8572"/>
            </a:avLst>
          </a:prstGeom>
          <a:solidFill>
            <a:srgbClr val="444752"/>
          </a:solidFill>
          <a:ln/>
        </p:spPr>
        <p:txBody>
          <a:bodyPr/>
          <a:lstStyle/>
          <a:p>
            <a:endParaRPr lang="en-US"/>
          </a:p>
        </p:txBody>
      </p:sp>
      <p:sp>
        <p:nvSpPr>
          <p:cNvPr id="11" name="Text 8"/>
          <p:cNvSpPr/>
          <p:nvPr/>
        </p:nvSpPr>
        <p:spPr>
          <a:xfrm>
            <a:off x="10280928" y="4114800"/>
            <a:ext cx="3529251" cy="689372"/>
          </a:xfrm>
          <a:prstGeom prst="rect">
            <a:avLst/>
          </a:prstGeom>
          <a:noFill/>
          <a:ln/>
        </p:spPr>
        <p:txBody>
          <a:bodyPr wrap="square" lIns="0" tIns="0" rIns="0" bIns="0" rtlCol="0" anchor="t"/>
          <a:lstStyle/>
          <a:p>
            <a:pPr marL="0" indent="0">
              <a:lnSpc>
                <a:spcPts val="2700"/>
              </a:lnSpc>
              <a:buNone/>
            </a:pPr>
            <a:r>
              <a:rPr lang="en-US" sz="2150" dirty="0">
                <a:solidFill>
                  <a:srgbClr val="D6E5EF"/>
                </a:solidFill>
                <a:latin typeface="Lora" pitchFamily="34" charset="0"/>
                <a:ea typeface="Lora" pitchFamily="34" charset="-122"/>
                <a:cs typeface="Lora" pitchFamily="34" charset="-120"/>
              </a:rPr>
              <a:t>Collaboration with Clinicians</a:t>
            </a:r>
            <a:endParaRPr lang="en-US" sz="2150" dirty="0"/>
          </a:p>
        </p:txBody>
      </p:sp>
      <p:sp>
        <p:nvSpPr>
          <p:cNvPr id="12" name="Text 9"/>
          <p:cNvSpPr/>
          <p:nvPr/>
        </p:nvSpPr>
        <p:spPr>
          <a:xfrm>
            <a:off x="10280928" y="4944785"/>
            <a:ext cx="3529251" cy="1500188"/>
          </a:xfrm>
          <a:prstGeom prst="rect">
            <a:avLst/>
          </a:prstGeom>
          <a:noFill/>
          <a:ln/>
        </p:spPr>
        <p:txBody>
          <a:bodyPr wrap="square" lIns="0" tIns="0" rIns="0" bIns="0" rtlCol="0" anchor="t"/>
          <a:lstStyle/>
          <a:p>
            <a:pPr marL="0" indent="0">
              <a:lnSpc>
                <a:spcPts val="2950"/>
              </a:lnSpc>
              <a:buNone/>
            </a:pPr>
            <a:r>
              <a:rPr lang="en-US" sz="1800" dirty="0">
                <a:solidFill>
                  <a:srgbClr val="D6E5EF"/>
                </a:solidFill>
                <a:latin typeface="Source Sans Pro" pitchFamily="34" charset="0"/>
                <a:ea typeface="Source Sans Pro" pitchFamily="34" charset="-122"/>
                <a:cs typeface="Source Sans Pro" pitchFamily="34" charset="-120"/>
              </a:rPr>
              <a:t>Ongoing collaboration with medical professionals will ensure the models address real-world clinical needs and challenges.</a:t>
            </a:r>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806791" y="1126358"/>
            <a:ext cx="11016818" cy="1408033"/>
          </a:xfrm>
          <a:prstGeom prst="rect">
            <a:avLst/>
          </a:prstGeom>
          <a:noFill/>
          <a:ln/>
        </p:spPr>
        <p:txBody>
          <a:bodyPr wrap="square" lIns="0" tIns="0" rIns="0" bIns="0" rtlCol="0" anchor="t"/>
          <a:lstStyle/>
          <a:p>
            <a:pPr marL="0" indent="0" algn="ctr">
              <a:lnSpc>
                <a:spcPts val="5500"/>
              </a:lnSpc>
              <a:buNone/>
            </a:pPr>
            <a:r>
              <a:rPr lang="en-US" sz="6000" dirty="0">
                <a:solidFill>
                  <a:srgbClr val="F98AC7"/>
                </a:solidFill>
                <a:latin typeface="Lora" pitchFamily="34" charset="0"/>
                <a:ea typeface="Lora" pitchFamily="34" charset="-122"/>
                <a:cs typeface="Lora" pitchFamily="34" charset="-120"/>
              </a:rPr>
              <a:t>Special Thanks to Our Mentor</a:t>
            </a:r>
            <a:endParaRPr lang="en-US" sz="6000" dirty="0"/>
          </a:p>
        </p:txBody>
      </p:sp>
      <p:sp>
        <p:nvSpPr>
          <p:cNvPr id="4" name="Text 1"/>
          <p:cNvSpPr/>
          <p:nvPr/>
        </p:nvSpPr>
        <p:spPr>
          <a:xfrm>
            <a:off x="1196697" y="2827496"/>
            <a:ext cx="12565499" cy="2036207"/>
          </a:xfrm>
          <a:prstGeom prst="rect">
            <a:avLst/>
          </a:prstGeom>
          <a:noFill/>
          <a:ln/>
        </p:spPr>
        <p:txBody>
          <a:bodyPr wrap="square" lIns="0" tIns="0" rIns="0" bIns="0" rtlCol="0" anchor="t"/>
          <a:lstStyle/>
          <a:p>
            <a:pPr marL="0" indent="0">
              <a:lnSpc>
                <a:spcPts val="3000"/>
              </a:lnSpc>
              <a:buNone/>
            </a:pPr>
            <a:r>
              <a:rPr lang="en-US" sz="2400" dirty="0">
                <a:solidFill>
                  <a:srgbClr val="D6E5EF"/>
                </a:solidFill>
                <a:latin typeface="Source Sans Pro" pitchFamily="34" charset="0"/>
                <a:ea typeface="Source Sans Pro" pitchFamily="34" charset="-122"/>
                <a:cs typeface="Source Sans Pro" pitchFamily="34" charset="-120"/>
              </a:rPr>
              <a:t>We extend our heartfelt gratitude to </a:t>
            </a:r>
            <a:r>
              <a:rPr lang="en-US" sz="2400" b="1" dirty="0">
                <a:solidFill>
                  <a:srgbClr val="D6E5EF"/>
                </a:solidFill>
                <a:latin typeface="Source Sans Pro" pitchFamily="34" charset="0"/>
                <a:ea typeface="Source Sans Pro" pitchFamily="34" charset="-122"/>
                <a:cs typeface="Source Sans Pro" pitchFamily="34" charset="-120"/>
              </a:rPr>
              <a:t>Aswin Vellaichamy</a:t>
            </a:r>
            <a:r>
              <a:rPr lang="en-US" sz="2400" dirty="0">
                <a:solidFill>
                  <a:srgbClr val="D6E5EF"/>
                </a:solidFill>
                <a:latin typeface="Source Sans Pro" pitchFamily="34" charset="0"/>
                <a:ea typeface="Source Sans Pro" pitchFamily="34" charset="-122"/>
                <a:cs typeface="Source Sans Pro" pitchFamily="34" charset="-120"/>
              </a:rPr>
              <a:t> for being more than just an instructor throughout our project journey. Your guidance, support, and encouragement were instrumental in helping us achieve key milestones.</a:t>
            </a:r>
            <a:endParaRPr lang="en-US" sz="2400" dirty="0"/>
          </a:p>
        </p:txBody>
      </p:sp>
      <p:sp>
        <p:nvSpPr>
          <p:cNvPr id="5" name="Shape 2"/>
          <p:cNvSpPr/>
          <p:nvPr/>
        </p:nvSpPr>
        <p:spPr>
          <a:xfrm flipH="1">
            <a:off x="919979" y="2827497"/>
            <a:ext cx="45719" cy="1287304"/>
          </a:xfrm>
          <a:prstGeom prst="rect">
            <a:avLst/>
          </a:prstGeom>
          <a:solidFill>
            <a:srgbClr val="F98AC7"/>
          </a:solidFill>
          <a:ln/>
        </p:spPr>
        <p:txBody>
          <a:bodyPr/>
          <a:lstStyle/>
          <a:p>
            <a:endParaRPr lang="en-US"/>
          </a:p>
        </p:txBody>
      </p:sp>
      <p:sp>
        <p:nvSpPr>
          <p:cNvPr id="6" name="Text 3"/>
          <p:cNvSpPr/>
          <p:nvPr/>
        </p:nvSpPr>
        <p:spPr>
          <a:xfrm>
            <a:off x="662702" y="5155787"/>
            <a:ext cx="13304996" cy="2070496"/>
          </a:xfrm>
          <a:prstGeom prst="rect">
            <a:avLst/>
          </a:prstGeom>
          <a:noFill/>
          <a:ln/>
        </p:spPr>
        <p:txBody>
          <a:bodyPr wrap="square" lIns="0" tIns="0" rIns="0" bIns="0" rtlCol="0" anchor="t"/>
          <a:lstStyle/>
          <a:p>
            <a:pPr marL="0" indent="0">
              <a:lnSpc>
                <a:spcPts val="3000"/>
              </a:lnSpc>
              <a:buNone/>
            </a:pPr>
            <a:r>
              <a:rPr lang="en-US" sz="3200" dirty="0">
                <a:solidFill>
                  <a:srgbClr val="D6E5EF"/>
                </a:solidFill>
                <a:latin typeface="Source Sans Pro" pitchFamily="34" charset="0"/>
                <a:ea typeface="Source Sans Pro" pitchFamily="34" charset="-122"/>
                <a:cs typeface="Source Sans Pro" pitchFamily="34" charset="-120"/>
              </a:rPr>
              <a:t>Thank you for being a mentor who inspired us, a friend who supported us, and a great motivator who made learning enjoyable with your humor and positivity in class. Your efforts have made a lasting impact on our growth and success.</a:t>
            </a:r>
            <a:endParaRPr lang="en-US" sz="3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1049126" name="Google Shape;864;p56"/>
          <p:cNvSpPr txBox="1">
            <a:spLocks noGrp="1"/>
          </p:cNvSpPr>
          <p:nvPr>
            <p:ph type="title"/>
          </p:nvPr>
        </p:nvSpPr>
        <p:spPr>
          <a:xfrm>
            <a:off x="1126560" y="2157368"/>
            <a:ext cx="12377280" cy="2692217"/>
          </a:xfrm>
          <a:prstGeom prst="rect">
            <a:avLst/>
          </a:prstGeom>
        </p:spPr>
        <p:txBody>
          <a:bodyPr spcFirstLastPara="1" vert="horz" wrap="square" lIns="146280" tIns="146280" rIns="146280" bIns="146280" rtlCol="0" anchor="t" anchorCtr="0">
            <a:noAutofit/>
          </a:bodyPr>
          <a:lstStyle/>
          <a:p>
            <a:pPr algn="ctr">
              <a:lnSpc>
                <a:spcPct val="150000"/>
              </a:lnSpc>
            </a:pPr>
            <a:r>
              <a:rPr lang="en" sz="8800" dirty="0"/>
              <a:t>Thank YOU </a:t>
            </a:r>
            <a:r>
              <a:rPr lang="en-US" sz="8800" dirty="0"/>
              <a:t>🙂</a:t>
            </a:r>
            <a:endParaRPr sz="8800" dirty="0"/>
          </a:p>
        </p:txBody>
      </p:sp>
      <p:sp>
        <p:nvSpPr>
          <p:cNvPr id="1049127" name="Google Shape;865;p56"/>
          <p:cNvSpPr/>
          <p:nvPr/>
        </p:nvSpPr>
        <p:spPr>
          <a:xfrm>
            <a:off x="657712" y="1750741"/>
            <a:ext cx="1402560" cy="140256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9128" name="Google Shape;866;p56"/>
          <p:cNvSpPr/>
          <p:nvPr/>
        </p:nvSpPr>
        <p:spPr>
          <a:xfrm>
            <a:off x="11854410" y="2812520"/>
            <a:ext cx="1402560" cy="140256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9129" name="Google Shape;867;p56"/>
          <p:cNvSpPr/>
          <p:nvPr/>
        </p:nvSpPr>
        <p:spPr>
          <a:xfrm>
            <a:off x="12619538" y="2589861"/>
            <a:ext cx="637440" cy="637440"/>
          </a:xfrm>
          <a:prstGeom prst="rect">
            <a:avLst/>
          </a:prstGeom>
          <a:noFill/>
          <a:ln w="19050" cap="flat" cmpd="sng">
            <a:solidFill>
              <a:schemeClr val="lt2"/>
            </a:solidFill>
            <a:prstDash val="solid"/>
            <a:round/>
            <a:headEnd type="none" w="sm" len="sm"/>
            <a:tailEnd type="none" w="sm" len="sm"/>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9130" name="Google Shape;868;p56"/>
          <p:cNvSpPr/>
          <p:nvPr/>
        </p:nvSpPr>
        <p:spPr>
          <a:xfrm>
            <a:off x="3164867" y="5316781"/>
            <a:ext cx="1402560" cy="140256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9131" name="Google Shape;869;p56"/>
          <p:cNvSpPr/>
          <p:nvPr/>
        </p:nvSpPr>
        <p:spPr>
          <a:xfrm>
            <a:off x="9133912" y="5132760"/>
            <a:ext cx="1402560" cy="1402560"/>
          </a:xfrm>
          <a:prstGeom prst="ellipse">
            <a:avLst/>
          </a:prstGeom>
          <a:solidFill>
            <a:schemeClr val="dk2"/>
          </a:solidFill>
          <a:ln>
            <a:noFill/>
          </a:ln>
        </p:spPr>
        <p:txBody>
          <a:bodyPr spcFirstLastPara="1" wrap="square" lIns="146280" tIns="146280" rIns="146280" bIns="146280" anchor="ctr" anchorCtr="0">
            <a:noAutofit/>
          </a:bodyPr>
          <a:lstStyle/>
          <a:p>
            <a:pPr algn="ctr"/>
            <a:endParaRPr sz="2880">
              <a:latin typeface="Barlow"/>
              <a:ea typeface="Barlow"/>
              <a:cs typeface="Barlow"/>
              <a:sym typeface="Barlow"/>
            </a:endParaRPr>
          </a:p>
        </p:txBody>
      </p:sp>
      <p:sp>
        <p:nvSpPr>
          <p:cNvPr id="1049132" name="Google Shape;870;p56"/>
          <p:cNvSpPr/>
          <p:nvPr/>
        </p:nvSpPr>
        <p:spPr>
          <a:xfrm>
            <a:off x="8751981" y="5867309"/>
            <a:ext cx="668066" cy="668066"/>
          </a:xfrm>
          <a:custGeom>
            <a:avLst/>
            <a:gdLst/>
            <a:ahLst/>
            <a:cxnLst/>
            <a:rect l="l" t="t" r="r" b="b"/>
            <a:pathLst>
              <a:path w="1192974" h="1192974" extrusionOk="0">
                <a:moveTo>
                  <a:pt x="596519" y="0"/>
                </a:moveTo>
                <a:lnTo>
                  <a:pt x="646303" y="476186"/>
                </a:lnTo>
                <a:lnTo>
                  <a:pt x="1018286" y="174688"/>
                </a:lnTo>
                <a:lnTo>
                  <a:pt x="716788" y="546672"/>
                </a:lnTo>
                <a:lnTo>
                  <a:pt x="1192975" y="596519"/>
                </a:lnTo>
                <a:lnTo>
                  <a:pt x="716788" y="646303"/>
                </a:lnTo>
                <a:lnTo>
                  <a:pt x="1018286" y="1018286"/>
                </a:lnTo>
                <a:lnTo>
                  <a:pt x="646303" y="716788"/>
                </a:lnTo>
                <a:lnTo>
                  <a:pt x="596519" y="1192975"/>
                </a:lnTo>
                <a:lnTo>
                  <a:pt x="546672" y="716788"/>
                </a:lnTo>
                <a:lnTo>
                  <a:pt x="174752" y="1018286"/>
                </a:lnTo>
                <a:lnTo>
                  <a:pt x="476186" y="646303"/>
                </a:lnTo>
                <a:lnTo>
                  <a:pt x="0" y="596519"/>
                </a:lnTo>
                <a:lnTo>
                  <a:pt x="476186" y="546672"/>
                </a:lnTo>
                <a:lnTo>
                  <a:pt x="174752" y="174688"/>
                </a:lnTo>
                <a:lnTo>
                  <a:pt x="546672" y="476186"/>
                </a:lnTo>
                <a:close/>
              </a:path>
            </a:pathLst>
          </a:custGeom>
          <a:solidFill>
            <a:schemeClr val="lt2"/>
          </a:solidFill>
          <a:ln>
            <a:noFill/>
          </a:ln>
        </p:spPr>
        <p:txBody>
          <a:bodyPr spcFirstLastPara="1" wrap="square" lIns="146280" tIns="73120" rIns="146280" bIns="73120" anchor="ctr" anchorCtr="0">
            <a:noAutofit/>
          </a:bodyPr>
          <a:lstStyle/>
          <a:p>
            <a:endParaRPr sz="288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84367" y="558582"/>
            <a:ext cx="7636907" cy="1266349"/>
          </a:xfrm>
          <a:prstGeom prst="rect">
            <a:avLst/>
          </a:prstGeom>
          <a:noFill/>
          <a:ln/>
        </p:spPr>
        <p:txBody>
          <a:bodyPr wrap="square" lIns="0" tIns="0" rIns="0" bIns="0" rtlCol="0" anchor="t"/>
          <a:lstStyle/>
          <a:p>
            <a:pPr marL="0" indent="0">
              <a:lnSpc>
                <a:spcPts val="4950"/>
              </a:lnSpc>
              <a:buNone/>
            </a:pPr>
            <a:r>
              <a:rPr lang="en-US" sz="3950" dirty="0">
                <a:solidFill>
                  <a:srgbClr val="F98AC7"/>
                </a:solidFill>
                <a:latin typeface="Lora" pitchFamily="34" charset="0"/>
                <a:ea typeface="Lora" pitchFamily="34" charset="-122"/>
                <a:cs typeface="Lora" pitchFamily="34" charset="-120"/>
              </a:rPr>
              <a:t>Importing Libraries and Loading the Dataset</a:t>
            </a:r>
            <a:endParaRPr lang="en-US" sz="3950" dirty="0"/>
          </a:p>
        </p:txBody>
      </p:sp>
      <p:pic>
        <p:nvPicPr>
          <p:cNvPr id="4" name="Image 1" descr="preencoded.png"/>
          <p:cNvPicPr>
            <a:picLocks noChangeAspect="1"/>
          </p:cNvPicPr>
          <p:nvPr/>
        </p:nvPicPr>
        <p:blipFill>
          <a:blip r:embed="rId3"/>
          <a:stretch>
            <a:fillRect/>
          </a:stretch>
        </p:blipFill>
        <p:spPr>
          <a:xfrm>
            <a:off x="1291829" y="2181344"/>
            <a:ext cx="538282" cy="538282"/>
          </a:xfrm>
          <a:prstGeom prst="rect">
            <a:avLst/>
          </a:prstGeom>
        </p:spPr>
      </p:pic>
      <p:sp>
        <p:nvSpPr>
          <p:cNvPr id="5" name="Text 1"/>
          <p:cNvSpPr/>
          <p:nvPr/>
        </p:nvSpPr>
        <p:spPr>
          <a:xfrm>
            <a:off x="1291829" y="2934891"/>
            <a:ext cx="2533174" cy="316706"/>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Lora" pitchFamily="34" charset="0"/>
                <a:ea typeface="Lora" pitchFamily="34" charset="-122"/>
                <a:cs typeface="Lora" pitchFamily="34" charset="-120"/>
              </a:rPr>
              <a:t>Python</a:t>
            </a:r>
            <a:endParaRPr lang="en-US" sz="1950" dirty="0"/>
          </a:p>
        </p:txBody>
      </p:sp>
      <p:sp>
        <p:nvSpPr>
          <p:cNvPr id="6" name="Text 2"/>
          <p:cNvSpPr/>
          <p:nvPr/>
        </p:nvSpPr>
        <p:spPr>
          <a:xfrm>
            <a:off x="1291829" y="3380780"/>
            <a:ext cx="3657005" cy="1033701"/>
          </a:xfrm>
          <a:prstGeom prst="rect">
            <a:avLst/>
          </a:prstGeom>
          <a:noFill/>
          <a:ln/>
        </p:spPr>
        <p:txBody>
          <a:bodyPr wrap="square" lIns="0" tIns="0" rIns="0" bIns="0" rtlCol="0" anchor="t"/>
          <a:lstStyle/>
          <a:p>
            <a:pPr marL="0" indent="0" algn="l">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The core programming language for the project, used to write the deep learning algorithms.</a:t>
            </a:r>
            <a:endParaRPr lang="en-US" sz="1650" dirty="0"/>
          </a:p>
        </p:txBody>
      </p:sp>
      <p:pic>
        <p:nvPicPr>
          <p:cNvPr id="7" name="Image 2" descr="preencoded.png"/>
          <p:cNvPicPr>
            <a:picLocks noChangeAspect="1"/>
          </p:cNvPicPr>
          <p:nvPr/>
        </p:nvPicPr>
        <p:blipFill>
          <a:blip r:embed="rId4"/>
          <a:stretch>
            <a:fillRect/>
          </a:stretch>
        </p:blipFill>
        <p:spPr>
          <a:xfrm>
            <a:off x="7835878" y="2299965"/>
            <a:ext cx="538282" cy="538282"/>
          </a:xfrm>
          <a:prstGeom prst="rect">
            <a:avLst/>
          </a:prstGeom>
        </p:spPr>
      </p:pic>
      <p:sp>
        <p:nvSpPr>
          <p:cNvPr id="8" name="Text 3"/>
          <p:cNvSpPr/>
          <p:nvPr/>
        </p:nvSpPr>
        <p:spPr>
          <a:xfrm>
            <a:off x="7835878" y="3053512"/>
            <a:ext cx="2533174" cy="316706"/>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Lora" pitchFamily="34" charset="0"/>
                <a:ea typeface="Lora" pitchFamily="34" charset="-122"/>
                <a:cs typeface="Lora" pitchFamily="34" charset="-120"/>
              </a:rPr>
              <a:t>Pandas</a:t>
            </a:r>
            <a:endParaRPr lang="en-US" sz="1950" dirty="0"/>
          </a:p>
        </p:txBody>
      </p:sp>
      <p:sp>
        <p:nvSpPr>
          <p:cNvPr id="9" name="Text 4"/>
          <p:cNvSpPr/>
          <p:nvPr/>
        </p:nvSpPr>
        <p:spPr>
          <a:xfrm>
            <a:off x="7835878" y="3499401"/>
            <a:ext cx="3657005" cy="1033701"/>
          </a:xfrm>
          <a:prstGeom prst="rect">
            <a:avLst/>
          </a:prstGeom>
          <a:noFill/>
          <a:ln/>
        </p:spPr>
        <p:txBody>
          <a:bodyPr wrap="square" lIns="0" tIns="0" rIns="0" bIns="0" rtlCol="0" anchor="t"/>
          <a:lstStyle/>
          <a:p>
            <a:pPr marL="0" indent="0" algn="l">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A powerful data manipulation and analysis library, used to import and preprocess the dataset.</a:t>
            </a:r>
            <a:endParaRPr lang="en-US" sz="1650" dirty="0"/>
          </a:p>
        </p:txBody>
      </p:sp>
      <p:pic>
        <p:nvPicPr>
          <p:cNvPr id="10" name="Image 3" descr="preencoded.png"/>
          <p:cNvPicPr>
            <a:picLocks noChangeAspect="1"/>
          </p:cNvPicPr>
          <p:nvPr/>
        </p:nvPicPr>
        <p:blipFill>
          <a:blip r:embed="rId5"/>
          <a:stretch>
            <a:fillRect/>
          </a:stretch>
        </p:blipFill>
        <p:spPr>
          <a:xfrm>
            <a:off x="1291829" y="5060394"/>
            <a:ext cx="538282" cy="538282"/>
          </a:xfrm>
          <a:prstGeom prst="rect">
            <a:avLst/>
          </a:prstGeom>
        </p:spPr>
      </p:pic>
      <p:sp>
        <p:nvSpPr>
          <p:cNvPr id="11" name="Text 5"/>
          <p:cNvSpPr/>
          <p:nvPr/>
        </p:nvSpPr>
        <p:spPr>
          <a:xfrm>
            <a:off x="1291829" y="5813941"/>
            <a:ext cx="2533174" cy="316706"/>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Lora" pitchFamily="34" charset="0"/>
                <a:ea typeface="Lora" pitchFamily="34" charset="-122"/>
                <a:cs typeface="Lora" pitchFamily="34" charset="-120"/>
              </a:rPr>
              <a:t>NumPy</a:t>
            </a:r>
            <a:endParaRPr lang="en-US" sz="1950" dirty="0"/>
          </a:p>
        </p:txBody>
      </p:sp>
      <p:sp>
        <p:nvSpPr>
          <p:cNvPr id="12" name="Text 6"/>
          <p:cNvSpPr/>
          <p:nvPr/>
        </p:nvSpPr>
        <p:spPr>
          <a:xfrm>
            <a:off x="1291829" y="6259830"/>
            <a:ext cx="3657005" cy="1033701"/>
          </a:xfrm>
          <a:prstGeom prst="rect">
            <a:avLst/>
          </a:prstGeom>
          <a:noFill/>
          <a:ln/>
        </p:spPr>
        <p:txBody>
          <a:bodyPr wrap="square" lIns="0" tIns="0" rIns="0" bIns="0" rtlCol="0" anchor="t"/>
          <a:lstStyle/>
          <a:p>
            <a:pPr marL="0" indent="0" algn="l">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A fundamental library for scientific computing, providing support for large, multi-dimensional arrays and matrices.</a:t>
            </a:r>
            <a:endParaRPr lang="en-US" sz="1650" dirty="0"/>
          </a:p>
        </p:txBody>
      </p:sp>
      <p:pic>
        <p:nvPicPr>
          <p:cNvPr id="13" name="Image 4" descr="preencoded.png"/>
          <p:cNvPicPr>
            <a:picLocks noChangeAspect="1"/>
          </p:cNvPicPr>
          <p:nvPr/>
        </p:nvPicPr>
        <p:blipFill>
          <a:blip r:embed="rId6"/>
          <a:stretch>
            <a:fillRect/>
          </a:stretch>
        </p:blipFill>
        <p:spPr>
          <a:xfrm>
            <a:off x="7835878" y="5179015"/>
            <a:ext cx="538282" cy="538282"/>
          </a:xfrm>
          <a:prstGeom prst="rect">
            <a:avLst/>
          </a:prstGeom>
        </p:spPr>
      </p:pic>
      <p:sp>
        <p:nvSpPr>
          <p:cNvPr id="14" name="Text 7"/>
          <p:cNvSpPr/>
          <p:nvPr/>
        </p:nvSpPr>
        <p:spPr>
          <a:xfrm>
            <a:off x="7835878" y="5932562"/>
            <a:ext cx="2533174" cy="316706"/>
          </a:xfrm>
          <a:prstGeom prst="rect">
            <a:avLst/>
          </a:prstGeom>
          <a:noFill/>
          <a:ln/>
        </p:spPr>
        <p:txBody>
          <a:bodyPr wrap="none" lIns="0" tIns="0" rIns="0" bIns="0" rtlCol="0" anchor="t"/>
          <a:lstStyle/>
          <a:p>
            <a:pPr marL="0" indent="0" algn="l">
              <a:lnSpc>
                <a:spcPts val="2450"/>
              </a:lnSpc>
              <a:buNone/>
            </a:pPr>
            <a:r>
              <a:rPr lang="en-US" sz="1950" dirty="0">
                <a:solidFill>
                  <a:srgbClr val="D6E5EF"/>
                </a:solidFill>
                <a:latin typeface="Lora" pitchFamily="34" charset="0"/>
                <a:ea typeface="Lora" pitchFamily="34" charset="-122"/>
                <a:cs typeface="Lora" pitchFamily="34" charset="-120"/>
              </a:rPr>
              <a:t>TensorFlow</a:t>
            </a:r>
            <a:endParaRPr lang="en-US" sz="1950" dirty="0"/>
          </a:p>
        </p:txBody>
      </p:sp>
      <p:sp>
        <p:nvSpPr>
          <p:cNvPr id="15" name="Text 8"/>
          <p:cNvSpPr/>
          <p:nvPr/>
        </p:nvSpPr>
        <p:spPr>
          <a:xfrm>
            <a:off x="7835877" y="6427623"/>
            <a:ext cx="3657005" cy="1378268"/>
          </a:xfrm>
          <a:prstGeom prst="rect">
            <a:avLst/>
          </a:prstGeom>
          <a:noFill/>
          <a:ln/>
        </p:spPr>
        <p:txBody>
          <a:bodyPr wrap="square" lIns="0" tIns="0" rIns="0" bIns="0" rtlCol="0" anchor="t"/>
          <a:lstStyle/>
          <a:p>
            <a:pPr marL="0" indent="0" algn="l">
              <a:lnSpc>
                <a:spcPts val="2700"/>
              </a:lnSpc>
              <a:buNone/>
            </a:pPr>
            <a:r>
              <a:rPr lang="en-US" sz="1650" dirty="0">
                <a:solidFill>
                  <a:srgbClr val="D6E5EF"/>
                </a:solidFill>
                <a:latin typeface="Source Sans Pro" pitchFamily="34" charset="0"/>
                <a:ea typeface="Source Sans Pro" pitchFamily="34" charset="-122"/>
                <a:cs typeface="Source Sans Pro" pitchFamily="34" charset="-120"/>
              </a:rPr>
              <a:t>An open-source library for machine learning and deep learning, used to build and train the neural network models.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99849" y="705207"/>
            <a:ext cx="4705588" cy="588169"/>
          </a:xfrm>
          <a:prstGeom prst="rect">
            <a:avLst/>
          </a:prstGeom>
          <a:noFill/>
          <a:ln/>
        </p:spPr>
        <p:txBody>
          <a:bodyPr wrap="none" lIns="0" tIns="0" rIns="0" bIns="0" rtlCol="0" anchor="t"/>
          <a:lstStyle/>
          <a:p>
            <a:pPr marL="0" indent="0">
              <a:lnSpc>
                <a:spcPts val="4600"/>
              </a:lnSpc>
              <a:buNone/>
            </a:pPr>
            <a:r>
              <a:rPr lang="en-US" sz="3700" dirty="0">
                <a:solidFill>
                  <a:srgbClr val="F98AC7"/>
                </a:solidFill>
                <a:latin typeface="Lora" pitchFamily="34" charset="0"/>
                <a:ea typeface="Lora" pitchFamily="34" charset="-122"/>
                <a:cs typeface="Lora" pitchFamily="34" charset="-120"/>
              </a:rPr>
              <a:t>Contents</a:t>
            </a:r>
            <a:endParaRPr lang="en-US" sz="3700" dirty="0"/>
          </a:p>
        </p:txBody>
      </p:sp>
      <p:sp>
        <p:nvSpPr>
          <p:cNvPr id="3" name="Shape 1"/>
          <p:cNvSpPr/>
          <p:nvPr/>
        </p:nvSpPr>
        <p:spPr>
          <a:xfrm>
            <a:off x="699849" y="1693307"/>
            <a:ext cx="13230701" cy="5830967"/>
          </a:xfrm>
          <a:prstGeom prst="roundRect">
            <a:avLst>
              <a:gd name="adj" fmla="val 514"/>
            </a:avLst>
          </a:prstGeom>
          <a:noFill/>
          <a:ln w="7620">
            <a:solidFill>
              <a:srgbClr val="FFFFFF">
                <a:alpha val="24000"/>
              </a:srgbClr>
            </a:solidFill>
            <a:prstDash val="solid"/>
          </a:ln>
        </p:spPr>
        <p:txBody>
          <a:bodyPr/>
          <a:lstStyle/>
          <a:p>
            <a:endParaRPr lang="en-US"/>
          </a:p>
        </p:txBody>
      </p:sp>
      <p:sp>
        <p:nvSpPr>
          <p:cNvPr id="4" name="Shape 2"/>
          <p:cNvSpPr/>
          <p:nvPr/>
        </p:nvSpPr>
        <p:spPr>
          <a:xfrm>
            <a:off x="707469" y="1700927"/>
            <a:ext cx="13215461" cy="575072"/>
          </a:xfrm>
          <a:prstGeom prst="rect">
            <a:avLst/>
          </a:prstGeom>
          <a:solidFill>
            <a:srgbClr val="FFFFFF">
              <a:alpha val="4000"/>
            </a:srgbClr>
          </a:solidFill>
          <a:ln/>
        </p:spPr>
        <p:txBody>
          <a:bodyPr/>
          <a:lstStyle/>
          <a:p>
            <a:endParaRPr lang="en-US"/>
          </a:p>
        </p:txBody>
      </p:sp>
      <p:sp>
        <p:nvSpPr>
          <p:cNvPr id="5" name="Text 3"/>
          <p:cNvSpPr/>
          <p:nvPr/>
        </p:nvSpPr>
        <p:spPr>
          <a:xfrm>
            <a:off x="907375" y="1828443"/>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Objective</a:t>
            </a:r>
            <a:endParaRPr lang="en-US" sz="1850" dirty="0"/>
          </a:p>
        </p:txBody>
      </p:sp>
      <p:sp>
        <p:nvSpPr>
          <p:cNvPr id="6" name="Text 4"/>
          <p:cNvSpPr/>
          <p:nvPr/>
        </p:nvSpPr>
        <p:spPr>
          <a:xfrm>
            <a:off x="7518916" y="1828443"/>
            <a:ext cx="6204109" cy="320040"/>
          </a:xfrm>
          <a:prstGeom prst="rect">
            <a:avLst/>
          </a:prstGeom>
          <a:noFill/>
          <a:ln/>
        </p:spPr>
        <p:txBody>
          <a:bodyPr wrap="non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A summary of the project goals and aim</a:t>
            </a:r>
            <a:endParaRPr lang="en-US" sz="1550" dirty="0"/>
          </a:p>
        </p:txBody>
      </p:sp>
      <p:sp>
        <p:nvSpPr>
          <p:cNvPr id="7" name="Shape 5"/>
          <p:cNvSpPr/>
          <p:nvPr/>
        </p:nvSpPr>
        <p:spPr>
          <a:xfrm>
            <a:off x="707469" y="2275999"/>
            <a:ext cx="13215461" cy="575072"/>
          </a:xfrm>
          <a:prstGeom prst="rect">
            <a:avLst/>
          </a:prstGeom>
          <a:solidFill>
            <a:srgbClr val="000000">
              <a:alpha val="4000"/>
            </a:srgbClr>
          </a:solidFill>
          <a:ln/>
        </p:spPr>
        <p:txBody>
          <a:bodyPr/>
          <a:lstStyle/>
          <a:p>
            <a:endParaRPr lang="en-US"/>
          </a:p>
        </p:txBody>
      </p:sp>
      <p:sp>
        <p:nvSpPr>
          <p:cNvPr id="8" name="Text 6"/>
          <p:cNvSpPr/>
          <p:nvPr/>
        </p:nvSpPr>
        <p:spPr>
          <a:xfrm>
            <a:off x="907375" y="2403515"/>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Project Overview</a:t>
            </a:r>
            <a:endParaRPr lang="en-US" sz="1850" dirty="0"/>
          </a:p>
        </p:txBody>
      </p:sp>
      <p:sp>
        <p:nvSpPr>
          <p:cNvPr id="9" name="Text 7"/>
          <p:cNvSpPr/>
          <p:nvPr/>
        </p:nvSpPr>
        <p:spPr>
          <a:xfrm>
            <a:off x="7518916" y="2403515"/>
            <a:ext cx="6204109" cy="320040"/>
          </a:xfrm>
          <a:prstGeom prst="rect">
            <a:avLst/>
          </a:prstGeom>
          <a:noFill/>
          <a:ln/>
        </p:spPr>
        <p:txBody>
          <a:bodyPr wrap="non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Define the outline of the project</a:t>
            </a:r>
            <a:endParaRPr lang="en-US" sz="1550" dirty="0"/>
          </a:p>
        </p:txBody>
      </p:sp>
      <p:sp>
        <p:nvSpPr>
          <p:cNvPr id="10" name="Shape 8"/>
          <p:cNvSpPr/>
          <p:nvPr/>
        </p:nvSpPr>
        <p:spPr>
          <a:xfrm>
            <a:off x="707469" y="2851071"/>
            <a:ext cx="13215461" cy="895112"/>
          </a:xfrm>
          <a:prstGeom prst="rect">
            <a:avLst/>
          </a:prstGeom>
          <a:solidFill>
            <a:srgbClr val="FFFFFF">
              <a:alpha val="4000"/>
            </a:srgbClr>
          </a:solidFill>
          <a:ln/>
        </p:spPr>
        <p:txBody>
          <a:bodyPr/>
          <a:lstStyle/>
          <a:p>
            <a:endParaRPr lang="en-US"/>
          </a:p>
        </p:txBody>
      </p:sp>
      <p:sp>
        <p:nvSpPr>
          <p:cNvPr id="11" name="Text 9"/>
          <p:cNvSpPr/>
          <p:nvPr/>
        </p:nvSpPr>
        <p:spPr>
          <a:xfrm>
            <a:off x="907375" y="2978587"/>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Milestone 1</a:t>
            </a:r>
            <a:endParaRPr lang="en-US" sz="1850" dirty="0"/>
          </a:p>
        </p:txBody>
      </p:sp>
      <p:sp>
        <p:nvSpPr>
          <p:cNvPr id="12" name="Text 10"/>
          <p:cNvSpPr/>
          <p:nvPr/>
        </p:nvSpPr>
        <p:spPr>
          <a:xfrm>
            <a:off x="7518916" y="2978587"/>
            <a:ext cx="6204109" cy="640080"/>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Details the initial steps, such as data collection, cleaning, and preprocessing.</a:t>
            </a:r>
            <a:endParaRPr lang="en-US" sz="1550" dirty="0"/>
          </a:p>
        </p:txBody>
      </p:sp>
      <p:sp>
        <p:nvSpPr>
          <p:cNvPr id="13" name="Shape 11"/>
          <p:cNvSpPr/>
          <p:nvPr/>
        </p:nvSpPr>
        <p:spPr>
          <a:xfrm>
            <a:off x="707469" y="3746183"/>
            <a:ext cx="13215461" cy="575072"/>
          </a:xfrm>
          <a:prstGeom prst="rect">
            <a:avLst/>
          </a:prstGeom>
          <a:solidFill>
            <a:srgbClr val="000000">
              <a:alpha val="4000"/>
            </a:srgbClr>
          </a:solidFill>
          <a:ln/>
        </p:spPr>
        <p:txBody>
          <a:bodyPr/>
          <a:lstStyle/>
          <a:p>
            <a:endParaRPr lang="en-US"/>
          </a:p>
        </p:txBody>
      </p:sp>
      <p:sp>
        <p:nvSpPr>
          <p:cNvPr id="14" name="Text 12"/>
          <p:cNvSpPr/>
          <p:nvPr/>
        </p:nvSpPr>
        <p:spPr>
          <a:xfrm>
            <a:off x="907375" y="3873698"/>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Milestone 2</a:t>
            </a:r>
            <a:endParaRPr lang="en-US" sz="1850" dirty="0"/>
          </a:p>
        </p:txBody>
      </p:sp>
      <p:sp>
        <p:nvSpPr>
          <p:cNvPr id="15" name="Text 13"/>
          <p:cNvSpPr/>
          <p:nvPr/>
        </p:nvSpPr>
        <p:spPr>
          <a:xfrm>
            <a:off x="7518916" y="3873698"/>
            <a:ext cx="6204109" cy="320040"/>
          </a:xfrm>
          <a:prstGeom prst="rect">
            <a:avLst/>
          </a:prstGeom>
          <a:noFill/>
          <a:ln/>
        </p:spPr>
        <p:txBody>
          <a:bodyPr wrap="non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Covers data visualization used to understand patterns and trends.</a:t>
            </a:r>
            <a:endParaRPr lang="en-US" sz="1550" dirty="0"/>
          </a:p>
        </p:txBody>
      </p:sp>
      <p:sp>
        <p:nvSpPr>
          <p:cNvPr id="16" name="Shape 14"/>
          <p:cNvSpPr/>
          <p:nvPr/>
        </p:nvSpPr>
        <p:spPr>
          <a:xfrm>
            <a:off x="707469" y="4321254"/>
            <a:ext cx="13215461" cy="575072"/>
          </a:xfrm>
          <a:prstGeom prst="rect">
            <a:avLst/>
          </a:prstGeom>
          <a:solidFill>
            <a:srgbClr val="FFFFFF">
              <a:alpha val="4000"/>
            </a:srgbClr>
          </a:solidFill>
          <a:ln/>
        </p:spPr>
        <p:txBody>
          <a:bodyPr/>
          <a:lstStyle/>
          <a:p>
            <a:endParaRPr lang="en-US"/>
          </a:p>
        </p:txBody>
      </p:sp>
      <p:sp>
        <p:nvSpPr>
          <p:cNvPr id="17" name="Text 15"/>
          <p:cNvSpPr/>
          <p:nvPr/>
        </p:nvSpPr>
        <p:spPr>
          <a:xfrm>
            <a:off x="907375" y="4448770"/>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Milestone 3</a:t>
            </a:r>
            <a:endParaRPr lang="en-US" sz="1850" dirty="0"/>
          </a:p>
        </p:txBody>
      </p:sp>
      <p:sp>
        <p:nvSpPr>
          <p:cNvPr id="18" name="Text 16"/>
          <p:cNvSpPr/>
          <p:nvPr/>
        </p:nvSpPr>
        <p:spPr>
          <a:xfrm>
            <a:off x="7518916" y="4448770"/>
            <a:ext cx="6204109" cy="320040"/>
          </a:xfrm>
          <a:prstGeom prst="rect">
            <a:avLst/>
          </a:prstGeom>
          <a:noFill/>
          <a:ln/>
        </p:spPr>
        <p:txBody>
          <a:bodyPr wrap="non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Covers encoding techniques</a:t>
            </a:r>
            <a:endParaRPr lang="en-US" sz="1550" dirty="0"/>
          </a:p>
        </p:txBody>
      </p:sp>
      <p:sp>
        <p:nvSpPr>
          <p:cNvPr id="19" name="Shape 17"/>
          <p:cNvSpPr/>
          <p:nvPr/>
        </p:nvSpPr>
        <p:spPr>
          <a:xfrm>
            <a:off x="707469" y="4896326"/>
            <a:ext cx="13215461" cy="575072"/>
          </a:xfrm>
          <a:prstGeom prst="rect">
            <a:avLst/>
          </a:prstGeom>
          <a:solidFill>
            <a:srgbClr val="000000">
              <a:alpha val="4000"/>
            </a:srgbClr>
          </a:solidFill>
          <a:ln/>
        </p:spPr>
        <p:txBody>
          <a:bodyPr/>
          <a:lstStyle/>
          <a:p>
            <a:endParaRPr lang="en-US"/>
          </a:p>
        </p:txBody>
      </p:sp>
      <p:sp>
        <p:nvSpPr>
          <p:cNvPr id="20" name="Text 18"/>
          <p:cNvSpPr/>
          <p:nvPr/>
        </p:nvSpPr>
        <p:spPr>
          <a:xfrm>
            <a:off x="907375" y="5023842"/>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Milestone 4</a:t>
            </a:r>
            <a:endParaRPr lang="en-US" sz="1850" dirty="0"/>
          </a:p>
        </p:txBody>
      </p:sp>
      <p:sp>
        <p:nvSpPr>
          <p:cNvPr id="21" name="Text 19"/>
          <p:cNvSpPr/>
          <p:nvPr/>
        </p:nvSpPr>
        <p:spPr>
          <a:xfrm>
            <a:off x="7518916" y="5023842"/>
            <a:ext cx="6204109" cy="320040"/>
          </a:xfrm>
          <a:prstGeom prst="rect">
            <a:avLst/>
          </a:prstGeom>
          <a:noFill/>
          <a:ln/>
        </p:spPr>
        <p:txBody>
          <a:bodyPr wrap="non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Focuses on tuning, optimizing, and finalizing model performance metrics.</a:t>
            </a:r>
            <a:endParaRPr lang="en-US" sz="1550" dirty="0"/>
          </a:p>
        </p:txBody>
      </p:sp>
      <p:sp>
        <p:nvSpPr>
          <p:cNvPr id="22" name="Shape 20"/>
          <p:cNvSpPr/>
          <p:nvPr/>
        </p:nvSpPr>
        <p:spPr>
          <a:xfrm>
            <a:off x="707469" y="5471398"/>
            <a:ext cx="13215461" cy="575072"/>
          </a:xfrm>
          <a:prstGeom prst="rect">
            <a:avLst/>
          </a:prstGeom>
          <a:solidFill>
            <a:srgbClr val="FFFFFF">
              <a:alpha val="4000"/>
            </a:srgbClr>
          </a:solidFill>
          <a:ln/>
        </p:spPr>
        <p:txBody>
          <a:bodyPr/>
          <a:lstStyle/>
          <a:p>
            <a:endParaRPr lang="en-US"/>
          </a:p>
        </p:txBody>
      </p:sp>
      <p:sp>
        <p:nvSpPr>
          <p:cNvPr id="23" name="Text 21"/>
          <p:cNvSpPr/>
          <p:nvPr/>
        </p:nvSpPr>
        <p:spPr>
          <a:xfrm>
            <a:off x="907375" y="5598914"/>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Dataset Conclusion</a:t>
            </a:r>
            <a:endParaRPr lang="en-US" sz="1850" dirty="0"/>
          </a:p>
        </p:txBody>
      </p:sp>
      <p:sp>
        <p:nvSpPr>
          <p:cNvPr id="24" name="Text 22"/>
          <p:cNvSpPr/>
          <p:nvPr/>
        </p:nvSpPr>
        <p:spPr>
          <a:xfrm>
            <a:off x="7518916" y="5598914"/>
            <a:ext cx="6204109" cy="320040"/>
          </a:xfrm>
          <a:prstGeom prst="rect">
            <a:avLst/>
          </a:prstGeom>
          <a:noFill/>
          <a:ln/>
        </p:spPr>
        <p:txBody>
          <a:bodyPr wrap="non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Summarizes insights drawn from the dataset analysis</a:t>
            </a:r>
            <a:endParaRPr lang="en-US" sz="1550" dirty="0"/>
          </a:p>
        </p:txBody>
      </p:sp>
      <p:sp>
        <p:nvSpPr>
          <p:cNvPr id="25" name="Shape 23"/>
          <p:cNvSpPr/>
          <p:nvPr/>
        </p:nvSpPr>
        <p:spPr>
          <a:xfrm>
            <a:off x="707469" y="6046470"/>
            <a:ext cx="13215461" cy="895112"/>
          </a:xfrm>
          <a:prstGeom prst="rect">
            <a:avLst/>
          </a:prstGeom>
          <a:solidFill>
            <a:srgbClr val="000000">
              <a:alpha val="4000"/>
            </a:srgbClr>
          </a:solidFill>
          <a:ln/>
        </p:spPr>
        <p:txBody>
          <a:bodyPr/>
          <a:lstStyle/>
          <a:p>
            <a:endParaRPr lang="en-US"/>
          </a:p>
        </p:txBody>
      </p:sp>
      <p:sp>
        <p:nvSpPr>
          <p:cNvPr id="26" name="Text 24"/>
          <p:cNvSpPr/>
          <p:nvPr/>
        </p:nvSpPr>
        <p:spPr>
          <a:xfrm>
            <a:off x="907375" y="6173986"/>
            <a:ext cx="2472690"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Model Final Evaluation</a:t>
            </a:r>
            <a:endParaRPr lang="en-US" sz="1850" dirty="0"/>
          </a:p>
        </p:txBody>
      </p:sp>
      <p:sp>
        <p:nvSpPr>
          <p:cNvPr id="27" name="Text 25"/>
          <p:cNvSpPr/>
          <p:nvPr/>
        </p:nvSpPr>
        <p:spPr>
          <a:xfrm>
            <a:off x="7518916" y="6173986"/>
            <a:ext cx="6204109" cy="640080"/>
          </a:xfrm>
          <a:prstGeom prst="rect">
            <a:avLst/>
          </a:prstGeom>
          <a:noFill/>
          <a:ln/>
        </p:spPr>
        <p:txBody>
          <a:bodyPr wrap="squar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Highlights the final model's performance and weakness based on key metrics</a:t>
            </a:r>
            <a:endParaRPr lang="en-US" sz="1550" dirty="0"/>
          </a:p>
        </p:txBody>
      </p:sp>
      <p:sp>
        <p:nvSpPr>
          <p:cNvPr id="28" name="Shape 26"/>
          <p:cNvSpPr/>
          <p:nvPr/>
        </p:nvSpPr>
        <p:spPr>
          <a:xfrm>
            <a:off x="707469" y="6941582"/>
            <a:ext cx="13215461" cy="575072"/>
          </a:xfrm>
          <a:prstGeom prst="rect">
            <a:avLst/>
          </a:prstGeom>
          <a:solidFill>
            <a:srgbClr val="FFFFFF">
              <a:alpha val="4000"/>
            </a:srgbClr>
          </a:solidFill>
          <a:ln/>
        </p:spPr>
        <p:txBody>
          <a:bodyPr/>
          <a:lstStyle/>
          <a:p>
            <a:endParaRPr lang="en-US"/>
          </a:p>
        </p:txBody>
      </p:sp>
      <p:sp>
        <p:nvSpPr>
          <p:cNvPr id="29" name="Text 27"/>
          <p:cNvSpPr/>
          <p:nvPr/>
        </p:nvSpPr>
        <p:spPr>
          <a:xfrm>
            <a:off x="907375" y="7069098"/>
            <a:ext cx="2352794" cy="294084"/>
          </a:xfrm>
          <a:prstGeom prst="rect">
            <a:avLst/>
          </a:prstGeom>
          <a:noFill/>
          <a:ln/>
        </p:spPr>
        <p:txBody>
          <a:bodyPr wrap="none" lIns="0" tIns="0" rIns="0" bIns="0" rtlCol="0" anchor="t"/>
          <a:lstStyle/>
          <a:p>
            <a:pPr marL="0" indent="0">
              <a:lnSpc>
                <a:spcPts val="2300"/>
              </a:lnSpc>
              <a:buNone/>
            </a:pPr>
            <a:r>
              <a:rPr lang="en-US" sz="1850" dirty="0">
                <a:solidFill>
                  <a:srgbClr val="F98AC7"/>
                </a:solidFill>
                <a:latin typeface="Lora" pitchFamily="34" charset="0"/>
                <a:ea typeface="Lora" pitchFamily="34" charset="-122"/>
                <a:cs typeface="Lora" pitchFamily="34" charset="-120"/>
              </a:rPr>
              <a:t>Final Insights</a:t>
            </a:r>
            <a:endParaRPr lang="en-US" sz="1850" dirty="0"/>
          </a:p>
        </p:txBody>
      </p:sp>
      <p:sp>
        <p:nvSpPr>
          <p:cNvPr id="30" name="Text 28"/>
          <p:cNvSpPr/>
          <p:nvPr/>
        </p:nvSpPr>
        <p:spPr>
          <a:xfrm>
            <a:off x="7518916" y="7069098"/>
            <a:ext cx="6204109" cy="320040"/>
          </a:xfrm>
          <a:prstGeom prst="rect">
            <a:avLst/>
          </a:prstGeom>
          <a:noFill/>
          <a:ln/>
        </p:spPr>
        <p:txBody>
          <a:bodyPr wrap="none" lIns="0" tIns="0" rIns="0" bIns="0" rtlCol="0" anchor="t"/>
          <a:lstStyle/>
          <a:p>
            <a:pPr marL="0" indent="0">
              <a:lnSpc>
                <a:spcPts val="2500"/>
              </a:lnSpc>
              <a:buNone/>
            </a:pPr>
            <a:r>
              <a:rPr lang="en-US" sz="1550" dirty="0">
                <a:solidFill>
                  <a:srgbClr val="D6E5EF"/>
                </a:solidFill>
                <a:latin typeface="Source Sans Pro" pitchFamily="34" charset="0"/>
                <a:ea typeface="Source Sans Pro" pitchFamily="34" charset="-122"/>
                <a:cs typeface="Source Sans Pro" pitchFamily="34" charset="-120"/>
              </a:rPr>
              <a:t>Presents the overarching conclusions,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434233"/>
            <a:ext cx="6316504"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Objective of the project:</a:t>
            </a:r>
            <a:endParaRPr lang="en-US" sz="4400" dirty="0"/>
          </a:p>
        </p:txBody>
      </p:sp>
      <p:sp>
        <p:nvSpPr>
          <p:cNvPr id="4" name="Text 1"/>
          <p:cNvSpPr/>
          <p:nvPr/>
        </p:nvSpPr>
        <p:spPr>
          <a:xfrm>
            <a:off x="837724" y="3497223"/>
            <a:ext cx="7468553" cy="2298144"/>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The central aim of this project is to conduct a comprehensive analysis of healthcare data to uncover significant patterns and develop a high-accuracy predictive model to assess the likelihood of health conditions, such as stroke. By leveraging robust data exploration, insightful visualizations, and machine learning techniques, this project aims to derive actionable insights and reliable predictions.</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3065026"/>
            <a:ext cx="2816185" cy="351949"/>
          </a:xfrm>
          <a:prstGeom prst="rect">
            <a:avLst/>
          </a:prstGeom>
          <a:noFill/>
          <a:ln/>
        </p:spPr>
        <p:txBody>
          <a:bodyPr wrap="none" lIns="0" tIns="0" rIns="0" bIns="0" rtlCol="0" anchor="t"/>
          <a:lstStyle/>
          <a:p>
            <a:pPr marL="0" indent="0">
              <a:lnSpc>
                <a:spcPts val="2750"/>
              </a:lnSpc>
              <a:buNone/>
            </a:pPr>
            <a:r>
              <a:rPr lang="en-US" sz="3600" dirty="0">
                <a:solidFill>
                  <a:srgbClr val="F98AC7"/>
                </a:solidFill>
                <a:latin typeface="Lora" pitchFamily="34" charset="0"/>
                <a:ea typeface="Lora" pitchFamily="34" charset="-122"/>
                <a:cs typeface="Lora" pitchFamily="34" charset="-120"/>
              </a:rPr>
              <a:t>Our aim</a:t>
            </a:r>
            <a:endParaRPr lang="en-US" sz="3600" dirty="0"/>
          </a:p>
        </p:txBody>
      </p:sp>
      <p:sp>
        <p:nvSpPr>
          <p:cNvPr id="3" name="Text 1"/>
          <p:cNvSpPr/>
          <p:nvPr/>
        </p:nvSpPr>
        <p:spPr>
          <a:xfrm>
            <a:off x="837724" y="3656290"/>
            <a:ext cx="6185535"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To analyze the dataset and build a machine learning model that predicts stroke occurrence based on patient health data.</a:t>
            </a:r>
            <a:endParaRPr lang="en-US" sz="1850" dirty="0"/>
          </a:p>
        </p:txBody>
      </p:sp>
      <p:sp>
        <p:nvSpPr>
          <p:cNvPr id="4" name="Text 2"/>
          <p:cNvSpPr/>
          <p:nvPr/>
        </p:nvSpPr>
        <p:spPr>
          <a:xfrm>
            <a:off x="7614761" y="3065026"/>
            <a:ext cx="2816185" cy="351949"/>
          </a:xfrm>
          <a:prstGeom prst="rect">
            <a:avLst/>
          </a:prstGeom>
          <a:noFill/>
          <a:ln/>
        </p:spPr>
        <p:txBody>
          <a:bodyPr wrap="none" lIns="0" tIns="0" rIns="0" bIns="0" rtlCol="0" anchor="t"/>
          <a:lstStyle/>
          <a:p>
            <a:pPr marL="0" indent="0">
              <a:lnSpc>
                <a:spcPts val="2750"/>
              </a:lnSpc>
              <a:buNone/>
            </a:pPr>
            <a:r>
              <a:rPr lang="en-US" sz="3600" dirty="0">
                <a:solidFill>
                  <a:srgbClr val="F98AC7"/>
                </a:solidFill>
                <a:latin typeface="Lora" pitchFamily="34" charset="0"/>
                <a:ea typeface="Lora" pitchFamily="34" charset="-122"/>
                <a:cs typeface="Lora" pitchFamily="34" charset="-120"/>
              </a:rPr>
              <a:t>The goal</a:t>
            </a:r>
            <a:endParaRPr lang="en-US" sz="3600" dirty="0"/>
          </a:p>
        </p:txBody>
      </p:sp>
      <p:sp>
        <p:nvSpPr>
          <p:cNvPr id="5" name="Text 3"/>
          <p:cNvSpPr/>
          <p:nvPr/>
        </p:nvSpPr>
        <p:spPr>
          <a:xfrm>
            <a:off x="7614761" y="3656290"/>
            <a:ext cx="6185535" cy="1532096"/>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To derive meaningful insights from the data through preprocessing and visualization, and to evaluate the performance of various models to identify the most effective one for accurate predictions.</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848445"/>
            <a:ext cx="5632490" cy="704017"/>
          </a:xfrm>
          <a:prstGeom prst="rect">
            <a:avLst/>
          </a:prstGeom>
          <a:noFill/>
          <a:ln/>
        </p:spPr>
        <p:txBody>
          <a:bodyPr wrap="none" lIns="0" tIns="0" rIns="0" bIns="0" rtlCol="0" anchor="t"/>
          <a:lstStyle/>
          <a:p>
            <a:pPr marL="0" indent="0">
              <a:lnSpc>
                <a:spcPts val="5500"/>
              </a:lnSpc>
              <a:buNone/>
            </a:pPr>
            <a:r>
              <a:rPr lang="en-US" sz="4400" dirty="0">
                <a:solidFill>
                  <a:srgbClr val="F98AC7"/>
                </a:solidFill>
                <a:latin typeface="Lora" pitchFamily="34" charset="0"/>
                <a:ea typeface="Lora" pitchFamily="34" charset="-122"/>
                <a:cs typeface="Lora" pitchFamily="34" charset="-120"/>
              </a:rPr>
              <a:t>Project Overview</a:t>
            </a:r>
            <a:endParaRPr lang="en-US" sz="4400" dirty="0"/>
          </a:p>
        </p:txBody>
      </p:sp>
      <p:sp>
        <p:nvSpPr>
          <p:cNvPr id="3" name="Text 1"/>
          <p:cNvSpPr/>
          <p:nvPr/>
        </p:nvSpPr>
        <p:spPr>
          <a:xfrm>
            <a:off x="837724" y="3031212"/>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The project focuses on analyzing healthcare data to uncover patterns and build a high-accuracy predictive model for assessing stroke risk. It encompasses four milestones that systematically progress from data exploration to model development.</a:t>
            </a:r>
            <a:endParaRPr lang="en-US" sz="1850" dirty="0"/>
          </a:p>
        </p:txBody>
      </p:sp>
      <p:sp>
        <p:nvSpPr>
          <p:cNvPr id="4" name="Shape 2"/>
          <p:cNvSpPr/>
          <p:nvPr/>
        </p:nvSpPr>
        <p:spPr>
          <a:xfrm>
            <a:off x="837724" y="4425434"/>
            <a:ext cx="12954952" cy="30480"/>
          </a:xfrm>
          <a:prstGeom prst="roundRect">
            <a:avLst>
              <a:gd name="adj" fmla="val 117806"/>
            </a:avLst>
          </a:prstGeom>
          <a:solidFill>
            <a:srgbClr val="5D606B"/>
          </a:solidFill>
          <a:ln/>
        </p:spPr>
        <p:txBody>
          <a:bodyPr/>
          <a:lstStyle/>
          <a:p>
            <a:endParaRPr lang="en-US"/>
          </a:p>
        </p:txBody>
      </p:sp>
      <p:sp>
        <p:nvSpPr>
          <p:cNvPr id="5" name="Shape 3"/>
          <p:cNvSpPr/>
          <p:nvPr/>
        </p:nvSpPr>
        <p:spPr>
          <a:xfrm>
            <a:off x="2351961" y="4425375"/>
            <a:ext cx="30480" cy="837724"/>
          </a:xfrm>
          <a:prstGeom prst="roundRect">
            <a:avLst>
              <a:gd name="adj" fmla="val 117806"/>
            </a:avLst>
          </a:prstGeom>
          <a:solidFill>
            <a:srgbClr val="5D606B"/>
          </a:solidFill>
          <a:ln/>
        </p:spPr>
        <p:txBody>
          <a:bodyPr/>
          <a:lstStyle/>
          <a:p>
            <a:endParaRPr lang="en-US"/>
          </a:p>
        </p:txBody>
      </p:sp>
      <p:sp>
        <p:nvSpPr>
          <p:cNvPr id="6" name="Shape 4"/>
          <p:cNvSpPr/>
          <p:nvPr/>
        </p:nvSpPr>
        <p:spPr>
          <a:xfrm>
            <a:off x="2098000" y="4156174"/>
            <a:ext cx="538520" cy="538520"/>
          </a:xfrm>
          <a:prstGeom prst="roundRect">
            <a:avLst>
              <a:gd name="adj" fmla="val 6668"/>
            </a:avLst>
          </a:prstGeom>
          <a:solidFill>
            <a:srgbClr val="444752"/>
          </a:solidFill>
          <a:ln/>
        </p:spPr>
        <p:txBody>
          <a:bodyPr/>
          <a:lstStyle/>
          <a:p>
            <a:endParaRPr lang="en-US"/>
          </a:p>
        </p:txBody>
      </p:sp>
      <p:sp>
        <p:nvSpPr>
          <p:cNvPr id="7" name="Text 5"/>
          <p:cNvSpPr/>
          <p:nvPr/>
        </p:nvSpPr>
        <p:spPr>
          <a:xfrm>
            <a:off x="2305645" y="4256425"/>
            <a:ext cx="123111"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1</a:t>
            </a:r>
            <a:endParaRPr lang="en-US" sz="2650" dirty="0"/>
          </a:p>
        </p:txBody>
      </p:sp>
      <p:sp>
        <p:nvSpPr>
          <p:cNvPr id="8" name="Text 6"/>
          <p:cNvSpPr/>
          <p:nvPr/>
        </p:nvSpPr>
        <p:spPr>
          <a:xfrm>
            <a:off x="1077039" y="5502593"/>
            <a:ext cx="2580561" cy="351949"/>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Lora" pitchFamily="34" charset="0"/>
                <a:ea typeface="Lora" pitchFamily="34" charset="-122"/>
                <a:cs typeface="Lora" pitchFamily="34" charset="-120"/>
              </a:rPr>
              <a:t>01</a:t>
            </a:r>
            <a:endParaRPr lang="en-US" sz="2200" dirty="0"/>
          </a:p>
        </p:txBody>
      </p:sp>
      <p:sp>
        <p:nvSpPr>
          <p:cNvPr id="9" name="Text 7"/>
          <p:cNvSpPr/>
          <p:nvPr/>
        </p:nvSpPr>
        <p:spPr>
          <a:xfrm>
            <a:off x="1077039" y="5998131"/>
            <a:ext cx="2580561" cy="383024"/>
          </a:xfrm>
          <a:prstGeom prst="rect">
            <a:avLst/>
          </a:prstGeom>
          <a:noFill/>
          <a:ln/>
        </p:spPr>
        <p:txBody>
          <a:bodyPr wrap="none" lIns="0" tIns="0" rIns="0" bIns="0" rtlCol="0" anchor="t"/>
          <a:lstStyle/>
          <a:p>
            <a:pPr marL="0" indent="0" algn="ctr">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Data Preparation</a:t>
            </a:r>
            <a:endParaRPr lang="en-US" sz="1850" dirty="0"/>
          </a:p>
        </p:txBody>
      </p:sp>
      <p:sp>
        <p:nvSpPr>
          <p:cNvPr id="10" name="Shape 8"/>
          <p:cNvSpPr/>
          <p:nvPr/>
        </p:nvSpPr>
        <p:spPr>
          <a:xfrm>
            <a:off x="5650468" y="4425375"/>
            <a:ext cx="30480" cy="837724"/>
          </a:xfrm>
          <a:prstGeom prst="roundRect">
            <a:avLst>
              <a:gd name="adj" fmla="val 117806"/>
            </a:avLst>
          </a:prstGeom>
          <a:solidFill>
            <a:srgbClr val="5D606B"/>
          </a:solidFill>
          <a:ln/>
        </p:spPr>
        <p:txBody>
          <a:bodyPr/>
          <a:lstStyle/>
          <a:p>
            <a:endParaRPr lang="en-US"/>
          </a:p>
        </p:txBody>
      </p:sp>
      <p:sp>
        <p:nvSpPr>
          <p:cNvPr id="11" name="Shape 9"/>
          <p:cNvSpPr/>
          <p:nvPr/>
        </p:nvSpPr>
        <p:spPr>
          <a:xfrm>
            <a:off x="5396508" y="4156174"/>
            <a:ext cx="538520" cy="538520"/>
          </a:xfrm>
          <a:prstGeom prst="roundRect">
            <a:avLst>
              <a:gd name="adj" fmla="val 6668"/>
            </a:avLst>
          </a:prstGeom>
          <a:solidFill>
            <a:srgbClr val="444752"/>
          </a:solidFill>
          <a:ln/>
        </p:spPr>
        <p:txBody>
          <a:bodyPr/>
          <a:lstStyle/>
          <a:p>
            <a:endParaRPr lang="en-US"/>
          </a:p>
        </p:txBody>
      </p:sp>
      <p:sp>
        <p:nvSpPr>
          <p:cNvPr id="12" name="Text 10"/>
          <p:cNvSpPr/>
          <p:nvPr/>
        </p:nvSpPr>
        <p:spPr>
          <a:xfrm>
            <a:off x="5574983" y="4256425"/>
            <a:ext cx="181570"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2</a:t>
            </a:r>
            <a:endParaRPr lang="en-US" sz="2650" dirty="0"/>
          </a:p>
        </p:txBody>
      </p:sp>
      <p:sp>
        <p:nvSpPr>
          <p:cNvPr id="13" name="Text 11"/>
          <p:cNvSpPr/>
          <p:nvPr/>
        </p:nvSpPr>
        <p:spPr>
          <a:xfrm>
            <a:off x="4375547" y="5502593"/>
            <a:ext cx="2580680" cy="351949"/>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Lora" pitchFamily="34" charset="0"/>
                <a:ea typeface="Lora" pitchFamily="34" charset="-122"/>
                <a:cs typeface="Lora" pitchFamily="34" charset="-120"/>
              </a:rPr>
              <a:t>02</a:t>
            </a:r>
            <a:endParaRPr lang="en-US" sz="2200" dirty="0"/>
          </a:p>
        </p:txBody>
      </p:sp>
      <p:sp>
        <p:nvSpPr>
          <p:cNvPr id="14" name="Text 12"/>
          <p:cNvSpPr/>
          <p:nvPr/>
        </p:nvSpPr>
        <p:spPr>
          <a:xfrm>
            <a:off x="4375547" y="5998131"/>
            <a:ext cx="2580680" cy="383024"/>
          </a:xfrm>
          <a:prstGeom prst="rect">
            <a:avLst/>
          </a:prstGeom>
          <a:noFill/>
          <a:ln/>
        </p:spPr>
        <p:txBody>
          <a:bodyPr wrap="none" lIns="0" tIns="0" rIns="0" bIns="0" rtlCol="0" anchor="t"/>
          <a:lstStyle/>
          <a:p>
            <a:pPr marL="0" indent="0" algn="ctr">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Data Visualization</a:t>
            </a:r>
            <a:endParaRPr lang="en-US" sz="1850" dirty="0"/>
          </a:p>
        </p:txBody>
      </p:sp>
      <p:sp>
        <p:nvSpPr>
          <p:cNvPr id="15" name="Shape 13"/>
          <p:cNvSpPr/>
          <p:nvPr/>
        </p:nvSpPr>
        <p:spPr>
          <a:xfrm>
            <a:off x="8949095" y="4425375"/>
            <a:ext cx="30480" cy="837724"/>
          </a:xfrm>
          <a:prstGeom prst="roundRect">
            <a:avLst>
              <a:gd name="adj" fmla="val 117806"/>
            </a:avLst>
          </a:prstGeom>
          <a:solidFill>
            <a:srgbClr val="5D606B"/>
          </a:solidFill>
          <a:ln/>
        </p:spPr>
        <p:txBody>
          <a:bodyPr/>
          <a:lstStyle/>
          <a:p>
            <a:endParaRPr lang="en-US"/>
          </a:p>
        </p:txBody>
      </p:sp>
      <p:sp>
        <p:nvSpPr>
          <p:cNvPr id="16" name="Shape 14"/>
          <p:cNvSpPr/>
          <p:nvPr/>
        </p:nvSpPr>
        <p:spPr>
          <a:xfrm>
            <a:off x="8695134" y="4156174"/>
            <a:ext cx="538520" cy="538520"/>
          </a:xfrm>
          <a:prstGeom prst="roundRect">
            <a:avLst>
              <a:gd name="adj" fmla="val 6668"/>
            </a:avLst>
          </a:prstGeom>
          <a:solidFill>
            <a:srgbClr val="444752"/>
          </a:solidFill>
          <a:ln/>
        </p:spPr>
        <p:txBody>
          <a:bodyPr/>
          <a:lstStyle/>
          <a:p>
            <a:endParaRPr lang="en-US"/>
          </a:p>
        </p:txBody>
      </p:sp>
      <p:sp>
        <p:nvSpPr>
          <p:cNvPr id="17" name="Text 15"/>
          <p:cNvSpPr/>
          <p:nvPr/>
        </p:nvSpPr>
        <p:spPr>
          <a:xfrm>
            <a:off x="8870275" y="4256425"/>
            <a:ext cx="188238"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3</a:t>
            </a:r>
            <a:endParaRPr lang="en-US" sz="2650" dirty="0"/>
          </a:p>
        </p:txBody>
      </p:sp>
      <p:sp>
        <p:nvSpPr>
          <p:cNvPr id="18" name="Text 16"/>
          <p:cNvSpPr/>
          <p:nvPr/>
        </p:nvSpPr>
        <p:spPr>
          <a:xfrm>
            <a:off x="7674173" y="5502593"/>
            <a:ext cx="2580561" cy="351949"/>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Lora" pitchFamily="34" charset="0"/>
                <a:ea typeface="Lora" pitchFamily="34" charset="-122"/>
                <a:cs typeface="Lora" pitchFamily="34" charset="-120"/>
              </a:rPr>
              <a:t>03</a:t>
            </a:r>
            <a:endParaRPr lang="en-US" sz="2200" dirty="0"/>
          </a:p>
        </p:txBody>
      </p:sp>
      <p:sp>
        <p:nvSpPr>
          <p:cNvPr id="19" name="Text 17"/>
          <p:cNvSpPr/>
          <p:nvPr/>
        </p:nvSpPr>
        <p:spPr>
          <a:xfrm>
            <a:off x="7674173" y="5998131"/>
            <a:ext cx="2580561" cy="383024"/>
          </a:xfrm>
          <a:prstGeom prst="rect">
            <a:avLst/>
          </a:prstGeom>
          <a:noFill/>
          <a:ln/>
        </p:spPr>
        <p:txBody>
          <a:bodyPr wrap="none" lIns="0" tIns="0" rIns="0" bIns="0" rtlCol="0" anchor="t"/>
          <a:lstStyle/>
          <a:p>
            <a:pPr marL="0" indent="0" algn="ctr">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Data Encoding</a:t>
            </a:r>
            <a:endParaRPr lang="en-US" sz="1850" dirty="0"/>
          </a:p>
        </p:txBody>
      </p:sp>
      <p:sp>
        <p:nvSpPr>
          <p:cNvPr id="20" name="Shape 18"/>
          <p:cNvSpPr/>
          <p:nvPr/>
        </p:nvSpPr>
        <p:spPr>
          <a:xfrm>
            <a:off x="12247602" y="4425375"/>
            <a:ext cx="30480" cy="837724"/>
          </a:xfrm>
          <a:prstGeom prst="roundRect">
            <a:avLst>
              <a:gd name="adj" fmla="val 117806"/>
            </a:avLst>
          </a:prstGeom>
          <a:solidFill>
            <a:srgbClr val="5D606B"/>
          </a:solidFill>
          <a:ln/>
        </p:spPr>
        <p:txBody>
          <a:bodyPr/>
          <a:lstStyle/>
          <a:p>
            <a:endParaRPr lang="en-US"/>
          </a:p>
        </p:txBody>
      </p:sp>
      <p:sp>
        <p:nvSpPr>
          <p:cNvPr id="21" name="Shape 19"/>
          <p:cNvSpPr/>
          <p:nvPr/>
        </p:nvSpPr>
        <p:spPr>
          <a:xfrm>
            <a:off x="11993642" y="4156174"/>
            <a:ext cx="538520" cy="538520"/>
          </a:xfrm>
          <a:prstGeom prst="roundRect">
            <a:avLst>
              <a:gd name="adj" fmla="val 6668"/>
            </a:avLst>
          </a:prstGeom>
          <a:solidFill>
            <a:srgbClr val="444752"/>
          </a:solidFill>
          <a:ln/>
        </p:spPr>
        <p:txBody>
          <a:bodyPr/>
          <a:lstStyle/>
          <a:p>
            <a:endParaRPr lang="en-US"/>
          </a:p>
        </p:txBody>
      </p:sp>
      <p:sp>
        <p:nvSpPr>
          <p:cNvPr id="22" name="Text 20"/>
          <p:cNvSpPr/>
          <p:nvPr/>
        </p:nvSpPr>
        <p:spPr>
          <a:xfrm>
            <a:off x="12171283" y="4256425"/>
            <a:ext cx="183237" cy="337899"/>
          </a:xfrm>
          <a:prstGeom prst="rect">
            <a:avLst/>
          </a:prstGeom>
          <a:noFill/>
          <a:ln/>
        </p:spPr>
        <p:txBody>
          <a:bodyPr wrap="none" lIns="0" tIns="0" rIns="0" bIns="0" rtlCol="0" anchor="t"/>
          <a:lstStyle/>
          <a:p>
            <a:pPr marL="0" indent="0" algn="ctr">
              <a:lnSpc>
                <a:spcPts val="2650"/>
              </a:lnSpc>
              <a:buNone/>
            </a:pPr>
            <a:r>
              <a:rPr lang="en-US" sz="2650" dirty="0">
                <a:solidFill>
                  <a:srgbClr val="D6E5EF"/>
                </a:solidFill>
                <a:latin typeface="Lora" pitchFamily="34" charset="0"/>
                <a:ea typeface="Lora" pitchFamily="34" charset="-122"/>
                <a:cs typeface="Lora" pitchFamily="34" charset="-120"/>
              </a:rPr>
              <a:t>4</a:t>
            </a:r>
            <a:endParaRPr lang="en-US" sz="2650" dirty="0"/>
          </a:p>
        </p:txBody>
      </p:sp>
      <p:sp>
        <p:nvSpPr>
          <p:cNvPr id="23" name="Text 21"/>
          <p:cNvSpPr/>
          <p:nvPr/>
        </p:nvSpPr>
        <p:spPr>
          <a:xfrm>
            <a:off x="10972681" y="5502593"/>
            <a:ext cx="2580680" cy="351949"/>
          </a:xfrm>
          <a:prstGeom prst="rect">
            <a:avLst/>
          </a:prstGeom>
          <a:noFill/>
          <a:ln/>
        </p:spPr>
        <p:txBody>
          <a:bodyPr wrap="none" lIns="0" tIns="0" rIns="0" bIns="0" rtlCol="0" anchor="t"/>
          <a:lstStyle/>
          <a:p>
            <a:pPr marL="0" indent="0" algn="ctr">
              <a:lnSpc>
                <a:spcPts val="2750"/>
              </a:lnSpc>
              <a:buNone/>
            </a:pPr>
            <a:r>
              <a:rPr lang="en-US" sz="2200" dirty="0">
                <a:solidFill>
                  <a:srgbClr val="D6E5EF"/>
                </a:solidFill>
                <a:latin typeface="Lora" pitchFamily="34" charset="0"/>
                <a:ea typeface="Lora" pitchFamily="34" charset="-122"/>
                <a:cs typeface="Lora" pitchFamily="34" charset="-120"/>
              </a:rPr>
              <a:t>04</a:t>
            </a:r>
            <a:endParaRPr lang="en-US" sz="2200" dirty="0"/>
          </a:p>
        </p:txBody>
      </p:sp>
      <p:sp>
        <p:nvSpPr>
          <p:cNvPr id="24" name="Text 22"/>
          <p:cNvSpPr/>
          <p:nvPr/>
        </p:nvSpPr>
        <p:spPr>
          <a:xfrm>
            <a:off x="10972681" y="5998131"/>
            <a:ext cx="2580680" cy="383024"/>
          </a:xfrm>
          <a:prstGeom prst="rect">
            <a:avLst/>
          </a:prstGeom>
          <a:noFill/>
          <a:ln/>
        </p:spPr>
        <p:txBody>
          <a:bodyPr wrap="none" lIns="0" tIns="0" rIns="0" bIns="0" rtlCol="0" anchor="t"/>
          <a:lstStyle/>
          <a:p>
            <a:pPr marL="0" indent="0" algn="ctr">
              <a:lnSpc>
                <a:spcPts val="3000"/>
              </a:lnSpc>
              <a:buNone/>
            </a:pPr>
            <a:r>
              <a:rPr lang="en-US" sz="1850" dirty="0">
                <a:solidFill>
                  <a:srgbClr val="D6E5EF"/>
                </a:solidFill>
                <a:latin typeface="Source Sans Pro" pitchFamily="34" charset="0"/>
                <a:ea typeface="Source Sans Pro" pitchFamily="34" charset="-122"/>
                <a:cs typeface="Source Sans Pro" pitchFamily="34" charset="-120"/>
              </a:rPr>
              <a:t>Machine Learning Models</a:t>
            </a:r>
            <a:endParaRPr lang="en-US" sz="1850"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Vapor Trail</Template>
  <TotalTime>33</TotalTime>
  <Words>2875</Words>
  <Application>Microsoft Office PowerPoint</Application>
  <PresentationFormat>Custom</PresentationFormat>
  <Paragraphs>383</Paragraphs>
  <Slides>42</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Calibri</vt:lpstr>
      <vt:lpstr>Source Sans Pro</vt:lpstr>
      <vt:lpstr>DM Sans</vt:lpstr>
      <vt:lpstr>Barlow</vt:lpstr>
      <vt:lpstr>Source Sans Pro Bold</vt:lpstr>
      <vt:lpstr>PT Sans</vt:lpstr>
      <vt:lpstr>Consolas</vt:lpstr>
      <vt:lpstr>Century Gothic</vt:lpstr>
      <vt:lpstr>Arial</vt:lpstr>
      <vt:lpstr>Lora</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 the dataset biased?</vt:lpstr>
      <vt:lpstr>PowerPoint Presentation</vt:lpstr>
      <vt:lpstr>PowerPoint Presentation</vt:lpstr>
      <vt:lpstr>PowerPoint Presentation</vt:lpstr>
      <vt:lpstr>PowerPoint Presentation</vt:lpstr>
      <vt:lpstr>PowerPoint Presentation</vt:lpstr>
      <vt:lpstr>Thank YOU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NEERAJ PARIHAR</cp:lastModifiedBy>
  <cp:revision>4</cp:revision>
  <dcterms:created xsi:type="dcterms:W3CDTF">2024-11-25T08:00:26Z</dcterms:created>
  <dcterms:modified xsi:type="dcterms:W3CDTF">2024-11-25T15:22:54Z</dcterms:modified>
</cp:coreProperties>
</file>