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8" r:id="rId2"/>
    <p:sldId id="259" r:id="rId3"/>
    <p:sldId id="261" r:id="rId4"/>
    <p:sldId id="262" r:id="rId5"/>
    <p:sldId id="263" r:id="rId6"/>
    <p:sldId id="286" r:id="rId7"/>
    <p:sldId id="264" r:id="rId8"/>
    <p:sldId id="265" r:id="rId9"/>
    <p:sldId id="260" r:id="rId10"/>
    <p:sldId id="266" r:id="rId11"/>
    <p:sldId id="271"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varScale="1">
        <p:scale>
          <a:sx n="63" d="100"/>
          <a:sy n="63"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69975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36332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4178007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Convolutional</a:t>
            </a:r>
          </a:p>
          <a:p>
            <a:pPr marL="171450" indent="-171450">
              <a:buFont typeface="Arial" panose="020B0604020202020204" pitchFamily="34" charset="0"/>
              <a:buChar char="•"/>
            </a:pPr>
            <a:r>
              <a:rPr lang="en-US" dirty="0"/>
              <a:t>Pooling</a:t>
            </a:r>
          </a:p>
          <a:p>
            <a:pPr marL="171450" indent="-171450">
              <a:buFont typeface="Arial" panose="020B0604020202020204" pitchFamily="34" charset="0"/>
              <a:buChar char="•"/>
            </a:pPr>
            <a:r>
              <a:rPr lang="en-US" dirty="0"/>
              <a:t>Fully connected</a:t>
            </a:r>
          </a:p>
          <a:p>
            <a:pPr marL="171450" indent="-171450">
              <a:buFont typeface="Arial" panose="020B0604020202020204" pitchFamily="34" charset="0"/>
              <a:buChar char="•"/>
            </a:pPr>
            <a:r>
              <a:rPr lang="en-US" dirty="0"/>
              <a:t>Receptive field</a:t>
            </a:r>
          </a:p>
          <a:p>
            <a:pPr marL="171450" indent="-171450">
              <a:buFont typeface="Arial" panose="020B0604020202020204" pitchFamily="34" charset="0"/>
              <a:buChar char="•"/>
            </a:pPr>
            <a:r>
              <a:rPr lang="en-US" dirty="0"/>
              <a:t>Weights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484616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Receptive fields in the visual cortex</a:t>
            </a:r>
          </a:p>
          <a:p>
            <a:pPr marL="171450" indent="-171450">
              <a:buFont typeface="Arial" panose="020B0604020202020204" pitchFamily="34" charset="0"/>
              <a:buChar char="•"/>
            </a:pPr>
            <a:r>
              <a:rPr lang="en-US" dirty="0"/>
              <a:t>Neocognitron, origin of the CNN architecture</a:t>
            </a:r>
          </a:p>
          <a:p>
            <a:pPr marL="171450" indent="-171450">
              <a:buFont typeface="Arial" panose="020B0604020202020204" pitchFamily="34" charset="0"/>
              <a:buChar char="•"/>
            </a:pPr>
            <a:r>
              <a:rPr lang="en-US" dirty="0"/>
              <a:t>Time delay neural networks</a:t>
            </a:r>
          </a:p>
          <a:p>
            <a:pPr marL="171450" indent="-171450">
              <a:buFont typeface="Arial" panose="020B0604020202020204" pitchFamily="34" charset="0"/>
              <a:buChar char="•"/>
            </a:pPr>
            <a:r>
              <a:rPr lang="en-US" dirty="0"/>
              <a:t>Image recognition with CNNs trained by gradient descent</a:t>
            </a:r>
          </a:p>
          <a:p>
            <a:pPr marL="171450" indent="-171450">
              <a:buFont typeface="Arial" panose="020B0604020202020204" pitchFamily="34" charset="0"/>
              <a:buChar char="•"/>
            </a:pPr>
            <a:r>
              <a:rPr lang="en-US" dirty="0"/>
              <a:t>Shift-invariant neural network</a:t>
            </a:r>
          </a:p>
          <a:p>
            <a:pPr marL="171450" indent="-171450">
              <a:buFont typeface="Arial" panose="020B0604020202020204" pitchFamily="34" charset="0"/>
              <a:buChar char="•"/>
            </a:pPr>
            <a:r>
              <a:rPr lang="en-US" dirty="0"/>
              <a:t>Neural abstraction pyramid</a:t>
            </a:r>
          </a:p>
          <a:p>
            <a:pPr marL="171450" indent="-171450">
              <a:buFont typeface="Arial" panose="020B0604020202020204" pitchFamily="34" charset="0"/>
              <a:buChar char="•"/>
            </a:pPr>
            <a:r>
              <a:rPr lang="en-US" dirty="0"/>
              <a:t>GPU implementations</a:t>
            </a:r>
          </a:p>
          <a:p>
            <a:pPr marL="171450" indent="-171450">
              <a:buFont typeface="Arial" panose="020B0604020202020204" pitchFamily="34" charset="0"/>
              <a:buChar char="•"/>
            </a:pPr>
            <a:r>
              <a:rPr lang="en-US" dirty="0"/>
              <a:t>Intel Xeon Phi implementations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835988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1975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Convolutional layer</a:t>
            </a:r>
          </a:p>
          <a:p>
            <a:pPr marL="171450" indent="-171450">
              <a:buFont typeface="Arial" panose="020B0604020202020204" pitchFamily="34" charset="0"/>
              <a:buChar char="•"/>
            </a:pPr>
            <a:r>
              <a:rPr lang="en-US" dirty="0"/>
              <a:t>Pooling layer</a:t>
            </a:r>
          </a:p>
          <a:p>
            <a:pPr marL="171450" indent="-171450">
              <a:buFont typeface="Arial" panose="020B0604020202020204" pitchFamily="34" charset="0"/>
              <a:buChar char="•"/>
            </a:pPr>
            <a:r>
              <a:rPr lang="en-US" dirty="0"/>
              <a:t>ReLU layer</a:t>
            </a:r>
          </a:p>
          <a:p>
            <a:pPr marL="171450" indent="-171450">
              <a:buFont typeface="Arial" panose="020B0604020202020204" pitchFamily="34" charset="0"/>
              <a:buChar char="•"/>
            </a:pPr>
            <a:r>
              <a:rPr lang="en-US" dirty="0"/>
              <a:t>Fully connected layer</a:t>
            </a:r>
          </a:p>
          <a:p>
            <a:pPr marL="171450" indent="-171450">
              <a:buFont typeface="Arial" panose="020B0604020202020204" pitchFamily="34" charset="0"/>
              <a:buChar char="•"/>
            </a:pPr>
            <a:r>
              <a:rPr lang="en-US" dirty="0"/>
              <a:t>Loss layer</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065460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Number of filters</a:t>
            </a:r>
          </a:p>
          <a:p>
            <a:pPr marL="171450" indent="-171450">
              <a:buFont typeface="Arial" panose="020B0604020202020204" pitchFamily="34" charset="0"/>
              <a:buChar char="•"/>
            </a:pPr>
            <a:r>
              <a:rPr lang="en-US" dirty="0"/>
              <a:t>Filter shape</a:t>
            </a:r>
          </a:p>
          <a:p>
            <a:pPr marL="171450" indent="-171450">
              <a:buFont typeface="Arial" panose="020B0604020202020204" pitchFamily="34" charset="0"/>
              <a:buChar char="•"/>
            </a:pPr>
            <a:r>
              <a:rPr lang="en-US" dirty="0"/>
              <a:t>Max pooling shape</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416832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Empirical</a:t>
            </a:r>
          </a:p>
          <a:p>
            <a:pPr marL="171450" indent="-171450">
              <a:buFont typeface="Arial" panose="020B0604020202020204" pitchFamily="34" charset="0"/>
              <a:buChar char="•"/>
            </a:pPr>
            <a:r>
              <a:rPr lang="en-US" dirty="0"/>
              <a:t>Explicit</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646304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Image recognition</a:t>
            </a:r>
          </a:p>
          <a:p>
            <a:pPr marL="171450" indent="-171450">
              <a:buFont typeface="Arial" panose="020B0604020202020204" pitchFamily="34" charset="0"/>
              <a:buChar char="•"/>
            </a:pPr>
            <a:r>
              <a:rPr lang="en-US" dirty="0"/>
              <a:t>Video analysis</a:t>
            </a:r>
          </a:p>
          <a:p>
            <a:pPr marL="171450" indent="-171450">
              <a:buFont typeface="Arial" panose="020B0604020202020204" pitchFamily="34" charset="0"/>
              <a:buChar char="•"/>
            </a:pPr>
            <a:r>
              <a:rPr lang="en-US" dirty="0"/>
              <a:t>Natural language processing</a:t>
            </a:r>
          </a:p>
          <a:p>
            <a:pPr marL="171450" indent="-171450">
              <a:buFont typeface="Arial" panose="020B0604020202020204" pitchFamily="34" charset="0"/>
              <a:buChar char="•"/>
            </a:pPr>
            <a:r>
              <a:rPr lang="en-US" dirty="0"/>
              <a:t>Drug discovery</a:t>
            </a:r>
          </a:p>
          <a:p>
            <a:pPr marL="171450" indent="-171450">
              <a:buFont typeface="Arial" panose="020B0604020202020204" pitchFamily="34" charset="0"/>
              <a:buChar char="•"/>
            </a:pPr>
            <a:r>
              <a:rPr lang="en-US" dirty="0"/>
              <a:t>Health risk assessment and biomarkers of aging discovery</a:t>
            </a:r>
          </a:p>
          <a:p>
            <a:pPr marL="171450" indent="-171450">
              <a:buFont typeface="Arial" panose="020B0604020202020204" pitchFamily="34" charset="0"/>
              <a:buChar char="•"/>
            </a:pPr>
            <a:r>
              <a:rPr lang="en-US" dirty="0"/>
              <a:t>Checkers game</a:t>
            </a:r>
          </a:p>
          <a:p>
            <a:pPr marL="171450" indent="-171450">
              <a:buFont typeface="Arial" panose="020B0604020202020204" pitchFamily="34" charset="0"/>
              <a:buChar char="•"/>
            </a:pPr>
            <a:r>
              <a:rPr lang="en-US" dirty="0"/>
              <a:t>Go</a:t>
            </a:r>
          </a:p>
          <a:p>
            <a:pPr marL="171450" indent="-171450">
              <a:buFont typeface="Arial" panose="020B0604020202020204" pitchFamily="34" charset="0"/>
              <a:buChar char="•"/>
            </a:pPr>
            <a:r>
              <a:rPr lang="en-US" dirty="0"/>
              <a:t>Time series forecasting</a:t>
            </a:r>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30202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81863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2" name="Rectangle 21">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p:cNvSpPr>
            <a:spLocks noGrp="1"/>
          </p:cNvSpPr>
          <p:nvPr>
            <p:ph type="ctrTitle"/>
          </p:nvPr>
        </p:nvSpPr>
        <p:spPr>
          <a:xfrm>
            <a:off x="638620" y="863695"/>
            <a:ext cx="3511233" cy="3779995"/>
          </a:xfrm>
        </p:spPr>
        <p:txBody>
          <a:bodyPr anchor="ctr">
            <a:normAutofit/>
          </a:bodyPr>
          <a:lstStyle/>
          <a:p>
            <a:r>
              <a:rPr lang="en-US">
                <a:solidFill>
                  <a:srgbClr val="FFFFFF"/>
                </a:solidFill>
              </a:rPr>
              <a:t>Brain Tumor detection using machine learning:</a:t>
            </a:r>
          </a:p>
        </p:txBody>
      </p:sp>
      <p:sp>
        <p:nvSpPr>
          <p:cNvPr id="3" name="Content Placeholder 2"/>
          <p:cNvSpPr>
            <a:spLocks noGrp="1"/>
          </p:cNvSpPr>
          <p:nvPr>
            <p:ph type="subTitle" idx="1"/>
          </p:nvPr>
        </p:nvSpPr>
        <p:spPr>
          <a:xfrm>
            <a:off x="638621" y="4739780"/>
            <a:ext cx="3511233" cy="1147054"/>
          </a:xfrm>
        </p:spPr>
        <p:txBody>
          <a:bodyPr anchor="b">
            <a:normAutofit/>
          </a:bodyPr>
          <a:lstStyle/>
          <a:p>
            <a:r>
              <a:rPr lang="en-US" sz="2000" dirty="0">
                <a:solidFill>
                  <a:srgbClr val="FF613C"/>
                </a:solidFill>
              </a:rPr>
              <a:t>By Neeraj Parihar,</a:t>
            </a:r>
          </a:p>
          <a:p>
            <a:r>
              <a:rPr lang="en-US" sz="2000" dirty="0">
                <a:solidFill>
                  <a:srgbClr val="FF613C"/>
                </a:solidFill>
              </a:rPr>
              <a:t>Pankaj </a:t>
            </a:r>
            <a:r>
              <a:rPr lang="en-US" sz="2000" dirty="0" err="1">
                <a:solidFill>
                  <a:srgbClr val="FF613C"/>
                </a:solidFill>
              </a:rPr>
              <a:t>giri</a:t>
            </a:r>
            <a:r>
              <a:rPr lang="en-US" sz="2000" dirty="0">
                <a:solidFill>
                  <a:srgbClr val="FF613C"/>
                </a:solidFill>
              </a:rPr>
              <a:t> </a:t>
            </a:r>
            <a:r>
              <a:rPr lang="en-US" sz="2000" dirty="0" err="1">
                <a:solidFill>
                  <a:srgbClr val="FF613C"/>
                </a:solidFill>
              </a:rPr>
              <a:t>goswami</a:t>
            </a:r>
            <a:endParaRPr lang="en-US" sz="2000" dirty="0">
              <a:solidFill>
                <a:srgbClr val="FF613C"/>
              </a:solidFill>
            </a:endParaRPr>
          </a:p>
        </p:txBody>
      </p:sp>
      <p:sp>
        <p:nvSpPr>
          <p:cNvPr id="24" name="Rectangle 2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rgbClr val="FF613C"/>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descr="X-ray of a person with a brain tumor&#10;&#10;Description automatically generated">
            <a:extLst>
              <a:ext uri="{FF2B5EF4-FFF2-40B4-BE49-F238E27FC236}">
                <a16:creationId xmlns:a16="http://schemas.microsoft.com/office/drawing/2014/main" id="{0988940A-6B83-2BB7-7C1E-5BE9250E727B}"/>
              </a:ext>
            </a:extLst>
          </p:cNvPr>
          <p:cNvPicPr>
            <a:picLocks noChangeAspect="1"/>
          </p:cNvPicPr>
          <p:nvPr/>
        </p:nvPicPr>
        <p:blipFill rotWithShape="1">
          <a:blip r:embed="rId3"/>
          <a:srcRect l="20595" r="24450"/>
          <a:stretch/>
        </p:blipFill>
        <p:spPr>
          <a:xfrm>
            <a:off x="4654295" y="10"/>
            <a:ext cx="7537705" cy="6857990"/>
          </a:xfrm>
          <a:prstGeom prst="rect">
            <a:avLst/>
          </a:prstGeom>
        </p:spPr>
      </p:pic>
    </p:spTree>
    <p:extLst>
      <p:ext uri="{BB962C8B-B14F-4D97-AF65-F5344CB8AC3E}">
        <p14:creationId xmlns:p14="http://schemas.microsoft.com/office/powerpoint/2010/main" val="269586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7241" y="1113764"/>
            <a:ext cx="3451666" cy="4624327"/>
          </a:xfrm>
        </p:spPr>
        <p:txBody>
          <a:bodyPr anchor="ctr">
            <a:normAutofit/>
          </a:bodyPr>
          <a:lstStyle/>
          <a:p>
            <a:pPr>
              <a:lnSpc>
                <a:spcPct val="90000"/>
              </a:lnSpc>
            </a:pPr>
            <a:r>
              <a:rPr lang="en-US" sz="2800" dirty="0"/>
              <a:t>Data Preparation and Augmentation</a:t>
            </a:r>
          </a:p>
        </p:txBody>
      </p:sp>
      <p:sp>
        <p:nvSpPr>
          <p:cNvPr id="3" name="Content Placeholder 2"/>
          <p:cNvSpPr>
            <a:spLocks noGrp="1"/>
          </p:cNvSpPr>
          <p:nvPr>
            <p:ph idx="1"/>
          </p:nvPr>
        </p:nvSpPr>
        <p:spPr>
          <a:xfrm>
            <a:off x="5155905" y="1113764"/>
            <a:ext cx="6108179" cy="4624327"/>
          </a:xfrm>
        </p:spPr>
        <p:txBody>
          <a:bodyPr anchor="ctr">
            <a:noAutofit/>
          </a:bodyPr>
          <a:lstStyle/>
          <a:p>
            <a:pPr marL="0" indent="0">
              <a:buNone/>
            </a:pPr>
            <a:endParaRPr lang="en-US" sz="2400" dirty="0"/>
          </a:p>
          <a:p>
            <a:r>
              <a:rPr lang="en-US" sz="2400" dirty="0"/>
              <a:t>Data preparation is a crucial step in deep learning for brain tumor detection.</a:t>
            </a:r>
          </a:p>
          <a:p>
            <a:endParaRPr lang="en-US" sz="2400" dirty="0"/>
          </a:p>
          <a:p>
            <a:r>
              <a:rPr lang="en-US" sz="2400" dirty="0"/>
              <a:t>Preprocessing techniques include image normalization, skull stripping, and bias field correction.</a:t>
            </a:r>
          </a:p>
          <a:p>
            <a:endParaRPr lang="en-US" sz="2400" dirty="0"/>
          </a:p>
          <a:p>
            <a:r>
              <a:rPr lang="en-US" sz="2400" dirty="0"/>
              <a:t>Data augmentation involves artificially increasing the size of the training dataset by applying transformations to existing images, such as flipping, rotating, and resizing.</a:t>
            </a:r>
          </a:p>
        </p:txBody>
      </p:sp>
    </p:spTree>
    <p:extLst>
      <p:ext uri="{BB962C8B-B14F-4D97-AF65-F5344CB8AC3E}">
        <p14:creationId xmlns:p14="http://schemas.microsoft.com/office/powerpoint/2010/main" val="390514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2123" y="2"/>
            <a:ext cx="12187755"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1041" y="1113764"/>
            <a:ext cx="3527866" cy="4624327"/>
          </a:xfrm>
        </p:spPr>
        <p:txBody>
          <a:bodyPr anchor="ctr">
            <a:normAutofit/>
          </a:bodyPr>
          <a:lstStyle/>
          <a:p>
            <a:pPr>
              <a:lnSpc>
                <a:spcPct val="90000"/>
              </a:lnSpc>
            </a:pPr>
            <a:r>
              <a:rPr lang="en-US" sz="3200" dirty="0"/>
              <a:t>Model Training and Evaluation</a:t>
            </a:r>
          </a:p>
        </p:txBody>
      </p:sp>
      <p:sp>
        <p:nvSpPr>
          <p:cNvPr id="3" name="Content Placeholder 2"/>
          <p:cNvSpPr>
            <a:spLocks noGrp="1"/>
          </p:cNvSpPr>
          <p:nvPr>
            <p:ph idx="1"/>
          </p:nvPr>
        </p:nvSpPr>
        <p:spPr>
          <a:xfrm>
            <a:off x="5155905" y="1113764"/>
            <a:ext cx="6108179" cy="4624327"/>
          </a:xfrm>
        </p:spPr>
        <p:txBody>
          <a:bodyPr anchor="ctr">
            <a:noAutofit/>
          </a:bodyPr>
          <a:lstStyle/>
          <a:p>
            <a:r>
              <a:rPr lang="en-US" sz="2400" dirty="0"/>
              <a:t>Model training involves optimizing the model parameters to minimize the classification error on a training dataset.</a:t>
            </a:r>
          </a:p>
          <a:p>
            <a:endParaRPr lang="en-US" sz="2400" dirty="0"/>
          </a:p>
          <a:p>
            <a:r>
              <a:rPr lang="en-US" sz="2400" dirty="0"/>
              <a:t>Evaluation metrics, such as accuracy, precision, recall, and F1-score, are used to assess the performance of the trained model on a validation dataset.</a:t>
            </a:r>
          </a:p>
          <a:p>
            <a:endParaRPr lang="en-US" sz="2400" dirty="0"/>
          </a:p>
          <a:p>
            <a:r>
              <a:rPr lang="en-US" sz="2400" dirty="0"/>
              <a:t>Hyperparameter tuning involves adjusting model parameters to achieve optimal performance.</a:t>
            </a:r>
            <a:endParaRPr sz="2400" dirty="0"/>
          </a:p>
        </p:txBody>
      </p:sp>
    </p:spTree>
    <p:extLst>
      <p:ext uri="{BB962C8B-B14F-4D97-AF65-F5344CB8AC3E}">
        <p14:creationId xmlns:p14="http://schemas.microsoft.com/office/powerpoint/2010/main" val="2909990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8789" y="1113764"/>
            <a:ext cx="3738325" cy="4624327"/>
          </a:xfrm>
        </p:spPr>
        <p:txBody>
          <a:bodyPr anchor="ctr">
            <a:normAutofit/>
          </a:bodyPr>
          <a:lstStyle/>
          <a:p>
            <a:pPr>
              <a:lnSpc>
                <a:spcPct val="90000"/>
              </a:lnSpc>
            </a:pPr>
            <a:r>
              <a:rPr lang="en-US" sz="3200" dirty="0"/>
              <a:t>Applications of deep Learning in Brain Tumor Detection</a:t>
            </a:r>
          </a:p>
        </p:txBody>
      </p:sp>
      <p:sp>
        <p:nvSpPr>
          <p:cNvPr id="3" name="Content Placeholder 2"/>
          <p:cNvSpPr>
            <a:spLocks noGrp="1"/>
          </p:cNvSpPr>
          <p:nvPr>
            <p:ph idx="1"/>
          </p:nvPr>
        </p:nvSpPr>
        <p:spPr>
          <a:xfrm>
            <a:off x="5155905" y="1113764"/>
            <a:ext cx="6108179" cy="4624327"/>
          </a:xfrm>
        </p:spPr>
        <p:txBody>
          <a:bodyPr anchor="ctr">
            <a:noAutofit/>
          </a:bodyPr>
          <a:lstStyle/>
          <a:p>
            <a:pPr marL="0" indent="0">
              <a:buNone/>
            </a:pPr>
            <a:endParaRPr lang="en-US" sz="2400" dirty="0"/>
          </a:p>
          <a:p>
            <a:r>
              <a:rPr lang="en-US" sz="2400" dirty="0"/>
              <a:t>Deep learning-based detection methods are being used in clinical practice to assist radiologists in tumor detection.</a:t>
            </a:r>
          </a:p>
          <a:p>
            <a:endParaRPr lang="en-US" sz="2400" dirty="0"/>
          </a:p>
          <a:p>
            <a:r>
              <a:rPr lang="en-US" sz="2400" dirty="0"/>
              <a:t>Computer-aided detection (CAD) systems can improve the sensitivity and specificity of tumor detection, leading to earlier diagnoses.</a:t>
            </a:r>
          </a:p>
          <a:p>
            <a:endParaRPr lang="en-US" sz="2400" dirty="0"/>
          </a:p>
          <a:p>
            <a:r>
              <a:rPr lang="en-US" sz="2400" dirty="0"/>
              <a:t>Deep learning models can also be used to analyze large datasets of patient scans to identify patterns and correlations that may lead to new insights into brain tumor biology and early detection biomarkers.</a:t>
            </a:r>
          </a:p>
        </p:txBody>
      </p:sp>
    </p:spTree>
    <p:extLst>
      <p:ext uri="{BB962C8B-B14F-4D97-AF65-F5344CB8AC3E}">
        <p14:creationId xmlns:p14="http://schemas.microsoft.com/office/powerpoint/2010/main" val="510422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Future directions</a:t>
            </a:r>
          </a:p>
        </p:txBody>
      </p:sp>
      <p:sp>
        <p:nvSpPr>
          <p:cNvPr id="3" name="Content Placeholder 2"/>
          <p:cNvSpPr>
            <a:spLocks noGrp="1"/>
          </p:cNvSpPr>
          <p:nvPr>
            <p:ph idx="1"/>
          </p:nvPr>
        </p:nvSpPr>
        <p:spPr>
          <a:xfrm>
            <a:off x="5155905" y="1113764"/>
            <a:ext cx="6108179" cy="4624327"/>
          </a:xfrm>
        </p:spPr>
        <p:txBody>
          <a:bodyPr anchor="ctr">
            <a:noAutofit/>
          </a:bodyPr>
          <a:lstStyle/>
          <a:p>
            <a:r>
              <a:rPr lang="en-US" sz="2400" dirty="0"/>
              <a:t>Development of more robust and generalizable deep learning models for brain tumor detection, including multi-modal detection approaches.</a:t>
            </a:r>
          </a:p>
          <a:p>
            <a:endParaRPr lang="en-US" sz="2400" dirty="0"/>
          </a:p>
          <a:p>
            <a:r>
              <a:rPr lang="en-US" sz="2400" dirty="0"/>
              <a:t>Integration of deep learning with other clinical data, such as patient demographics and medical history, for improved risk assessment and personalized treatment planning.</a:t>
            </a:r>
          </a:p>
          <a:p>
            <a:endParaRPr lang="en-US" sz="2400" dirty="0"/>
          </a:p>
          <a:p>
            <a:r>
              <a:rPr lang="en-US" sz="2400" dirty="0"/>
              <a:t>Exploration of explainable AI techniques to understand the decision-making process of deep learning models and enhance their clinical trust and acceptance.</a:t>
            </a:r>
            <a:endParaRPr sz="2400" dirty="0"/>
          </a:p>
        </p:txBody>
      </p:sp>
    </p:spTree>
    <p:extLst>
      <p:ext uri="{BB962C8B-B14F-4D97-AF65-F5344CB8AC3E}">
        <p14:creationId xmlns:p14="http://schemas.microsoft.com/office/powerpoint/2010/main" val="3612207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conclusion</a:t>
            </a:r>
          </a:p>
        </p:txBody>
      </p:sp>
      <p:sp>
        <p:nvSpPr>
          <p:cNvPr id="3" name="Content Placeholder 2"/>
          <p:cNvSpPr>
            <a:spLocks noGrp="1"/>
          </p:cNvSpPr>
          <p:nvPr>
            <p:ph idx="1"/>
          </p:nvPr>
        </p:nvSpPr>
        <p:spPr>
          <a:xfrm>
            <a:off x="5155905" y="1113764"/>
            <a:ext cx="6108179" cy="4624327"/>
          </a:xfrm>
        </p:spPr>
        <p:txBody>
          <a:bodyPr anchor="ctr">
            <a:normAutofit/>
          </a:bodyPr>
          <a:lstStyle/>
          <a:p>
            <a:r>
              <a:rPr lang="en-US" sz="2400" dirty="0"/>
              <a:t>Deep learning has revolutionized brain tumor detection, offering promising results in terms of accuracy, efficiency, and automation.</a:t>
            </a:r>
          </a:p>
          <a:p>
            <a:endParaRPr lang="en-US" sz="2400" dirty="0"/>
          </a:p>
          <a:p>
            <a:r>
              <a:rPr lang="en-US" sz="2400" dirty="0"/>
              <a:t>Continued research and development in deep learning will further enhance the capabilities of these methods and lead to earlier diagnoses, improved patient outcomes, and personalized treatment strategies.</a:t>
            </a:r>
            <a:endParaRPr sz="2400" dirty="0"/>
          </a:p>
        </p:txBody>
      </p:sp>
    </p:spTree>
    <p:extLst>
      <p:ext uri="{BB962C8B-B14F-4D97-AF65-F5344CB8AC3E}">
        <p14:creationId xmlns:p14="http://schemas.microsoft.com/office/powerpoint/2010/main" val="221523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Contents</a:t>
            </a:r>
          </a:p>
        </p:txBody>
      </p:sp>
      <p:sp>
        <p:nvSpPr>
          <p:cNvPr id="3" name="Content Placeholder 2"/>
          <p:cNvSpPr>
            <a:spLocks noGrp="1"/>
          </p:cNvSpPr>
          <p:nvPr>
            <p:ph type="body" idx="1"/>
          </p:nvPr>
        </p:nvSpPr>
        <p:spPr>
          <a:xfrm>
            <a:off x="5155905" y="929640"/>
            <a:ext cx="6108179" cy="5120640"/>
          </a:xfrm>
        </p:spPr>
        <p:txBody>
          <a:bodyPr anchor="ctr">
            <a:noAutofit/>
          </a:bodyPr>
          <a:lstStyle/>
          <a:p>
            <a:pPr marL="0" indent="0">
              <a:lnSpc>
                <a:spcPct val="90000"/>
              </a:lnSpc>
              <a:buNone/>
            </a:pPr>
            <a:endParaRPr lang="en-US" sz="2400" dirty="0"/>
          </a:p>
          <a:p>
            <a:pPr>
              <a:lnSpc>
                <a:spcPct val="90000"/>
              </a:lnSpc>
            </a:pPr>
            <a:r>
              <a:rPr lang="en-US" sz="2400" dirty="0"/>
              <a:t>Introduction</a:t>
            </a:r>
          </a:p>
          <a:p>
            <a:pPr>
              <a:lnSpc>
                <a:spcPct val="90000"/>
              </a:lnSpc>
            </a:pPr>
            <a:r>
              <a:rPr lang="en-US" sz="2400" dirty="0"/>
              <a:t>Significance of Brain Tumor Detection </a:t>
            </a:r>
          </a:p>
          <a:p>
            <a:pPr>
              <a:lnSpc>
                <a:spcPct val="90000"/>
              </a:lnSpc>
            </a:pPr>
            <a:r>
              <a:rPr lang="en-US" sz="2400" dirty="0"/>
              <a:t>Challenges in Brain Tumor Detection</a:t>
            </a:r>
          </a:p>
          <a:p>
            <a:pPr>
              <a:lnSpc>
                <a:spcPct val="90000"/>
              </a:lnSpc>
            </a:pPr>
            <a:r>
              <a:rPr lang="en-US" sz="2400" dirty="0"/>
              <a:t>Deep Learning for Brain Tumor Detection</a:t>
            </a:r>
          </a:p>
          <a:p>
            <a:pPr>
              <a:lnSpc>
                <a:spcPct val="90000"/>
              </a:lnSpc>
            </a:pPr>
            <a:r>
              <a:rPr lang="en-US" sz="2400" dirty="0"/>
              <a:t>Popular Deep Learning Architectures for Brain Tumor Detection</a:t>
            </a:r>
          </a:p>
          <a:p>
            <a:pPr>
              <a:lnSpc>
                <a:spcPct val="90000"/>
              </a:lnSpc>
            </a:pPr>
            <a:r>
              <a:rPr lang="en-US" sz="2400" dirty="0"/>
              <a:t>Data Preparation and Augmentation</a:t>
            </a:r>
          </a:p>
          <a:p>
            <a:pPr>
              <a:lnSpc>
                <a:spcPct val="90000"/>
              </a:lnSpc>
            </a:pPr>
            <a:r>
              <a:rPr lang="en-US" sz="2400" dirty="0"/>
              <a:t>Model Training and Evaluation</a:t>
            </a:r>
          </a:p>
          <a:p>
            <a:pPr>
              <a:lnSpc>
                <a:spcPct val="90000"/>
              </a:lnSpc>
            </a:pPr>
            <a:r>
              <a:rPr lang="en-US" sz="2400" dirty="0"/>
              <a:t>Applications of deep Learning in Brain Tumor Detection</a:t>
            </a:r>
          </a:p>
          <a:p>
            <a:pPr>
              <a:lnSpc>
                <a:spcPct val="90000"/>
              </a:lnSpc>
            </a:pPr>
            <a:r>
              <a:rPr lang="en-US" sz="2400" dirty="0"/>
              <a:t>Future Directions</a:t>
            </a:r>
          </a:p>
          <a:p>
            <a:pPr>
              <a:lnSpc>
                <a:spcPct val="90000"/>
              </a:lnSpc>
            </a:pPr>
            <a:r>
              <a:rPr lang="en-US" sz="2400" dirty="0"/>
              <a:t>Conclusions</a:t>
            </a:r>
          </a:p>
        </p:txBody>
      </p:sp>
    </p:spTree>
    <p:extLst>
      <p:ext uri="{BB962C8B-B14F-4D97-AF65-F5344CB8AC3E}">
        <p14:creationId xmlns:p14="http://schemas.microsoft.com/office/powerpoint/2010/main" val="2638559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1" y="1113764"/>
            <a:ext cx="3543106" cy="4624327"/>
          </a:xfrm>
        </p:spPr>
        <p:txBody>
          <a:bodyPr anchor="ctr">
            <a:normAutofit/>
          </a:bodyPr>
          <a:lstStyle/>
          <a:p>
            <a:r>
              <a:rPr lang="en-US" sz="3200" dirty="0">
                <a:solidFill>
                  <a:srgbClr val="FFFFFF"/>
                </a:solidFill>
              </a:rPr>
              <a:t>Introduction</a:t>
            </a:r>
          </a:p>
        </p:txBody>
      </p:sp>
      <p:sp>
        <p:nvSpPr>
          <p:cNvPr id="3" name="Content Placeholder 2"/>
          <p:cNvSpPr>
            <a:spLocks noGrp="1"/>
          </p:cNvSpPr>
          <p:nvPr>
            <p:ph idx="1"/>
          </p:nvPr>
        </p:nvSpPr>
        <p:spPr>
          <a:xfrm>
            <a:off x="5155905" y="1113764"/>
            <a:ext cx="6108179" cy="4624327"/>
          </a:xfrm>
        </p:spPr>
        <p:txBody>
          <a:bodyPr anchor="ctr">
            <a:noAutofit/>
          </a:bodyPr>
          <a:lstStyle/>
          <a:p>
            <a:pPr marL="0" indent="0">
              <a:buNone/>
            </a:pPr>
            <a:endParaRPr lang="en-US" sz="2400" dirty="0"/>
          </a:p>
          <a:p>
            <a:r>
              <a:rPr lang="en-US" sz="2400" dirty="0"/>
              <a:t>Brain tumors are among the leading causes of cancer-related deaths worldwide, posing a significant challenge to the medical field.</a:t>
            </a:r>
          </a:p>
          <a:p>
            <a:endParaRPr lang="en-US" sz="2400" dirty="0"/>
          </a:p>
          <a:p>
            <a:r>
              <a:rPr lang="en-US" sz="2400" dirty="0"/>
              <a:t>Early detection of brain tumors is crucial for improving patient outcomes and survival rates.</a:t>
            </a:r>
          </a:p>
          <a:p>
            <a:endParaRPr lang="en-US" sz="2400" dirty="0"/>
          </a:p>
          <a:p>
            <a:r>
              <a:rPr lang="en-US" sz="2400" dirty="0"/>
              <a:t>Deep learning has emerged as a powerful tool for medical image analysis, offering promising results in brain tumor detection</a:t>
            </a:r>
          </a:p>
        </p:txBody>
      </p:sp>
    </p:spTree>
    <p:extLst>
      <p:ext uri="{BB962C8B-B14F-4D97-AF65-F5344CB8AC3E}">
        <p14:creationId xmlns:p14="http://schemas.microsoft.com/office/powerpoint/2010/main" val="2314903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0581" y="1113764"/>
            <a:ext cx="3738325" cy="4624327"/>
          </a:xfrm>
        </p:spPr>
        <p:txBody>
          <a:bodyPr anchor="ctr">
            <a:normAutofit/>
          </a:bodyPr>
          <a:lstStyle/>
          <a:p>
            <a:r>
              <a:rPr lang="en-US" sz="3200" dirty="0"/>
              <a:t>Significance of Brain Tumor Detection</a:t>
            </a:r>
            <a:endParaRPr lang="en-US" sz="3200" dirty="0">
              <a:solidFill>
                <a:srgbClr val="FFFFFF"/>
              </a:solidFill>
            </a:endParaRPr>
          </a:p>
        </p:txBody>
      </p:sp>
      <p:sp>
        <p:nvSpPr>
          <p:cNvPr id="3" name="Content Placeholder 2"/>
          <p:cNvSpPr>
            <a:spLocks noGrp="1"/>
          </p:cNvSpPr>
          <p:nvPr>
            <p:ph idx="1"/>
          </p:nvPr>
        </p:nvSpPr>
        <p:spPr>
          <a:xfrm>
            <a:off x="5155905" y="1113764"/>
            <a:ext cx="6108179" cy="4624327"/>
          </a:xfrm>
        </p:spPr>
        <p:txBody>
          <a:bodyPr anchor="ctr">
            <a:noAutofit/>
          </a:bodyPr>
          <a:lstStyle/>
          <a:p>
            <a:pPr marL="0" indent="0">
              <a:buNone/>
            </a:pPr>
            <a:endParaRPr lang="en-US" sz="2400" dirty="0"/>
          </a:p>
          <a:p>
            <a:r>
              <a:rPr lang="en-US" sz="2400" dirty="0"/>
              <a:t>Accurate brain tumor detection provides crucial information for:</a:t>
            </a:r>
          </a:p>
          <a:p>
            <a:endParaRPr lang="en-US" sz="2400" dirty="0"/>
          </a:p>
          <a:p>
            <a:r>
              <a:rPr lang="en-US" sz="2400" dirty="0"/>
              <a:t>Timely diagnosis and intervention</a:t>
            </a:r>
          </a:p>
          <a:p>
            <a:endParaRPr lang="en-US" sz="2400" dirty="0"/>
          </a:p>
          <a:p>
            <a:r>
              <a:rPr lang="en-US" sz="2400" dirty="0"/>
              <a:t>Treatment planning, including surgery, radiation therapy, and chemotherapy</a:t>
            </a:r>
          </a:p>
          <a:p>
            <a:endParaRPr lang="en-US" sz="2400" dirty="0"/>
          </a:p>
          <a:p>
            <a:r>
              <a:rPr lang="en-US" sz="2400" dirty="0"/>
              <a:t>Monitoring tumor progression and treatment response</a:t>
            </a:r>
          </a:p>
        </p:txBody>
      </p:sp>
    </p:spTree>
    <p:extLst>
      <p:ext uri="{BB962C8B-B14F-4D97-AF65-F5344CB8AC3E}">
        <p14:creationId xmlns:p14="http://schemas.microsoft.com/office/powerpoint/2010/main" val="328761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1" y="1113764"/>
            <a:ext cx="3588826" cy="4624327"/>
          </a:xfrm>
        </p:spPr>
        <p:txBody>
          <a:bodyPr anchor="ctr">
            <a:normAutofit/>
          </a:bodyPr>
          <a:lstStyle/>
          <a:p>
            <a:pPr>
              <a:lnSpc>
                <a:spcPct val="90000"/>
              </a:lnSpc>
            </a:pPr>
            <a:r>
              <a:rPr lang="en-US" sz="3200" dirty="0"/>
              <a:t>Challenges in Brain Tumor Detection</a:t>
            </a:r>
          </a:p>
        </p:txBody>
      </p:sp>
      <p:sp>
        <p:nvSpPr>
          <p:cNvPr id="3" name="Content Placeholder 2"/>
          <p:cNvSpPr>
            <a:spLocks noGrp="1"/>
          </p:cNvSpPr>
          <p:nvPr>
            <p:ph idx="1"/>
          </p:nvPr>
        </p:nvSpPr>
        <p:spPr>
          <a:xfrm>
            <a:off x="5155905" y="1113764"/>
            <a:ext cx="6108179" cy="4624327"/>
          </a:xfrm>
        </p:spPr>
        <p:txBody>
          <a:bodyPr anchor="ctr">
            <a:noAutofit/>
          </a:bodyPr>
          <a:lstStyle/>
          <a:p>
            <a:r>
              <a:rPr lang="en-US" sz="2400" dirty="0"/>
              <a:t>Medical imaging modalities, such as MRI and CT scans, can be complex and difficult to interpret due to:</a:t>
            </a:r>
          </a:p>
          <a:p>
            <a:endParaRPr lang="en-US" sz="2400" dirty="0"/>
          </a:p>
          <a:p>
            <a:r>
              <a:rPr lang="en-US" sz="2400" dirty="0"/>
              <a:t>Subtle tumor characteristics</a:t>
            </a:r>
          </a:p>
          <a:p>
            <a:endParaRPr lang="en-US" sz="2400" dirty="0"/>
          </a:p>
          <a:p>
            <a:r>
              <a:rPr lang="en-US" sz="2400" dirty="0"/>
              <a:t>Variations in image quality</a:t>
            </a:r>
          </a:p>
          <a:p>
            <a:endParaRPr lang="en-US" sz="2400" dirty="0"/>
          </a:p>
          <a:p>
            <a:r>
              <a:rPr lang="en-US" sz="2400" dirty="0"/>
              <a:t>Presence of artifacts and noise</a:t>
            </a:r>
          </a:p>
          <a:p>
            <a:endParaRPr lang="en-US" sz="2400" dirty="0"/>
          </a:p>
          <a:p>
            <a:r>
              <a:rPr lang="en-US" sz="2400" dirty="0"/>
              <a:t>Manual detection by radiologists is time-consuming and subjective, leading to inconsistencies.</a:t>
            </a:r>
            <a:endParaRPr sz="2400" dirty="0"/>
          </a:p>
        </p:txBody>
      </p:sp>
    </p:spTree>
    <p:extLst>
      <p:ext uri="{BB962C8B-B14F-4D97-AF65-F5344CB8AC3E}">
        <p14:creationId xmlns:p14="http://schemas.microsoft.com/office/powerpoint/2010/main" val="225184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2123" y="2"/>
            <a:ext cx="12187755"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31521" y="1113764"/>
            <a:ext cx="3497386" cy="4624327"/>
          </a:xfrm>
        </p:spPr>
        <p:txBody>
          <a:bodyPr anchor="ctr">
            <a:normAutofit/>
          </a:bodyPr>
          <a:lstStyle/>
          <a:p>
            <a:r>
              <a:rPr lang="en-US" sz="3200" dirty="0"/>
              <a:t>Deep Learning for Brain Tumor Detection</a:t>
            </a:r>
            <a:endParaRPr lang="en-US" sz="3200" dirty="0">
              <a:solidFill>
                <a:srgbClr val="FFFFFF"/>
              </a:solidFill>
            </a:endParaRPr>
          </a:p>
        </p:txBody>
      </p:sp>
      <p:sp>
        <p:nvSpPr>
          <p:cNvPr id="3" name="Content Placeholder 2"/>
          <p:cNvSpPr>
            <a:spLocks noGrp="1"/>
          </p:cNvSpPr>
          <p:nvPr>
            <p:ph idx="1"/>
          </p:nvPr>
        </p:nvSpPr>
        <p:spPr>
          <a:xfrm>
            <a:off x="5155905" y="1113764"/>
            <a:ext cx="6108179" cy="4624327"/>
          </a:xfrm>
        </p:spPr>
        <p:txBody>
          <a:bodyPr anchor="ctr">
            <a:normAutofit fontScale="92500" lnSpcReduction="10000"/>
          </a:bodyPr>
          <a:lstStyle/>
          <a:p>
            <a:pPr marL="0" indent="0">
              <a:buNone/>
            </a:pPr>
            <a:endParaRPr lang="en-US" sz="2400" dirty="0"/>
          </a:p>
          <a:p>
            <a:r>
              <a:rPr lang="en-US" sz="2400" dirty="0"/>
              <a:t>Deep learning, a subset of machine learning, has revolutionized image analysis tasks.</a:t>
            </a:r>
          </a:p>
          <a:p>
            <a:endParaRPr lang="en-US" sz="2400" dirty="0"/>
          </a:p>
          <a:p>
            <a:r>
              <a:rPr lang="en-US" sz="2400" dirty="0"/>
              <a:t>Convolutional neural networks (CNNs) are particularly well-suited for medical image analysis due to their ability to extract high-level features from images.</a:t>
            </a:r>
          </a:p>
          <a:p>
            <a:endParaRPr lang="en-US" sz="2400" dirty="0"/>
          </a:p>
          <a:p>
            <a:r>
              <a:rPr lang="en-US" sz="2400" dirty="0"/>
              <a:t>Deep learning models can be trained on large datasets of labeled medical images to learn the patterns and characteristics of brain tumors.t</a:t>
            </a:r>
          </a:p>
        </p:txBody>
      </p:sp>
    </p:spTree>
    <p:extLst>
      <p:ext uri="{BB962C8B-B14F-4D97-AF65-F5344CB8AC3E}">
        <p14:creationId xmlns:p14="http://schemas.microsoft.com/office/powerpoint/2010/main" val="1921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1" y="1113764"/>
            <a:ext cx="3588826" cy="4624327"/>
          </a:xfrm>
        </p:spPr>
        <p:txBody>
          <a:bodyPr anchor="ctr">
            <a:normAutofit/>
          </a:bodyPr>
          <a:lstStyle/>
          <a:p>
            <a:r>
              <a:rPr lang="en-US" sz="2800" dirty="0"/>
              <a:t>Deep Learning Libraries for Brain Tumor Detection</a:t>
            </a:r>
            <a:endParaRPr lang="en-US" sz="2700" dirty="0">
              <a:solidFill>
                <a:srgbClr val="FFFFFF"/>
              </a:solidFill>
            </a:endParaRPr>
          </a:p>
        </p:txBody>
      </p:sp>
      <p:sp>
        <p:nvSpPr>
          <p:cNvPr id="3" name="Content Placeholder 2"/>
          <p:cNvSpPr>
            <a:spLocks noGrp="1"/>
          </p:cNvSpPr>
          <p:nvPr>
            <p:ph idx="1"/>
          </p:nvPr>
        </p:nvSpPr>
        <p:spPr>
          <a:xfrm>
            <a:off x="5155905" y="1113764"/>
            <a:ext cx="6108179" cy="4624327"/>
          </a:xfrm>
        </p:spPr>
        <p:txBody>
          <a:bodyPr anchor="ctr">
            <a:noAutofit/>
          </a:bodyPr>
          <a:lstStyle/>
          <a:p>
            <a:pPr marL="0" indent="0">
              <a:buNone/>
            </a:pPr>
            <a:endParaRPr lang="en-US" sz="2000" dirty="0"/>
          </a:p>
          <a:p>
            <a:r>
              <a:rPr lang="en-US" sz="2000" dirty="0"/>
              <a:t>TensorFlow: An open-source software library for numerical computation using data flow graphs. It is used for machine learning and deep learning activities.</a:t>
            </a:r>
          </a:p>
          <a:p>
            <a:r>
              <a:rPr lang="en-US" sz="2000" dirty="0"/>
              <a:t>OpenCV: An open-source library for computer vision. It can be used for tasks such as image processing, video analysis, and real-time object detection.</a:t>
            </a:r>
          </a:p>
          <a:p>
            <a:r>
              <a:rPr lang="en-US" sz="2000" dirty="0"/>
              <a:t>NumPy: A fundamental library for scientific computing with Python. It provides a comprehensive array of high-level mathematical functions, linear algebra operations, routines for generating random numbers, and tools for integrating C and Fortran code.</a:t>
            </a:r>
          </a:p>
          <a:p>
            <a:r>
              <a:rPr lang="en-US" sz="2000" dirty="0"/>
              <a:t>scikit-learn: A machine learning library for Python. It provides a wide range of tools for supervised and unsupervised learning, including classification, regression, clustering, and dimensionality reduction.</a:t>
            </a:r>
          </a:p>
          <a:p>
            <a:r>
              <a:rPr lang="en-US" sz="2000" dirty="0" err="1"/>
              <a:t>Keras</a:t>
            </a:r>
            <a:r>
              <a:rPr lang="en-US" sz="2000" dirty="0"/>
              <a:t>: A high-level neural networks API for Python. It provides a user-friendly interface for building and training neural networks with a focus on simplifying the deep learning process.</a:t>
            </a:r>
          </a:p>
        </p:txBody>
      </p:sp>
    </p:spTree>
    <p:extLst>
      <p:ext uri="{BB962C8B-B14F-4D97-AF65-F5344CB8AC3E}">
        <p14:creationId xmlns:p14="http://schemas.microsoft.com/office/powerpoint/2010/main" val="320373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dirty="0"/>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457200" y="167640"/>
            <a:ext cx="11551920" cy="6339841"/>
          </a:xfrm>
          <a:prstGeom prst="rect">
            <a:avLst/>
          </a:prstGeom>
        </p:spPr>
      </p:pic>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WebA922</Template>
  <TotalTime>614</TotalTime>
  <Words>877</Words>
  <Application>Microsoft Office PowerPoint</Application>
  <PresentationFormat>Widescreen</PresentationFormat>
  <Paragraphs>131</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Wingdings 2</vt:lpstr>
      <vt:lpstr>Dividend</vt:lpstr>
      <vt:lpstr>Brain Tumor detection using machine learning:</vt:lpstr>
      <vt:lpstr>Contents</vt:lpstr>
      <vt:lpstr>Introduction</vt:lpstr>
      <vt:lpstr>Significance of Brain Tumor Detection</vt:lpstr>
      <vt:lpstr>Challenges in Brain Tumor Detection</vt:lpstr>
      <vt:lpstr>PowerPoint Presentation</vt:lpstr>
      <vt:lpstr>Deep Learning for Brain Tumor Detection</vt:lpstr>
      <vt:lpstr>Deep Learning Libraries for Brain Tumor Detection</vt:lpstr>
      <vt:lpstr>PowerPoint Presentation</vt:lpstr>
      <vt:lpstr>Data Preparation and Augmentation</vt:lpstr>
      <vt:lpstr>PowerPoint Presentation</vt:lpstr>
      <vt:lpstr>Model Training and Evaluation</vt:lpstr>
      <vt:lpstr>Applications of deep Learning in Brain Tumor Detection</vt:lpstr>
      <vt:lpstr>Future directions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machine learning:</dc:title>
  <dc:creator>NEERAJ PARIHAR</dc:creator>
  <cp:lastModifiedBy>NEERAJ PARIHAR</cp:lastModifiedBy>
  <cp:revision>4</cp:revision>
  <dcterms:created xsi:type="dcterms:W3CDTF">2023-11-21T16:02:50Z</dcterms:created>
  <dcterms:modified xsi:type="dcterms:W3CDTF">2023-11-22T02:17:05Z</dcterms:modified>
</cp:coreProperties>
</file>