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2" r:id="rId4"/>
  </p:sldMasterIdLst>
  <p:notesMasterIdLst>
    <p:notesMasterId r:id="rId24"/>
  </p:notesMasterIdLst>
  <p:handoutMasterIdLst>
    <p:handoutMasterId r:id="rId25"/>
  </p:handoutMasterIdLst>
  <p:sldIdLst>
    <p:sldId id="256" r:id="rId5"/>
    <p:sldId id="294" r:id="rId6"/>
    <p:sldId id="293" r:id="rId7"/>
    <p:sldId id="295" r:id="rId8"/>
    <p:sldId id="296" r:id="rId9"/>
    <p:sldId id="297" r:id="rId10"/>
    <p:sldId id="299" r:id="rId11"/>
    <p:sldId id="300" r:id="rId12"/>
    <p:sldId id="301" r:id="rId13"/>
    <p:sldId id="303" r:id="rId14"/>
    <p:sldId id="304" r:id="rId15"/>
    <p:sldId id="316" r:id="rId16"/>
    <p:sldId id="317" r:id="rId17"/>
    <p:sldId id="320" r:id="rId18"/>
    <p:sldId id="327" r:id="rId19"/>
    <p:sldId id="321" r:id="rId20"/>
    <p:sldId id="325" r:id="rId21"/>
    <p:sldId id="324" r:id="rId22"/>
    <p:sldId id="32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74" autoAdjust="0"/>
  </p:normalViewPr>
  <p:slideViewPr>
    <p:cSldViewPr snapToGrid="0">
      <p:cViewPr varScale="1">
        <p:scale>
          <a:sx n="86" d="100"/>
          <a:sy n="86" d="100"/>
        </p:scale>
        <p:origin x="562" y="62"/>
      </p:cViewPr>
      <p:guideLst>
        <p:guide pos="3840"/>
        <p:guide orient="horz" pos="2160"/>
      </p:guideLst>
    </p:cSldViewPr>
  </p:slideViewPr>
  <p:outlineViewPr>
    <p:cViewPr>
      <p:scale>
        <a:sx n="33" d="100"/>
        <a:sy n="33" d="100"/>
      </p:scale>
      <p:origin x="0" y="6258"/>
    </p:cViewPr>
  </p:outlin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10,000 rows and 6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Few duplicate rows/records were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67462"/>
          <a:ext cx="1645920" cy="164592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10,000 rows and 6 columns</a:t>
          </a:r>
        </a:p>
      </dsp:txBody>
      <dsp:txXfrm>
        <a:off x="576408" y="347809"/>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Few duplicate rows/records were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 of only object columns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1/27/2022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1/27/2022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159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583DDF-CA54-461A-A486-592D2374C532}" type="datetimeFigureOut">
              <a:rPr lang="en-US" smtClean="0"/>
              <a:t>1/27/2022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4621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583DDF-CA54-461A-A486-592D2374C532}" type="datetimeFigureOut">
              <a:rPr lang="en-US" smtClean="0"/>
              <a:t>1/27/2022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563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583DDF-CA54-461A-A486-592D2374C532}" type="datetimeFigureOut">
              <a:rPr lang="en-US" smtClean="0"/>
              <a:t>1/27/2022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8045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smtClean="0"/>
              <a:t>1/27/2022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111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1">
              <a:rPr lang="en-US" smtClean="0"/>
              <a:t>1/27/2022</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5075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1">
              <a:rPr lang="en-US" smtClean="0"/>
              <a:t>1/27/2022</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291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583DDF-CA54-461A-A486-592D2374C532}" type="datetimeFigureOut">
              <a:rPr lang="en-US" smtClean="0"/>
              <a:t>1/27/2022</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CA8D9AD5-F248-4919-864A-CFD76CC027D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9035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583DDF-CA54-461A-A486-592D2374C532}" type="datetimeFigureOut">
              <a:rPr lang="en-US" smtClean="0"/>
              <a:t>1/27/2022</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3646733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smtClean="0"/>
              <a:t>1/27/2022</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CA8D9AD5-F248-4919-864A-CFD76CC027D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2193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E583DDF-CA54-461A-A486-592D2374C532}" type="datetimeFigureOut">
              <a:rPr lang="en-US" smtClean="0"/>
              <a:t>1/27/2022</a:t>
            </a:fld>
            <a:endParaRPr lang="en-US"/>
          </a:p>
        </p:txBody>
      </p:sp>
      <p:sp>
        <p:nvSpPr>
          <p:cNvPr id="6" name="Footer Placeholder 5"/>
          <p:cNvSpPr>
            <a:spLocks noGrp="1"/>
          </p:cNvSpPr>
          <p:nvPr>
            <p:ph type="ftr" sz="quarter" idx="11"/>
          </p:nvPr>
        </p:nvSpPr>
        <p:spPr>
          <a:xfrm>
            <a:off x="1447382" y="318640"/>
            <a:ext cx="5541004" cy="320931"/>
          </a:xfrm>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CA8D9AD5-F248-4919-864A-CFD76CC027D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1667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E583DDF-CA54-461A-A486-592D2374C532}" type="datetimeFigureOut">
              <a:rPr lang="en-US" smtClean="0"/>
              <a:pPr/>
              <a:t>1/27/2022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A8D9AD5-F248-4919-864A-CFD76CC027D6}"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13763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38836" y="856716"/>
            <a:ext cx="8915399" cy="2262781"/>
          </a:xfrm>
        </p:spPr>
        <p:txBody>
          <a:bodyPr>
            <a:normAutofit fontScale="90000"/>
          </a:bodyPr>
          <a:lstStyle/>
          <a:p>
            <a:r>
              <a:rPr lang="en-US" dirty="0">
                <a:solidFill>
                  <a:srgbClr val="FF0000"/>
                </a:solidFill>
              </a:rPr>
              <a:t>Used Car Price Prediction Project Presentation</a:t>
            </a:r>
          </a:p>
        </p:txBody>
      </p:sp>
      <p:sp>
        <p:nvSpPr>
          <p:cNvPr id="5" name="Subtitle 4"/>
          <p:cNvSpPr>
            <a:spLocks noGrp="1"/>
          </p:cNvSpPr>
          <p:nvPr>
            <p:ph type="subTitle" idx="1"/>
          </p:nvPr>
        </p:nvSpPr>
        <p:spPr>
          <a:xfrm>
            <a:off x="2449798" y="4133583"/>
            <a:ext cx="6916336" cy="1771600"/>
          </a:xfrm>
        </p:spPr>
        <p:txBody>
          <a:bodyPr/>
          <a:lstStyle/>
          <a:p>
            <a:r>
              <a:rPr lang="en-US" dirty="0"/>
              <a:t>Submitted by Neeraj Kumar S</a:t>
            </a:r>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B9F76-E3F2-4DA5-8293-771C471594B5}"/>
              </a:ext>
            </a:extLst>
          </p:cNvPr>
          <p:cNvSpPr txBox="1">
            <a:spLocks/>
          </p:cNvSpPr>
          <p:nvPr/>
        </p:nvSpPr>
        <p:spPr>
          <a:xfrm>
            <a:off x="1736827" y="495300"/>
            <a:ext cx="9133730" cy="1233424"/>
          </a:xfrm>
          <a:prstGeom prst="rect">
            <a:avLst/>
          </a:prstGeom>
        </p:spPr>
        <p:txBody>
          <a:bodyPr/>
          <a:lst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a:lstStyle>
          <a:p>
            <a:r>
              <a:rPr lang="en-US" dirty="0"/>
              <a:t>EXPLORATORY DATA ANALYSIS (EDA) AND VISUALIZATION</a:t>
            </a:r>
            <a:endParaRPr lang="en-IN" dirty="0"/>
          </a:p>
        </p:txBody>
      </p:sp>
      <p:sp>
        <p:nvSpPr>
          <p:cNvPr id="3" name="TextBox 2">
            <a:extLst>
              <a:ext uri="{FF2B5EF4-FFF2-40B4-BE49-F238E27FC236}">
                <a16:creationId xmlns:a16="http://schemas.microsoft.com/office/drawing/2014/main" id="{217122CE-5E4B-4E76-A936-77BA97B195D4}"/>
              </a:ext>
            </a:extLst>
          </p:cNvPr>
          <p:cNvSpPr txBox="1"/>
          <p:nvPr/>
        </p:nvSpPr>
        <p:spPr>
          <a:xfrm>
            <a:off x="660121" y="1814653"/>
            <a:ext cx="2725978" cy="369332"/>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a16="http://schemas.microsoft.com/office/drawing/2014/main" id="{529D698D-2FA7-4C15-B2D2-C5EE96DD2367}"/>
              </a:ext>
            </a:extLst>
          </p:cNvPr>
          <p:cNvSpPr txBox="1"/>
          <p:nvPr/>
        </p:nvSpPr>
        <p:spPr>
          <a:xfrm>
            <a:off x="4293493" y="1814653"/>
            <a:ext cx="2920931" cy="369332"/>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a16="http://schemas.microsoft.com/office/drawing/2014/main" id="{D50A8E3E-78D6-42B0-88EF-022A029D23FA}"/>
              </a:ext>
            </a:extLst>
          </p:cNvPr>
          <p:cNvSpPr txBox="1"/>
          <p:nvPr/>
        </p:nvSpPr>
        <p:spPr>
          <a:xfrm>
            <a:off x="7726827" y="1814653"/>
            <a:ext cx="3143730" cy="369332"/>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a16="http://schemas.microsoft.com/office/drawing/2014/main" id="{0AD30DD0-8AF6-4DD5-AC30-1F85D3F61CFC}"/>
              </a:ext>
            </a:extLst>
          </p:cNvPr>
          <p:cNvSpPr txBox="1"/>
          <p:nvPr/>
        </p:nvSpPr>
        <p:spPr>
          <a:xfrm>
            <a:off x="2025215" y="4411642"/>
            <a:ext cx="4300351" cy="369332"/>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a16="http://schemas.microsoft.com/office/drawing/2014/main" id="{C89FB171-BE78-40FA-B2C1-9D248D031EB0}"/>
              </a:ext>
            </a:extLst>
          </p:cNvPr>
          <p:cNvSpPr txBox="1"/>
          <p:nvPr/>
        </p:nvSpPr>
        <p:spPr>
          <a:xfrm>
            <a:off x="7214424" y="4408510"/>
            <a:ext cx="1981962" cy="369332"/>
          </a:xfrm>
          <a:prstGeom prst="rect">
            <a:avLst/>
          </a:prstGeom>
          <a:noFill/>
        </p:spPr>
        <p:txBody>
          <a:bodyPr wrap="square">
            <a:spAutoFit/>
          </a:bodyPr>
          <a:lstStyle/>
          <a:p>
            <a:r>
              <a:rPr lang="en-US" u="sng" dirty="0"/>
              <a:t>05. Conclusion</a:t>
            </a:r>
          </a:p>
        </p:txBody>
      </p:sp>
      <p:sp>
        <p:nvSpPr>
          <p:cNvPr id="8" name="TextBox 7">
            <a:extLst>
              <a:ext uri="{FF2B5EF4-FFF2-40B4-BE49-F238E27FC236}">
                <a16:creationId xmlns:a16="http://schemas.microsoft.com/office/drawing/2014/main" id="{E8F890E8-52C6-48D6-8675-684C65DC0CAC}"/>
              </a:ext>
            </a:extLst>
          </p:cNvPr>
          <p:cNvSpPr txBox="1"/>
          <p:nvPr/>
        </p:nvSpPr>
        <p:spPr>
          <a:xfrm>
            <a:off x="660121" y="2276178"/>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9" name="TextBox 8">
            <a:extLst>
              <a:ext uri="{FF2B5EF4-FFF2-40B4-BE49-F238E27FC236}">
                <a16:creationId xmlns:a16="http://schemas.microsoft.com/office/drawing/2014/main" id="{6EF070F7-E8D9-4FF9-B159-ACFF1B14A0DB}"/>
              </a:ext>
            </a:extLst>
          </p:cNvPr>
          <p:cNvSpPr txBox="1"/>
          <p:nvPr/>
        </p:nvSpPr>
        <p:spPr>
          <a:xfrm>
            <a:off x="4293493" y="226991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0" name="TextBox 9">
            <a:extLst>
              <a:ext uri="{FF2B5EF4-FFF2-40B4-BE49-F238E27FC236}">
                <a16:creationId xmlns:a16="http://schemas.microsoft.com/office/drawing/2014/main" id="{02F7344C-120B-44CD-BFD2-E8D95F1F20DB}"/>
              </a:ext>
            </a:extLst>
          </p:cNvPr>
          <p:cNvSpPr txBox="1"/>
          <p:nvPr/>
        </p:nvSpPr>
        <p:spPr>
          <a:xfrm>
            <a:off x="7748948" y="2269914"/>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1" name="TextBox 10">
            <a:extLst>
              <a:ext uri="{FF2B5EF4-FFF2-40B4-BE49-F238E27FC236}">
                <a16:creationId xmlns:a16="http://schemas.microsoft.com/office/drawing/2014/main" id="{AF1B0DCD-3B23-4EF2-8C56-E0A65637DA6F}"/>
              </a:ext>
            </a:extLst>
          </p:cNvPr>
          <p:cNvSpPr txBox="1"/>
          <p:nvPr/>
        </p:nvSpPr>
        <p:spPr>
          <a:xfrm>
            <a:off x="2023110" y="4838946"/>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2" name="TextBox 11">
            <a:extLst>
              <a:ext uri="{FF2B5EF4-FFF2-40B4-BE49-F238E27FC236}">
                <a16:creationId xmlns:a16="http://schemas.microsoft.com/office/drawing/2014/main" id="{2C996ED3-5575-4D16-AC02-3EBDE2708E2A}"/>
              </a:ext>
            </a:extLst>
          </p:cNvPr>
          <p:cNvSpPr txBox="1"/>
          <p:nvPr/>
        </p:nvSpPr>
        <p:spPr>
          <a:xfrm>
            <a:off x="7214424" y="483894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110547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C62E-9D88-4EBD-AB4C-6974D1712787}"/>
              </a:ext>
            </a:extLst>
          </p:cNvPr>
          <p:cNvSpPr>
            <a:spLocks noGrp="1"/>
          </p:cNvSpPr>
          <p:nvPr>
            <p:ph type="title"/>
          </p:nvPr>
        </p:nvSpPr>
        <p:spPr/>
        <p:txBody>
          <a:bodyPr/>
          <a:lstStyle/>
          <a:p>
            <a:r>
              <a:rPr lang="en-IN" dirty="0"/>
              <a:t>EXPLORATORY DATA ANALYSIS (EDA)</a:t>
            </a:r>
          </a:p>
        </p:txBody>
      </p:sp>
      <p:sp>
        <p:nvSpPr>
          <p:cNvPr id="3" name="Content Placeholder 2">
            <a:extLst>
              <a:ext uri="{FF2B5EF4-FFF2-40B4-BE49-F238E27FC236}">
                <a16:creationId xmlns:a16="http://schemas.microsoft.com/office/drawing/2014/main" id="{9EE2133F-4A1B-4B8D-9DE7-C620EC625E48}"/>
              </a:ext>
            </a:extLst>
          </p:cNvPr>
          <p:cNvSpPr>
            <a:spLocks noGrp="1"/>
          </p:cNvSpPr>
          <p:nvPr>
            <p:ph idx="1"/>
          </p:nvPr>
        </p:nvSpPr>
        <p:spPr>
          <a:xfrm>
            <a:off x="5118607" y="1565799"/>
            <a:ext cx="5573564" cy="4152901"/>
          </a:xfrm>
        </p:spPr>
        <p:txBody>
          <a:bodyPr>
            <a:normAutofit fontScale="85000" lnSpcReduction="10000"/>
          </a:bodyPr>
          <a:lstStyle/>
          <a:p>
            <a:r>
              <a:rPr lang="en-US" dirty="0"/>
              <a:t>First I have imported the necessary libraries and loaded the entire dataset in our Jupyter Notebook and renamed the project file from untitled.</a:t>
            </a:r>
          </a:p>
          <a:p>
            <a:r>
              <a:rPr lang="en-US" dirty="0"/>
              <a:t>Then I checked the shape of our dataset and found that we have a total of 10,000 rows and 6 different columns.</a:t>
            </a:r>
          </a:p>
          <a:p>
            <a:r>
              <a:rPr lang="en-US" dirty="0"/>
              <a:t>We don’t have any null values or missing values present in our dataset from the web scraping.</a:t>
            </a:r>
          </a:p>
          <a:p>
            <a:r>
              <a:rPr lang="en-US" dirty="0"/>
              <a:t>There few duplicate rows/records in our dataset but I decided to retain them instead of deleting it.</a:t>
            </a:r>
          </a:p>
          <a:p>
            <a:r>
              <a:rPr lang="en-US" dirty="0"/>
              <a:t>By checking the data types I came to know that our data set consists of columns having only object datatype even those there were numeric information present.</a:t>
            </a:r>
          </a:p>
          <a:p>
            <a:endParaRPr lang="en-IN" dirty="0"/>
          </a:p>
        </p:txBody>
      </p:sp>
      <p:graphicFrame>
        <p:nvGraphicFramePr>
          <p:cNvPr id="4" name="Content Placeholder 2">
            <a:extLst>
              <a:ext uri="{FF2B5EF4-FFF2-40B4-BE49-F238E27FC236}">
                <a16:creationId xmlns:a16="http://schemas.microsoft.com/office/drawing/2014/main" id="{42016A52-AC05-4B3D-8ACB-955909718DCB}"/>
              </a:ext>
            </a:extLst>
          </p:cNvPr>
          <p:cNvGraphicFramePr>
            <a:graphicFrameLocks/>
          </p:cNvGraphicFramePr>
          <p:nvPr>
            <p:extLst>
              <p:ext uri="{D42A27DB-BD31-4B8C-83A1-F6EECF244321}">
                <p14:modId xmlns:p14="http://schemas.microsoft.com/office/powerpoint/2010/main" val="3472772555"/>
              </p:ext>
            </p:extLst>
          </p:nvPr>
        </p:nvGraphicFramePr>
        <p:xfrm>
          <a:off x="546608" y="1371600"/>
          <a:ext cx="4571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364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IN" dirty="0"/>
              <a:t>MODEL TRAINING PHASES</a:t>
            </a:r>
          </a:p>
        </p:txBody>
      </p:sp>
      <p:pic>
        <p:nvPicPr>
          <p:cNvPr id="4" name="Content Placeholder 7">
            <a:extLst>
              <a:ext uri="{FF2B5EF4-FFF2-40B4-BE49-F238E27FC236}">
                <a16:creationId xmlns:a16="http://schemas.microsoft.com/office/drawing/2014/main" id="{05B47DDF-0A2A-4C8B-8C66-86C15EC60001}"/>
              </a:ext>
            </a:extLst>
          </p:cNvPr>
          <p:cNvPicPr>
            <a:picLocks noGrp="1" noChangeAspect="1"/>
          </p:cNvPicPr>
          <p:nvPr>
            <p:ph idx="1"/>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307984" y="2689384"/>
            <a:ext cx="3890356" cy="2103120"/>
          </a:xfrm>
        </p:spPr>
      </p:pic>
    </p:spTree>
    <p:extLst>
      <p:ext uri="{BB962C8B-B14F-4D97-AF65-F5344CB8AC3E}">
        <p14:creationId xmlns:p14="http://schemas.microsoft.com/office/powerpoint/2010/main" val="270118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a:xfrm>
            <a:off x="1524000" y="61154"/>
            <a:ext cx="9133730" cy="1233424"/>
          </a:xfrm>
        </p:spPr>
        <p:txBody>
          <a:bodyPr/>
          <a:lstStyle/>
          <a:p>
            <a:r>
              <a:rPr lang="en-US" dirty="0"/>
              <a:t>REGRESSION MACHINE LEARNING MODEL/S USED</a:t>
            </a:r>
            <a:endParaRPr lang="en-IN" dirty="0"/>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a:xfrm>
            <a:off x="1528572" y="2151725"/>
            <a:ext cx="9134856" cy="3538861"/>
          </a:xfrm>
        </p:spPr>
        <p:txBody>
          <a:bodyPr numCol="2">
            <a:normAutofit/>
          </a:bodyPr>
          <a:lstStyle/>
          <a:p>
            <a:pPr marL="45720" indent="0">
              <a:buNone/>
            </a:pPr>
            <a:r>
              <a:rPr lang="en-IN" dirty="0"/>
              <a:t>▪ Linear Regression Model</a:t>
            </a:r>
          </a:p>
          <a:p>
            <a:pPr marL="45720" indent="0">
              <a:buNone/>
            </a:pPr>
            <a:r>
              <a:rPr lang="en-IN" dirty="0"/>
              <a:t>▪ Ridge Regularization Model</a:t>
            </a:r>
          </a:p>
          <a:p>
            <a:pPr marL="45720" indent="0">
              <a:buNone/>
            </a:pPr>
            <a:r>
              <a:rPr lang="en-IN" dirty="0"/>
              <a:t>▪ Lasso Regularization Model</a:t>
            </a:r>
          </a:p>
          <a:p>
            <a:pPr marL="45720" indent="0">
              <a:buNone/>
            </a:pPr>
            <a:r>
              <a:rPr lang="en-IN" dirty="0"/>
              <a:t>▪ Support Vector Regression Model</a:t>
            </a:r>
          </a:p>
          <a:p>
            <a:pPr marL="45720" indent="0">
              <a:buNone/>
            </a:pPr>
            <a:r>
              <a:rPr lang="en-IN" dirty="0"/>
              <a:t>▪ Decision Tree Regression Model</a:t>
            </a:r>
          </a:p>
          <a:p>
            <a:pPr marL="45720" indent="0">
              <a:buNone/>
            </a:pPr>
            <a:endParaRPr lang="en-IN" dirty="0"/>
          </a:p>
          <a:p>
            <a:pPr marL="45720" indent="0">
              <a:buNone/>
            </a:pPr>
            <a:r>
              <a:rPr lang="en-IN" dirty="0"/>
              <a:t>▪ Random Forest Regression Model</a:t>
            </a:r>
          </a:p>
          <a:p>
            <a:pPr marL="45720" indent="0">
              <a:buNone/>
            </a:pPr>
            <a:r>
              <a:rPr lang="en-IN" dirty="0"/>
              <a:t>▪ K Neighbours Regression Model</a:t>
            </a:r>
          </a:p>
          <a:p>
            <a:pPr marL="45720" indent="0">
              <a:buNone/>
            </a:pPr>
            <a:r>
              <a:rPr lang="en-IN" dirty="0"/>
              <a:t>▪ Gradient Boosting Regression Model</a:t>
            </a:r>
          </a:p>
          <a:p>
            <a:pPr marL="45720" indent="0">
              <a:buNone/>
            </a:pPr>
            <a:r>
              <a:rPr lang="en-IN" dirty="0"/>
              <a:t>▪ Ada Boost Regression Model</a:t>
            </a:r>
          </a:p>
          <a:p>
            <a:pPr marL="45720" indent="0">
              <a:buNone/>
            </a:pPr>
            <a:r>
              <a:rPr lang="en-IN" dirty="0"/>
              <a:t>▪ Extra Trees Regression Model</a:t>
            </a:r>
          </a:p>
        </p:txBody>
      </p:sp>
    </p:spTree>
    <p:extLst>
      <p:ext uri="{BB962C8B-B14F-4D97-AF65-F5344CB8AC3E}">
        <p14:creationId xmlns:p14="http://schemas.microsoft.com/office/powerpoint/2010/main" val="3251437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EVALUATION AND HYPER PARAMETER TUNING</a:t>
            </a:r>
            <a:endParaRPr lang="en-IN" dirty="0"/>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a:normAutofit fontScale="85000" lnSpcReduction="10000"/>
          </a:bodyPr>
          <a:lstStyle/>
          <a:p>
            <a:pPr marL="45720" indent="0">
              <a:lnSpc>
                <a:spcPct val="120000"/>
              </a:lnSpc>
              <a:buNone/>
            </a:pPr>
            <a:r>
              <a:rPr lang="en-US" dirty="0"/>
              <a:t>The key metrics used here were:</a:t>
            </a:r>
          </a:p>
          <a:p>
            <a:pPr>
              <a:lnSpc>
                <a:spcPct val="120000"/>
              </a:lnSpc>
              <a:buFont typeface="Wingdings" panose="05000000000000000000" pitchFamily="2" charset="2"/>
              <a:buChar char="ü"/>
            </a:pPr>
            <a:r>
              <a:rPr lang="en-US" dirty="0"/>
              <a:t>R2 score</a:t>
            </a:r>
          </a:p>
          <a:p>
            <a:pPr>
              <a:lnSpc>
                <a:spcPct val="120000"/>
              </a:lnSpc>
              <a:buFont typeface="Wingdings" panose="05000000000000000000" pitchFamily="2" charset="2"/>
              <a:buChar char="ü"/>
            </a:pPr>
            <a:r>
              <a:rPr lang="en-US" dirty="0"/>
              <a:t>Cross Validation Score</a:t>
            </a:r>
          </a:p>
          <a:p>
            <a:pPr>
              <a:lnSpc>
                <a:spcPct val="120000"/>
              </a:lnSpc>
              <a:buFont typeface="Wingdings" panose="05000000000000000000" pitchFamily="2" charset="2"/>
              <a:buChar char="ü"/>
            </a:pPr>
            <a:r>
              <a:rPr lang="en-US" dirty="0"/>
              <a:t>MAE</a:t>
            </a:r>
          </a:p>
          <a:p>
            <a:pPr>
              <a:lnSpc>
                <a:spcPct val="120000"/>
              </a:lnSpc>
              <a:buFont typeface="Wingdings" panose="05000000000000000000" pitchFamily="2" charset="2"/>
              <a:buChar char="ü"/>
            </a:pPr>
            <a:r>
              <a:rPr lang="en-US" dirty="0"/>
              <a:t>MSE</a:t>
            </a:r>
          </a:p>
          <a:p>
            <a:pPr>
              <a:lnSpc>
                <a:spcPct val="120000"/>
              </a:lnSpc>
              <a:buFont typeface="Wingdings" panose="05000000000000000000" pitchFamily="2" charset="2"/>
              <a:buChar char="ü"/>
            </a:pPr>
            <a:r>
              <a:rPr lang="en-US" dirty="0"/>
              <a:t>RMSE</a:t>
            </a:r>
          </a:p>
          <a:p>
            <a:pPr marL="45720" indent="0">
              <a:lnSpc>
                <a:spcPct val="120000"/>
              </a:lnSpc>
              <a:buNone/>
            </a:pPr>
            <a:r>
              <a:rPr lang="en-US" dirty="0"/>
              <a:t>We tried to find out the best parameters list to increase our accuracy scores by using Hyperparameter Tuning. In order to achieve a higher score we used the Grid Search CV method with 5 folds.</a:t>
            </a:r>
          </a:p>
        </p:txBody>
      </p:sp>
    </p:spTree>
    <p:extLst>
      <p:ext uri="{BB962C8B-B14F-4D97-AF65-F5344CB8AC3E}">
        <p14:creationId xmlns:p14="http://schemas.microsoft.com/office/powerpoint/2010/main" val="1592910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1D6A-BB12-425C-9E27-E30DB8B0008C}"/>
              </a:ext>
            </a:extLst>
          </p:cNvPr>
          <p:cNvSpPr>
            <a:spLocks noGrp="1"/>
          </p:cNvSpPr>
          <p:nvPr>
            <p:ph type="title"/>
          </p:nvPr>
        </p:nvSpPr>
        <p:spPr/>
        <p:txBody>
          <a:bodyPr/>
          <a:lstStyle/>
          <a:p>
            <a:r>
              <a:rPr lang="en-US" dirty="0"/>
              <a:t>Outputs for different models:</a:t>
            </a:r>
          </a:p>
        </p:txBody>
      </p:sp>
      <p:pic>
        <p:nvPicPr>
          <p:cNvPr id="5" name="Content Placeholder 4">
            <a:extLst>
              <a:ext uri="{FF2B5EF4-FFF2-40B4-BE49-F238E27FC236}">
                <a16:creationId xmlns:a16="http://schemas.microsoft.com/office/drawing/2014/main" id="{076CFE38-28A7-49B3-ACAA-13F0E699390C}"/>
              </a:ext>
            </a:extLst>
          </p:cNvPr>
          <p:cNvPicPr>
            <a:picLocks noGrp="1" noChangeAspect="1"/>
          </p:cNvPicPr>
          <p:nvPr>
            <p:ph idx="1"/>
          </p:nvPr>
        </p:nvPicPr>
        <p:blipFill>
          <a:blip r:embed="rId2"/>
          <a:stretch>
            <a:fillRect/>
          </a:stretch>
        </p:blipFill>
        <p:spPr>
          <a:xfrm>
            <a:off x="1450975" y="2099587"/>
            <a:ext cx="9604375" cy="3282713"/>
          </a:xfrm>
        </p:spPr>
      </p:pic>
    </p:spTree>
    <p:extLst>
      <p:ext uri="{BB962C8B-B14F-4D97-AF65-F5344CB8AC3E}">
        <p14:creationId xmlns:p14="http://schemas.microsoft.com/office/powerpoint/2010/main" val="2753017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numCol="1">
            <a:normAutofit/>
          </a:bodyPr>
          <a:lstStyle/>
          <a:p>
            <a:r>
              <a:rPr lang="en-US" dirty="0"/>
              <a:t>After the completion of this project, we got an insight on how to collect data, pre-processing the data, analyzing the data and building a model. First, we collected the used cars data from Cars 24 and it was done by using Web Scraping. </a:t>
            </a:r>
          </a:p>
          <a:p>
            <a:r>
              <a:rPr lang="en-US" dirty="0"/>
              <a:t>The framework used for web scraping was Beautiful Soup and Selenium, which has an advantage of automating our process of collecting data. We collected almost 10000 of data which contained the selling price and other related features of used cars. Then the scrapped data was combined in a single data frame and saved in a csv file so that we can open it and analyze the data. </a:t>
            </a:r>
          </a:p>
        </p:txBody>
      </p:sp>
    </p:spTree>
    <p:extLst>
      <p:ext uri="{BB962C8B-B14F-4D97-AF65-F5344CB8AC3E}">
        <p14:creationId xmlns:p14="http://schemas.microsoft.com/office/powerpoint/2010/main" val="3403919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IN" dirty="0"/>
              <a:t>CONCLUSION(</a:t>
            </a:r>
            <a:r>
              <a:rPr lang="en-IN" dirty="0" err="1"/>
              <a:t>continueD</a:t>
            </a:r>
            <a:r>
              <a:rPr lang="en-IN" dirty="0"/>
              <a:t>..)</a:t>
            </a:r>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numCol="1">
            <a:normAutofit fontScale="92500" lnSpcReduction="20000"/>
          </a:bodyPr>
          <a:lstStyle/>
          <a:p>
            <a:r>
              <a:rPr lang="en-US" dirty="0"/>
              <a:t>We did data cleaning, data pre-processing steps like finding and handling null values, removing words from numbers, converting object to int type, data visualization, handling outliers and skewness etc. After separating our train and test data, we started running different machine learning regression algorithms to find out the best performing model. </a:t>
            </a:r>
          </a:p>
          <a:p>
            <a:r>
              <a:rPr lang="en-US" dirty="0"/>
              <a:t>We found that Extra Tree Regressor Algorithm was performing well according to their r2_score and cross validation scores. Then we performed Hyperparameter Tuning technique using Grid Search CV for getting the best parameters and improving the score. In that Extra Tree Regressor Algorithm did not perform quite well as previously on the defaults but we finalized that model for further predictions as it was still better than the rest. We saved the final model in </a:t>
            </a:r>
            <a:r>
              <a:rPr lang="en-US" dirty="0" err="1"/>
              <a:t>pkl</a:t>
            </a:r>
            <a:r>
              <a:rPr lang="en-US" dirty="0"/>
              <a:t> format using the joblib library after getting a dataframe of predicted and actual used car price details.</a:t>
            </a:r>
            <a:endParaRPr lang="en-IN" dirty="0"/>
          </a:p>
        </p:txBody>
      </p:sp>
    </p:spTree>
    <p:extLst>
      <p:ext uri="{BB962C8B-B14F-4D97-AF65-F5344CB8AC3E}">
        <p14:creationId xmlns:p14="http://schemas.microsoft.com/office/powerpoint/2010/main" val="1601962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89856-8E98-4111-ADA6-CA1EE0F38F41}"/>
              </a:ext>
            </a:extLst>
          </p:cNvPr>
          <p:cNvSpPr>
            <a:spLocks noGrp="1"/>
          </p:cNvSpPr>
          <p:nvPr>
            <p:ph type="title"/>
          </p:nvPr>
        </p:nvSpPr>
        <p:spPr>
          <a:xfrm>
            <a:off x="1294362" y="423519"/>
            <a:ext cx="9603275" cy="1049235"/>
          </a:xfrm>
        </p:spPr>
        <p:txBody>
          <a:bodyPr/>
          <a:lstStyle/>
          <a:p>
            <a:r>
              <a:rPr lang="en-US" dirty="0"/>
              <a:t>LIMITATIONS OF THIS WORK AND SCOPE FOR FUTURE WORK</a:t>
            </a:r>
            <a:endParaRPr lang="en-IN" dirty="0"/>
          </a:p>
        </p:txBody>
      </p:sp>
      <p:sp>
        <p:nvSpPr>
          <p:cNvPr id="3" name="Content Placeholder 2">
            <a:extLst>
              <a:ext uri="{FF2B5EF4-FFF2-40B4-BE49-F238E27FC236}">
                <a16:creationId xmlns:a16="http://schemas.microsoft.com/office/drawing/2014/main" id="{E40079BA-DFA5-4C0A-AEFA-6511EC802181}"/>
              </a:ext>
            </a:extLst>
          </p:cNvPr>
          <p:cNvSpPr>
            <a:spLocks noGrp="1"/>
          </p:cNvSpPr>
          <p:nvPr>
            <p:ph idx="1"/>
          </p:nvPr>
        </p:nvSpPr>
        <p:spPr>
          <a:xfrm>
            <a:off x="887767" y="1733550"/>
            <a:ext cx="9996256" cy="4577549"/>
          </a:xfrm>
        </p:spPr>
        <p:txBody>
          <a:bodyPr numCol="1">
            <a:normAutofit/>
          </a:bodyPr>
          <a:lstStyle/>
          <a:p>
            <a:r>
              <a:rPr lang="en-US" dirty="0"/>
              <a:t>The limitations we faced during this project were:</a:t>
            </a:r>
          </a:p>
          <a:p>
            <a:pPr marL="45720" indent="0">
              <a:buNone/>
            </a:pPr>
            <a:r>
              <a:rPr lang="en-US" dirty="0"/>
              <a:t>The website was poorly designed because the scrapping took a lot of time and there were many issues in accessing to next page. Also need further practice in terms of various web scraping techniques. More negative correlated data were present than the positive correlated one's. Presence of outliers and skewness were detected and while dealing with them we had to lose a bit of valuable data. No information for handling these fast-paced websites were provided so that was consuming more time in web scraping part.</a:t>
            </a:r>
          </a:p>
          <a:p>
            <a:r>
              <a:rPr lang="en-US" dirty="0"/>
              <a:t>Future Work Scope:</a:t>
            </a:r>
          </a:p>
          <a:p>
            <a:pPr marL="45720" indent="0">
              <a:buNone/>
            </a:pPr>
            <a:r>
              <a:rPr lang="en-US" dirty="0"/>
              <a:t>Current model is limited to used car data but this can further be improved for other sectors of automobiles by training the model accordingly. The overall score can also be improved further by training the model with more specific data.</a:t>
            </a:r>
            <a:endParaRPr lang="en-IN" dirty="0"/>
          </a:p>
        </p:txBody>
      </p:sp>
    </p:spTree>
    <p:extLst>
      <p:ext uri="{BB962C8B-B14F-4D97-AF65-F5344CB8AC3E}">
        <p14:creationId xmlns:p14="http://schemas.microsoft.com/office/powerpoint/2010/main" val="220633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7278" y="2967335"/>
            <a:ext cx="3557449" cy="1754326"/>
          </a:xfrm>
          <a:prstGeom prst="rect">
            <a:avLst/>
          </a:prstGeom>
          <a:noFill/>
        </p:spPr>
        <p:txBody>
          <a:bodyPr wrap="none" lIns="91440" tIns="45720" rIns="91440" bIns="45720">
            <a:spAutoFit/>
          </a:bodyPr>
          <a:lstStyle/>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Thank You</a:t>
            </a:r>
          </a:p>
          <a:p>
            <a:pPr algn="ct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39989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2722-416A-403D-885F-4A830D135EC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4BA60C92-4FC2-4A83-9EA9-F4C46E7B415F}"/>
              </a:ext>
            </a:extLst>
          </p:cNvPr>
          <p:cNvSpPr>
            <a:spLocks noGrp="1"/>
          </p:cNvSpPr>
          <p:nvPr>
            <p:ph idx="1"/>
          </p:nvPr>
        </p:nvSpPr>
        <p:spPr>
          <a:xfrm>
            <a:off x="1528573" y="1485900"/>
            <a:ext cx="8023800" cy="4152901"/>
          </a:xfrm>
        </p:spPr>
        <p:txBody>
          <a:bodyPr/>
          <a:lstStyle/>
          <a:p>
            <a:pPr marL="45720" indent="0">
              <a:buNone/>
            </a:pPr>
            <a:endParaRPr lang="en-US" dirty="0"/>
          </a:p>
          <a:p>
            <a:pPr marL="45720" indent="0" algn="just">
              <a:buNone/>
            </a:pPr>
            <a:r>
              <a:rPr lang="en-US" dirty="0"/>
              <a:t>I would like to express my deepest gratitude to my SME (Subject Matter Expert) Swati </a:t>
            </a:r>
            <a:r>
              <a:rPr lang="en-US" dirty="0" err="1"/>
              <a:t>Mahaseth</a:t>
            </a:r>
            <a:r>
              <a:rPr lang="en-US" dirty="0"/>
              <a:t> as well as Flip Robo Technologies who gave me the opportunity to do this project on Used Car Price Prediction, which also helped me in doing lots of research wherein I came to know about so many new things especially the data collection part.</a:t>
            </a:r>
          </a:p>
          <a:p>
            <a:pPr marL="45720" indent="0">
              <a:buNone/>
            </a:pPr>
            <a:r>
              <a:rPr lang="en-US" dirty="0"/>
              <a:t>Also, I have utilized a few external resources that helped me to complete the project. I ensured that I learn from the samples and modify things according to my project requirement.</a:t>
            </a:r>
            <a:endParaRPr lang="en-IN" dirty="0"/>
          </a:p>
        </p:txBody>
      </p:sp>
    </p:spTree>
    <p:extLst>
      <p:ext uri="{BB962C8B-B14F-4D97-AF65-F5344CB8AC3E}">
        <p14:creationId xmlns:p14="http://schemas.microsoft.com/office/powerpoint/2010/main" val="265950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2722-416A-403D-885F-4A830D135EC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4BA60C92-4FC2-4A83-9EA9-F4C46E7B415F}"/>
              </a:ext>
            </a:extLst>
          </p:cNvPr>
          <p:cNvSpPr>
            <a:spLocks noGrp="1"/>
          </p:cNvSpPr>
          <p:nvPr>
            <p:ph idx="1"/>
          </p:nvPr>
        </p:nvSpPr>
        <p:spPr/>
        <p:txBody>
          <a:bodyPr>
            <a:normAutofit fontScale="85000" lnSpcReduction="20000"/>
          </a:bodyPr>
          <a:lstStyle/>
          <a:p>
            <a:pPr marL="45720" indent="0">
              <a:buNone/>
            </a:pPr>
            <a:r>
              <a:rPr lang="en-US" dirty="0"/>
              <a:t>All the external resources that were used in creating this project are listed below:</a:t>
            </a:r>
          </a:p>
          <a:p>
            <a:pPr marL="45720" indent="0">
              <a:buNone/>
            </a:pPr>
            <a:r>
              <a:rPr lang="en-US" dirty="0"/>
              <a:t>	1) https://www.google.com/</a:t>
            </a:r>
          </a:p>
          <a:p>
            <a:pPr marL="45720" indent="0">
              <a:buNone/>
            </a:pPr>
            <a:r>
              <a:rPr lang="en-US" dirty="0"/>
              <a:t>	2) https://www.youtube.com/</a:t>
            </a:r>
          </a:p>
          <a:p>
            <a:pPr marL="45720" indent="0">
              <a:buNone/>
            </a:pPr>
            <a:r>
              <a:rPr lang="en-US" dirty="0"/>
              <a:t>	3) https://scikit-learn.org/stable/user_guide.html</a:t>
            </a:r>
          </a:p>
          <a:p>
            <a:pPr marL="45720" indent="0">
              <a:buNone/>
            </a:pPr>
            <a:r>
              <a:rPr lang="en-US" dirty="0"/>
              <a:t>	4) https://github.com/</a:t>
            </a:r>
          </a:p>
          <a:p>
            <a:pPr marL="45720" indent="0">
              <a:buNone/>
            </a:pPr>
            <a:r>
              <a:rPr lang="en-US" dirty="0"/>
              <a:t>	5) https://www.kaggle.com/</a:t>
            </a:r>
          </a:p>
          <a:p>
            <a:pPr marL="45720" indent="0">
              <a:buNone/>
            </a:pPr>
            <a:r>
              <a:rPr lang="en-US" dirty="0"/>
              <a:t>	6) https://medium.com/</a:t>
            </a:r>
          </a:p>
          <a:p>
            <a:pPr marL="45720" indent="0">
              <a:buNone/>
            </a:pPr>
            <a:r>
              <a:rPr lang="en-US" dirty="0"/>
              <a:t>	7) https://towardsdatascience.com/</a:t>
            </a:r>
          </a:p>
          <a:p>
            <a:pPr marL="45720" indent="0">
              <a:buNone/>
            </a:pPr>
            <a:r>
              <a:rPr lang="en-US" dirty="0"/>
              <a:t>	8) https://www.analyticsvidhya.com/</a:t>
            </a:r>
            <a:endParaRPr lang="en-IN" dirty="0"/>
          </a:p>
        </p:txBody>
      </p:sp>
    </p:spTree>
    <p:extLst>
      <p:ext uri="{BB962C8B-B14F-4D97-AF65-F5344CB8AC3E}">
        <p14:creationId xmlns:p14="http://schemas.microsoft.com/office/powerpoint/2010/main" val="17929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C0E02-7E16-42DE-BE6E-B2A234729C75}"/>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7E29125F-05F3-4C0E-8D02-796D922AAE7A}"/>
              </a:ext>
            </a:extLst>
          </p:cNvPr>
          <p:cNvSpPr>
            <a:spLocks noGrp="1"/>
          </p:cNvSpPr>
          <p:nvPr>
            <p:ph idx="1"/>
          </p:nvPr>
        </p:nvSpPr>
        <p:spPr>
          <a:xfrm>
            <a:off x="1531101" y="1853754"/>
            <a:ext cx="9444229" cy="4152901"/>
          </a:xfrm>
        </p:spPr>
        <p:txBody>
          <a:bodyPr>
            <a:normAutofit/>
          </a:bodyPr>
          <a:lstStyle/>
          <a:p>
            <a:pPr marL="45720" indent="0" algn="just">
              <a:buNone/>
            </a:pPr>
            <a:r>
              <a:rPr lang="en-US" dirty="0"/>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endParaRPr lang="en-IN" dirty="0"/>
          </a:p>
        </p:txBody>
      </p:sp>
    </p:spTree>
    <p:extLst>
      <p:ext uri="{BB962C8B-B14F-4D97-AF65-F5344CB8AC3E}">
        <p14:creationId xmlns:p14="http://schemas.microsoft.com/office/powerpoint/2010/main" val="46177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0580C-3B10-4E74-A13D-0CF02B1917AC}"/>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id="{741FA42A-DEBA-4808-B572-9E2E2C423F3C}"/>
              </a:ext>
            </a:extLst>
          </p:cNvPr>
          <p:cNvSpPr>
            <a:spLocks noGrp="1"/>
          </p:cNvSpPr>
          <p:nvPr>
            <p:ph idx="1"/>
          </p:nvPr>
        </p:nvSpPr>
        <p:spPr/>
        <p:txBody>
          <a:bodyPr>
            <a:normAutofit fontScale="85000" lnSpcReduction="10000"/>
          </a:bodyPr>
          <a:lstStyle/>
          <a:p>
            <a:pPr marL="45720" indent="0">
              <a:buNone/>
            </a:pPr>
            <a:r>
              <a:rPr lang="en-US" dirty="0"/>
              <a:t>You have to scrape at least 5000 used cars data. You can scrape more data as well, it’s up to you. more the data better the model</a:t>
            </a:r>
          </a:p>
          <a:p>
            <a:pPr marL="45720" indent="0">
              <a:buNone/>
            </a:pPr>
            <a:r>
              <a:rPr lang="en-US" dirty="0"/>
              <a:t>In this section You need to scrape the data of used cars from websites (OLX, Car Dekho, Cars 24 etc.) You need web scraping for this. You have to fetch data for different locations. The number of</a:t>
            </a:r>
          </a:p>
          <a:p>
            <a:pPr marL="45720" indent="0" algn="just">
              <a:buNone/>
            </a:pPr>
            <a:r>
              <a:rPr lang="en-US" dirty="0"/>
              <a:t>columns for data doesn’t have limit, it’s up to you and your creativity. Generally, these columns are Brand, model, variant, manufacturing year, driven kilometers, fuel, number of owners, location and at last target variable Price of the car. This data is to give you a hint about important variables in used car model. You can make changes to it, you can add or you can remove some columns, it completely depends on the website from which you are fetching the data.</a:t>
            </a:r>
          </a:p>
          <a:p>
            <a:pPr marL="45720" indent="0">
              <a:buNone/>
            </a:pPr>
            <a:r>
              <a:rPr lang="en-US" dirty="0"/>
              <a:t>Try to include all types of cars in your data for example- SUV, Sedans, Coupe, minivan, Hatchback.</a:t>
            </a:r>
            <a:endParaRPr lang="en-IN" dirty="0"/>
          </a:p>
        </p:txBody>
      </p:sp>
    </p:spTree>
    <p:extLst>
      <p:ext uri="{BB962C8B-B14F-4D97-AF65-F5344CB8AC3E}">
        <p14:creationId xmlns:p14="http://schemas.microsoft.com/office/powerpoint/2010/main" val="16762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D3840-75B2-4543-BC5A-295B5311F4EB}"/>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id="{FEA0C142-AACB-4E3B-B198-8F75B98F1C1A}"/>
              </a:ext>
            </a:extLst>
          </p:cNvPr>
          <p:cNvSpPr>
            <a:spLocks noGrp="1"/>
          </p:cNvSpPr>
          <p:nvPr>
            <p:ph idx="1"/>
          </p:nvPr>
        </p:nvSpPr>
        <p:spPr/>
        <p:txBody>
          <a:bodyPr>
            <a:normAutofit fontScale="85000" lnSpcReduction="10000"/>
          </a:bodyPr>
          <a:lstStyle/>
          <a:p>
            <a:pPr marL="45720" indent="0" algn="just">
              <a:buNone/>
            </a:pPr>
            <a:r>
              <a:rPr lang="en-US" dirty="0"/>
              <a:t>After collecting the data, you need to build a machine learning model. Before model building do all data pre-processing steps. Try different models with different hyper parameters and select the best model. Follow the complete life cycle of data science. Include all the steps below.</a:t>
            </a:r>
          </a:p>
          <a:p>
            <a:pPr marL="45720" indent="0">
              <a:buNone/>
            </a:pPr>
            <a:r>
              <a:rPr lang="en-US" dirty="0"/>
              <a:t>1. Data Cleaning</a:t>
            </a:r>
          </a:p>
          <a:p>
            <a:pPr marL="45720" indent="0">
              <a:buNone/>
            </a:pPr>
            <a:r>
              <a:rPr lang="en-US" dirty="0"/>
              <a:t>2. Exploratory Data Analysis</a:t>
            </a:r>
          </a:p>
          <a:p>
            <a:pPr marL="45720" indent="0">
              <a:buNone/>
            </a:pPr>
            <a:r>
              <a:rPr lang="en-US" dirty="0"/>
              <a:t>3. Data Pre-processing</a:t>
            </a:r>
          </a:p>
          <a:p>
            <a:pPr marL="45720" indent="0">
              <a:buNone/>
            </a:pPr>
            <a:r>
              <a:rPr lang="en-US" dirty="0"/>
              <a:t>4. Model Building</a:t>
            </a:r>
          </a:p>
          <a:p>
            <a:pPr marL="45720" indent="0">
              <a:buNone/>
            </a:pPr>
            <a:r>
              <a:rPr lang="en-US" dirty="0"/>
              <a:t>5. Model Evaluation</a:t>
            </a:r>
          </a:p>
          <a:p>
            <a:pPr marL="45720" indent="0">
              <a:buNone/>
            </a:pPr>
            <a:r>
              <a:rPr lang="en-US" dirty="0"/>
              <a:t>6. Selecting the best model</a:t>
            </a:r>
            <a:endParaRPr lang="en-IN" dirty="0"/>
          </a:p>
        </p:txBody>
      </p:sp>
    </p:spTree>
    <p:extLst>
      <p:ext uri="{BB962C8B-B14F-4D97-AF65-F5344CB8AC3E}">
        <p14:creationId xmlns:p14="http://schemas.microsoft.com/office/powerpoint/2010/main" val="200291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49276-39E4-4FBA-A534-946F45F62D04}"/>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45ABA75A-EF48-421E-A2FD-35B324B9529A}"/>
              </a:ext>
            </a:extLst>
          </p:cNvPr>
          <p:cNvSpPr>
            <a:spLocks noGrp="1"/>
          </p:cNvSpPr>
          <p:nvPr>
            <p:ph idx="1"/>
          </p:nvPr>
        </p:nvSpPr>
        <p:spPr>
          <a:xfrm>
            <a:off x="1555205" y="1778863"/>
            <a:ext cx="7420119" cy="4152901"/>
          </a:xfrm>
        </p:spPr>
        <p:txBody>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fill the missing data.</a:t>
            </a:r>
          </a:p>
          <a:p>
            <a:r>
              <a:rPr lang="en-US" dirty="0"/>
              <a:t>Checking the summary of the dataset.</a:t>
            </a:r>
          </a:p>
          <a:p>
            <a:r>
              <a:rPr lang="en-US" dirty="0"/>
              <a:t>Checking unique values.</a:t>
            </a:r>
          </a:p>
          <a:p>
            <a:r>
              <a:rPr lang="en-US" dirty="0"/>
              <a:t>Checking all the categorical columns in the dataset.</a:t>
            </a:r>
          </a:p>
          <a:p>
            <a:endParaRPr lang="en-IN" dirty="0"/>
          </a:p>
        </p:txBody>
      </p:sp>
    </p:spTree>
    <p:extLst>
      <p:ext uri="{BB962C8B-B14F-4D97-AF65-F5344CB8AC3E}">
        <p14:creationId xmlns:p14="http://schemas.microsoft.com/office/powerpoint/2010/main" val="4181723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47FC7-53C6-47D0-A521-7330FCAAB04C}"/>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3F8BD31F-3B26-4F0A-A345-84D46AC445C0}"/>
              </a:ext>
            </a:extLst>
          </p:cNvPr>
          <p:cNvSpPr>
            <a:spLocks noGrp="1"/>
          </p:cNvSpPr>
          <p:nvPr>
            <p:ph idx="1"/>
          </p:nvPr>
        </p:nvSpPr>
        <p:spPr>
          <a:xfrm>
            <a:off x="1555205" y="1900580"/>
            <a:ext cx="8325642" cy="4152901"/>
          </a:xfrm>
        </p:spPr>
        <p:txBody>
          <a:bodyPr/>
          <a:lstStyle/>
          <a:p>
            <a:r>
              <a:rPr lang="en-US" dirty="0"/>
              <a:t>Visualizing each features using matplotlib and seaborn.</a:t>
            </a:r>
          </a:p>
          <a:p>
            <a:r>
              <a:rPr lang="en-US" dirty="0"/>
              <a:t>Performing encoding using the ordinal encoder on categorical features.</a:t>
            </a:r>
          </a:p>
          <a:p>
            <a:r>
              <a:rPr lang="en-US" dirty="0"/>
              <a:t>Checking for co-relation/multi-collinearity in a heatmap.</a:t>
            </a:r>
          </a:p>
          <a:p>
            <a:r>
              <a:rPr lang="en-US" dirty="0"/>
              <a:t>Checking for Outliers/Skewness using boxen plot and distribution plot.</a:t>
            </a:r>
          </a:p>
          <a:p>
            <a:r>
              <a:rPr lang="en-US" dirty="0"/>
              <a:t>Perform Scaling using Standard Scaler method.</a:t>
            </a:r>
          </a:p>
          <a:p>
            <a:r>
              <a:rPr lang="en-US" dirty="0"/>
              <a:t>Checking for the final dimension of dataset to confirm the input details.</a:t>
            </a:r>
          </a:p>
          <a:p>
            <a:r>
              <a:rPr lang="en-US" dirty="0"/>
              <a:t>Creating train test split and the best random state found in the range 1-1000.</a:t>
            </a:r>
          </a:p>
          <a:p>
            <a:endParaRPr lang="en-IN" dirty="0"/>
          </a:p>
        </p:txBody>
      </p:sp>
    </p:spTree>
    <p:extLst>
      <p:ext uri="{BB962C8B-B14F-4D97-AF65-F5344CB8AC3E}">
        <p14:creationId xmlns:p14="http://schemas.microsoft.com/office/powerpoint/2010/main" val="2104658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C6C4E-A9B7-45E3-A07B-619508B85841}"/>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id="{B98FE444-E054-447E-AB45-FD06D9975000}"/>
              </a:ext>
            </a:extLst>
          </p:cNvPr>
          <p:cNvSpPr>
            <a:spLocks noGrp="1"/>
          </p:cNvSpPr>
          <p:nvPr>
            <p:ph idx="1"/>
          </p:nvPr>
        </p:nvSpPr>
        <p:spPr>
          <a:xfrm>
            <a:off x="1528572" y="1485900"/>
            <a:ext cx="8041556" cy="4152901"/>
          </a:xfrm>
        </p:spPr>
        <p:txBody>
          <a:bodyPr>
            <a:normAutofit fontScale="92500" lnSpcReduction="10000"/>
          </a:bodyPr>
          <a:lstStyle/>
          <a:p>
            <a:pPr>
              <a:buFont typeface="Wingdings" panose="05000000000000000000" pitchFamily="2" charset="2"/>
              <a:buChar char="Ø"/>
            </a:pPr>
            <a:r>
              <a:rPr lang="en-IN" dirty="0"/>
              <a:t> Hardware technology being used.</a:t>
            </a:r>
          </a:p>
          <a:p>
            <a:pPr marL="45720" indent="0">
              <a:buNone/>
            </a:pPr>
            <a:r>
              <a:rPr lang="en-IN" dirty="0"/>
              <a:t>RAM 	: 8 GB</a:t>
            </a:r>
          </a:p>
          <a:p>
            <a:pPr marL="45720" indent="0">
              <a:buNone/>
            </a:pPr>
            <a:r>
              <a:rPr lang="en-IN" dirty="0"/>
              <a:t>CPU 	: </a:t>
            </a:r>
            <a:r>
              <a:rPr lang="en-US" b="0" i="0" u="none" strike="noStrike" dirty="0">
                <a:solidFill>
                  <a:srgbClr val="0068B5"/>
                </a:solidFill>
                <a:effectLst/>
                <a:latin typeface="intel-clear"/>
              </a:rPr>
              <a:t>Intel® Core™ i5-12400F Processor (18M Cache, up to 4.40 GHz)</a:t>
            </a:r>
            <a:r>
              <a:rPr lang="en-IN" dirty="0"/>
              <a:t> </a:t>
            </a:r>
          </a:p>
          <a:p>
            <a:pPr marL="45720" indent="0">
              <a:buNone/>
            </a:pPr>
            <a:r>
              <a:rPr lang="en-IN" u="sng" dirty="0"/>
              <a:t>Software technology being used.</a:t>
            </a:r>
          </a:p>
          <a:p>
            <a:pPr marL="45720" indent="0">
              <a:buNone/>
            </a:pPr>
            <a:r>
              <a:rPr lang="en-IN" dirty="0"/>
              <a:t>Programming language 		: Python</a:t>
            </a:r>
          </a:p>
          <a:p>
            <a:pPr marL="45720" indent="0">
              <a:buNone/>
            </a:pPr>
            <a:r>
              <a:rPr lang="en-IN" dirty="0"/>
              <a:t>Distribution 			: Anaconda Navigator</a:t>
            </a:r>
          </a:p>
          <a:p>
            <a:pPr marL="45720" indent="0">
              <a:buNone/>
            </a:pPr>
            <a:r>
              <a:rPr lang="en-IN" dirty="0"/>
              <a:t>Browser based language shell 		: Jupyter Notebook</a:t>
            </a:r>
          </a:p>
          <a:p>
            <a:pPr>
              <a:buFont typeface="Wingdings" panose="05000000000000000000" pitchFamily="2" charset="2"/>
              <a:buChar char="Ø"/>
            </a:pPr>
            <a:r>
              <a:rPr lang="en-IN" dirty="0"/>
              <a:t> Libraries/Packages specifically being used.</a:t>
            </a:r>
          </a:p>
          <a:p>
            <a:pPr marL="45720" indent="0">
              <a:buNone/>
            </a:pPr>
            <a:r>
              <a:rPr lang="en-IN" dirty="0"/>
              <a:t>Pandas, NumPy, matplotlib, seaborn, scikit-learn, pandas-profiling, missingno</a:t>
            </a:r>
          </a:p>
        </p:txBody>
      </p:sp>
    </p:spTree>
    <p:extLst>
      <p:ext uri="{BB962C8B-B14F-4D97-AF65-F5344CB8AC3E}">
        <p14:creationId xmlns:p14="http://schemas.microsoft.com/office/powerpoint/2010/main" val="1515668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F5AFAE-B80F-42D3-94B4-729362BC1BCB}">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schemas.microsoft.com/office/infopath/2007/PartnerControls"/>
    <ds:schemaRef ds:uri="http://purl.org/dc/dcmitype/"/>
    <ds:schemaRef ds:uri="40262f94-9f35-4ac3-9a90-690165a166b7"/>
    <ds:schemaRef ds:uri="a4f35948-e619-41b3-aa29-22878b09cfd2"/>
    <ds:schemaRef ds:uri="http://www.w3.org/XML/1998/namespace"/>
    <ds:schemaRef ds:uri="http://purl.org/dc/terms/"/>
  </ds:schemaRefs>
</ds:datastoreItem>
</file>

<file path=customXml/itemProps2.xml><?xml version="1.0" encoding="utf-8"?>
<ds:datastoreItem xmlns:ds="http://schemas.openxmlformats.org/officeDocument/2006/customXml" ds:itemID="{6CC9A7CA-BEC5-41E5-AAE1-C9D7FC518E00}">
  <ds:schemaRefs>
    <ds:schemaRef ds:uri="http://schemas.microsoft.com/sharepoint/v3/contenttype/forms"/>
  </ds:schemaRefs>
</ds:datastoreItem>
</file>

<file path=customXml/itemProps3.xml><?xml version="1.0" encoding="utf-8"?>
<ds:datastoreItem xmlns:ds="http://schemas.openxmlformats.org/officeDocument/2006/customXml" ds:itemID="{D59B8A7B-DB68-4625-86A7-7FECB4C2AE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2653</TotalTime>
  <Words>1621</Words>
  <Application>Microsoft Office PowerPoint</Application>
  <PresentationFormat>Widescreen</PresentationFormat>
  <Paragraphs>112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Cambria</vt:lpstr>
      <vt:lpstr>Constantia (Body)</vt:lpstr>
      <vt:lpstr>Gill Sans MT</vt:lpstr>
      <vt:lpstr>intel-clear</vt:lpstr>
      <vt:lpstr>Wingdings</vt:lpstr>
      <vt:lpstr>Gallery</vt:lpstr>
      <vt:lpstr>Used Car Price Prediction Project Presentation</vt:lpstr>
      <vt:lpstr>ACKNOWLEDGMENT</vt:lpstr>
      <vt:lpstr>ACKNOWLEDGMENT</vt:lpstr>
      <vt:lpstr>PROBLEM STATEMENT</vt:lpstr>
      <vt:lpstr>DATA COLLECTION PHASE</vt:lpstr>
      <vt:lpstr>MODEL BUILDING PHASE</vt:lpstr>
      <vt:lpstr>DATA PREPROCESSING</vt:lpstr>
      <vt:lpstr>DATA PREPROCESSING</vt:lpstr>
      <vt:lpstr>TECHNOLOGY USED</vt:lpstr>
      <vt:lpstr>PowerPoint Presentation</vt:lpstr>
      <vt:lpstr>EXPLORATORY DATA ANALYSIS (EDA)</vt:lpstr>
      <vt:lpstr>MODEL TRAINING PHASES</vt:lpstr>
      <vt:lpstr>REGRESSION MACHINE LEARNING MODEL/S USED</vt:lpstr>
      <vt:lpstr>EVALUATION AND HYPER PARAMETER TUNING</vt:lpstr>
      <vt:lpstr>Outputs for different models:</vt:lpstr>
      <vt:lpstr>CONCLUSION</vt:lpstr>
      <vt:lpstr>CONCLUSION(continueD..)</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Neeraj Kumar</cp:lastModifiedBy>
  <cp:revision>17</cp:revision>
  <dcterms:created xsi:type="dcterms:W3CDTF">2021-11-11T17:57:02Z</dcterms:created>
  <dcterms:modified xsi:type="dcterms:W3CDTF">2022-01-27T16:18:35Z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