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9040" y="1362583"/>
            <a:ext cx="7525918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Classification:</a:t>
            </a:r>
            <a:r>
              <a:rPr spc="-20" dirty="0"/>
              <a:t> </a:t>
            </a:r>
            <a:r>
              <a:rPr spc="-5" dirty="0"/>
              <a:t>Internal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Classification:</a:t>
            </a:r>
            <a:r>
              <a:rPr spc="-20" dirty="0"/>
              <a:t> </a:t>
            </a:r>
            <a:r>
              <a:rPr spc="-5" dirty="0"/>
              <a:t>Internal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Classification:</a:t>
            </a:r>
            <a:r>
              <a:rPr spc="-20" dirty="0"/>
              <a:t> </a:t>
            </a:r>
            <a:r>
              <a:rPr spc="-5" dirty="0"/>
              <a:t>Internal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Classification:</a:t>
            </a:r>
            <a:r>
              <a:rPr spc="-20" dirty="0"/>
              <a:t> </a:t>
            </a:r>
            <a:r>
              <a:rPr spc="-5" dirty="0"/>
              <a:t>Internal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Classification:</a:t>
            </a:r>
            <a:r>
              <a:rPr spc="-20" dirty="0"/>
              <a:t> </a:t>
            </a:r>
            <a:r>
              <a:rPr spc="-5" dirty="0"/>
              <a:t>Internal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80">
                <a:moveTo>
                  <a:pt x="9144000" y="0"/>
                </a:moveTo>
                <a:lnTo>
                  <a:pt x="0" y="0"/>
                </a:lnTo>
                <a:lnTo>
                  <a:pt x="0" y="487679"/>
                </a:lnTo>
                <a:lnTo>
                  <a:pt x="9144000" y="487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959" y="1191260"/>
            <a:ext cx="372110" cy="45720"/>
          </a:xfrm>
          <a:custGeom>
            <a:avLst/>
            <a:gdLst/>
            <a:ahLst/>
            <a:cxnLst/>
            <a:rect l="l" t="t" r="r" b="b"/>
            <a:pathLst>
              <a:path w="372109" h="45719">
                <a:moveTo>
                  <a:pt x="372109" y="0"/>
                </a:moveTo>
                <a:lnTo>
                  <a:pt x="0" y="0"/>
                </a:lnTo>
                <a:lnTo>
                  <a:pt x="0" y="45720"/>
                </a:lnTo>
                <a:lnTo>
                  <a:pt x="372109" y="45720"/>
                </a:lnTo>
                <a:lnTo>
                  <a:pt x="372109" y="0"/>
                </a:lnTo>
                <a:close/>
              </a:path>
            </a:pathLst>
          </a:custGeom>
          <a:solidFill>
            <a:srgbClr val="EB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28675" y="1191260"/>
            <a:ext cx="378460" cy="45720"/>
          </a:xfrm>
          <a:custGeom>
            <a:avLst/>
            <a:gdLst/>
            <a:ahLst/>
            <a:cxnLst/>
            <a:rect l="l" t="t" r="r" b="b"/>
            <a:pathLst>
              <a:path w="378459" h="45719">
                <a:moveTo>
                  <a:pt x="378459" y="0"/>
                </a:moveTo>
                <a:lnTo>
                  <a:pt x="0" y="0"/>
                </a:lnTo>
                <a:lnTo>
                  <a:pt x="0" y="45720"/>
                </a:lnTo>
                <a:lnTo>
                  <a:pt x="378459" y="45720"/>
                </a:lnTo>
                <a:lnTo>
                  <a:pt x="378459" y="0"/>
                </a:lnTo>
                <a:close/>
              </a:path>
            </a:pathLst>
          </a:custGeom>
          <a:solidFill>
            <a:srgbClr val="1A99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50971" y="2371420"/>
            <a:ext cx="3242056" cy="7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0845" y="2034667"/>
            <a:ext cx="8522309" cy="172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856" y="4814951"/>
            <a:ext cx="116649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Classification:</a:t>
            </a:r>
            <a:r>
              <a:rPr spc="-20" dirty="0"/>
              <a:t> </a:t>
            </a:r>
            <a:r>
              <a:rPr spc="-5" dirty="0"/>
              <a:t>Internal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556" y="4827651"/>
            <a:ext cx="114109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4"/>
              </a:lnSpc>
            </a:pPr>
            <a:r>
              <a:rPr sz="1000" spc="-5" dirty="0">
                <a:latin typeface="Calibri"/>
                <a:cs typeface="Calibri"/>
              </a:rPr>
              <a:t>Classification: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Internal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08261"/>
            <a:ext cx="9144000" cy="4657090"/>
          </a:xfrm>
          <a:custGeom>
            <a:avLst/>
            <a:gdLst/>
            <a:ahLst/>
            <a:cxnLst/>
            <a:rect l="l" t="t" r="r" b="b"/>
            <a:pathLst>
              <a:path w="9144000" h="4657090">
                <a:moveTo>
                  <a:pt x="9144000" y="0"/>
                </a:moveTo>
                <a:lnTo>
                  <a:pt x="0" y="0"/>
                </a:lnTo>
                <a:lnTo>
                  <a:pt x="0" y="4657090"/>
                </a:lnTo>
                <a:lnTo>
                  <a:pt x="9144000" y="4657090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1200" y="1309370"/>
            <a:ext cx="496760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0" marR="5080" indent="-616585">
              <a:lnSpc>
                <a:spcPct val="114999"/>
              </a:lnSpc>
              <a:spcBef>
                <a:spcPts val="100"/>
              </a:spcBef>
            </a:pPr>
            <a:r>
              <a:rPr sz="3600" spc="195" dirty="0">
                <a:solidFill>
                  <a:srgbClr val="000000"/>
                </a:solidFill>
                <a:latin typeface="Trebuchet MS"/>
                <a:cs typeface="Trebuchet MS"/>
              </a:rPr>
              <a:t>IMAGE</a:t>
            </a:r>
            <a:r>
              <a:rPr sz="3600" spc="-2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195" dirty="0">
                <a:solidFill>
                  <a:srgbClr val="000000"/>
                </a:solidFill>
                <a:latin typeface="Trebuchet MS"/>
                <a:cs typeface="Trebuchet MS"/>
              </a:rPr>
              <a:t>SCRAPING</a:t>
            </a:r>
            <a:r>
              <a:rPr sz="3600" spc="-2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220" dirty="0">
                <a:solidFill>
                  <a:srgbClr val="000000"/>
                </a:solidFill>
                <a:latin typeface="Trebuchet MS"/>
                <a:cs typeface="Trebuchet MS"/>
              </a:rPr>
              <a:t>AND </a:t>
            </a:r>
            <a:r>
              <a:rPr sz="3600" spc="-10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spc="185" dirty="0">
                <a:solidFill>
                  <a:srgbClr val="000000"/>
                </a:solidFill>
                <a:latin typeface="Trebuchet MS"/>
                <a:cs typeface="Trebuchet MS"/>
              </a:rPr>
              <a:t>CLASSIFICATION</a:t>
            </a:r>
            <a:endParaRPr sz="3600" dirty="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8675" y="1181100"/>
            <a:ext cx="746760" cy="45720"/>
            <a:chOff x="828675" y="1181100"/>
            <a:chExt cx="746760" cy="45720"/>
          </a:xfrm>
        </p:grpSpPr>
        <p:sp>
          <p:nvSpPr>
            <p:cNvPr id="6" name="object 6"/>
            <p:cNvSpPr/>
            <p:nvPr/>
          </p:nvSpPr>
          <p:spPr>
            <a:xfrm>
              <a:off x="1203325" y="1181100"/>
              <a:ext cx="372110" cy="45720"/>
            </a:xfrm>
            <a:custGeom>
              <a:avLst/>
              <a:gdLst/>
              <a:ahLst/>
              <a:cxnLst/>
              <a:rect l="l" t="t" r="r" b="b"/>
              <a:pathLst>
                <a:path w="372109" h="45719">
                  <a:moveTo>
                    <a:pt x="37210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2109" y="45720"/>
                  </a:lnTo>
                  <a:lnTo>
                    <a:pt x="372109" y="0"/>
                  </a:lnTo>
                  <a:close/>
                </a:path>
              </a:pathLst>
            </a:custGeom>
            <a:solidFill>
              <a:srgbClr val="EB5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8675" y="1181100"/>
              <a:ext cx="378460" cy="45720"/>
            </a:xfrm>
            <a:custGeom>
              <a:avLst/>
              <a:gdLst/>
              <a:ahLst/>
              <a:cxnLst/>
              <a:rect l="l" t="t" r="r" b="b"/>
              <a:pathLst>
                <a:path w="378459" h="45719">
                  <a:moveTo>
                    <a:pt x="37845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8459" y="45720"/>
                  </a:lnTo>
                  <a:lnTo>
                    <a:pt x="378459" y="0"/>
                  </a:lnTo>
                  <a:close/>
                </a:path>
              </a:pathLst>
            </a:custGeom>
            <a:solidFill>
              <a:srgbClr val="1A9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2">
            <a:extLst>
              <a:ext uri="{FF2B5EF4-FFF2-40B4-BE49-F238E27FC236}">
                <a16:creationId xmlns:a16="http://schemas.microsoft.com/office/drawing/2014/main" id="{4E25D6CF-99E8-41E8-A918-AF4F49D7FAB9}"/>
              </a:ext>
            </a:extLst>
          </p:cNvPr>
          <p:cNvSpPr txBox="1"/>
          <p:nvPr/>
        </p:nvSpPr>
        <p:spPr>
          <a:xfrm>
            <a:off x="3352800" y="3398259"/>
            <a:ext cx="16465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600" b="1" spc="-105" dirty="0">
                <a:solidFill>
                  <a:srgbClr val="666666"/>
                </a:solidFill>
                <a:latin typeface="Tahoma"/>
                <a:cs typeface="Tahoma"/>
              </a:rPr>
              <a:t>Sub</a:t>
            </a:r>
            <a:r>
              <a:rPr sz="1600" b="1" spc="-175" dirty="0">
                <a:solidFill>
                  <a:srgbClr val="666666"/>
                </a:solidFill>
                <a:latin typeface="Tahoma"/>
                <a:cs typeface="Tahoma"/>
              </a:rPr>
              <a:t>m</a:t>
            </a:r>
            <a:r>
              <a:rPr sz="1600" b="1" spc="-45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1600" b="1" spc="-70" dirty="0">
                <a:solidFill>
                  <a:srgbClr val="666666"/>
                </a:solidFill>
                <a:latin typeface="Tahoma"/>
                <a:cs typeface="Tahoma"/>
              </a:rPr>
              <a:t>tt</a:t>
            </a:r>
            <a:r>
              <a:rPr sz="1600" b="1" spc="-105" dirty="0">
                <a:solidFill>
                  <a:srgbClr val="666666"/>
                </a:solidFill>
                <a:latin typeface="Tahoma"/>
                <a:cs typeface="Tahoma"/>
              </a:rPr>
              <a:t>ed</a:t>
            </a:r>
            <a:r>
              <a:rPr sz="1600" b="1" spc="-14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600" b="1" spc="-110" dirty="0">
                <a:solidFill>
                  <a:srgbClr val="666666"/>
                </a:solidFill>
                <a:latin typeface="Tahoma"/>
                <a:cs typeface="Tahoma"/>
              </a:rPr>
              <a:t>By</a:t>
            </a:r>
            <a:r>
              <a:rPr sz="1600" b="1" spc="-16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600" b="1" spc="-75" dirty="0">
                <a:solidFill>
                  <a:srgbClr val="666666"/>
                </a:solidFill>
                <a:latin typeface="Tahoma"/>
                <a:cs typeface="Tahoma"/>
              </a:rPr>
              <a:t>-</a:t>
            </a:r>
            <a:endParaRPr sz="16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lang="en-US" sz="1600" spc="-10" dirty="0">
                <a:solidFill>
                  <a:srgbClr val="666666"/>
                </a:solidFill>
                <a:latin typeface="Tahoma"/>
                <a:cs typeface="Tahoma"/>
              </a:rPr>
              <a:t>Neeraj Kumar S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T</a:t>
            </a:r>
            <a:r>
              <a:rPr spc="-330" dirty="0"/>
              <a:t>h</a:t>
            </a:r>
            <a:r>
              <a:rPr spc="-300" dirty="0"/>
              <a:t>a</a:t>
            </a:r>
            <a:r>
              <a:rPr spc="-340" dirty="0"/>
              <a:t>n</a:t>
            </a:r>
            <a:r>
              <a:rPr spc="-315" dirty="0"/>
              <a:t>k</a:t>
            </a:r>
            <a:r>
              <a:rPr spc="-260" dirty="0"/>
              <a:t> </a:t>
            </a:r>
            <a:r>
              <a:rPr spc="-355" dirty="0"/>
              <a:t>Y</a:t>
            </a:r>
            <a:r>
              <a:rPr spc="-305" dirty="0"/>
              <a:t>o</a:t>
            </a:r>
            <a:r>
              <a:rPr spc="-260" dirty="0"/>
              <a:t>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7776" y="1553083"/>
            <a:ext cx="30086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60" dirty="0">
                <a:solidFill>
                  <a:srgbClr val="1A1A1A"/>
                </a:solidFill>
                <a:latin typeface="Trebuchet MS"/>
                <a:cs typeface="Trebuchet MS"/>
              </a:rPr>
              <a:t>Problem</a:t>
            </a:r>
            <a:r>
              <a:rPr sz="2500" spc="-17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500" spc="60" dirty="0">
                <a:solidFill>
                  <a:srgbClr val="1A1A1A"/>
                </a:solidFill>
                <a:latin typeface="Trebuchet MS"/>
                <a:cs typeface="Trebuchet MS"/>
              </a:rPr>
              <a:t>Statement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944" y="2111781"/>
            <a:ext cx="7559675" cy="70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marR="5080" indent="-323215" algn="just">
              <a:lnSpc>
                <a:spcPct val="113900"/>
              </a:lnSpc>
              <a:spcBef>
                <a:spcPts val="100"/>
              </a:spcBef>
              <a:buClr>
                <a:srgbClr val="434343"/>
              </a:buClr>
              <a:buSzPct val="115384"/>
              <a:buChar char="●"/>
              <a:tabLst>
                <a:tab pos="335915" algn="l"/>
              </a:tabLst>
            </a:pPr>
            <a:r>
              <a:rPr sz="1300" spc="-5" dirty="0">
                <a:latin typeface="Tahoma"/>
                <a:cs typeface="Tahoma"/>
              </a:rPr>
              <a:t>Images</a:t>
            </a:r>
            <a:r>
              <a:rPr sz="1300" spc="-2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are one</a:t>
            </a:r>
            <a:r>
              <a:rPr sz="1300" spc="1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of</a:t>
            </a:r>
            <a:r>
              <a:rPr sz="1300" spc="-3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the</a:t>
            </a:r>
            <a:r>
              <a:rPr sz="1300" spc="2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major</a:t>
            </a:r>
            <a:r>
              <a:rPr sz="1300" spc="-3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sources</a:t>
            </a:r>
            <a:r>
              <a:rPr sz="1300" spc="1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of</a:t>
            </a:r>
            <a:r>
              <a:rPr sz="1300" spc="-3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data </a:t>
            </a:r>
            <a:r>
              <a:rPr sz="1300" spc="-5" dirty="0">
                <a:latin typeface="Tahoma"/>
                <a:cs typeface="Tahoma"/>
              </a:rPr>
              <a:t>in</a:t>
            </a:r>
            <a:r>
              <a:rPr sz="1300" spc="-3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the</a:t>
            </a:r>
            <a:r>
              <a:rPr sz="1300" spc="-5" dirty="0">
                <a:latin typeface="Tahoma"/>
                <a:cs typeface="Tahoma"/>
              </a:rPr>
              <a:t> field</a:t>
            </a:r>
            <a:r>
              <a:rPr sz="1300" spc="-5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of</a:t>
            </a:r>
            <a:r>
              <a:rPr sz="1300" spc="-3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data</a:t>
            </a:r>
            <a:r>
              <a:rPr sz="130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science and</a:t>
            </a:r>
            <a:r>
              <a:rPr sz="1300" spc="2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AI.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This field</a:t>
            </a:r>
            <a:r>
              <a:rPr sz="1300" spc="-8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is</a:t>
            </a:r>
            <a:r>
              <a:rPr sz="1300" spc="-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making </a:t>
            </a:r>
            <a:r>
              <a:rPr sz="1300" spc="-39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appropriate use </a:t>
            </a:r>
            <a:r>
              <a:rPr sz="1300" dirty="0">
                <a:latin typeface="Tahoma"/>
                <a:cs typeface="Tahoma"/>
              </a:rPr>
              <a:t>of </a:t>
            </a:r>
            <a:r>
              <a:rPr sz="1300" spc="-5" dirty="0">
                <a:latin typeface="Tahoma"/>
                <a:cs typeface="Tahoma"/>
              </a:rPr>
              <a:t>information </a:t>
            </a:r>
            <a:r>
              <a:rPr sz="1300" spc="-10" dirty="0">
                <a:latin typeface="Tahoma"/>
                <a:cs typeface="Tahoma"/>
              </a:rPr>
              <a:t>that </a:t>
            </a:r>
            <a:r>
              <a:rPr sz="1300" spc="-5" dirty="0">
                <a:latin typeface="Tahoma"/>
                <a:cs typeface="Tahoma"/>
              </a:rPr>
              <a:t>can </a:t>
            </a:r>
            <a:r>
              <a:rPr sz="1300" dirty="0">
                <a:latin typeface="Tahoma"/>
                <a:cs typeface="Tahoma"/>
              </a:rPr>
              <a:t>be </a:t>
            </a:r>
            <a:r>
              <a:rPr sz="1300" spc="-5" dirty="0">
                <a:latin typeface="Tahoma"/>
                <a:cs typeface="Tahoma"/>
              </a:rPr>
              <a:t>gathered through </a:t>
            </a:r>
            <a:r>
              <a:rPr sz="1300" dirty="0">
                <a:latin typeface="Tahoma"/>
                <a:cs typeface="Tahoma"/>
              </a:rPr>
              <a:t>images </a:t>
            </a:r>
            <a:r>
              <a:rPr sz="1300" spc="-5" dirty="0">
                <a:latin typeface="Tahoma"/>
                <a:cs typeface="Tahoma"/>
              </a:rPr>
              <a:t>by examining its features and </a:t>
            </a:r>
            <a:r>
              <a:rPr sz="130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details.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08" y="3320186"/>
            <a:ext cx="7661909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13300"/>
              </a:lnSpc>
              <a:spcBef>
                <a:spcPts val="100"/>
              </a:spcBef>
              <a:buClr>
                <a:srgbClr val="434343"/>
              </a:buClr>
              <a:buSzPct val="115384"/>
              <a:buChar char="●"/>
              <a:tabLst>
                <a:tab pos="335280" algn="l"/>
                <a:tab pos="335915" algn="l"/>
              </a:tabLst>
            </a:pPr>
            <a:r>
              <a:rPr sz="1300" spc="-5" dirty="0">
                <a:latin typeface="Tahoma"/>
                <a:cs typeface="Tahoma"/>
              </a:rPr>
              <a:t>The</a:t>
            </a:r>
            <a:r>
              <a:rPr sz="1300" spc="5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idea</a:t>
            </a:r>
            <a:r>
              <a:rPr sz="1300" spc="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behind</a:t>
            </a:r>
            <a:r>
              <a:rPr sz="1300" spc="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this</a:t>
            </a:r>
            <a:r>
              <a:rPr sz="1300" spc="1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project</a:t>
            </a:r>
            <a:r>
              <a:rPr sz="1300" spc="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is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to</a:t>
            </a:r>
            <a:r>
              <a:rPr sz="1300" spc="3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build</a:t>
            </a:r>
            <a:r>
              <a:rPr sz="1300" spc="1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a</a:t>
            </a:r>
            <a:r>
              <a:rPr sz="1300" spc="1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deep</a:t>
            </a:r>
            <a:r>
              <a:rPr sz="1300" spc="4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learning-based</a:t>
            </a:r>
            <a:r>
              <a:rPr sz="1300" spc="7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Image</a:t>
            </a:r>
            <a:r>
              <a:rPr sz="1300" spc="5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Classification</a:t>
            </a:r>
            <a:r>
              <a:rPr sz="1300" spc="-5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model</a:t>
            </a:r>
            <a:r>
              <a:rPr sz="1300" spc="5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on</a:t>
            </a:r>
            <a:r>
              <a:rPr sz="1300" spc="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images </a:t>
            </a:r>
            <a:r>
              <a:rPr sz="1300" spc="-39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that</a:t>
            </a:r>
            <a:r>
              <a:rPr sz="130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will</a:t>
            </a:r>
            <a:r>
              <a:rPr sz="1300" spc="-8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be</a:t>
            </a:r>
            <a:r>
              <a:rPr sz="1300" spc="-4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scraped</a:t>
            </a:r>
            <a:r>
              <a:rPr sz="1300" spc="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from e-commerce</a:t>
            </a:r>
            <a:r>
              <a:rPr sz="130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portal.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This</a:t>
            </a:r>
            <a:r>
              <a:rPr sz="1300" spc="-2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is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done</a:t>
            </a:r>
            <a:r>
              <a:rPr sz="1300" spc="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to</a:t>
            </a:r>
            <a:r>
              <a:rPr sz="1300" spc="-4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make</a:t>
            </a:r>
            <a:r>
              <a:rPr sz="1300" spc="-1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the</a:t>
            </a:r>
            <a:r>
              <a:rPr sz="1300" spc="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model</a:t>
            </a:r>
            <a:r>
              <a:rPr sz="1300" spc="-1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more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and</a:t>
            </a:r>
            <a:r>
              <a:rPr sz="1300" spc="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more</a:t>
            </a:r>
            <a:r>
              <a:rPr sz="1300" spc="-1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robust.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136" y="4330395"/>
            <a:ext cx="56216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95"/>
              </a:spcBef>
              <a:buChar char="●"/>
              <a:tabLst>
                <a:tab pos="323215" algn="l"/>
                <a:tab pos="323850" algn="l"/>
              </a:tabLst>
            </a:pPr>
            <a:r>
              <a:rPr sz="1300" spc="-5" dirty="0">
                <a:latin typeface="Tahoma"/>
                <a:cs typeface="Tahoma"/>
              </a:rPr>
              <a:t>This</a:t>
            </a:r>
            <a:r>
              <a:rPr sz="1300" spc="3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task</a:t>
            </a:r>
            <a:r>
              <a:rPr sz="1300" spc="1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is</a:t>
            </a:r>
            <a:r>
              <a:rPr sz="1300" spc="-1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divided</a:t>
            </a:r>
            <a:r>
              <a:rPr sz="1300" spc="-1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into</a:t>
            </a:r>
            <a:r>
              <a:rPr sz="1300" spc="3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two</a:t>
            </a:r>
            <a:r>
              <a:rPr sz="1300" spc="3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phases:</a:t>
            </a:r>
            <a:r>
              <a:rPr sz="1300" spc="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Data</a:t>
            </a:r>
            <a:r>
              <a:rPr sz="1300" spc="2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Collection</a:t>
            </a:r>
            <a:r>
              <a:rPr sz="1300" spc="-3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and</a:t>
            </a:r>
            <a:r>
              <a:rPr sz="1300" spc="4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Model</a:t>
            </a:r>
            <a:r>
              <a:rPr sz="1300" spc="5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Building.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040" y="1362583"/>
            <a:ext cx="24644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85" dirty="0">
                <a:solidFill>
                  <a:srgbClr val="1A1A1A"/>
                </a:solidFill>
                <a:latin typeface="Trebuchet MS"/>
                <a:cs typeface="Trebuchet MS"/>
              </a:rPr>
              <a:t>D</a:t>
            </a:r>
            <a:r>
              <a:rPr sz="2600" spc="60" dirty="0">
                <a:solidFill>
                  <a:srgbClr val="1A1A1A"/>
                </a:solidFill>
                <a:latin typeface="Trebuchet MS"/>
                <a:cs typeface="Trebuchet MS"/>
              </a:rPr>
              <a:t>ata</a:t>
            </a:r>
            <a:r>
              <a:rPr sz="2600" spc="-17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spc="60" dirty="0">
                <a:solidFill>
                  <a:srgbClr val="1A1A1A"/>
                </a:solidFill>
                <a:latin typeface="Trebuchet MS"/>
                <a:cs typeface="Trebuchet MS"/>
              </a:rPr>
              <a:t>Col</a:t>
            </a:r>
            <a:r>
              <a:rPr sz="2600" spc="15" dirty="0">
                <a:solidFill>
                  <a:srgbClr val="1A1A1A"/>
                </a:solidFill>
                <a:latin typeface="Trebuchet MS"/>
                <a:cs typeface="Trebuchet MS"/>
              </a:rPr>
              <a:t>l</a:t>
            </a:r>
            <a:r>
              <a:rPr sz="2600" spc="60" dirty="0">
                <a:solidFill>
                  <a:srgbClr val="1A1A1A"/>
                </a:solidFill>
                <a:latin typeface="Trebuchet MS"/>
                <a:cs typeface="Trebuchet MS"/>
              </a:rPr>
              <a:t>ect</a:t>
            </a:r>
            <a:r>
              <a:rPr sz="2600" spc="40" dirty="0">
                <a:solidFill>
                  <a:srgbClr val="1A1A1A"/>
                </a:solidFill>
                <a:latin typeface="Trebuchet MS"/>
                <a:cs typeface="Trebuchet MS"/>
              </a:rPr>
              <a:t>i</a:t>
            </a:r>
            <a:r>
              <a:rPr sz="2600" spc="60" dirty="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sz="2600" spc="75" dirty="0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7724" y="2158111"/>
            <a:ext cx="5354955" cy="1622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indent="-318770">
              <a:lnSpc>
                <a:spcPct val="100000"/>
              </a:lnSpc>
              <a:spcBef>
                <a:spcPts val="100"/>
              </a:spcBef>
              <a:buChar char="●"/>
              <a:tabLst>
                <a:tab pos="330835" algn="l"/>
                <a:tab pos="331470" algn="l"/>
              </a:tabLst>
            </a:pPr>
            <a:r>
              <a:rPr sz="1400" spc="-5" dirty="0">
                <a:latin typeface="Tahoma"/>
                <a:cs typeface="Tahoma"/>
              </a:rPr>
              <a:t>The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data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collected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by</a:t>
            </a:r>
            <a:r>
              <a:rPr sz="1400" spc="-5" dirty="0">
                <a:latin typeface="Tahoma"/>
                <a:cs typeface="Tahoma"/>
              </a:rPr>
              <a:t> scraping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 </a:t>
            </a:r>
            <a:r>
              <a:rPr sz="1400" spc="-5" dirty="0">
                <a:latin typeface="Tahoma"/>
                <a:cs typeface="Tahoma"/>
              </a:rPr>
              <a:t>images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from Amazon.com.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Char char="●"/>
            </a:pPr>
            <a:endParaRPr sz="1700">
              <a:latin typeface="Tahoma"/>
              <a:cs typeface="Tahoma"/>
            </a:endParaRPr>
          </a:p>
          <a:p>
            <a:pPr marL="330835" indent="-318770">
              <a:lnSpc>
                <a:spcPct val="100000"/>
              </a:lnSpc>
              <a:spcBef>
                <a:spcPts val="1350"/>
              </a:spcBef>
              <a:buChar char="●"/>
              <a:tabLst>
                <a:tab pos="330835" algn="l"/>
                <a:tab pos="331470" algn="l"/>
              </a:tabLst>
            </a:pPr>
            <a:r>
              <a:rPr sz="1400" spc="-5" dirty="0">
                <a:latin typeface="Tahoma"/>
                <a:cs typeface="Tahoma"/>
              </a:rPr>
              <a:t>The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clothing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categories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used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for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scraping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will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be:</a:t>
            </a:r>
            <a:endParaRPr sz="1400">
              <a:latin typeface="Tahoma"/>
              <a:cs typeface="Tahoma"/>
            </a:endParaRPr>
          </a:p>
          <a:p>
            <a:pPr marL="788035" lvl="1" indent="-319405">
              <a:lnSpc>
                <a:spcPct val="100000"/>
              </a:lnSpc>
              <a:spcBef>
                <a:spcPts val="265"/>
              </a:spcBef>
              <a:buChar char="○"/>
              <a:tabLst>
                <a:tab pos="788035" algn="l"/>
                <a:tab pos="788670" algn="l"/>
              </a:tabLst>
            </a:pPr>
            <a:r>
              <a:rPr sz="1400" spc="-5" dirty="0">
                <a:latin typeface="Tahoma"/>
                <a:cs typeface="Tahoma"/>
              </a:rPr>
              <a:t>Sarees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(women)</a:t>
            </a:r>
            <a:endParaRPr sz="1400">
              <a:latin typeface="Tahoma"/>
              <a:cs typeface="Tahoma"/>
            </a:endParaRPr>
          </a:p>
          <a:p>
            <a:pPr marL="788035" lvl="1" indent="-319405">
              <a:lnSpc>
                <a:spcPct val="100000"/>
              </a:lnSpc>
              <a:spcBef>
                <a:spcPts val="240"/>
              </a:spcBef>
              <a:buChar char="○"/>
              <a:tabLst>
                <a:tab pos="788035" algn="l"/>
                <a:tab pos="788670" algn="l"/>
              </a:tabLst>
            </a:pPr>
            <a:r>
              <a:rPr sz="1400" spc="-5" dirty="0">
                <a:latin typeface="Tahoma"/>
                <a:cs typeface="Tahoma"/>
              </a:rPr>
              <a:t>Trousers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(men)</a:t>
            </a:r>
            <a:endParaRPr sz="1400">
              <a:latin typeface="Tahoma"/>
              <a:cs typeface="Tahoma"/>
            </a:endParaRPr>
          </a:p>
          <a:p>
            <a:pPr marL="788035" lvl="1" indent="-319405">
              <a:lnSpc>
                <a:spcPct val="100000"/>
              </a:lnSpc>
              <a:spcBef>
                <a:spcPts val="265"/>
              </a:spcBef>
              <a:buChar char="○"/>
              <a:tabLst>
                <a:tab pos="788035" algn="l"/>
                <a:tab pos="788670" algn="l"/>
              </a:tabLst>
            </a:pPr>
            <a:r>
              <a:rPr sz="1400" dirty="0">
                <a:latin typeface="Tahoma"/>
                <a:cs typeface="Tahoma"/>
              </a:rPr>
              <a:t>Jeans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(men)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040" y="1543938"/>
            <a:ext cx="23704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50" dirty="0">
                <a:solidFill>
                  <a:srgbClr val="1A1A1A"/>
                </a:solidFill>
                <a:latin typeface="Trebuchet MS"/>
                <a:cs typeface="Trebuchet MS"/>
              </a:rPr>
              <a:t>Data</a:t>
            </a:r>
            <a:r>
              <a:rPr sz="2500" spc="-14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1A1A1A"/>
                </a:solidFill>
                <a:latin typeface="Trebuchet MS"/>
                <a:cs typeface="Trebuchet MS"/>
              </a:rPr>
              <a:t>Collection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7105" indent="-318770">
              <a:lnSpc>
                <a:spcPct val="100000"/>
              </a:lnSpc>
              <a:spcBef>
                <a:spcPts val="100"/>
              </a:spcBef>
              <a:buChar char="●"/>
              <a:tabLst>
                <a:tab pos="967740" algn="l"/>
                <a:tab pos="968375" algn="l"/>
              </a:tabLst>
            </a:pPr>
            <a:r>
              <a:rPr dirty="0"/>
              <a:t>To </a:t>
            </a:r>
            <a:r>
              <a:rPr spc="-5" dirty="0"/>
              <a:t>scrape</a:t>
            </a:r>
            <a:r>
              <a:rPr spc="2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images,</a:t>
            </a:r>
            <a:r>
              <a:rPr spc="35" dirty="0"/>
              <a:t> </a:t>
            </a:r>
            <a:r>
              <a:rPr spc="-5" dirty="0"/>
              <a:t>Selenium</a:t>
            </a:r>
            <a:r>
              <a:rPr spc="35" dirty="0"/>
              <a:t> </a:t>
            </a:r>
            <a:r>
              <a:rPr dirty="0"/>
              <a:t>is</a:t>
            </a:r>
            <a:r>
              <a:rPr spc="15" dirty="0"/>
              <a:t> </a:t>
            </a:r>
            <a:r>
              <a:rPr spc="-5" dirty="0"/>
              <a:t>used.</a:t>
            </a:r>
          </a:p>
          <a:p>
            <a:pPr marL="636270">
              <a:lnSpc>
                <a:spcPct val="100000"/>
              </a:lnSpc>
              <a:buClr>
                <a:srgbClr val="434343"/>
              </a:buClr>
              <a:buFont typeface="Tahoma"/>
              <a:buChar char="●"/>
            </a:pPr>
            <a:endParaRPr sz="1700"/>
          </a:p>
          <a:p>
            <a:pPr marL="967105" marR="5080" indent="-318770">
              <a:lnSpc>
                <a:spcPts val="1560"/>
              </a:lnSpc>
              <a:spcBef>
                <a:spcPts val="1105"/>
              </a:spcBef>
              <a:buChar char="●"/>
              <a:tabLst>
                <a:tab pos="967740" algn="l"/>
                <a:tab pos="968375" algn="l"/>
              </a:tabLst>
            </a:pPr>
            <a:r>
              <a:rPr spc="-5" dirty="0"/>
              <a:t>The</a:t>
            </a:r>
            <a:r>
              <a:rPr spc="270" dirty="0"/>
              <a:t> </a:t>
            </a:r>
            <a:r>
              <a:rPr spc="-5" dirty="0"/>
              <a:t>scraped</a:t>
            </a:r>
            <a:r>
              <a:rPr spc="270" dirty="0"/>
              <a:t> </a:t>
            </a:r>
            <a:r>
              <a:rPr spc="-5" dirty="0"/>
              <a:t>images</a:t>
            </a:r>
            <a:r>
              <a:rPr spc="275" dirty="0"/>
              <a:t> </a:t>
            </a:r>
            <a:r>
              <a:rPr spc="-5" dirty="0"/>
              <a:t>are</a:t>
            </a:r>
            <a:r>
              <a:rPr spc="270" dirty="0"/>
              <a:t> </a:t>
            </a:r>
            <a:r>
              <a:rPr spc="-5" dirty="0"/>
              <a:t>then</a:t>
            </a:r>
            <a:r>
              <a:rPr spc="250" dirty="0"/>
              <a:t> </a:t>
            </a:r>
            <a:r>
              <a:rPr spc="-5" dirty="0"/>
              <a:t>downloaded</a:t>
            </a:r>
            <a:r>
              <a:rPr spc="270" dirty="0"/>
              <a:t> </a:t>
            </a:r>
            <a:r>
              <a:rPr spc="-5" dirty="0"/>
              <a:t>and</a:t>
            </a:r>
            <a:r>
              <a:rPr spc="254" dirty="0"/>
              <a:t> </a:t>
            </a:r>
            <a:r>
              <a:rPr spc="-5" dirty="0"/>
              <a:t>saved</a:t>
            </a:r>
            <a:r>
              <a:rPr spc="260" dirty="0"/>
              <a:t> </a:t>
            </a:r>
            <a:r>
              <a:rPr spc="-5" dirty="0"/>
              <a:t>into</a:t>
            </a:r>
            <a:r>
              <a:rPr spc="260" dirty="0"/>
              <a:t> </a:t>
            </a:r>
            <a:r>
              <a:rPr spc="-5" dirty="0"/>
              <a:t>the</a:t>
            </a:r>
            <a:r>
              <a:rPr spc="260" dirty="0"/>
              <a:t> </a:t>
            </a:r>
            <a:r>
              <a:rPr spc="-5" dirty="0"/>
              <a:t>destination</a:t>
            </a:r>
            <a:r>
              <a:rPr spc="280" dirty="0"/>
              <a:t> </a:t>
            </a:r>
            <a:r>
              <a:rPr spc="-5" dirty="0"/>
              <a:t>folder</a:t>
            </a:r>
            <a:r>
              <a:rPr spc="254" dirty="0"/>
              <a:t> </a:t>
            </a:r>
            <a:r>
              <a:rPr dirty="0"/>
              <a:t>in</a:t>
            </a:r>
            <a:r>
              <a:rPr spc="260" dirty="0"/>
              <a:t> </a:t>
            </a:r>
            <a:r>
              <a:rPr spc="-5" dirty="0"/>
              <a:t>the</a:t>
            </a:r>
            <a:r>
              <a:rPr spc="260" dirty="0"/>
              <a:t> </a:t>
            </a:r>
            <a:r>
              <a:rPr spc="-5" dirty="0"/>
              <a:t>.jpg </a:t>
            </a:r>
            <a:r>
              <a:rPr spc="-420" dirty="0"/>
              <a:t> </a:t>
            </a:r>
            <a:r>
              <a:rPr spc="-5" dirty="0"/>
              <a:t>format.</a:t>
            </a:r>
          </a:p>
          <a:p>
            <a:pPr marL="636270">
              <a:lnSpc>
                <a:spcPct val="100000"/>
              </a:lnSpc>
              <a:buClr>
                <a:srgbClr val="434343"/>
              </a:buClr>
              <a:buFont typeface="Tahoma"/>
              <a:buChar char="●"/>
            </a:pPr>
            <a:endParaRPr sz="1700"/>
          </a:p>
          <a:p>
            <a:pPr marL="636270">
              <a:lnSpc>
                <a:spcPct val="100000"/>
              </a:lnSpc>
              <a:spcBef>
                <a:spcPts val="15"/>
              </a:spcBef>
              <a:buClr>
                <a:srgbClr val="434343"/>
              </a:buClr>
              <a:buFont typeface="Tahoma"/>
              <a:buChar char="●"/>
            </a:pPr>
            <a:endParaRPr sz="1700"/>
          </a:p>
          <a:p>
            <a:pPr marL="1016000" indent="-367665">
              <a:lnSpc>
                <a:spcPct val="100000"/>
              </a:lnSpc>
              <a:spcBef>
                <a:spcPts val="5"/>
              </a:spcBef>
              <a:buChar char="●"/>
              <a:tabLst>
                <a:tab pos="1016635" algn="l"/>
                <a:tab pos="1017269" algn="l"/>
              </a:tabLst>
            </a:pPr>
            <a:r>
              <a:rPr dirty="0"/>
              <a:t>Labels</a:t>
            </a:r>
            <a:r>
              <a:rPr spc="55" dirty="0"/>
              <a:t> </a:t>
            </a:r>
            <a:r>
              <a:rPr spc="-5" dirty="0"/>
              <a:t>are</a:t>
            </a:r>
            <a:r>
              <a:rPr spc="20" dirty="0"/>
              <a:t> </a:t>
            </a:r>
            <a:r>
              <a:rPr spc="-5" dirty="0"/>
              <a:t>assigned</a:t>
            </a:r>
            <a:r>
              <a:rPr spc="50" dirty="0"/>
              <a:t> </a:t>
            </a:r>
            <a:r>
              <a:rPr spc="-5" dirty="0"/>
              <a:t>to</a:t>
            </a:r>
            <a:r>
              <a:rPr spc="-15" dirty="0"/>
              <a:t> </a:t>
            </a:r>
            <a:r>
              <a:rPr spc="-5" dirty="0"/>
              <a:t>each</a:t>
            </a:r>
            <a:r>
              <a:rPr spc="15" dirty="0"/>
              <a:t> </a:t>
            </a:r>
            <a:r>
              <a:rPr spc="-5" dirty="0"/>
              <a:t>class</a:t>
            </a:r>
            <a:r>
              <a:rPr spc="25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are</a:t>
            </a:r>
            <a:r>
              <a:rPr spc="30" dirty="0"/>
              <a:t> </a:t>
            </a:r>
            <a:r>
              <a:rPr spc="-5" dirty="0"/>
              <a:t>also</a:t>
            </a:r>
            <a:r>
              <a:rPr spc="35" dirty="0"/>
              <a:t> </a:t>
            </a:r>
            <a:r>
              <a:rPr spc="-5" dirty="0"/>
              <a:t>saved</a:t>
            </a:r>
            <a:r>
              <a:rPr spc="4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a </a:t>
            </a:r>
            <a:r>
              <a:rPr spc="-5" dirty="0"/>
              <a:t>csv</a:t>
            </a:r>
            <a:r>
              <a:rPr dirty="0"/>
              <a:t> </a:t>
            </a:r>
            <a:r>
              <a:rPr spc="-5" dirty="0"/>
              <a:t>format.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040" y="1362583"/>
            <a:ext cx="43141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1A1A1A"/>
                </a:solidFill>
                <a:latin typeface="Trebuchet MS"/>
                <a:cs typeface="Trebuchet MS"/>
              </a:rPr>
              <a:t>Splitting</a:t>
            </a:r>
            <a:r>
              <a:rPr sz="2600" spc="114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1A1A1A"/>
                </a:solidFill>
                <a:latin typeface="Trebuchet MS"/>
                <a:cs typeface="Trebuchet MS"/>
              </a:rPr>
              <a:t>train</a:t>
            </a:r>
            <a:r>
              <a:rPr sz="2600" spc="2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1A1A1A"/>
                </a:solidFill>
                <a:latin typeface="Trebuchet MS"/>
                <a:cs typeface="Trebuchet MS"/>
              </a:rPr>
              <a:t>and</a:t>
            </a:r>
            <a:r>
              <a:rPr sz="2600" spc="4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1A1A1A"/>
                </a:solidFill>
                <a:latin typeface="Trebuchet MS"/>
                <a:cs typeface="Trebuchet MS"/>
              </a:rPr>
              <a:t>test</a:t>
            </a:r>
            <a:r>
              <a:rPr sz="2600" spc="6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A1A1A"/>
                </a:solidFill>
                <a:latin typeface="Trebuchet MS"/>
                <a:cs typeface="Trebuchet MS"/>
              </a:rPr>
              <a:t>data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2074900"/>
            <a:ext cx="3117850" cy="229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6120" marR="5080" indent="-317500">
              <a:lnSpc>
                <a:spcPct val="115700"/>
              </a:lnSpc>
              <a:spcBef>
                <a:spcPts val="100"/>
              </a:spcBef>
              <a:buChar char="●"/>
              <a:tabLst>
                <a:tab pos="706120" algn="l"/>
                <a:tab pos="706755" algn="l"/>
              </a:tabLst>
            </a:pP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The</a:t>
            </a:r>
            <a:r>
              <a:rPr sz="1400" spc="-6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Data</a:t>
            </a:r>
            <a:r>
              <a:rPr sz="1400" spc="-9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is</a:t>
            </a:r>
            <a:r>
              <a:rPr sz="1400" spc="-9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first</a:t>
            </a:r>
            <a:r>
              <a:rPr sz="1400" spc="-4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converted</a:t>
            </a:r>
            <a:r>
              <a:rPr sz="1400" spc="-2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into </a:t>
            </a:r>
            <a:r>
              <a:rPr sz="1400" spc="-42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34343"/>
                </a:solidFill>
                <a:latin typeface="Tahoma"/>
                <a:cs typeface="Tahoma"/>
              </a:rPr>
              <a:t>array.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 marL="329565" marR="206375" indent="-329565">
              <a:lnSpc>
                <a:spcPct val="114300"/>
              </a:lnSpc>
              <a:spcBef>
                <a:spcPts val="1090"/>
              </a:spcBef>
              <a:buClr>
                <a:srgbClr val="434343"/>
              </a:buClr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111111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111111"/>
                </a:solidFill>
                <a:latin typeface="Tahoma"/>
                <a:cs typeface="Tahoma"/>
              </a:rPr>
              <a:t>data is </a:t>
            </a:r>
            <a:r>
              <a:rPr sz="1400" spc="-5" dirty="0">
                <a:solidFill>
                  <a:srgbClr val="111111"/>
                </a:solidFill>
                <a:latin typeface="Tahoma"/>
                <a:cs typeface="Tahoma"/>
              </a:rPr>
              <a:t>splitted into training </a:t>
            </a:r>
            <a:r>
              <a:rPr sz="140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Tahoma"/>
                <a:cs typeface="Tahoma"/>
              </a:rPr>
              <a:t>and</a:t>
            </a:r>
            <a:r>
              <a:rPr sz="1400" spc="-4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Tahoma"/>
                <a:cs typeface="Tahoma"/>
              </a:rPr>
              <a:t>testing</a:t>
            </a:r>
            <a:r>
              <a:rPr sz="1400" spc="-2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11111"/>
                </a:solidFill>
                <a:latin typeface="Tahoma"/>
                <a:cs typeface="Tahoma"/>
              </a:rPr>
              <a:t>data</a:t>
            </a:r>
            <a:r>
              <a:rPr sz="1400" spc="-2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Tahoma"/>
                <a:cs typeface="Tahoma"/>
              </a:rPr>
              <a:t>as</a:t>
            </a:r>
            <a:r>
              <a:rPr sz="1400" spc="-5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11111"/>
                </a:solidFill>
                <a:latin typeface="Tahoma"/>
                <a:cs typeface="Tahoma"/>
              </a:rPr>
              <a:t>X</a:t>
            </a:r>
            <a:r>
              <a:rPr sz="1400" spc="-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Tahoma"/>
                <a:cs typeface="Tahoma"/>
              </a:rPr>
              <a:t>and</a:t>
            </a:r>
            <a:r>
              <a:rPr sz="1400" spc="-3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Tahoma"/>
                <a:cs typeface="Tahoma"/>
              </a:rPr>
              <a:t>y.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434343"/>
              </a:buClr>
              <a:buFont typeface="Tahoma"/>
              <a:buChar char="●"/>
            </a:pPr>
            <a:endParaRPr sz="1700">
              <a:latin typeface="Tahoma"/>
              <a:cs typeface="Tahoma"/>
            </a:endParaRPr>
          </a:p>
          <a:p>
            <a:pPr marL="329565" marR="22225" indent="-329565">
              <a:lnSpc>
                <a:spcPct val="115700"/>
              </a:lnSpc>
              <a:spcBef>
                <a:spcPts val="108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spc="-11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tr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in</a:t>
            </a:r>
            <a:r>
              <a:rPr sz="1400" spc="-10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nd</a:t>
            </a:r>
            <a:r>
              <a:rPr sz="1400" spc="-114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400" spc="-13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da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400" spc="-8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is</a:t>
            </a:r>
            <a:r>
              <a:rPr sz="1400" spc="-14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di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v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ded  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400" spc="-55" dirty="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sz="1400" spc="-3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400" spc="-45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1400" spc="-40" dirty="0">
                <a:solidFill>
                  <a:srgbClr val="434343"/>
                </a:solidFill>
                <a:latin typeface="Tahoma"/>
                <a:cs typeface="Tahoma"/>
              </a:rPr>
              <a:t> 8</a:t>
            </a:r>
            <a:r>
              <a:rPr sz="1400" spc="-60" dirty="0">
                <a:solidFill>
                  <a:srgbClr val="434343"/>
                </a:solidFill>
                <a:latin typeface="Tahoma"/>
                <a:cs typeface="Tahoma"/>
              </a:rPr>
              <a:t>0%</a:t>
            </a:r>
            <a:r>
              <a:rPr sz="1400" spc="-5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400" spc="-55" dirty="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sz="1400" spc="-45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434343"/>
                </a:solidFill>
                <a:latin typeface="Tahoma"/>
                <a:cs typeface="Tahoma"/>
              </a:rPr>
              <a:t>20</a:t>
            </a:r>
            <a:r>
              <a:rPr sz="1400" spc="-80" dirty="0">
                <a:solidFill>
                  <a:srgbClr val="434343"/>
                </a:solidFill>
                <a:latin typeface="Tahoma"/>
                <a:cs typeface="Tahoma"/>
              </a:rPr>
              <a:t>%</a:t>
            </a:r>
            <a:r>
              <a:rPr sz="1400" spc="-3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1400" spc="-45" dirty="0">
                <a:solidFill>
                  <a:srgbClr val="434343"/>
                </a:solidFill>
                <a:latin typeface="Tahoma"/>
                <a:cs typeface="Tahoma"/>
              </a:rPr>
              <a:t>espe</a:t>
            </a:r>
            <a:r>
              <a:rPr sz="1400" spc="-30" dirty="0">
                <a:solidFill>
                  <a:srgbClr val="434343"/>
                </a:solidFill>
                <a:latin typeface="Tahoma"/>
                <a:cs typeface="Tahoma"/>
              </a:rPr>
              <a:t>c</a:t>
            </a:r>
            <a:r>
              <a:rPr sz="1400" spc="-35" dirty="0">
                <a:solidFill>
                  <a:srgbClr val="434343"/>
                </a:solidFill>
                <a:latin typeface="Tahoma"/>
                <a:cs typeface="Tahoma"/>
              </a:rPr>
              <a:t>tive</a:t>
            </a:r>
            <a:r>
              <a:rPr sz="1400" spc="-30" dirty="0">
                <a:solidFill>
                  <a:srgbClr val="434343"/>
                </a:solidFill>
                <a:latin typeface="Tahoma"/>
                <a:cs typeface="Tahoma"/>
              </a:rPr>
              <a:t>ly.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1240" y="3272536"/>
            <a:ext cx="54610" cy="198120"/>
          </a:xfrm>
          <a:custGeom>
            <a:avLst/>
            <a:gdLst/>
            <a:ahLst/>
            <a:cxnLst/>
            <a:rect l="l" t="t" r="r" b="b"/>
            <a:pathLst>
              <a:path w="54610" h="198120">
                <a:moveTo>
                  <a:pt x="54610" y="0"/>
                </a:moveTo>
                <a:lnTo>
                  <a:pt x="0" y="0"/>
                </a:lnTo>
                <a:lnTo>
                  <a:pt x="0" y="198119"/>
                </a:lnTo>
                <a:lnTo>
                  <a:pt x="54610" y="198119"/>
                </a:lnTo>
                <a:lnTo>
                  <a:pt x="546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5804" y="2173579"/>
            <a:ext cx="4162171" cy="20834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80">
                <a:moveTo>
                  <a:pt x="9144000" y="0"/>
                </a:moveTo>
                <a:lnTo>
                  <a:pt x="0" y="0"/>
                </a:lnTo>
                <a:lnTo>
                  <a:pt x="0" y="487679"/>
                </a:lnTo>
                <a:lnTo>
                  <a:pt x="9144000" y="487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9040" y="1362583"/>
            <a:ext cx="23933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70" dirty="0">
                <a:solidFill>
                  <a:srgbClr val="1A1A1A"/>
                </a:solidFill>
                <a:latin typeface="Trebuchet MS"/>
                <a:cs typeface="Trebuchet MS"/>
              </a:rPr>
              <a:t>Model</a:t>
            </a:r>
            <a:r>
              <a:rPr sz="260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spc="55" dirty="0">
                <a:solidFill>
                  <a:srgbClr val="1A1A1A"/>
                </a:solidFill>
                <a:latin typeface="Trebuchet MS"/>
                <a:cs typeface="Trebuchet MS"/>
              </a:rPr>
              <a:t>Building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8976" y="2312390"/>
            <a:ext cx="3159760" cy="199263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6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spc="-8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C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sz="1400" spc="-12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del</a:t>
            </a:r>
            <a:r>
              <a:rPr sz="1400" spc="-8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is</a:t>
            </a:r>
            <a:r>
              <a:rPr sz="1400" spc="-12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b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uild.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Activ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ti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sz="1400" spc="-9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f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nct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ons</a:t>
            </a:r>
            <a:r>
              <a:rPr sz="1400" spc="-9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786765" lvl="1" indent="-318135">
              <a:lnSpc>
                <a:spcPct val="100000"/>
              </a:lnSpc>
              <a:spcBef>
                <a:spcPts val="240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‘Relu’</a:t>
            </a:r>
            <a:r>
              <a:rPr sz="1400" spc="-8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or</a:t>
            </a:r>
            <a:r>
              <a:rPr sz="1400" spc="-14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hi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sz="1400" spc="-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la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y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rs</a:t>
            </a:r>
            <a:endParaRPr sz="1400">
              <a:latin typeface="Tahoma"/>
              <a:cs typeface="Tahoma"/>
            </a:endParaRPr>
          </a:p>
          <a:p>
            <a:pPr marL="786765" lvl="1" indent="-318135">
              <a:lnSpc>
                <a:spcPct val="100000"/>
              </a:lnSpc>
              <a:spcBef>
                <a:spcPts val="265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‘S</a:t>
            </a:r>
            <a:r>
              <a:rPr sz="1400" spc="5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ft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ma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x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’</a:t>
            </a:r>
            <a:r>
              <a:rPr sz="1400" spc="-8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fo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1400" spc="-114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/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put</a:t>
            </a:r>
            <a:r>
              <a:rPr sz="1400" spc="-7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la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y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er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4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Op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ti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iser</a:t>
            </a:r>
            <a:r>
              <a:rPr sz="1400" spc="-6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ed</a:t>
            </a:r>
            <a:r>
              <a:rPr sz="1400" spc="-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is</a:t>
            </a:r>
            <a:r>
              <a:rPr sz="1400" spc="-13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‘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da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’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400" spc="-14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1400" spc="-12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240"/>
              </a:spcBef>
            </a:pP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‘sparse_categorical_crossentropy’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Metrics</a:t>
            </a:r>
            <a:r>
              <a:rPr sz="1400" spc="-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se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1400" spc="-6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is</a:t>
            </a:r>
            <a:r>
              <a:rPr sz="1400" spc="-114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‘ac</a:t>
            </a:r>
            <a:r>
              <a:rPr sz="1400" spc="-15" dirty="0">
                <a:solidFill>
                  <a:srgbClr val="434343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cy’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8675" y="1177290"/>
            <a:ext cx="746760" cy="45720"/>
            <a:chOff x="828675" y="1177290"/>
            <a:chExt cx="746760" cy="45720"/>
          </a:xfrm>
        </p:grpSpPr>
        <p:sp>
          <p:nvSpPr>
            <p:cNvPr id="6" name="object 6"/>
            <p:cNvSpPr/>
            <p:nvPr/>
          </p:nvSpPr>
          <p:spPr>
            <a:xfrm>
              <a:off x="1203325" y="1177290"/>
              <a:ext cx="372110" cy="45720"/>
            </a:xfrm>
            <a:custGeom>
              <a:avLst/>
              <a:gdLst/>
              <a:ahLst/>
              <a:cxnLst/>
              <a:rect l="l" t="t" r="r" b="b"/>
              <a:pathLst>
                <a:path w="372109" h="45719">
                  <a:moveTo>
                    <a:pt x="37210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2109" y="45720"/>
                  </a:lnTo>
                  <a:lnTo>
                    <a:pt x="372109" y="0"/>
                  </a:lnTo>
                  <a:close/>
                </a:path>
              </a:pathLst>
            </a:custGeom>
            <a:solidFill>
              <a:srgbClr val="EB5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8675" y="1177290"/>
              <a:ext cx="378460" cy="45720"/>
            </a:xfrm>
            <a:custGeom>
              <a:avLst/>
              <a:gdLst/>
              <a:ahLst/>
              <a:cxnLst/>
              <a:rect l="l" t="t" r="r" b="b"/>
              <a:pathLst>
                <a:path w="378459" h="45719">
                  <a:moveTo>
                    <a:pt x="37845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8459" y="45720"/>
                  </a:lnTo>
                  <a:lnTo>
                    <a:pt x="378459" y="0"/>
                  </a:lnTo>
                  <a:close/>
                </a:path>
              </a:pathLst>
            </a:custGeom>
            <a:solidFill>
              <a:srgbClr val="1A9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2370" y="624205"/>
            <a:ext cx="3413252" cy="4340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040" y="1362583"/>
            <a:ext cx="11804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60" dirty="0">
                <a:solidFill>
                  <a:srgbClr val="1A1A1A"/>
                </a:solidFill>
                <a:latin typeface="Trebuchet MS"/>
                <a:cs typeface="Trebuchet MS"/>
              </a:rPr>
              <a:t>Results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57373" y="2001139"/>
            <a:ext cx="44240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The</a:t>
            </a:r>
            <a:r>
              <a:rPr sz="1400" spc="-5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highest</a:t>
            </a:r>
            <a:r>
              <a:rPr sz="1400" spc="-2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ahoma"/>
                <a:cs typeface="Tahoma"/>
              </a:rPr>
              <a:t>accuracy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obtained</a:t>
            </a:r>
            <a:r>
              <a:rPr sz="1400" spc="-2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is</a:t>
            </a:r>
            <a:r>
              <a:rPr sz="1400" spc="-6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90.32%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at</a:t>
            </a:r>
            <a:r>
              <a:rPr sz="1400" spc="-7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34343"/>
                </a:solidFill>
                <a:latin typeface="Tahoma"/>
                <a:cs typeface="Tahoma"/>
              </a:rPr>
              <a:t>30th</a:t>
            </a:r>
            <a:r>
              <a:rPr sz="1400" spc="-5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/>
                <a:cs typeface="Tahoma"/>
              </a:rPr>
              <a:t>epoch.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6104" y="2371636"/>
            <a:ext cx="5554980" cy="25905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040" y="1362583"/>
            <a:ext cx="34105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60" dirty="0">
                <a:solidFill>
                  <a:srgbClr val="1A1A1A"/>
                </a:solidFill>
                <a:latin typeface="Trebuchet MS"/>
                <a:cs typeface="Trebuchet MS"/>
              </a:rPr>
              <a:t>Evaluating</a:t>
            </a:r>
            <a:r>
              <a:rPr sz="2600" spc="-12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spc="60" dirty="0">
                <a:solidFill>
                  <a:srgbClr val="1A1A1A"/>
                </a:solidFill>
                <a:latin typeface="Trebuchet MS"/>
                <a:cs typeface="Trebuchet MS"/>
              </a:rPr>
              <a:t>the</a:t>
            </a:r>
            <a:r>
              <a:rPr sz="2600" spc="-16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spc="65" dirty="0">
                <a:solidFill>
                  <a:srgbClr val="1A1A1A"/>
                </a:solidFill>
                <a:latin typeface="Trebuchet MS"/>
                <a:cs typeface="Trebuchet MS"/>
              </a:rPr>
              <a:t>model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5829" y="2161158"/>
            <a:ext cx="47415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" dirty="0">
                <a:solidFill>
                  <a:srgbClr val="575757"/>
                </a:solidFill>
                <a:latin typeface="Tahoma"/>
                <a:cs typeface="Tahoma"/>
              </a:rPr>
              <a:t>On</a:t>
            </a:r>
            <a:r>
              <a:rPr sz="1300" spc="-140" dirty="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75757"/>
                </a:solidFill>
                <a:latin typeface="Tahoma"/>
                <a:cs typeface="Tahoma"/>
              </a:rPr>
              <a:t>testing/evaluating</a:t>
            </a:r>
            <a:r>
              <a:rPr sz="1300" spc="-75" dirty="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75757"/>
                </a:solidFill>
                <a:latin typeface="Tahoma"/>
                <a:cs typeface="Tahoma"/>
              </a:rPr>
              <a:t>the</a:t>
            </a:r>
            <a:r>
              <a:rPr sz="1300" spc="-130" dirty="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75757"/>
                </a:solidFill>
                <a:latin typeface="Tahoma"/>
                <a:cs typeface="Tahoma"/>
              </a:rPr>
              <a:t>model,</a:t>
            </a:r>
            <a:r>
              <a:rPr sz="1300" spc="-114" dirty="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75757"/>
                </a:solidFill>
                <a:latin typeface="Tahoma"/>
                <a:cs typeface="Tahoma"/>
              </a:rPr>
              <a:t>the</a:t>
            </a:r>
            <a:r>
              <a:rPr sz="1300" spc="-130" dirty="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75757"/>
                </a:solidFill>
                <a:latin typeface="Tahoma"/>
                <a:cs typeface="Tahoma"/>
              </a:rPr>
              <a:t>accuracy</a:t>
            </a:r>
            <a:r>
              <a:rPr sz="1300" spc="-85" dirty="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75757"/>
                </a:solidFill>
                <a:latin typeface="Tahoma"/>
                <a:cs typeface="Tahoma"/>
              </a:rPr>
              <a:t>obtained</a:t>
            </a:r>
            <a:r>
              <a:rPr sz="1300" spc="-100" dirty="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75757"/>
                </a:solidFill>
                <a:latin typeface="Tahoma"/>
                <a:cs typeface="Tahoma"/>
              </a:rPr>
              <a:t>is</a:t>
            </a:r>
            <a:r>
              <a:rPr sz="1300" spc="-140" dirty="0">
                <a:solidFill>
                  <a:srgbClr val="575757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75757"/>
                </a:solidFill>
                <a:latin typeface="Tahoma"/>
                <a:cs typeface="Tahoma"/>
              </a:rPr>
              <a:t>89.78%.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619" y="2656611"/>
            <a:ext cx="7120890" cy="19424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040" y="1362583"/>
            <a:ext cx="17748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80" dirty="0">
                <a:solidFill>
                  <a:srgbClr val="1A1A1A"/>
                </a:solidFill>
                <a:latin typeface="Trebuchet MS"/>
                <a:cs typeface="Trebuchet MS"/>
              </a:rPr>
              <a:t>C</a:t>
            </a:r>
            <a:r>
              <a:rPr sz="2600" spc="60" dirty="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sz="2600" spc="50" dirty="0">
                <a:solidFill>
                  <a:srgbClr val="1A1A1A"/>
                </a:solidFill>
                <a:latin typeface="Trebuchet MS"/>
                <a:cs typeface="Trebuchet MS"/>
              </a:rPr>
              <a:t>nclusi</a:t>
            </a:r>
            <a:r>
              <a:rPr sz="2600" spc="55" dirty="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sz="2600" spc="75" dirty="0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7724" y="2261743"/>
            <a:ext cx="7191375" cy="195198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30835" marR="5080" indent="-312420">
              <a:lnSpc>
                <a:spcPts val="1560"/>
              </a:lnSpc>
              <a:spcBef>
                <a:spcPts val="254"/>
              </a:spcBef>
              <a:buClr>
                <a:srgbClr val="575757"/>
              </a:buClr>
              <a:buSzPct val="92857"/>
              <a:buChar char="●"/>
              <a:tabLst>
                <a:tab pos="330835" algn="l"/>
                <a:tab pos="331470" algn="l"/>
              </a:tabLst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task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classifying</a:t>
            </a:r>
            <a:r>
              <a:rPr sz="14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images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requires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in-depth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knowledge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domain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expertise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identify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anomalies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image.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Char char="●"/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●"/>
            </a:pPr>
            <a:endParaRPr sz="1400">
              <a:latin typeface="Tahoma"/>
              <a:cs typeface="Tahoma"/>
            </a:endParaRPr>
          </a:p>
          <a:p>
            <a:pPr marL="330835" indent="-318770">
              <a:lnSpc>
                <a:spcPct val="100000"/>
              </a:lnSpc>
              <a:buClr>
                <a:srgbClr val="575757"/>
              </a:buClr>
              <a:buChar char="●"/>
              <a:tabLst>
                <a:tab pos="330835" algn="l"/>
                <a:tab pos="331470" algn="l"/>
              </a:tabLst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multi-class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classification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problem.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Char char="●"/>
            </a:pPr>
            <a:endParaRPr sz="2150">
              <a:latin typeface="Tahoma"/>
              <a:cs typeface="Tahoma"/>
            </a:endParaRPr>
          </a:p>
          <a:p>
            <a:pPr marL="330835" marR="314325" indent="-318770">
              <a:lnSpc>
                <a:spcPct val="114300"/>
              </a:lnSpc>
              <a:buChar char="●"/>
              <a:tabLst>
                <a:tab pos="330835" algn="l"/>
                <a:tab pos="331470" algn="l"/>
              </a:tabLst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project,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discussed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classification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images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obtained from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Amazon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into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saree,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jeans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trousers,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Deep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learning.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356</Words>
  <Application>Microsoft Office PowerPoint</Application>
  <PresentationFormat>Custom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Tahoma</vt:lpstr>
      <vt:lpstr>Trebuchet MS</vt:lpstr>
      <vt:lpstr>Office Theme</vt:lpstr>
      <vt:lpstr>IMAGE SCRAPING AND  CLASSIFICATION</vt:lpstr>
      <vt:lpstr>Problem Statement</vt:lpstr>
      <vt:lpstr>Data Collection</vt:lpstr>
      <vt:lpstr>Data Collection</vt:lpstr>
      <vt:lpstr>Splitting train and test data</vt:lpstr>
      <vt:lpstr>Model Building</vt:lpstr>
      <vt:lpstr>PowerPoint Presentation</vt:lpstr>
      <vt:lpstr>Evaluating the model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SCRAPING AND  CLASSIFICATION</dc:title>
  <dc:creator>Anurag N Srivastav</dc:creator>
  <cp:lastModifiedBy>Neeraj Kumar</cp:lastModifiedBy>
  <cp:revision>1</cp:revision>
  <dcterms:created xsi:type="dcterms:W3CDTF">2021-06-17T11:26:42Z</dcterms:created>
  <dcterms:modified xsi:type="dcterms:W3CDTF">2022-04-06T16:42:25Z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2021-06-17T00:00:00Z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2021-06-17T00:00:00Z</vt:filetime>
  </property>
</Properties>
</file>