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handoutMasterIdLst>
    <p:handoutMasterId r:id="rId27"/>
  </p:handoutMasterIdLst>
  <p:sldIdLst>
    <p:sldId id="256" r:id="rId2"/>
    <p:sldId id="291" r:id="rId3"/>
    <p:sldId id="287" r:id="rId4"/>
    <p:sldId id="318" r:id="rId5"/>
    <p:sldId id="289" r:id="rId6"/>
    <p:sldId id="331" r:id="rId7"/>
    <p:sldId id="336" r:id="rId8"/>
    <p:sldId id="335" r:id="rId9"/>
    <p:sldId id="340" r:id="rId10"/>
    <p:sldId id="341" r:id="rId11"/>
    <p:sldId id="342" r:id="rId12"/>
    <p:sldId id="343" r:id="rId13"/>
    <p:sldId id="302" r:id="rId14"/>
    <p:sldId id="330" r:id="rId15"/>
    <p:sldId id="292" r:id="rId16"/>
    <p:sldId id="323" r:id="rId17"/>
    <p:sldId id="313" r:id="rId18"/>
    <p:sldId id="324" r:id="rId19"/>
    <p:sldId id="326" r:id="rId20"/>
    <p:sldId id="338" r:id="rId21"/>
    <p:sldId id="339" r:id="rId22"/>
    <p:sldId id="305" r:id="rId23"/>
    <p:sldId id="311" r:id="rId24"/>
    <p:sldId id="344" r:id="rId25"/>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79751" autoAdjust="0"/>
  </p:normalViewPr>
  <p:slideViewPr>
    <p:cSldViewPr snapToGrid="0" snapToObjects="1">
      <p:cViewPr varScale="1">
        <p:scale>
          <a:sx n="36" d="100"/>
          <a:sy n="36" d="100"/>
        </p:scale>
        <p:origin x="672" y="10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26-03-2022</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014134" y="4809068"/>
            <a:ext cx="15533872" cy="3292604"/>
          </a:xfrm>
        </p:spPr>
        <p:txBody>
          <a:bodyPr anchor="b">
            <a:noAutofit/>
          </a:bodyPr>
          <a:lstStyle>
            <a:lvl1pPr algn="r">
              <a:defRPr sz="10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014134" y="8101667"/>
            <a:ext cx="15533872" cy="2193798"/>
          </a:xfrm>
        </p:spPr>
        <p:txBody>
          <a:bodyPr anchor="t"/>
          <a:lstStyle>
            <a:lvl1pPr marL="0" indent="0" algn="r">
              <a:buNone/>
              <a:defRPr>
                <a:solidFill>
                  <a:schemeClr val="tx1">
                    <a:lumMod val="50000"/>
                    <a:lumOff val="5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739957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70" y="1219200"/>
            <a:ext cx="17193336" cy="6807200"/>
          </a:xfrm>
        </p:spPr>
        <p:txBody>
          <a:bodyPr anchor="ctr">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474197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732278" y="7264400"/>
            <a:ext cx="1444904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0" name="TextBox 19"/>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latin typeface="Arial"/>
              </a:rPr>
              <a:t>”</a:t>
            </a:r>
            <a:endParaRPr lang="en-US" sz="5600" dirty="0">
              <a:solidFill>
                <a:schemeClr val="accent1">
                  <a:lumMod val="60000"/>
                  <a:lumOff val="40000"/>
                </a:schemeClr>
              </a:solidFill>
              <a:latin typeface="Arial"/>
            </a:endParaRPr>
          </a:p>
        </p:txBody>
      </p:sp>
    </p:spTree>
    <p:extLst>
      <p:ext uri="{BB962C8B-B14F-4D97-AF65-F5344CB8AC3E}">
        <p14:creationId xmlns:p14="http://schemas.microsoft.com/office/powerpoint/2010/main" val="2292515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54670" y="3863976"/>
            <a:ext cx="17193336" cy="5190920"/>
          </a:xfrm>
        </p:spPr>
        <p:txBody>
          <a:bodyPr anchor="b">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3840793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tx1">
                    <a:lumMod val="75000"/>
                    <a:lumOff val="2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4" name="TextBox 23"/>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1320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71599" y="1219200"/>
            <a:ext cx="17176406"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7948818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22421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35347" y="1219199"/>
            <a:ext cx="2609486" cy="1050290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354670" y="1219200"/>
            <a:ext cx="14120300" cy="10502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5585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76750906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662109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4670" y="5401735"/>
            <a:ext cx="17193336" cy="3653162"/>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1720800"/>
          </a:xfrm>
        </p:spPr>
        <p:txBody>
          <a:bodyPr anchor="t"/>
          <a:lstStyle>
            <a:lvl1pPr marL="0" indent="0" algn="l">
              <a:buNone/>
              <a:defRPr sz="40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6062349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54669" y="4321178"/>
            <a:ext cx="8368070" cy="7761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79940" y="4321179"/>
            <a:ext cx="8368068" cy="7761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156744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1491" y="4321966"/>
            <a:ext cx="837124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351491" y="5474491"/>
            <a:ext cx="8371246"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76766" y="4321966"/>
            <a:ext cx="837123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0176769" y="5474491"/>
            <a:ext cx="8371234"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347081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68" y="1219200"/>
            <a:ext cx="17193336" cy="2641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136231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976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8" y="2997208"/>
            <a:ext cx="7709056" cy="2556932"/>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9520923" y="1029849"/>
            <a:ext cx="9027082" cy="110528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54668" y="5554139"/>
            <a:ext cx="7709056" cy="5168898"/>
          </a:xfrm>
        </p:spPr>
        <p:txBody>
          <a:bodyPr>
            <a:normAutofit/>
          </a:bodyPr>
          <a:lstStyle>
            <a:lvl1pPr marL="0" indent="0">
              <a:buNone/>
              <a:defRPr sz="2800"/>
            </a:lvl1pPr>
            <a:lvl2pPr marL="914126" indent="0">
              <a:buNone/>
              <a:defRPr sz="2800"/>
            </a:lvl2pPr>
            <a:lvl3pPr marL="1828252" indent="0">
              <a:buNone/>
              <a:defRPr sz="2400"/>
            </a:lvl3pPr>
            <a:lvl4pPr marL="2742378" indent="0">
              <a:buNone/>
              <a:defRPr sz="2000"/>
            </a:lvl4pPr>
            <a:lvl5pPr marL="3656502" indent="0">
              <a:buNone/>
              <a:defRPr sz="2000"/>
            </a:lvl5pPr>
            <a:lvl6pPr marL="4570628" indent="0">
              <a:buNone/>
              <a:defRPr sz="2000"/>
            </a:lvl6pPr>
            <a:lvl7pPr marL="5484754" indent="0">
              <a:buNone/>
              <a:defRPr sz="2000"/>
            </a:lvl7pPr>
            <a:lvl8pPr marL="6398880" indent="0">
              <a:buNone/>
              <a:defRPr sz="2000"/>
            </a:lvl8pPr>
            <a:lvl9pPr marL="7313006"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954263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9" y="9601200"/>
            <a:ext cx="17193334"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54668" y="1219200"/>
            <a:ext cx="17193336" cy="7691436"/>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354669" y="10734676"/>
            <a:ext cx="17193334" cy="13480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553614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354668" y="1219200"/>
            <a:ext cx="17193336" cy="2641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54668" y="4321179"/>
            <a:ext cx="17193336" cy="77615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10267" y="12082725"/>
            <a:ext cx="1823878" cy="730250"/>
          </a:xfrm>
          <a:prstGeom prst="rect">
            <a:avLst/>
          </a:prstGeom>
        </p:spPr>
        <p:txBody>
          <a:bodyPr vert="horz" lIns="91440" tIns="45720" rIns="91440" bIns="45720" rtlCol="0" anchor="ctr"/>
          <a:lstStyle>
            <a:lvl1pPr algn="r">
              <a:defRPr sz="1800">
                <a:solidFill>
                  <a:schemeClr val="tx1">
                    <a:tint val="75000"/>
                  </a:schemeClr>
                </a:solidFill>
              </a:defRPr>
            </a:lvl1pPr>
          </a:lstStyle>
          <a:p>
            <a:fld id="{B61BEF0D-F0BB-DE4B-95CE-6DB70DBA9567}" type="datetimeFigureOut">
              <a:rPr lang="en-US" dirty="0"/>
              <a:pPr/>
              <a:t>3/26/2022</a:t>
            </a:fld>
            <a:endParaRPr lang="en-US" dirty="0"/>
          </a:p>
        </p:txBody>
      </p:sp>
      <p:sp>
        <p:nvSpPr>
          <p:cNvPr id="5" name="Footer Placeholder 4"/>
          <p:cNvSpPr>
            <a:spLocks noGrp="1"/>
          </p:cNvSpPr>
          <p:nvPr>
            <p:ph type="ftr" sz="quarter" idx="3"/>
          </p:nvPr>
        </p:nvSpPr>
        <p:spPr>
          <a:xfrm>
            <a:off x="1354668" y="12082725"/>
            <a:ext cx="12595224"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181327" y="12082725"/>
            <a:ext cx="1366678" cy="730250"/>
          </a:xfrm>
          <a:prstGeom prst="rect">
            <a:avLst/>
          </a:prstGeom>
        </p:spPr>
        <p:txBody>
          <a:bodyPr vert="horz" lIns="91440" tIns="45720" rIns="91440" bIns="45720" rtlCol="0" anchor="ctr"/>
          <a:lstStyle>
            <a:lvl1pPr algn="r">
              <a:defRPr sz="1800">
                <a:solidFill>
                  <a:schemeClr val="accent1"/>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598436428"/>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51" r:id="rId18"/>
  </p:sldLayoutIdLst>
  <p:hf hdr="0" ftr="0" dt="0"/>
  <p:txStyles>
    <p:titleStyle>
      <a:lvl1pPr algn="l" defTabSz="914400" rtl="0" eaLnBrk="1" latinLnBrk="0" hangingPunct="1">
        <a:spcBef>
          <a:spcPct val="0"/>
        </a:spcBef>
        <a:buNone/>
        <a:defRPr sz="7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SzPct val="80000"/>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12"/>
          </p:nvPr>
        </p:nvSpPr>
        <p:spPr/>
        <p:txBody>
          <a:bodyPr/>
          <a:lstStyle/>
          <a:p>
            <a:fld id="{86CB4B4D-7CA3-9044-876B-883B54F8677D}" type="slidenum">
              <a:rPr lang="en-IN" smtClean="0"/>
              <a:t>1</a:t>
            </a:fld>
            <a:endParaRPr lang="en-IN"/>
          </a:p>
        </p:txBody>
      </p:sp>
      <p:sp>
        <p:nvSpPr>
          <p:cNvPr id="54" name="Company…"/>
          <p:cNvSpPr txBox="1">
            <a:spLocks noGrp="1"/>
          </p:cNvSpPr>
          <p:nvPr>
            <p:ph type="title" idx="4294967295"/>
          </p:nvPr>
        </p:nvSpPr>
        <p:spPr>
          <a:xfrm>
            <a:off x="4942894" y="3904458"/>
            <a:ext cx="14325600" cy="5476875"/>
          </a:xfrm>
          <a:prstGeom prst="rect">
            <a:avLst/>
          </a:prstGeom>
        </p:spPr>
        <p:txBody>
          <a:bodyPr>
            <a:normAutofit/>
          </a:bodyPr>
          <a:lstStyle/>
          <a:p>
            <a:pPr algn="ctr"/>
            <a:r>
              <a:rPr lang="en-IN" b="0" i="0" dirty="0">
                <a:solidFill>
                  <a:srgbClr val="4E5E6A"/>
                </a:solidFill>
                <a:effectLst/>
                <a:latin typeface="Open Sans" panose="020B0604020202020204" pitchFamily="34" charset="0"/>
              </a:rPr>
              <a:t>Malignant Comments Classifier</a:t>
            </a:r>
            <a:endParaRPr lang="en-US" dirty="0">
              <a:latin typeface="Times New Roman" pitchFamily="18" charset="0"/>
              <a:cs typeface="Times New Roman" pitchFamily="18" charset="0"/>
            </a:endParaRP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a:t>Neeraj Kumar S</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2529894" y="10618680"/>
            <a:ext cx="482600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a:t>Swati </a:t>
            </a:r>
            <a:r>
              <a:rPr lang="en-US" sz="3600" baseline="0" dirty="0" err="1"/>
              <a:t>Mahaseth</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32535" y="-349622"/>
            <a:ext cx="5952592" cy="50919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12"/>
          </p:nvPr>
        </p:nvSpPr>
        <p:spPr/>
        <p:txBody>
          <a:bodyPr/>
          <a:lstStyle/>
          <a:p>
            <a:fld id="{86CB4B4D-7CA3-9044-876B-883B54F8677D}" type="slidenum">
              <a:rPr lang="en-IN" smtClean="0"/>
              <a:t>10</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Label Distribution over Comments</a:t>
            </a:r>
          </a:p>
        </p:txBody>
      </p:sp>
      <p:pic>
        <p:nvPicPr>
          <p:cNvPr id="6" name="Picture 5">
            <a:extLst>
              <a:ext uri="{FF2B5EF4-FFF2-40B4-BE49-F238E27FC236}">
                <a16:creationId xmlns:a16="http://schemas.microsoft.com/office/drawing/2014/main" id="{A0D131B4-8DD8-4C13-B917-A983224F22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65386" y="3796104"/>
            <a:ext cx="13494331" cy="7929732"/>
          </a:xfrm>
          <a:prstGeom prst="rect">
            <a:avLst/>
          </a:prstGeom>
          <a:noFill/>
          <a:ln>
            <a:noFill/>
          </a:ln>
        </p:spPr>
      </p:pic>
    </p:spTree>
    <p:extLst>
      <p:ext uri="{BB962C8B-B14F-4D97-AF65-F5344CB8AC3E}">
        <p14:creationId xmlns:p14="http://schemas.microsoft.com/office/powerpoint/2010/main" val="15114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12"/>
          </p:nvPr>
        </p:nvSpPr>
        <p:spPr/>
        <p:txBody>
          <a:bodyPr/>
          <a:lstStyle/>
          <a:p>
            <a:fld id="{86CB4B4D-7CA3-9044-876B-883B54F8677D}" type="slidenum">
              <a:rPr lang="en-IN" smtClean="0"/>
              <a:t>11</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Not Malignant and Malignant comments with original comments</a:t>
            </a:r>
          </a:p>
        </p:txBody>
      </p:sp>
      <p:pic>
        <p:nvPicPr>
          <p:cNvPr id="7" name="Picture 6">
            <a:extLst>
              <a:ext uri="{FF2B5EF4-FFF2-40B4-BE49-F238E27FC236}">
                <a16:creationId xmlns:a16="http://schemas.microsoft.com/office/drawing/2014/main" id="{8F15D7A2-953F-4EA8-819F-96767E11E8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351454"/>
            <a:ext cx="17313295" cy="8912263"/>
          </a:xfrm>
          <a:prstGeom prst="rect">
            <a:avLst/>
          </a:prstGeom>
          <a:noFill/>
          <a:ln>
            <a:noFill/>
          </a:ln>
        </p:spPr>
      </p:pic>
    </p:spTree>
    <p:extLst>
      <p:ext uri="{BB962C8B-B14F-4D97-AF65-F5344CB8AC3E}">
        <p14:creationId xmlns:p14="http://schemas.microsoft.com/office/powerpoint/2010/main" val="374376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12"/>
          </p:nvPr>
        </p:nvSpPr>
        <p:spPr/>
        <p:txBody>
          <a:bodyPr/>
          <a:lstStyle/>
          <a:p>
            <a:fld id="{86CB4B4D-7CA3-9044-876B-883B54F8677D}" type="slidenum">
              <a:rPr lang="en-IN" smtClean="0"/>
              <a:t>12</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Not Malignant and Malignant comments with filtered comments</a:t>
            </a:r>
          </a:p>
        </p:txBody>
      </p:sp>
      <p:pic>
        <p:nvPicPr>
          <p:cNvPr id="7" name="Picture 6">
            <a:extLst>
              <a:ext uri="{FF2B5EF4-FFF2-40B4-BE49-F238E27FC236}">
                <a16:creationId xmlns:a16="http://schemas.microsoft.com/office/drawing/2014/main" id="{9D87459D-1D44-4D70-8480-3E5E8F5134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190090"/>
            <a:ext cx="17725671" cy="8876696"/>
          </a:xfrm>
          <a:prstGeom prst="rect">
            <a:avLst/>
          </a:prstGeom>
          <a:noFill/>
          <a:ln>
            <a:noFill/>
          </a:ln>
        </p:spPr>
      </p:pic>
    </p:spTree>
    <p:extLst>
      <p:ext uri="{BB962C8B-B14F-4D97-AF65-F5344CB8AC3E}">
        <p14:creationId xmlns:p14="http://schemas.microsoft.com/office/powerpoint/2010/main" val="7862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50885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There is no null value present in the dataset and almost all the columns type is objective so we don’t need to check for outliers.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we’ll do further processing.</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I have dropped only one column i.e. ID because it’s not useful for prediction.</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56425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A7288044-84AC-449F-9914-316A4C9BD8FC}"/>
              </a:ext>
            </a:extLst>
          </p:cNvPr>
          <p:cNvPicPr>
            <a:picLocks noChangeAspect="1"/>
          </p:cNvPicPr>
          <p:nvPr/>
        </p:nvPicPr>
        <p:blipFill>
          <a:blip r:embed="rId2"/>
          <a:stretch>
            <a:fillRect/>
          </a:stretch>
        </p:blipFill>
        <p:spPr>
          <a:xfrm>
            <a:off x="4043922" y="4165226"/>
            <a:ext cx="13419325" cy="6850246"/>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K-neighbors Classifier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29E1C658-C429-49CE-89A1-3D811DA24C0C}"/>
              </a:ext>
            </a:extLst>
          </p:cNvPr>
          <p:cNvPicPr>
            <a:picLocks noChangeAspect="1"/>
          </p:cNvPicPr>
          <p:nvPr/>
        </p:nvPicPr>
        <p:blipFill>
          <a:blip r:embed="rId2"/>
          <a:stretch>
            <a:fillRect/>
          </a:stretch>
        </p:blipFill>
        <p:spPr>
          <a:xfrm>
            <a:off x="3492872" y="4074178"/>
            <a:ext cx="14490327" cy="6333357"/>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4" name="Picture 3">
            <a:extLst>
              <a:ext uri="{FF2B5EF4-FFF2-40B4-BE49-F238E27FC236}">
                <a16:creationId xmlns:a16="http://schemas.microsoft.com/office/drawing/2014/main" id="{B30977DB-CD4F-4BF7-9983-C14A09E6D906}"/>
              </a:ext>
            </a:extLst>
          </p:cNvPr>
          <p:cNvPicPr>
            <a:picLocks noChangeAspect="1"/>
          </p:cNvPicPr>
          <p:nvPr/>
        </p:nvPicPr>
        <p:blipFill>
          <a:blip r:embed="rId2"/>
          <a:stretch>
            <a:fillRect/>
          </a:stretch>
        </p:blipFill>
        <p:spPr>
          <a:xfrm>
            <a:off x="3495955" y="3637990"/>
            <a:ext cx="14759847" cy="6187328"/>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4" name="Picture 3">
            <a:extLst>
              <a:ext uri="{FF2B5EF4-FFF2-40B4-BE49-F238E27FC236}">
                <a16:creationId xmlns:a16="http://schemas.microsoft.com/office/drawing/2014/main" id="{14BE7F4E-DCDF-4A6F-99FA-635F4171BAB0}"/>
              </a:ext>
            </a:extLst>
          </p:cNvPr>
          <p:cNvPicPr>
            <a:picLocks noChangeAspect="1"/>
          </p:cNvPicPr>
          <p:nvPr/>
        </p:nvPicPr>
        <p:blipFill>
          <a:blip r:embed="rId2"/>
          <a:stretch>
            <a:fillRect/>
          </a:stretch>
        </p:blipFill>
        <p:spPr>
          <a:xfrm>
            <a:off x="3680852" y="3646393"/>
            <a:ext cx="13226583" cy="6454377"/>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2</a:t>
            </a:fld>
            <a:endParaRPr lang="en-IN"/>
          </a:p>
        </p:txBody>
      </p:sp>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67505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Online hate, described as abusive language, aggression, cyberbullying, hatefulness and many others has been identified as a major threat on online social media platforms. Social media platforms are the most prominent grounds for such toxic behavior. </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Our goal is to build a prototype of online hate and abuse comment classifier which can used to classify hate and offensive comments so that it can be controlled and restricted from spreading hatred and cyberbullying.</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666826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90C01-4485-4872-B542-AD06983C2658}"/>
              </a:ext>
            </a:extLst>
          </p:cNvPr>
          <p:cNvSpPr>
            <a:spLocks noGrp="1"/>
          </p:cNvSpPr>
          <p:nvPr>
            <p:ph type="sldNum" sz="quarter" idx="12"/>
          </p:nvPr>
        </p:nvSpPr>
        <p:spPr/>
        <p:txBody>
          <a:bodyPr/>
          <a:lstStyle/>
          <a:p>
            <a:fld id="{86CB4B4D-7CA3-9044-876B-883B54F8677D}" type="slidenum">
              <a:rPr lang="en-IN" smtClean="0"/>
              <a:t>20</a:t>
            </a:fld>
            <a:endParaRPr lang="en-IN"/>
          </a:p>
        </p:txBody>
      </p:sp>
      <p:sp>
        <p:nvSpPr>
          <p:cNvPr id="5" name="Text information page">
            <a:extLst>
              <a:ext uri="{FF2B5EF4-FFF2-40B4-BE49-F238E27FC236}">
                <a16:creationId xmlns:a16="http://schemas.microsoft.com/office/drawing/2014/main" id="{8A7A514E-C1ED-48C5-952A-DC1AE2ACDEBE}"/>
              </a:ext>
            </a:extLst>
          </p:cNvPr>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Random Forest Classifier</a:t>
            </a:r>
          </a:p>
        </p:txBody>
      </p:sp>
      <p:pic>
        <p:nvPicPr>
          <p:cNvPr id="4" name="Picture 3">
            <a:extLst>
              <a:ext uri="{FF2B5EF4-FFF2-40B4-BE49-F238E27FC236}">
                <a16:creationId xmlns:a16="http://schemas.microsoft.com/office/drawing/2014/main" id="{321C9506-D3E8-4647-8764-DD1B3D4CA259}"/>
              </a:ext>
            </a:extLst>
          </p:cNvPr>
          <p:cNvPicPr>
            <a:picLocks noChangeAspect="1"/>
          </p:cNvPicPr>
          <p:nvPr/>
        </p:nvPicPr>
        <p:blipFill>
          <a:blip r:embed="rId2"/>
          <a:stretch>
            <a:fillRect/>
          </a:stretch>
        </p:blipFill>
        <p:spPr>
          <a:xfrm>
            <a:off x="3393140" y="3716991"/>
            <a:ext cx="13063383" cy="6251762"/>
          </a:xfrm>
          <a:prstGeom prst="rect">
            <a:avLst/>
          </a:prstGeom>
        </p:spPr>
      </p:pic>
    </p:spTree>
    <p:extLst>
      <p:ext uri="{BB962C8B-B14F-4D97-AF65-F5344CB8AC3E}">
        <p14:creationId xmlns:p14="http://schemas.microsoft.com/office/powerpoint/2010/main" val="98302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DAE3E-2C4D-47B0-B3A8-E6444E6FE38B}"/>
              </a:ext>
            </a:extLst>
          </p:cNvPr>
          <p:cNvSpPr>
            <a:spLocks noGrp="1"/>
          </p:cNvSpPr>
          <p:nvPr>
            <p:ph type="sldNum" sz="quarter" idx="12"/>
          </p:nvPr>
        </p:nvSpPr>
        <p:spPr/>
        <p:txBody>
          <a:bodyPr/>
          <a:lstStyle/>
          <a:p>
            <a:fld id="{86CB4B4D-7CA3-9044-876B-883B54F8677D}" type="slidenum">
              <a:rPr lang="en-IN" smtClean="0"/>
              <a:t>21</a:t>
            </a:fld>
            <a:endParaRPr lang="en-IN"/>
          </a:p>
        </p:txBody>
      </p:sp>
      <p:sp>
        <p:nvSpPr>
          <p:cNvPr id="5" name="Text information page">
            <a:extLst>
              <a:ext uri="{FF2B5EF4-FFF2-40B4-BE49-F238E27FC236}">
                <a16:creationId xmlns:a16="http://schemas.microsoft.com/office/drawing/2014/main" id="{CF423B1B-D326-4A49-9354-E86B93EA76C6}"/>
              </a:ext>
            </a:extLst>
          </p:cNvPr>
          <p:cNvSpPr txBox="1">
            <a:spLocks/>
          </p:cNvSpPr>
          <p:nvPr/>
        </p:nvSpPr>
        <p:spPr>
          <a:xfrm>
            <a:off x="1936377" y="471981"/>
            <a:ext cx="19094824"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 neighbors Classifier (</a:t>
            </a:r>
            <a:r>
              <a:rPr lang="en-US" dirty="0" err="1">
                <a:latin typeface="Times New Roman" pitchFamily="18" charset="0"/>
                <a:cs typeface="Times New Roman" pitchFamily="18" charset="0"/>
              </a:rPr>
              <a:t>n_neighbors</a:t>
            </a:r>
            <a:r>
              <a:rPr lang="en-US" dirty="0">
                <a:latin typeface="Times New Roman" pitchFamily="18" charset="0"/>
                <a:cs typeface="Times New Roman" pitchFamily="18" charset="0"/>
              </a:rPr>
              <a:t>=3)</a:t>
            </a:r>
          </a:p>
        </p:txBody>
      </p:sp>
      <p:pic>
        <p:nvPicPr>
          <p:cNvPr id="4" name="Picture 3">
            <a:extLst>
              <a:ext uri="{FF2B5EF4-FFF2-40B4-BE49-F238E27FC236}">
                <a16:creationId xmlns:a16="http://schemas.microsoft.com/office/drawing/2014/main" id="{C6BBF389-EDAF-46E0-9AE2-3513842CEBB4}"/>
              </a:ext>
            </a:extLst>
          </p:cNvPr>
          <p:cNvPicPr>
            <a:picLocks noChangeAspect="1"/>
          </p:cNvPicPr>
          <p:nvPr/>
        </p:nvPicPr>
        <p:blipFill>
          <a:blip r:embed="rId2"/>
          <a:stretch>
            <a:fillRect/>
          </a:stretch>
        </p:blipFill>
        <p:spPr>
          <a:xfrm>
            <a:off x="2379569" y="3327306"/>
            <a:ext cx="14097560" cy="6697595"/>
          </a:xfrm>
          <a:prstGeom prst="rect">
            <a:avLst/>
          </a:prstGeom>
        </p:spPr>
      </p:pic>
    </p:spTree>
    <p:extLst>
      <p:ext uri="{BB962C8B-B14F-4D97-AF65-F5344CB8AC3E}">
        <p14:creationId xmlns:p14="http://schemas.microsoft.com/office/powerpoint/2010/main" val="194952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8894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sz="3600" baseline="0" dirty="0" err="1">
                <a:latin typeface="Times New Roman" pitchFamily="18" charset="0"/>
                <a:cs typeface="Times New Roman" pitchFamily="18" charset="0"/>
              </a:rPr>
              <a:t>joblib</a:t>
            </a:r>
            <a:r>
              <a:rPr lang="en-US" sz="3600" baseline="0"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7" name="Picture 6">
            <a:extLst>
              <a:ext uri="{FF2B5EF4-FFF2-40B4-BE49-F238E27FC236}">
                <a16:creationId xmlns:a16="http://schemas.microsoft.com/office/drawing/2014/main" id="{0A5271EE-B004-4091-92C4-F9C81559814A}"/>
              </a:ext>
            </a:extLst>
          </p:cNvPr>
          <p:cNvPicPr>
            <a:picLocks noChangeAspect="1"/>
          </p:cNvPicPr>
          <p:nvPr/>
        </p:nvPicPr>
        <p:blipFill>
          <a:blip r:embed="rId2"/>
          <a:stretch>
            <a:fillRect/>
          </a:stretch>
        </p:blipFill>
        <p:spPr>
          <a:xfrm>
            <a:off x="4217053" y="5551133"/>
            <a:ext cx="13031041" cy="3384423"/>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437959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As we know data is increasing in every second in our day today life. So more the data better the model.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Here we saw that harmful or toxic comments in the social media space have many negative impacts to society.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The ability to readily and accurately identify comments as toxic could provide many benefits while mitigating the harm.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we have seen the capability of readily available algorithms to be employed in such a way to address this challenge.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In our specific study, it was demonstrated that an Random Forest Classifier solution provides substantial improvement in classification versus any other algorithm.</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23</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129503-5106-4F56-80D3-0FD18A23854B}"/>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3" name="Title 2">
            <a:extLst>
              <a:ext uri="{FF2B5EF4-FFF2-40B4-BE49-F238E27FC236}">
                <a16:creationId xmlns:a16="http://schemas.microsoft.com/office/drawing/2014/main" id="{2A5C50EF-8B1C-45E4-8A4D-4078F76B4B23}"/>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41997036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With the help of Pandas Library We will upload our data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read_csv</a:t>
            </a:r>
            <a:r>
              <a:rPr lang="en-US" sz="3600" baseline="0" dirty="0">
                <a:latin typeface="Times New Roman" pitchFamily="18" charset="0"/>
                <a:cs typeface="Times New Roman" pitchFamily="18" charset="0"/>
              </a:rPr>
              <a:t>)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two type of variables in the data:-</a:t>
            </a:r>
          </a:p>
          <a:p>
            <a:pPr algn="just">
              <a:lnSpc>
                <a:spcPct val="80000"/>
              </a:lnSpc>
            </a:pPr>
            <a:endParaRPr lang="en-US" sz="3600" baseline="0" dirty="0">
              <a:latin typeface="Times New Roman" pitchFamily="18" charset="0"/>
              <a:cs typeface="Times New Roman" pitchFamily="18" charset="0"/>
            </a:endParaRP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Dependent Variable</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Independent Variable</a:t>
            </a:r>
          </a:p>
          <a:p>
            <a:pPr marL="571500" indent="-571500" algn="just">
              <a:lnSpc>
                <a:spcPct val="8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80000"/>
              </a:lnSpc>
            </a:pPr>
            <a:endParaRPr lang="en-US" sz="3600" baseline="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3</a:t>
            </a:fld>
            <a:endParaRPr lang="en-IN"/>
          </a:p>
        </p:txBody>
      </p:sp>
      <p:pic>
        <p:nvPicPr>
          <p:cNvPr id="3" name="Picture 2">
            <a:extLst>
              <a:ext uri="{FF2B5EF4-FFF2-40B4-BE49-F238E27FC236}">
                <a16:creationId xmlns:a16="http://schemas.microsoft.com/office/drawing/2014/main" id="{EE2526E0-F5E2-426A-994B-4E96257DD428}"/>
              </a:ext>
            </a:extLst>
          </p:cNvPr>
          <p:cNvPicPr>
            <a:picLocks noChangeAspect="1"/>
          </p:cNvPicPr>
          <p:nvPr/>
        </p:nvPicPr>
        <p:blipFill>
          <a:blip r:embed="rId2"/>
          <a:stretch>
            <a:fillRect/>
          </a:stretch>
        </p:blipFill>
        <p:spPr>
          <a:xfrm>
            <a:off x="2546536" y="8200182"/>
            <a:ext cx="16351063" cy="3369310"/>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4</a:t>
            </a:fld>
            <a:endParaRPr lang="en-IN"/>
          </a:p>
        </p:txBody>
      </p:sp>
      <p:sp>
        <p:nvSpPr>
          <p:cNvPr id="7" name="Text information page">
            <a:extLst>
              <a:ext uri="{FF2B5EF4-FFF2-40B4-BE49-F238E27FC236}">
                <a16:creationId xmlns:a16="http://schemas.microsoft.com/office/drawing/2014/main" id="{9996D510-0029-4915-833B-DBFFB135A36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Malignant</a:t>
            </a:r>
          </a:p>
        </p:txBody>
      </p:sp>
      <p:pic>
        <p:nvPicPr>
          <p:cNvPr id="8" name="Picture 7">
            <a:extLst>
              <a:ext uri="{FF2B5EF4-FFF2-40B4-BE49-F238E27FC236}">
                <a16:creationId xmlns:a16="http://schemas.microsoft.com/office/drawing/2014/main" id="{8454690A-7F5E-4661-957F-A2C792BC6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2979131"/>
            <a:ext cx="18586283" cy="8710845"/>
          </a:xfrm>
          <a:prstGeom prst="rect">
            <a:avLst/>
          </a:prstGeom>
          <a:noFill/>
          <a:ln>
            <a:noFill/>
          </a:ln>
        </p:spPr>
      </p:pic>
    </p:spTree>
    <p:extLst>
      <p:ext uri="{BB962C8B-B14F-4D97-AF65-F5344CB8AC3E}">
        <p14:creationId xmlns:p14="http://schemas.microsoft.com/office/powerpoint/2010/main" val="253884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information page">
            <a:extLst>
              <a:ext uri="{FF2B5EF4-FFF2-40B4-BE49-F238E27FC236}">
                <a16:creationId xmlns:a16="http://schemas.microsoft.com/office/drawing/2014/main" id="{CA3CEC67-A536-4D8B-8C4C-C077D8E33A0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Rude</a:t>
            </a:r>
          </a:p>
        </p:txBody>
      </p:sp>
      <p:pic>
        <p:nvPicPr>
          <p:cNvPr id="6" name="Picture 5">
            <a:extLst>
              <a:ext uri="{FF2B5EF4-FFF2-40B4-BE49-F238E27FC236}">
                <a16:creationId xmlns:a16="http://schemas.microsoft.com/office/drawing/2014/main" id="{B4FFF4FD-8FEA-4C71-857B-5F189B5CA8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757982"/>
            <a:ext cx="19034518" cy="9053924"/>
          </a:xfrm>
          <a:prstGeom prst="rect">
            <a:avLst/>
          </a:prstGeom>
          <a:noFill/>
          <a:ln>
            <a:noFill/>
          </a:ln>
        </p:spPr>
      </p:pic>
    </p:spTree>
    <p:extLst>
      <p:ext uri="{BB962C8B-B14F-4D97-AF65-F5344CB8AC3E}">
        <p14:creationId xmlns:p14="http://schemas.microsoft.com/office/powerpoint/2010/main" val="36378524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12"/>
          </p:nvPr>
        </p:nvSpPr>
        <p:spPr/>
        <p:txBody>
          <a:bodyPr/>
          <a:lstStyle/>
          <a:p>
            <a:fld id="{86CB4B4D-7CA3-9044-876B-883B54F8677D}" type="slidenum">
              <a:rPr lang="en-IN" smtClean="0"/>
              <a:t>6</a:t>
            </a:fld>
            <a:endParaRPr lang="en-IN"/>
          </a:p>
        </p:txBody>
      </p:sp>
      <p:sp>
        <p:nvSpPr>
          <p:cNvPr id="5" name="Text information page">
            <a:extLst>
              <a:ext uri="{FF2B5EF4-FFF2-40B4-BE49-F238E27FC236}">
                <a16:creationId xmlns:a16="http://schemas.microsoft.com/office/drawing/2014/main" id="{41F1DC51-018E-4821-AA5D-D8BEF3D7EA6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Treat</a:t>
            </a:r>
          </a:p>
        </p:txBody>
      </p:sp>
      <p:pic>
        <p:nvPicPr>
          <p:cNvPr id="6" name="Picture 5">
            <a:extLst>
              <a:ext uri="{FF2B5EF4-FFF2-40B4-BE49-F238E27FC236}">
                <a16:creationId xmlns:a16="http://schemas.microsoft.com/office/drawing/2014/main" id="{249A2631-49BB-4E12-B795-9D73AED86B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029931"/>
            <a:ext cx="18747647" cy="9036855"/>
          </a:xfrm>
          <a:prstGeom prst="rect">
            <a:avLst/>
          </a:prstGeom>
          <a:noFill/>
          <a:ln>
            <a:noFill/>
          </a:ln>
        </p:spPr>
      </p:pic>
    </p:spTree>
    <p:extLst>
      <p:ext uri="{BB962C8B-B14F-4D97-AF65-F5344CB8AC3E}">
        <p14:creationId xmlns:p14="http://schemas.microsoft.com/office/powerpoint/2010/main" val="225387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C69B5C-6F21-4817-A585-8F9E687E66B3}"/>
              </a:ext>
            </a:extLst>
          </p:cNvPr>
          <p:cNvSpPr>
            <a:spLocks noGrp="1"/>
          </p:cNvSpPr>
          <p:nvPr>
            <p:ph type="sldNum" sz="quarter" idx="12"/>
          </p:nvPr>
        </p:nvSpPr>
        <p:spPr/>
        <p:txBody>
          <a:bodyPr/>
          <a:lstStyle/>
          <a:p>
            <a:fld id="{86CB4B4D-7CA3-9044-876B-883B54F8677D}" type="slidenum">
              <a:rPr lang="en-IN" smtClean="0"/>
              <a:t>7</a:t>
            </a:fld>
            <a:endParaRPr lang="en-IN"/>
          </a:p>
        </p:txBody>
      </p:sp>
      <p:sp>
        <p:nvSpPr>
          <p:cNvPr id="5" name="Text information page">
            <a:extLst>
              <a:ext uri="{FF2B5EF4-FFF2-40B4-BE49-F238E27FC236}">
                <a16:creationId xmlns:a16="http://schemas.microsoft.com/office/drawing/2014/main" id="{9E652786-0843-48BB-A129-0A1D7C1F675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Abuse</a:t>
            </a:r>
          </a:p>
        </p:txBody>
      </p:sp>
      <p:pic>
        <p:nvPicPr>
          <p:cNvPr id="6" name="Picture 5">
            <a:extLst>
              <a:ext uri="{FF2B5EF4-FFF2-40B4-BE49-F238E27FC236}">
                <a16:creationId xmlns:a16="http://schemas.microsoft.com/office/drawing/2014/main" id="{B9BBCC3C-607C-4BE6-8294-90C43A4278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945040"/>
            <a:ext cx="18909012" cy="8934687"/>
          </a:xfrm>
          <a:prstGeom prst="rect">
            <a:avLst/>
          </a:prstGeom>
          <a:noFill/>
          <a:ln>
            <a:noFill/>
          </a:ln>
        </p:spPr>
      </p:pic>
    </p:spTree>
    <p:extLst>
      <p:ext uri="{BB962C8B-B14F-4D97-AF65-F5344CB8AC3E}">
        <p14:creationId xmlns:p14="http://schemas.microsoft.com/office/powerpoint/2010/main" val="152592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12"/>
          </p:nvPr>
        </p:nvSpPr>
        <p:spPr/>
        <p:txBody>
          <a:bodyPr/>
          <a:lstStyle/>
          <a:p>
            <a:fld id="{86CB4B4D-7CA3-9044-876B-883B54F8677D}" type="slidenum">
              <a:rPr lang="en-IN" smtClean="0"/>
              <a:t>8</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Loathe</a:t>
            </a:r>
          </a:p>
        </p:txBody>
      </p:sp>
      <p:pic>
        <p:nvPicPr>
          <p:cNvPr id="6" name="Picture 5">
            <a:extLst>
              <a:ext uri="{FF2B5EF4-FFF2-40B4-BE49-F238E27FC236}">
                <a16:creationId xmlns:a16="http://schemas.microsoft.com/office/drawing/2014/main" id="{B692712D-DB14-4B02-AB50-4347976BEA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757982"/>
            <a:ext cx="19213812" cy="9111289"/>
          </a:xfrm>
          <a:prstGeom prst="rect">
            <a:avLst/>
          </a:prstGeom>
          <a:noFill/>
          <a:ln>
            <a:noFill/>
          </a:ln>
        </p:spPr>
      </p:pic>
    </p:spTree>
    <p:extLst>
      <p:ext uri="{BB962C8B-B14F-4D97-AF65-F5344CB8AC3E}">
        <p14:creationId xmlns:p14="http://schemas.microsoft.com/office/powerpoint/2010/main" val="11515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12"/>
          </p:nvPr>
        </p:nvSpPr>
        <p:spPr/>
        <p:txBody>
          <a:bodyPr/>
          <a:lstStyle/>
          <a:p>
            <a:fld id="{86CB4B4D-7CA3-9044-876B-883B54F8677D}" type="slidenum">
              <a:rPr lang="en-IN" smtClean="0"/>
              <a:t>9</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err="1">
                <a:latin typeface="Times New Roman" pitchFamily="18" charset="0"/>
                <a:cs typeface="Times New Roman" pitchFamily="18" charset="0"/>
              </a:rPr>
              <a:t>Highly_Malignant</a:t>
            </a:r>
            <a:endParaRPr lang="en-US"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62548367-FCF0-467B-B91E-B78D2F044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2475547"/>
            <a:ext cx="17851177" cy="9250288"/>
          </a:xfrm>
          <a:prstGeom prst="rect">
            <a:avLst/>
          </a:prstGeom>
          <a:noFill/>
          <a:ln>
            <a:noFill/>
          </a:ln>
        </p:spPr>
      </p:pic>
    </p:spTree>
    <p:extLst>
      <p:ext uri="{BB962C8B-B14F-4D97-AF65-F5344CB8AC3E}">
        <p14:creationId xmlns:p14="http://schemas.microsoft.com/office/powerpoint/2010/main" val="13373951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solidFill>
          <a:srgbClr val="4B90C2">
            <a:alpha val="23704"/>
          </a:srgbClr>
        </a:solidFill>
        <a:ln w="12700">
          <a:miter lim="400000"/>
        </a:ln>
      </a:spPr>
      <a:bodyPr lIns="50800" tIns="50800" rIns="50800" bIns="50800" anchor="ctr"/>
      <a:lstStyle>
        <a:defPPr algn="ctr">
          <a:lnSpc>
            <a:spcPct val="100000"/>
          </a:lnSpc>
          <a:defRPr sz="3200" baseline="0">
            <a:solidFill>
              <a:srgbClr val="FFFFFF"/>
            </a:solidFill>
            <a:latin typeface="Helvetica Light"/>
            <a:ea typeface="Helvetica Light"/>
            <a:cs typeface="Helvetica Light"/>
            <a:sym typeface="Helvetica Light"/>
          </a:defRPr>
        </a:defPPr>
      </a:lst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1325</TotalTime>
  <Words>616</Words>
  <Application>Microsoft Office PowerPoint</Application>
  <PresentationFormat>Custom</PresentationFormat>
  <Paragraphs>99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Helvetica Light</vt:lpstr>
      <vt:lpstr>Helvetica Neue</vt:lpstr>
      <vt:lpstr>Open Sans</vt:lpstr>
      <vt:lpstr>Times New Roman</vt:lpstr>
      <vt:lpstr>Trebuchet MS</vt:lpstr>
      <vt:lpstr>Wingdings 3</vt:lpstr>
      <vt:lpstr>Facet</vt:lpstr>
      <vt:lpstr>Malignant Comments Classifier</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Neeraj Kumar</cp:lastModifiedBy>
  <cp:revision>202</cp:revision>
  <dcterms:modified xsi:type="dcterms:W3CDTF">2022-03-26T14:22:55Z</dcterms:modified>
</cp:coreProperties>
</file>