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93"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94" r:id="rId33"/>
    <p:sldId id="295" r:id="rId34"/>
    <p:sldId id="296" r:id="rId35"/>
    <p:sldId id="297" r:id="rId36"/>
    <p:sldId id="298" r:id="rId37"/>
    <p:sldId id="299" r:id="rId38"/>
    <p:sldId id="300" r:id="rId39"/>
  </p:sldIdLst>
  <p:sldSz cx="9144000" cy="5143500" type="screen16x9"/>
  <p:notesSz cx="6858000" cy="9144000"/>
  <p:embeddedFontLst>
    <p:embeddedFont>
      <p:font typeface="Algerian" panose="04020705040A02060702" pitchFamily="82" charset="0"/>
      <p:regular r:id="rId41"/>
    </p:embeddedFont>
    <p:embeddedFont>
      <p:font typeface="Bahnschrift" panose="020B0502040204020203" pitchFamily="34" charset="0"/>
      <p:regular r:id="rId42"/>
      <p:bold r:id="rId43"/>
    </p:embeddedFont>
    <p:embeddedFont>
      <p:font typeface="Gill Sans MT" panose="020B0502020104020203" pitchFamily="34" charset="0"/>
      <p:regular r:id="rId44"/>
      <p:bold r:id="rId45"/>
      <p:italic r:id="rId46"/>
      <p:boldItalic r:id="rId47"/>
    </p:embeddedFont>
    <p:embeddedFont>
      <p:font typeface="Quicksand" panose="020B0604020202020204" charset="0"/>
      <p:regular r:id="rId48"/>
      <p:bold r:id="rId4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F31DD99-5642-4E82-8B26-449450CF436C}">
  <a:tblStyle styleId="{7F31DD99-5642-4E82-8B26-449450CF436C}" styleName="Table_0">
    <a:wholeTbl>
      <a:tcTxStyle b="off" i="off">
        <a:font>
          <a:latin typeface="Calibri"/>
          <a:ea typeface="Calibri"/>
          <a:cs typeface="Calibri"/>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26463D6-975D-4AFA-A892-11EA0E11150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60711154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2e8d8e333_0_9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2e8d8e333_0_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5004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060592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lgn="ctr">
              <a:defRPr sz="285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3264408"/>
            <a:ext cx="5101209" cy="929921"/>
          </a:xfrm>
          <a:noFill/>
        </p:spPr>
        <p:txBody>
          <a:bodyPr>
            <a:normAutofit/>
          </a:bodyPr>
          <a:lstStyle>
            <a:lvl1pPr marL="0" indent="0" algn="ctr">
              <a:buNone/>
              <a:defRPr sz="1500">
                <a:solidFill>
                  <a:schemeClr val="tx1">
                    <a:lumMod val="75000"/>
                    <a:lumOff val="2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4650171"/>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85632484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702945"/>
            <a:ext cx="973956" cy="373761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73352" y="702945"/>
            <a:ext cx="4648867" cy="373761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943789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2"/>
        <p:cNvGrpSpPr/>
        <p:nvPr/>
      </p:nvGrpSpPr>
      <p:grpSpPr>
        <a:xfrm>
          <a:off x="0" y="0"/>
          <a:ext cx="0" cy="0"/>
          <a:chOff x="0" y="0"/>
          <a:chExt cx="0" cy="0"/>
        </a:xfrm>
      </p:grpSpPr>
      <p:sp>
        <p:nvSpPr>
          <p:cNvPr id="33" name="Google Shape;33;p9"/>
          <p:cNvSpPr txBox="1">
            <a:spLocks noGrp="1"/>
          </p:cNvSpPr>
          <p:nvPr>
            <p:ph type="title"/>
          </p:nvPr>
        </p:nvSpPr>
        <p:spPr>
          <a:xfrm>
            <a:off x="710700" y="1233175"/>
            <a:ext cx="38613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1"/>
              </a:buClr>
              <a:buSzPts val="4200"/>
              <a:buNone/>
              <a:defRPr sz="4200">
                <a:solidFill>
                  <a:schemeClr val="accent1"/>
                </a:solidFill>
              </a:defRPr>
            </a:lvl1pPr>
            <a:lvl2pPr lvl="1" algn="ctr">
              <a:spcBef>
                <a:spcPts val="0"/>
              </a:spcBef>
              <a:spcAft>
                <a:spcPts val="0"/>
              </a:spcAft>
              <a:buClr>
                <a:schemeClr val="accent1"/>
              </a:buClr>
              <a:buSzPts val="4200"/>
              <a:buNone/>
              <a:defRPr sz="4200">
                <a:solidFill>
                  <a:schemeClr val="accent1"/>
                </a:solidFill>
              </a:defRPr>
            </a:lvl2pPr>
            <a:lvl3pPr lvl="2" algn="ctr">
              <a:spcBef>
                <a:spcPts val="0"/>
              </a:spcBef>
              <a:spcAft>
                <a:spcPts val="0"/>
              </a:spcAft>
              <a:buClr>
                <a:schemeClr val="accent1"/>
              </a:buClr>
              <a:buSzPts val="4200"/>
              <a:buNone/>
              <a:defRPr sz="4200">
                <a:solidFill>
                  <a:schemeClr val="accent1"/>
                </a:solidFill>
              </a:defRPr>
            </a:lvl3pPr>
            <a:lvl4pPr lvl="3" algn="ctr">
              <a:spcBef>
                <a:spcPts val="0"/>
              </a:spcBef>
              <a:spcAft>
                <a:spcPts val="0"/>
              </a:spcAft>
              <a:buClr>
                <a:schemeClr val="accent1"/>
              </a:buClr>
              <a:buSzPts val="4200"/>
              <a:buNone/>
              <a:defRPr sz="4200">
                <a:solidFill>
                  <a:schemeClr val="accent1"/>
                </a:solidFill>
              </a:defRPr>
            </a:lvl4pPr>
            <a:lvl5pPr lvl="4" algn="ctr">
              <a:spcBef>
                <a:spcPts val="0"/>
              </a:spcBef>
              <a:spcAft>
                <a:spcPts val="0"/>
              </a:spcAft>
              <a:buClr>
                <a:schemeClr val="accent1"/>
              </a:buClr>
              <a:buSzPts val="4200"/>
              <a:buNone/>
              <a:defRPr sz="4200">
                <a:solidFill>
                  <a:schemeClr val="accent1"/>
                </a:solidFill>
              </a:defRPr>
            </a:lvl5pPr>
            <a:lvl6pPr lvl="5" algn="ctr">
              <a:spcBef>
                <a:spcPts val="0"/>
              </a:spcBef>
              <a:spcAft>
                <a:spcPts val="0"/>
              </a:spcAft>
              <a:buClr>
                <a:schemeClr val="accent1"/>
              </a:buClr>
              <a:buSzPts val="4200"/>
              <a:buNone/>
              <a:defRPr sz="4200">
                <a:solidFill>
                  <a:schemeClr val="accent1"/>
                </a:solidFill>
              </a:defRPr>
            </a:lvl6pPr>
            <a:lvl7pPr lvl="6" algn="ctr">
              <a:spcBef>
                <a:spcPts val="0"/>
              </a:spcBef>
              <a:spcAft>
                <a:spcPts val="0"/>
              </a:spcAft>
              <a:buClr>
                <a:schemeClr val="accent1"/>
              </a:buClr>
              <a:buSzPts val="4200"/>
              <a:buNone/>
              <a:defRPr sz="4200">
                <a:solidFill>
                  <a:schemeClr val="accent1"/>
                </a:solidFill>
              </a:defRPr>
            </a:lvl7pPr>
            <a:lvl8pPr lvl="7" algn="ctr">
              <a:spcBef>
                <a:spcPts val="0"/>
              </a:spcBef>
              <a:spcAft>
                <a:spcPts val="0"/>
              </a:spcAft>
              <a:buClr>
                <a:schemeClr val="accent1"/>
              </a:buClr>
              <a:buSzPts val="4200"/>
              <a:buNone/>
              <a:defRPr sz="4200">
                <a:solidFill>
                  <a:schemeClr val="accent1"/>
                </a:solidFill>
              </a:defRPr>
            </a:lvl8pPr>
            <a:lvl9pPr lvl="8" algn="ctr">
              <a:spcBef>
                <a:spcPts val="0"/>
              </a:spcBef>
              <a:spcAft>
                <a:spcPts val="0"/>
              </a:spcAft>
              <a:buClr>
                <a:schemeClr val="accent1"/>
              </a:buClr>
              <a:buSzPts val="4200"/>
              <a:buNone/>
              <a:defRPr sz="4200">
                <a:solidFill>
                  <a:schemeClr val="accent1"/>
                </a:solidFill>
              </a:defRPr>
            </a:lvl9pPr>
          </a:lstStyle>
          <a:p>
            <a:endParaRPr/>
          </a:p>
        </p:txBody>
      </p:sp>
      <p:sp>
        <p:nvSpPr>
          <p:cNvPr id="34" name="Google Shape;34;p9"/>
          <p:cNvSpPr txBox="1">
            <a:spLocks noGrp="1"/>
          </p:cNvSpPr>
          <p:nvPr>
            <p:ph type="subTitle" idx="1"/>
          </p:nvPr>
        </p:nvSpPr>
        <p:spPr>
          <a:xfrm>
            <a:off x="710700" y="2803075"/>
            <a:ext cx="38613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2100"/>
              <a:buNone/>
              <a:defRPr sz="2100">
                <a:solidFill>
                  <a:schemeClr val="accent1"/>
                </a:solidFill>
              </a:defRPr>
            </a:lvl1pPr>
            <a:lvl2pPr lvl="1" algn="ctr">
              <a:lnSpc>
                <a:spcPct val="100000"/>
              </a:lnSpc>
              <a:spcBef>
                <a:spcPts val="0"/>
              </a:spcBef>
              <a:spcAft>
                <a:spcPts val="0"/>
              </a:spcAft>
              <a:buClr>
                <a:schemeClr val="accent1"/>
              </a:buClr>
              <a:buSzPts val="2100"/>
              <a:buNone/>
              <a:defRPr sz="2100">
                <a:solidFill>
                  <a:schemeClr val="accent1"/>
                </a:solidFill>
              </a:defRPr>
            </a:lvl2pPr>
            <a:lvl3pPr lvl="2" algn="ctr">
              <a:lnSpc>
                <a:spcPct val="100000"/>
              </a:lnSpc>
              <a:spcBef>
                <a:spcPts val="0"/>
              </a:spcBef>
              <a:spcAft>
                <a:spcPts val="0"/>
              </a:spcAft>
              <a:buClr>
                <a:schemeClr val="accent1"/>
              </a:buClr>
              <a:buSzPts val="2100"/>
              <a:buNone/>
              <a:defRPr sz="2100">
                <a:solidFill>
                  <a:schemeClr val="accent1"/>
                </a:solidFill>
              </a:defRPr>
            </a:lvl3pPr>
            <a:lvl4pPr lvl="3" algn="ctr">
              <a:lnSpc>
                <a:spcPct val="100000"/>
              </a:lnSpc>
              <a:spcBef>
                <a:spcPts val="0"/>
              </a:spcBef>
              <a:spcAft>
                <a:spcPts val="0"/>
              </a:spcAft>
              <a:buClr>
                <a:schemeClr val="accent1"/>
              </a:buClr>
              <a:buSzPts val="2100"/>
              <a:buNone/>
              <a:defRPr sz="2100">
                <a:solidFill>
                  <a:schemeClr val="accent1"/>
                </a:solidFill>
              </a:defRPr>
            </a:lvl4pPr>
            <a:lvl5pPr lvl="4" algn="ctr">
              <a:lnSpc>
                <a:spcPct val="100000"/>
              </a:lnSpc>
              <a:spcBef>
                <a:spcPts val="0"/>
              </a:spcBef>
              <a:spcAft>
                <a:spcPts val="0"/>
              </a:spcAft>
              <a:buClr>
                <a:schemeClr val="accent1"/>
              </a:buClr>
              <a:buSzPts val="2100"/>
              <a:buNone/>
              <a:defRPr sz="2100">
                <a:solidFill>
                  <a:schemeClr val="accent1"/>
                </a:solidFill>
              </a:defRPr>
            </a:lvl5pPr>
            <a:lvl6pPr lvl="5" algn="ctr">
              <a:lnSpc>
                <a:spcPct val="100000"/>
              </a:lnSpc>
              <a:spcBef>
                <a:spcPts val="0"/>
              </a:spcBef>
              <a:spcAft>
                <a:spcPts val="0"/>
              </a:spcAft>
              <a:buClr>
                <a:schemeClr val="accent1"/>
              </a:buClr>
              <a:buSzPts val="2100"/>
              <a:buNone/>
              <a:defRPr sz="2100">
                <a:solidFill>
                  <a:schemeClr val="accent1"/>
                </a:solidFill>
              </a:defRPr>
            </a:lvl6pPr>
            <a:lvl7pPr lvl="6" algn="ctr">
              <a:lnSpc>
                <a:spcPct val="100000"/>
              </a:lnSpc>
              <a:spcBef>
                <a:spcPts val="0"/>
              </a:spcBef>
              <a:spcAft>
                <a:spcPts val="0"/>
              </a:spcAft>
              <a:buClr>
                <a:schemeClr val="accent1"/>
              </a:buClr>
              <a:buSzPts val="2100"/>
              <a:buNone/>
              <a:defRPr sz="2100">
                <a:solidFill>
                  <a:schemeClr val="accent1"/>
                </a:solidFill>
              </a:defRPr>
            </a:lvl7pPr>
            <a:lvl8pPr lvl="7" algn="ctr">
              <a:lnSpc>
                <a:spcPct val="100000"/>
              </a:lnSpc>
              <a:spcBef>
                <a:spcPts val="0"/>
              </a:spcBef>
              <a:spcAft>
                <a:spcPts val="0"/>
              </a:spcAft>
              <a:buClr>
                <a:schemeClr val="accent1"/>
              </a:buClr>
              <a:buSzPts val="2100"/>
              <a:buNone/>
              <a:defRPr sz="2100">
                <a:solidFill>
                  <a:schemeClr val="accent1"/>
                </a:solidFill>
              </a:defRPr>
            </a:lvl8pPr>
            <a:lvl9pPr lvl="8" algn="ctr">
              <a:lnSpc>
                <a:spcPct val="100000"/>
              </a:lnSpc>
              <a:spcBef>
                <a:spcPts val="0"/>
              </a:spcBef>
              <a:spcAft>
                <a:spcPts val="0"/>
              </a:spcAft>
              <a:buClr>
                <a:schemeClr val="accent1"/>
              </a:buClr>
              <a:buSzPts val="2100"/>
              <a:buNone/>
              <a:defRPr sz="2100">
                <a:solidFill>
                  <a:schemeClr val="accent1"/>
                </a:solidFill>
              </a:defRPr>
            </a:lvl9pPr>
          </a:lstStyle>
          <a:p>
            <a:endParaRPr/>
          </a:p>
        </p:txBody>
      </p:sp>
      <p:sp>
        <p:nvSpPr>
          <p:cNvPr id="35" name="Google Shape;35;p9"/>
          <p:cNvSpPr txBox="1">
            <a:spLocks noGrp="1"/>
          </p:cNvSpPr>
          <p:nvPr>
            <p:ph type="body" idx="2"/>
          </p:nvPr>
        </p:nvSpPr>
        <p:spPr>
          <a:xfrm>
            <a:off x="4572000" y="724075"/>
            <a:ext cx="38613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rgbClr val="FFFFFF"/>
              </a:buClr>
              <a:buSzPts val="1800"/>
              <a:buChar char="●"/>
              <a:defRPr>
                <a:solidFill>
                  <a:srgbClr val="FFFFFF"/>
                </a:solidFill>
              </a:defRPr>
            </a:lvl1pPr>
            <a:lvl2pPr marL="914400" lvl="1" indent="-317500">
              <a:spcBef>
                <a:spcPts val="1600"/>
              </a:spcBef>
              <a:spcAft>
                <a:spcPts val="0"/>
              </a:spcAft>
              <a:buClr>
                <a:srgbClr val="FFFFFF"/>
              </a:buClr>
              <a:buSzPts val="1400"/>
              <a:buChar char="○"/>
              <a:defRPr>
                <a:solidFill>
                  <a:srgbClr val="FFFFFF"/>
                </a:solidFill>
              </a:defRPr>
            </a:lvl2pPr>
            <a:lvl3pPr marL="1371600" lvl="2" indent="-317500">
              <a:spcBef>
                <a:spcPts val="1600"/>
              </a:spcBef>
              <a:spcAft>
                <a:spcPts val="0"/>
              </a:spcAft>
              <a:buClr>
                <a:srgbClr val="FFFFFF"/>
              </a:buClr>
              <a:buSzPts val="1400"/>
              <a:buChar char="■"/>
              <a:defRPr>
                <a:solidFill>
                  <a:srgbClr val="FFFFFF"/>
                </a:solidFill>
              </a:defRPr>
            </a:lvl3pPr>
            <a:lvl4pPr marL="1828800" lvl="3" indent="-317500">
              <a:spcBef>
                <a:spcPts val="1600"/>
              </a:spcBef>
              <a:spcAft>
                <a:spcPts val="0"/>
              </a:spcAft>
              <a:buClr>
                <a:srgbClr val="FFFFFF"/>
              </a:buClr>
              <a:buSzPts val="1400"/>
              <a:buChar char="●"/>
              <a:defRPr>
                <a:solidFill>
                  <a:srgbClr val="FFFFFF"/>
                </a:solidFill>
              </a:defRPr>
            </a:lvl4pPr>
            <a:lvl5pPr marL="2286000" lvl="4" indent="-317500">
              <a:spcBef>
                <a:spcPts val="1600"/>
              </a:spcBef>
              <a:spcAft>
                <a:spcPts val="0"/>
              </a:spcAft>
              <a:buClr>
                <a:srgbClr val="FFFFFF"/>
              </a:buClr>
              <a:buSzPts val="1400"/>
              <a:buChar char="○"/>
              <a:defRPr>
                <a:solidFill>
                  <a:srgbClr val="FFFFFF"/>
                </a:solidFill>
              </a:defRPr>
            </a:lvl5pPr>
            <a:lvl6pPr marL="2743200" lvl="5" indent="-317500">
              <a:spcBef>
                <a:spcPts val="1600"/>
              </a:spcBef>
              <a:spcAft>
                <a:spcPts val="0"/>
              </a:spcAft>
              <a:buClr>
                <a:srgbClr val="FFFFFF"/>
              </a:buClr>
              <a:buSzPts val="1400"/>
              <a:buChar char="■"/>
              <a:defRPr>
                <a:solidFill>
                  <a:srgbClr val="FFFFFF"/>
                </a:solidFill>
              </a:defRPr>
            </a:lvl6pPr>
            <a:lvl7pPr marL="3200400" lvl="6" indent="-317500">
              <a:spcBef>
                <a:spcPts val="1600"/>
              </a:spcBef>
              <a:spcAft>
                <a:spcPts val="0"/>
              </a:spcAft>
              <a:buClr>
                <a:srgbClr val="FFFFFF"/>
              </a:buClr>
              <a:buSzPts val="1400"/>
              <a:buChar char="●"/>
              <a:defRPr>
                <a:solidFill>
                  <a:srgbClr val="FFFFFF"/>
                </a:solidFill>
              </a:defRPr>
            </a:lvl7pPr>
            <a:lvl8pPr marL="3657600" lvl="7" indent="-317500">
              <a:spcBef>
                <a:spcPts val="1600"/>
              </a:spcBef>
              <a:spcAft>
                <a:spcPts val="0"/>
              </a:spcAft>
              <a:buClr>
                <a:srgbClr val="FFFFFF"/>
              </a:buClr>
              <a:buSzPts val="1400"/>
              <a:buChar char="○"/>
              <a:defRPr>
                <a:solidFill>
                  <a:srgbClr val="FFFFFF"/>
                </a:solidFill>
              </a:defRPr>
            </a:lvl8pPr>
            <a:lvl9pPr marL="4114800" lvl="8" indent="-317500">
              <a:spcBef>
                <a:spcPts val="1600"/>
              </a:spcBef>
              <a:spcAft>
                <a:spcPts val="1600"/>
              </a:spcAft>
              <a:buClr>
                <a:srgbClr val="FFFFFF"/>
              </a:buClr>
              <a:buSzPts val="1400"/>
              <a:buChar char="■"/>
              <a:defRPr>
                <a:solidFill>
                  <a:srgbClr val="FFFFFF"/>
                </a:solidFill>
              </a:defRPr>
            </a:lvl9pPr>
          </a:lstStyle>
          <a:p>
            <a:endParaRPr/>
          </a:p>
        </p:txBody>
      </p:sp>
    </p:spTree>
    <p:extLst>
      <p:ext uri="{BB962C8B-B14F-4D97-AF65-F5344CB8AC3E}">
        <p14:creationId xmlns:p14="http://schemas.microsoft.com/office/powerpoint/2010/main" val="1729509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177759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defRPr sz="285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3264349"/>
            <a:ext cx="5101209" cy="948812"/>
          </a:xfrm>
        </p:spPr>
        <p:txBody>
          <a:bodyPr anchor="t" anchorCtr="1">
            <a:normAutofit/>
          </a:bodyPr>
          <a:lstStyle>
            <a:lvl1pPr marL="0" indent="0">
              <a:buNone/>
              <a:defRPr sz="15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61BEF0D-F0BB-DE4B-95CE-6DB70DBA9567}" type="datetimeFigureOut">
              <a:rPr lang="en-US" smtClean="0"/>
              <a:pPr/>
              <a:t>1/13/2022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1546159"/>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86434" y="1978533"/>
            <a:ext cx="3203828" cy="2326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7" y="1978533"/>
            <a:ext cx="3202685" cy="2326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EB712588-04B1-427B-82EE-E8DB90309F08}" type="datetimeFigureOut">
              <a:rPr lang="en-US" smtClean="0"/>
              <a:t>1/13/2022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98308776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87577" y="1735075"/>
            <a:ext cx="3202686"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87577" y="2357438"/>
            <a:ext cx="3202686" cy="19475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2357438"/>
            <a:ext cx="3190113" cy="194758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1735075"/>
            <a:ext cx="3202686"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Date Placeholder 6"/>
          <p:cNvSpPr>
            <a:spLocks noGrp="1"/>
          </p:cNvSpPr>
          <p:nvPr>
            <p:ph type="dt" sz="half" idx="10"/>
          </p:nvPr>
        </p:nvSpPr>
        <p:spPr/>
        <p:txBody>
          <a:bodyPr/>
          <a:lstStyle/>
          <a:p>
            <a:fld id="{B61BEF0D-F0BB-DE4B-95CE-6DB70DBA9567}" type="datetimeFigureOut">
              <a:rPr lang="en-US" smtClean="0"/>
              <a:pPr/>
              <a:t>1/13/2022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1801003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330649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2272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3504" y="1682871"/>
            <a:ext cx="3364992" cy="856123"/>
          </a:xfrm>
          <a:solidFill>
            <a:srgbClr val="FFFFFF"/>
          </a:solidFill>
          <a:ln>
            <a:solidFill>
              <a:srgbClr val="404040"/>
            </a:solidFill>
          </a:ln>
        </p:spPr>
        <p:txBody>
          <a:bodyPr anchor="ctr" anchorCtr="1">
            <a:normAutofit/>
          </a:bodyPr>
          <a:lstStyle>
            <a:lvl1pPr>
              <a:defRPr sz="165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603504"/>
            <a:ext cx="3611880" cy="3936492"/>
          </a:xfrm>
        </p:spPr>
        <p:txBody>
          <a:bodyPr>
            <a:normAutofit/>
          </a:bodyPr>
          <a:lstStyle>
            <a:lvl1pPr>
              <a:defRPr sz="1425">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6676" y="2662439"/>
            <a:ext cx="2846070" cy="1645527"/>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9" name="Date Placeholder 8"/>
          <p:cNvSpPr>
            <a:spLocks noGrp="1"/>
          </p:cNvSpPr>
          <p:nvPr>
            <p:ph type="dt" sz="half" idx="10"/>
          </p:nvPr>
        </p:nvSpPr>
        <p:spPr/>
        <p:txBody>
          <a:bodyPr/>
          <a:lstStyle/>
          <a:p>
            <a:fld id="{42A54C80-263E-416B-A8E0-580EDEADCBDC}" type="datetimeFigureOut">
              <a:rPr lang="en-US" smtClean="0"/>
              <a:t>1/13/2022</a:t>
            </a:fld>
            <a:endParaRPr lang="en-US" dirty="0"/>
          </a:p>
        </p:txBody>
      </p:sp>
      <p:sp>
        <p:nvSpPr>
          <p:cNvPr id="10" name="Footer Placeholder 9"/>
          <p:cNvSpPr>
            <a:spLocks noGrp="1"/>
          </p:cNvSpPr>
          <p:nvPr>
            <p:ph type="ftr" sz="quarter" idx="11"/>
          </p:nvPr>
        </p:nvSpPr>
        <p:spPr>
          <a:xfrm>
            <a:off x="603504" y="4677156"/>
            <a:ext cx="3843598" cy="24003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20643720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6392" y="1682871"/>
            <a:ext cx="3371249" cy="850980"/>
          </a:xfrm>
          <a:solidFill>
            <a:srgbClr val="FFFFFF"/>
          </a:solidFill>
          <a:ln>
            <a:solidFill>
              <a:srgbClr val="404040"/>
            </a:solidFill>
          </a:ln>
        </p:spPr>
        <p:txBody>
          <a:bodyPr anchor="ctr" anchorCtr="1">
            <a:noAutofit/>
          </a:bodyPr>
          <a:lstStyle>
            <a:lvl1pPr>
              <a:defRPr sz="165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0"/>
            <a:ext cx="4576573" cy="5143500"/>
          </a:xfrm>
          <a:solidFill>
            <a:schemeClr val="bg1">
              <a:lumMod val="75000"/>
            </a:schemeClr>
          </a:solidFill>
        </p:spPr>
        <p:txBody>
          <a:bodyPr anchor="t"/>
          <a:lstStyle>
            <a:lvl1pPr marL="0" indent="0">
              <a:buNone/>
              <a:defRPr sz="2400">
                <a:solidFill>
                  <a:schemeClr val="bg1">
                    <a:lumMod val="85000"/>
                    <a:lumOff val="15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36676" y="2662439"/>
            <a:ext cx="2846070" cy="1645528"/>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61BEF0D-F0BB-DE4B-95CE-6DB70DBA9567}" type="datetimeFigureOut">
              <a:rPr lang="en-US" smtClean="0"/>
              <a:pPr/>
              <a:t>1/13/2022</a:t>
            </a:fld>
            <a:endParaRPr lang="en-US" dirty="0"/>
          </a:p>
        </p:txBody>
      </p:sp>
      <p:sp>
        <p:nvSpPr>
          <p:cNvPr id="9" name="Footer Placeholder 8"/>
          <p:cNvSpPr>
            <a:spLocks noGrp="1"/>
          </p:cNvSpPr>
          <p:nvPr>
            <p:ph type="ftr" sz="quarter" idx="11"/>
          </p:nvPr>
        </p:nvSpPr>
        <p:spPr>
          <a:xfrm>
            <a:off x="603504" y="4677156"/>
            <a:ext cx="3843598" cy="24003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78986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73352" y="723519"/>
            <a:ext cx="5797296" cy="89154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3352" y="1978534"/>
            <a:ext cx="5797296" cy="23264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866072" y="4679112"/>
            <a:ext cx="2065310" cy="242976"/>
          </a:xfrm>
          <a:prstGeom prst="rect">
            <a:avLst/>
          </a:prstGeom>
        </p:spPr>
        <p:txBody>
          <a:bodyPr vert="horz" lIns="91440" tIns="45720" rIns="91440" bIns="45720" rtlCol="0" anchor="ctr"/>
          <a:lstStyle>
            <a:lvl1pPr algn="r">
              <a:defRPr sz="788">
                <a:solidFill>
                  <a:schemeClr val="tx1">
                    <a:alpha val="70000"/>
                  </a:schemeClr>
                </a:solidFill>
              </a:defRPr>
            </a:lvl1pPr>
          </a:lstStyle>
          <a:p>
            <a:fld id="{B61BEF0D-F0BB-DE4B-95CE-6DB70DBA9567}" type="datetimeFigureOut">
              <a:rPr lang="en-US" smtClean="0"/>
              <a:pPr/>
              <a:t>1/13/2022</a:t>
            </a:fld>
            <a:endParaRPr lang="en-US" dirty="0"/>
          </a:p>
        </p:txBody>
      </p:sp>
      <p:sp>
        <p:nvSpPr>
          <p:cNvPr id="5" name="Footer Placeholder 4"/>
          <p:cNvSpPr>
            <a:spLocks noGrp="1"/>
          </p:cNvSpPr>
          <p:nvPr>
            <p:ph type="ftr" sz="quarter" idx="3"/>
          </p:nvPr>
        </p:nvSpPr>
        <p:spPr>
          <a:xfrm>
            <a:off x="1200150" y="4677156"/>
            <a:ext cx="4425892" cy="240030"/>
          </a:xfrm>
          <a:prstGeom prst="rect">
            <a:avLst/>
          </a:prstGeom>
        </p:spPr>
        <p:txBody>
          <a:bodyPr vert="horz" lIns="91440" tIns="45720" rIns="91440" bIns="45720" rtlCol="0" anchor="ctr"/>
          <a:lstStyle>
            <a:lvl1pPr algn="l">
              <a:defRPr sz="788">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8069192" y="4663440"/>
            <a:ext cx="274320" cy="274320"/>
          </a:xfrm>
          <a:prstGeom prst="ellipse">
            <a:avLst/>
          </a:prstGeom>
          <a:solidFill>
            <a:srgbClr val="1D1D1D">
              <a:alpha val="70000"/>
            </a:srgbClr>
          </a:solidFill>
        </p:spPr>
        <p:txBody>
          <a:bodyPr vert="horz" lIns="18288" tIns="45720" rIns="18288" bIns="45720" rtlCol="0" anchor="ctr">
            <a:noAutofit/>
          </a:bodyPr>
          <a:lstStyle>
            <a:lvl1pPr algn="ctr">
              <a:defRPr sz="825" spc="0" baseline="0">
                <a:solidFill>
                  <a:srgbClr val="FF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868662"/>
      </p:ext>
    </p:extLst>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 id="2147483905" r:id="rId12"/>
  </p:sldLayoutIdLst>
  <p:hf sldNum="0" hdr="0" ftr="0" dt="0"/>
  <p:txStyles>
    <p:titleStyle>
      <a:lvl1pPr algn="ctr" defTabSz="685800" rtl="0" eaLnBrk="1" latinLnBrk="0" hangingPunct="1">
        <a:lnSpc>
          <a:spcPct val="90000"/>
        </a:lnSpc>
        <a:spcBef>
          <a:spcPct val="0"/>
        </a:spcBef>
        <a:buNone/>
        <a:defRPr sz="2100" kern="1200" cap="all" spc="150" baseline="0">
          <a:solidFill>
            <a:srgbClr val="262626"/>
          </a:solidFill>
          <a:latin typeface="+mj-lt"/>
          <a:ea typeface="+mj-ea"/>
          <a:cs typeface="+mj-cs"/>
        </a:defRPr>
      </a:lvl1pPr>
    </p:titleStyle>
    <p:bodyStyle>
      <a:lvl1pPr marL="171450" indent="-171450" algn="l" defTabSz="685800" rtl="0" eaLnBrk="1" latinLnBrk="0" hangingPunct="1">
        <a:lnSpc>
          <a:spcPct val="100000"/>
        </a:lnSpc>
        <a:spcBef>
          <a:spcPts val="750"/>
        </a:spcBef>
        <a:buClr>
          <a:schemeClr val="accent2"/>
        </a:buClr>
        <a:buFont typeface="Arial" panose="020B0604020202020204" pitchFamily="34" charset="0"/>
        <a:buChar char="•"/>
        <a:defRPr sz="1350" kern="1200">
          <a:solidFill>
            <a:schemeClr val="tx1">
              <a:lumMod val="85000"/>
              <a:lumOff val="15000"/>
            </a:schemeClr>
          </a:solidFill>
          <a:latin typeface="+mn-lt"/>
          <a:ea typeface="+mn-ea"/>
          <a:cs typeface="+mn-cs"/>
        </a:defRPr>
      </a:lvl1pPr>
      <a:lvl2pPr marL="3429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2pPr>
      <a:lvl3pPr marL="5143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3pPr>
      <a:lvl4pPr marL="6858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4pPr>
      <a:lvl5pPr marL="8572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5pPr>
      <a:lvl6pPr marL="984647"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6pPr>
      <a:lvl7pPr marL="1113235"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7pPr>
      <a:lvl8pPr marL="1243013"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8pPr>
      <a:lvl9pPr marL="1412081"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6"/>
          <p:cNvSpPr txBox="1">
            <a:spLocks noGrp="1"/>
          </p:cNvSpPr>
          <p:nvPr>
            <p:ph type="ctrTitle"/>
          </p:nvPr>
        </p:nvSpPr>
        <p:spPr>
          <a:xfrm>
            <a:off x="662873" y="1741076"/>
            <a:ext cx="7722300" cy="151691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latin typeface="Bahnschrift" panose="020B0502040204020203" pitchFamily="34" charset="0"/>
              </a:rPr>
              <a:t>MICRO-CREDIT DEFAULTER PROJECT</a:t>
            </a:r>
            <a:endParaRPr sz="3200" dirty="0">
              <a:latin typeface="Bahnschrift" panose="020B0502040204020203" pitchFamily="34" charset="0"/>
            </a:endParaRPr>
          </a:p>
        </p:txBody>
      </p:sp>
      <p:sp>
        <p:nvSpPr>
          <p:cNvPr id="126" name="Google Shape;126;p26"/>
          <p:cNvSpPr txBox="1">
            <a:spLocks noGrp="1"/>
          </p:cNvSpPr>
          <p:nvPr>
            <p:ph type="subTitle" idx="1"/>
          </p:nvPr>
        </p:nvSpPr>
        <p:spPr>
          <a:xfrm>
            <a:off x="2438453" y="2782533"/>
            <a:ext cx="3756837" cy="218055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latin typeface="Bahnschrift" panose="020B0502040204020203" pitchFamily="34" charset="0"/>
              </a:rPr>
              <a:t>SUBMITTED BY,</a:t>
            </a:r>
          </a:p>
          <a:p>
            <a:pPr marL="0" lvl="0" indent="0" algn="ctr" rtl="0">
              <a:spcBef>
                <a:spcPts val="0"/>
              </a:spcBef>
              <a:spcAft>
                <a:spcPts val="0"/>
              </a:spcAft>
              <a:buNone/>
            </a:pPr>
            <a:r>
              <a:rPr lang="en" sz="2400" b="1" dirty="0">
                <a:latin typeface="Bahnschrift" panose="020B0502040204020203" pitchFamily="34" charset="0"/>
              </a:rPr>
              <a:t>Neeraj Kumar s</a:t>
            </a:r>
            <a:endParaRPr sz="2400" b="1" dirty="0">
              <a:latin typeface="Bahnschrift" panose="020B050204020402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1B359CD-8A12-45D9-8CBE-6D74A4F12BBD}"/>
              </a:ext>
            </a:extLst>
          </p:cNvPr>
          <p:cNvSpPr>
            <a:spLocks noGrp="1"/>
          </p:cNvSpPr>
          <p:nvPr>
            <p:ph type="subTitle" idx="1"/>
          </p:nvPr>
        </p:nvSpPr>
        <p:spPr>
          <a:xfrm>
            <a:off x="290623" y="3764986"/>
            <a:ext cx="8222511" cy="1378513"/>
          </a:xfrm>
        </p:spPr>
        <p:txBody>
          <a:bodyPr/>
          <a:lstStyle/>
          <a:p>
            <a:pPr marL="114300" indent="0" algn="l">
              <a:lnSpc>
                <a:spcPct val="107000"/>
              </a:lnSpc>
              <a:spcAft>
                <a:spcPts val="800"/>
              </a:spcAft>
            </a:pPr>
            <a:r>
              <a:rPr lang="en-IN" sz="1600" dirty="0">
                <a:solidFill>
                  <a:schemeClr val="tx1"/>
                </a:solidFill>
                <a:effectLst/>
                <a:latin typeface="+mj-lt"/>
                <a:ea typeface="Calibri" panose="020F0502020204030204" pitchFamily="34" charset="0"/>
                <a:cs typeface="Calibri" panose="020F0502020204030204" pitchFamily="34" charset="0"/>
              </a:rPr>
              <a:t>Then I separated the defaulter’s data and checked the valuable customer to the network and found that their monthly revenue is more than 10000 rupiah.</a:t>
            </a:r>
            <a:endParaRPr lang="en-IN" sz="1600" dirty="0">
              <a:solidFill>
                <a:schemeClr val="tx1"/>
              </a:solidFill>
              <a:effectLst/>
              <a:latin typeface="+mj-lt"/>
              <a:ea typeface="Calibri" panose="020F0502020204030204" pitchFamily="34" charset="0"/>
              <a:cs typeface="Times New Roman" panose="02020603050405020304" pitchFamily="18" charset="0"/>
            </a:endParaRPr>
          </a:p>
          <a:p>
            <a:pPr marL="114300" indent="0" algn="l">
              <a:lnSpc>
                <a:spcPct val="107000"/>
              </a:lnSpc>
              <a:spcAft>
                <a:spcPts val="800"/>
              </a:spcAft>
            </a:pPr>
            <a:r>
              <a:rPr lang="en-IN" sz="1600" dirty="0">
                <a:solidFill>
                  <a:schemeClr val="tx1"/>
                </a:solidFill>
                <a:effectLst/>
                <a:latin typeface="+mj-lt"/>
                <a:ea typeface="Calibri" panose="020F0502020204030204" pitchFamily="34" charset="0"/>
                <a:cs typeface="Calibri" panose="020F0502020204030204" pitchFamily="34" charset="0"/>
              </a:rPr>
              <a:t>Though the data is quite imbalanced and many columns doesn’t have data except the maximum value so I dropped that columns. </a:t>
            </a:r>
            <a:endParaRPr lang="en-IN" sz="1600" dirty="0">
              <a:solidFill>
                <a:schemeClr val="tx1"/>
              </a:solidFill>
              <a:effectLst/>
              <a:latin typeface="+mj-lt"/>
              <a:ea typeface="Calibri" panose="020F0502020204030204" pitchFamily="34" charset="0"/>
              <a:cs typeface="Times New Roman" panose="02020603050405020304" pitchFamily="18" charset="0"/>
            </a:endParaRPr>
          </a:p>
          <a:p>
            <a:pPr algn="l"/>
            <a:endParaRPr lang="en-IN" sz="1400" dirty="0">
              <a:solidFill>
                <a:schemeClr val="tx1"/>
              </a:solidFill>
              <a:latin typeface="+mj-lt"/>
            </a:endParaRPr>
          </a:p>
        </p:txBody>
      </p:sp>
      <p:sp>
        <p:nvSpPr>
          <p:cNvPr id="4" name="Text Placeholder 3">
            <a:extLst>
              <a:ext uri="{FF2B5EF4-FFF2-40B4-BE49-F238E27FC236}">
                <a16:creationId xmlns:a16="http://schemas.microsoft.com/office/drawing/2014/main" id="{8EDFD849-9DFB-410C-91D1-54579155606E}"/>
              </a:ext>
            </a:extLst>
          </p:cNvPr>
          <p:cNvSpPr>
            <a:spLocks noGrp="1"/>
          </p:cNvSpPr>
          <p:nvPr>
            <p:ph type="body" idx="2"/>
          </p:nvPr>
        </p:nvSpPr>
        <p:spPr>
          <a:xfrm>
            <a:off x="382772" y="92749"/>
            <a:ext cx="8307571" cy="1012576"/>
          </a:xfrm>
        </p:spPr>
        <p:txBody>
          <a:bodyPr/>
          <a:lstStyle/>
          <a:p>
            <a:pPr>
              <a:buFont typeface="Courier New" panose="02070309020205020404" pitchFamily="49" charset="0"/>
              <a:buChar char="o"/>
            </a:pPr>
            <a:r>
              <a:rPr lang="en-US" sz="1600" dirty="0">
                <a:latin typeface="Bahnschrift" panose="020B0502040204020203" pitchFamily="34" charset="0"/>
              </a:rPr>
              <a:t>Defaulters data</a:t>
            </a:r>
            <a:endParaRPr lang="en-IN" sz="1600" dirty="0">
              <a:latin typeface="Bahnschrift" panose="020B0502040204020203" pitchFamily="34" charset="0"/>
            </a:endParaRPr>
          </a:p>
        </p:txBody>
      </p:sp>
      <p:pic>
        <p:nvPicPr>
          <p:cNvPr id="5" name="Picture 4">
            <a:extLst>
              <a:ext uri="{FF2B5EF4-FFF2-40B4-BE49-F238E27FC236}">
                <a16:creationId xmlns:a16="http://schemas.microsoft.com/office/drawing/2014/main" id="{8F1D20DB-4800-46EA-A172-94E267C6F20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93982" y="738720"/>
            <a:ext cx="6290576" cy="2847996"/>
          </a:xfrm>
          <a:prstGeom prst="rect">
            <a:avLst/>
          </a:prstGeom>
          <a:noFill/>
          <a:ln>
            <a:noFill/>
          </a:ln>
        </p:spPr>
      </p:pic>
    </p:spTree>
    <p:extLst>
      <p:ext uri="{BB962C8B-B14F-4D97-AF65-F5344CB8AC3E}">
        <p14:creationId xmlns:p14="http://schemas.microsoft.com/office/powerpoint/2010/main" val="637139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DBCA8CC-7CD7-4F8D-A830-5DC6687333B9}"/>
              </a:ext>
            </a:extLst>
          </p:cNvPr>
          <p:cNvSpPr>
            <a:spLocks noGrp="1"/>
          </p:cNvSpPr>
          <p:nvPr>
            <p:ph type="body" idx="2"/>
          </p:nvPr>
        </p:nvSpPr>
        <p:spPr>
          <a:xfrm>
            <a:off x="283535" y="206624"/>
            <a:ext cx="8534400" cy="814102"/>
          </a:xfrm>
        </p:spPr>
        <p:txBody>
          <a:bodyPr/>
          <a:lstStyle/>
          <a:p>
            <a:pPr marL="114300" indent="0">
              <a:buNone/>
            </a:pPr>
            <a:r>
              <a:rPr lang="en-US" sz="2800" b="1" dirty="0">
                <a:latin typeface="Bahnschrift" panose="020B0502040204020203" pitchFamily="34" charset="0"/>
              </a:rPr>
              <a:t>VISUALIZATIONS</a:t>
            </a:r>
            <a:endParaRPr lang="en-IN" sz="2800" b="1" dirty="0">
              <a:latin typeface="Bahnschrift" panose="020B0502040204020203" pitchFamily="34" charset="0"/>
            </a:endParaRPr>
          </a:p>
        </p:txBody>
      </p:sp>
      <p:pic>
        <p:nvPicPr>
          <p:cNvPr id="5" name="Picture 4">
            <a:extLst>
              <a:ext uri="{FF2B5EF4-FFF2-40B4-BE49-F238E27FC236}">
                <a16:creationId xmlns:a16="http://schemas.microsoft.com/office/drawing/2014/main" id="{189E0250-F266-423D-BC17-E769FE27056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7962" y="794429"/>
            <a:ext cx="4282773" cy="2579636"/>
          </a:xfrm>
          <a:prstGeom prst="rect">
            <a:avLst/>
          </a:prstGeom>
          <a:noFill/>
          <a:ln>
            <a:noFill/>
          </a:ln>
        </p:spPr>
      </p:pic>
      <p:pic>
        <p:nvPicPr>
          <p:cNvPr id="6" name="Picture 5">
            <a:extLst>
              <a:ext uri="{FF2B5EF4-FFF2-40B4-BE49-F238E27FC236}">
                <a16:creationId xmlns:a16="http://schemas.microsoft.com/office/drawing/2014/main" id="{3905D12F-22DA-4878-B3C5-94FD587A338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67963" y="3374065"/>
            <a:ext cx="4282772" cy="1769435"/>
          </a:xfrm>
          <a:prstGeom prst="rect">
            <a:avLst/>
          </a:prstGeom>
          <a:noFill/>
          <a:ln>
            <a:noFill/>
          </a:ln>
        </p:spPr>
      </p:pic>
      <p:sp>
        <p:nvSpPr>
          <p:cNvPr id="7" name="TextBox 6">
            <a:extLst>
              <a:ext uri="{FF2B5EF4-FFF2-40B4-BE49-F238E27FC236}">
                <a16:creationId xmlns:a16="http://schemas.microsoft.com/office/drawing/2014/main" id="{2B6EA0A8-1249-408F-977B-32F3F5288A1A}"/>
              </a:ext>
            </a:extLst>
          </p:cNvPr>
          <p:cNvSpPr txBox="1"/>
          <p:nvPr/>
        </p:nvSpPr>
        <p:spPr>
          <a:xfrm>
            <a:off x="5259572" y="857693"/>
            <a:ext cx="3508744" cy="5486310"/>
          </a:xfrm>
          <a:prstGeom prst="rect">
            <a:avLst/>
          </a:prstGeom>
          <a:noFill/>
        </p:spPr>
        <p:txBody>
          <a:bodyPr wrap="square" rtlCol="0">
            <a:spAutoFit/>
          </a:bodyPr>
          <a:lstStyle/>
          <a:p>
            <a:r>
              <a:rPr lang="en-US" sz="1600" dirty="0">
                <a:latin typeface="+mj-lt"/>
              </a:rPr>
              <a:t>Observations:</a:t>
            </a:r>
          </a:p>
          <a:p>
            <a:endParaRPr lang="en-US" dirty="0">
              <a:latin typeface="+mj-lt"/>
            </a:endParaRPr>
          </a:p>
          <a:p>
            <a:pPr lvl="0">
              <a:lnSpc>
                <a:spcPct val="107000"/>
              </a:lnSpc>
              <a:buClr>
                <a:schemeClr val="accent1"/>
              </a:buClr>
            </a:pPr>
            <a:r>
              <a:rPr lang="en-IN" sz="1600" dirty="0">
                <a:effectLst/>
                <a:latin typeface="+mj-lt"/>
                <a:ea typeface="Times New Roman" panose="02020603050405020304" pitchFamily="18" charset="0"/>
                <a:cs typeface="Calibri" panose="020F0502020204030204" pitchFamily="34" charset="0"/>
              </a:rPr>
              <a:t>-We can see that 183431 people had paid their loan amount whereas 26162 people did not pay the amount.</a:t>
            </a:r>
            <a:endParaRPr lang="en-IN" sz="1600" dirty="0">
              <a:effectLst/>
              <a:latin typeface="+mj-lt"/>
              <a:ea typeface="Calibri" panose="020F0502020204030204" pitchFamily="34" charset="0"/>
              <a:cs typeface="Times New Roman" panose="02020603050405020304" pitchFamily="18" charset="0"/>
            </a:endParaRPr>
          </a:p>
          <a:p>
            <a:pPr lvl="0">
              <a:lnSpc>
                <a:spcPct val="107000"/>
              </a:lnSpc>
              <a:spcBef>
                <a:spcPts val="1200"/>
              </a:spcBef>
              <a:spcAft>
                <a:spcPts val="800"/>
              </a:spcAft>
              <a:buClr>
                <a:schemeClr val="accent1"/>
              </a:buClr>
            </a:pPr>
            <a:r>
              <a:rPr lang="en-IN" sz="1600" dirty="0">
                <a:effectLst/>
                <a:latin typeface="+mj-lt"/>
                <a:ea typeface="Times New Roman" panose="02020603050405020304" pitchFamily="18" charset="0"/>
                <a:cs typeface="Calibri" panose="020F0502020204030204" pitchFamily="34" charset="0"/>
              </a:rPr>
              <a:t>-Here the dataset is imbalanced. Label ‘1’ has approximately 87.5% records, while label ‘0’ has approximately 12.5% records.</a:t>
            </a:r>
            <a:endParaRPr lang="en-IN" sz="1600" dirty="0">
              <a:effectLst/>
              <a:latin typeface="+mj-lt"/>
              <a:ea typeface="Times New Roman" panose="02020603050405020304" pitchFamily="18" charset="0"/>
              <a:cs typeface="Helvetica" panose="020B0604020202020204" pitchFamily="34" charset="0"/>
            </a:endParaRPr>
          </a:p>
          <a:p>
            <a:endParaRPr lang="en-US" dirty="0">
              <a:latin typeface="+mj-lt"/>
            </a:endParaRPr>
          </a:p>
          <a:p>
            <a:endParaRPr lang="en-US" dirty="0">
              <a:latin typeface="+mj-lt"/>
            </a:endParaRPr>
          </a:p>
          <a:p>
            <a:endParaRPr lang="en-US" dirty="0">
              <a:latin typeface="+mj-lt"/>
            </a:endParaRPr>
          </a:p>
          <a:p>
            <a:endParaRPr lang="en-US" dirty="0">
              <a:latin typeface="+mj-lt"/>
            </a:endParaRPr>
          </a:p>
          <a:p>
            <a:endParaRPr lang="en-US" dirty="0">
              <a:latin typeface="+mj-lt"/>
            </a:endParaRPr>
          </a:p>
          <a:p>
            <a:endParaRPr lang="en-US" dirty="0">
              <a:latin typeface="+mj-lt"/>
            </a:endParaRPr>
          </a:p>
          <a:p>
            <a:endParaRPr lang="en-US" dirty="0">
              <a:latin typeface="+mj-lt"/>
            </a:endParaRPr>
          </a:p>
          <a:p>
            <a:endParaRPr lang="en-US" dirty="0">
              <a:latin typeface="+mj-lt"/>
            </a:endParaRPr>
          </a:p>
          <a:p>
            <a:endParaRPr lang="en-US" dirty="0">
              <a:latin typeface="+mj-lt"/>
            </a:endParaRPr>
          </a:p>
          <a:p>
            <a:endParaRPr lang="en-IN" dirty="0">
              <a:latin typeface="+mj-lt"/>
            </a:endParaRPr>
          </a:p>
        </p:txBody>
      </p:sp>
      <p:sp>
        <p:nvSpPr>
          <p:cNvPr id="3" name="TextBox 2">
            <a:extLst>
              <a:ext uri="{FF2B5EF4-FFF2-40B4-BE49-F238E27FC236}">
                <a16:creationId xmlns:a16="http://schemas.microsoft.com/office/drawing/2014/main" id="{C54E3541-5D5A-4846-BDBB-55A8FA532D0A}"/>
              </a:ext>
            </a:extLst>
          </p:cNvPr>
          <p:cNvSpPr txBox="1"/>
          <p:nvPr/>
        </p:nvSpPr>
        <p:spPr>
          <a:xfrm>
            <a:off x="5146158" y="425097"/>
            <a:ext cx="2955851" cy="369332"/>
          </a:xfrm>
          <a:prstGeom prst="rect">
            <a:avLst/>
          </a:prstGeom>
          <a:noFill/>
        </p:spPr>
        <p:txBody>
          <a:bodyPr wrap="square" rtlCol="0">
            <a:spAutoFit/>
          </a:bodyPr>
          <a:lstStyle/>
          <a:p>
            <a:pPr>
              <a:buClr>
                <a:schemeClr val="accent1"/>
              </a:buClr>
            </a:pPr>
            <a:r>
              <a:rPr lang="en-US" sz="1800" b="1" dirty="0">
                <a:latin typeface="+mj-lt"/>
              </a:rPr>
              <a:t>Univariate Analysis</a:t>
            </a:r>
            <a:endParaRPr lang="en-IN" sz="1800" b="1" dirty="0">
              <a:latin typeface="+mj-lt"/>
            </a:endParaRPr>
          </a:p>
        </p:txBody>
      </p:sp>
    </p:spTree>
    <p:extLst>
      <p:ext uri="{BB962C8B-B14F-4D97-AF65-F5344CB8AC3E}">
        <p14:creationId xmlns:p14="http://schemas.microsoft.com/office/powerpoint/2010/main" val="3593491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2F89B1-7DA2-454F-AF29-EA1EB5AE9B3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7330" y="994499"/>
            <a:ext cx="5514754" cy="3102580"/>
          </a:xfrm>
          <a:prstGeom prst="rect">
            <a:avLst/>
          </a:prstGeom>
          <a:noFill/>
          <a:ln>
            <a:noFill/>
          </a:ln>
        </p:spPr>
      </p:pic>
      <p:sp>
        <p:nvSpPr>
          <p:cNvPr id="6" name="TextBox 5">
            <a:extLst>
              <a:ext uri="{FF2B5EF4-FFF2-40B4-BE49-F238E27FC236}">
                <a16:creationId xmlns:a16="http://schemas.microsoft.com/office/drawing/2014/main" id="{34EA93BF-1DE5-47DA-A1BF-02BB533B0CFB}"/>
              </a:ext>
            </a:extLst>
          </p:cNvPr>
          <p:cNvSpPr txBox="1"/>
          <p:nvPr/>
        </p:nvSpPr>
        <p:spPr>
          <a:xfrm>
            <a:off x="6166884" y="871870"/>
            <a:ext cx="2884967" cy="5988819"/>
          </a:xfrm>
          <a:prstGeom prst="rect">
            <a:avLst/>
          </a:prstGeom>
          <a:noFill/>
        </p:spPr>
        <p:txBody>
          <a:bodyPr wrap="square" rtlCol="0">
            <a:spAutoFit/>
          </a:bodyPr>
          <a:lstStyle/>
          <a:p>
            <a:r>
              <a:rPr lang="en-US" sz="1500" dirty="0">
                <a:latin typeface="+mj-lt"/>
              </a:rPr>
              <a:t>Observations:</a:t>
            </a:r>
          </a:p>
          <a:p>
            <a:endParaRPr lang="en-US" sz="1500" dirty="0">
              <a:latin typeface="+mj-lt"/>
            </a:endParaRPr>
          </a:p>
          <a:p>
            <a:pPr lvl="0">
              <a:lnSpc>
                <a:spcPct val="107000"/>
              </a:lnSpc>
              <a:buClr>
                <a:schemeClr val="accent1"/>
              </a:buClr>
            </a:pPr>
            <a:r>
              <a:rPr lang="en-IN" sz="1500" dirty="0">
                <a:effectLst/>
                <a:latin typeface="+mj-lt"/>
                <a:ea typeface="Times New Roman" panose="02020603050405020304" pitchFamily="18" charset="0"/>
                <a:cs typeface="Calibri" panose="020F0502020204030204" pitchFamily="34" charset="0"/>
              </a:rPr>
              <a:t>-Maximum number of people records have been recorded in the month of July with a value of 85765 whereas least number of records have been recorded in the month of August with a value of 40674. </a:t>
            </a:r>
            <a:endParaRPr lang="en-IN" sz="1500" dirty="0">
              <a:effectLst/>
              <a:latin typeface="+mj-lt"/>
              <a:ea typeface="Calibri" panose="020F0502020204030204" pitchFamily="34" charset="0"/>
              <a:cs typeface="Times New Roman" panose="02020603050405020304" pitchFamily="18" charset="0"/>
            </a:endParaRPr>
          </a:p>
          <a:p>
            <a:pPr lvl="0">
              <a:lnSpc>
                <a:spcPct val="107000"/>
              </a:lnSpc>
              <a:spcBef>
                <a:spcPts val="1200"/>
              </a:spcBef>
              <a:spcAft>
                <a:spcPts val="800"/>
              </a:spcAft>
              <a:buClr>
                <a:schemeClr val="accent1"/>
              </a:buClr>
            </a:pPr>
            <a:r>
              <a:rPr lang="en-IN" sz="1500" dirty="0">
                <a:effectLst/>
                <a:latin typeface="+mj-lt"/>
                <a:ea typeface="Times New Roman" panose="02020603050405020304" pitchFamily="18" charset="0"/>
                <a:cs typeface="Calibri" panose="020F0502020204030204" pitchFamily="34" charset="0"/>
              </a:rPr>
              <a:t>-All the records are recorded in the months of June, July and August respectively.</a:t>
            </a:r>
            <a:endParaRPr lang="en-IN" sz="1500" dirty="0">
              <a:effectLst/>
              <a:latin typeface="+mj-lt"/>
              <a:ea typeface="Times New Roman" panose="02020603050405020304" pitchFamily="18" charset="0"/>
              <a:cs typeface="Helvetica" panose="020B0604020202020204" pitchFamily="34" charset="0"/>
            </a:endParaRPr>
          </a:p>
          <a:p>
            <a:endParaRPr lang="en-US" sz="1600" dirty="0">
              <a:latin typeface="+mj-lt"/>
            </a:endParaRPr>
          </a:p>
          <a:p>
            <a:endParaRPr lang="en-US" sz="1600" dirty="0">
              <a:latin typeface="+mj-lt"/>
            </a:endParaRPr>
          </a:p>
          <a:p>
            <a:endParaRPr lang="en-US" sz="1600" dirty="0">
              <a:latin typeface="+mj-lt"/>
            </a:endParaRPr>
          </a:p>
          <a:p>
            <a:endParaRPr lang="en-US" sz="1600" dirty="0">
              <a:latin typeface="+mj-lt"/>
            </a:endParaRPr>
          </a:p>
          <a:p>
            <a:endParaRPr lang="en-US" sz="1600" dirty="0">
              <a:latin typeface="+mj-lt"/>
            </a:endParaRPr>
          </a:p>
          <a:p>
            <a:endParaRPr lang="en-US" sz="1600" dirty="0">
              <a:latin typeface="+mj-lt"/>
            </a:endParaRPr>
          </a:p>
          <a:p>
            <a:endParaRPr lang="en-US" sz="1600" dirty="0">
              <a:latin typeface="+mj-lt"/>
            </a:endParaRPr>
          </a:p>
          <a:p>
            <a:endParaRPr lang="en-US" sz="1600" dirty="0">
              <a:latin typeface="+mj-lt"/>
            </a:endParaRPr>
          </a:p>
          <a:p>
            <a:endParaRPr lang="en-US" sz="1600" dirty="0">
              <a:latin typeface="+mj-lt"/>
            </a:endParaRPr>
          </a:p>
          <a:p>
            <a:endParaRPr lang="en-US" sz="1600" dirty="0">
              <a:latin typeface="+mj-lt"/>
            </a:endParaRPr>
          </a:p>
          <a:p>
            <a:endParaRPr lang="en-IN" sz="1600" dirty="0">
              <a:latin typeface="+mj-lt"/>
            </a:endParaRPr>
          </a:p>
        </p:txBody>
      </p:sp>
    </p:spTree>
    <p:extLst>
      <p:ext uri="{BB962C8B-B14F-4D97-AF65-F5344CB8AC3E}">
        <p14:creationId xmlns:p14="http://schemas.microsoft.com/office/powerpoint/2010/main" val="823889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8F9D7A3-C389-4945-B058-EC314B4B5CE1}"/>
              </a:ext>
            </a:extLst>
          </p:cNvPr>
          <p:cNvSpPr>
            <a:spLocks noGrp="1"/>
          </p:cNvSpPr>
          <p:nvPr>
            <p:ph type="body" idx="2"/>
          </p:nvPr>
        </p:nvSpPr>
        <p:spPr>
          <a:xfrm>
            <a:off x="460743" y="262271"/>
            <a:ext cx="8279219" cy="843054"/>
          </a:xfrm>
        </p:spPr>
        <p:txBody>
          <a:bodyPr/>
          <a:lstStyle/>
          <a:p>
            <a:pPr>
              <a:buClr>
                <a:schemeClr val="accent1"/>
              </a:buClr>
              <a:buSzPct val="100000"/>
              <a:buFont typeface="Courier New" panose="02070309020205020404" pitchFamily="49" charset="0"/>
              <a:buChar char="o"/>
            </a:pPr>
            <a:r>
              <a:rPr lang="en-US" sz="1600" dirty="0">
                <a:latin typeface="Bahnschrift" panose="020B0502040204020203" pitchFamily="34" charset="0"/>
              </a:rPr>
              <a:t>Data recorded on the basis of days</a:t>
            </a:r>
            <a:endParaRPr lang="en-IN" sz="1600" dirty="0">
              <a:latin typeface="Bahnschrift" panose="020B0502040204020203" pitchFamily="34" charset="0"/>
            </a:endParaRPr>
          </a:p>
        </p:txBody>
      </p:sp>
      <p:pic>
        <p:nvPicPr>
          <p:cNvPr id="5" name="Picture 4">
            <a:extLst>
              <a:ext uri="{FF2B5EF4-FFF2-40B4-BE49-F238E27FC236}">
                <a16:creationId xmlns:a16="http://schemas.microsoft.com/office/drawing/2014/main" id="{C110E3BF-959D-432B-AC7F-68F0C56457E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78500" y="943691"/>
            <a:ext cx="7292340" cy="2019249"/>
          </a:xfrm>
          <a:prstGeom prst="rect">
            <a:avLst/>
          </a:prstGeom>
          <a:noFill/>
          <a:ln>
            <a:noFill/>
          </a:ln>
        </p:spPr>
      </p:pic>
      <p:sp>
        <p:nvSpPr>
          <p:cNvPr id="6" name="TextBox 5">
            <a:extLst>
              <a:ext uri="{FF2B5EF4-FFF2-40B4-BE49-F238E27FC236}">
                <a16:creationId xmlns:a16="http://schemas.microsoft.com/office/drawing/2014/main" id="{04A57485-8783-4506-A21F-5AD21494160C}"/>
              </a:ext>
            </a:extLst>
          </p:cNvPr>
          <p:cNvSpPr txBox="1"/>
          <p:nvPr/>
        </p:nvSpPr>
        <p:spPr>
          <a:xfrm>
            <a:off x="578500" y="3232298"/>
            <a:ext cx="8289053" cy="1810432"/>
          </a:xfrm>
          <a:prstGeom prst="rect">
            <a:avLst/>
          </a:prstGeom>
          <a:noFill/>
        </p:spPr>
        <p:txBody>
          <a:bodyPr wrap="square" rtlCol="0">
            <a:spAutoFit/>
          </a:bodyPr>
          <a:lstStyle/>
          <a:p>
            <a:pPr lvl="0" algn="just">
              <a:lnSpc>
                <a:spcPct val="107000"/>
              </a:lnSpc>
              <a:buClr>
                <a:schemeClr val="accent1"/>
              </a:buClr>
            </a:pPr>
            <a:r>
              <a:rPr lang="en-IN" sz="1600" dirty="0">
                <a:effectLst/>
                <a:latin typeface="+mj-lt"/>
                <a:ea typeface="Times New Roman" panose="02020603050405020304" pitchFamily="18" charset="0"/>
                <a:cs typeface="Calibri" panose="020F0502020204030204" pitchFamily="34" charset="0"/>
              </a:rPr>
              <a:t>Observations:</a:t>
            </a:r>
          </a:p>
          <a:p>
            <a:pPr marL="342900" lvl="0" indent="-342900" algn="just">
              <a:lnSpc>
                <a:spcPct val="107000"/>
              </a:lnSpc>
              <a:buClr>
                <a:schemeClr val="accent1"/>
              </a:buClr>
              <a:buFont typeface="Wingdings" panose="05000000000000000000" pitchFamily="2" charset="2"/>
              <a:buChar char="Ø"/>
            </a:pPr>
            <a:endParaRPr lang="en-IN" sz="1600" dirty="0">
              <a:latin typeface="+mj-lt"/>
              <a:ea typeface="Times New Roman" panose="02020603050405020304" pitchFamily="18" charset="0"/>
              <a:cs typeface="Calibri" panose="020F0502020204030204" pitchFamily="34" charset="0"/>
            </a:endParaRPr>
          </a:p>
          <a:p>
            <a:pPr lvl="0" algn="just">
              <a:lnSpc>
                <a:spcPct val="107000"/>
              </a:lnSpc>
              <a:buClr>
                <a:schemeClr val="accent1"/>
              </a:buClr>
            </a:pPr>
            <a:r>
              <a:rPr lang="en-IN" sz="1600" dirty="0">
                <a:effectLst/>
                <a:latin typeface="+mj-lt"/>
                <a:ea typeface="Times New Roman" panose="02020603050405020304" pitchFamily="18" charset="0"/>
                <a:cs typeface="Calibri" panose="020F0502020204030204" pitchFamily="34" charset="0"/>
              </a:rPr>
              <a:t>-On 11th day, maximum number of people either took the loans or repaid the loan amount. The number of people is 8092. </a:t>
            </a:r>
            <a:endParaRPr lang="en-IN" sz="1600" dirty="0">
              <a:effectLst/>
              <a:latin typeface="+mj-lt"/>
              <a:ea typeface="Calibri" panose="020F0502020204030204" pitchFamily="34" charset="0"/>
              <a:cs typeface="Times New Roman" panose="02020603050405020304" pitchFamily="18" charset="0"/>
            </a:endParaRPr>
          </a:p>
          <a:p>
            <a:pPr lvl="0" algn="just">
              <a:lnSpc>
                <a:spcPct val="107000"/>
              </a:lnSpc>
              <a:spcBef>
                <a:spcPts val="1200"/>
              </a:spcBef>
              <a:spcAft>
                <a:spcPts val="800"/>
              </a:spcAft>
              <a:buClr>
                <a:schemeClr val="accent1"/>
              </a:buClr>
            </a:pPr>
            <a:r>
              <a:rPr lang="en-IN" sz="1600" dirty="0">
                <a:effectLst/>
                <a:latin typeface="+mj-lt"/>
                <a:ea typeface="Times New Roman" panose="02020603050405020304" pitchFamily="18" charset="0"/>
                <a:cs typeface="Calibri" panose="020F0502020204030204" pitchFamily="34" charset="0"/>
              </a:rPr>
              <a:t>-On 31st day, minimum number of people either took the loans or repaid the loan amount. The number of people is 2178.</a:t>
            </a:r>
            <a:endParaRPr lang="en-IN" sz="1600" dirty="0">
              <a:effectLst/>
              <a:latin typeface="+mj-lt"/>
              <a:ea typeface="Times New Roman" panose="02020603050405020304" pitchFamily="18" charset="0"/>
              <a:cs typeface="Helvetica" panose="020B0604020202020204" pitchFamily="34" charset="0"/>
            </a:endParaRPr>
          </a:p>
        </p:txBody>
      </p:sp>
    </p:spTree>
    <p:extLst>
      <p:ext uri="{BB962C8B-B14F-4D97-AF65-F5344CB8AC3E}">
        <p14:creationId xmlns:p14="http://schemas.microsoft.com/office/powerpoint/2010/main" val="1575072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03C30A-2071-43A8-9102-34986623296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01985" y="953136"/>
            <a:ext cx="5126945" cy="3796074"/>
          </a:xfrm>
          <a:prstGeom prst="rect">
            <a:avLst/>
          </a:prstGeom>
          <a:noFill/>
          <a:ln>
            <a:noFill/>
          </a:ln>
        </p:spPr>
      </p:pic>
      <p:sp>
        <p:nvSpPr>
          <p:cNvPr id="6" name="TextBox 5">
            <a:extLst>
              <a:ext uri="{FF2B5EF4-FFF2-40B4-BE49-F238E27FC236}">
                <a16:creationId xmlns:a16="http://schemas.microsoft.com/office/drawing/2014/main" id="{5A8EE951-7257-415A-9425-A3463250D78A}"/>
              </a:ext>
            </a:extLst>
          </p:cNvPr>
          <p:cNvSpPr txBox="1"/>
          <p:nvPr/>
        </p:nvSpPr>
        <p:spPr>
          <a:xfrm>
            <a:off x="5748670" y="953136"/>
            <a:ext cx="3097618" cy="3938258"/>
          </a:xfrm>
          <a:prstGeom prst="rect">
            <a:avLst/>
          </a:prstGeom>
          <a:noFill/>
        </p:spPr>
        <p:txBody>
          <a:bodyPr wrap="square" rtlCol="0">
            <a:spAutoFit/>
          </a:bodyPr>
          <a:lstStyle/>
          <a:p>
            <a:endParaRPr lang="en-US" dirty="0">
              <a:latin typeface="+mj-lt"/>
            </a:endParaRPr>
          </a:p>
          <a:p>
            <a:r>
              <a:rPr lang="en-US" dirty="0">
                <a:latin typeface="+mj-lt"/>
              </a:rPr>
              <a:t>Observations:</a:t>
            </a:r>
          </a:p>
          <a:p>
            <a:endParaRPr lang="en-US" dirty="0">
              <a:latin typeface="+mj-lt"/>
            </a:endParaRPr>
          </a:p>
          <a:p>
            <a:pPr lvl="0" algn="just">
              <a:lnSpc>
                <a:spcPct val="107000"/>
              </a:lnSpc>
              <a:spcBef>
                <a:spcPts val="1200"/>
              </a:spcBef>
              <a:buClr>
                <a:schemeClr val="accent1"/>
              </a:buClr>
            </a:pPr>
            <a:r>
              <a:rPr lang="en-IN" sz="1100" dirty="0">
                <a:effectLst/>
                <a:latin typeface="+mj-lt"/>
                <a:ea typeface="Times New Roman" panose="02020603050405020304" pitchFamily="18" charset="0"/>
                <a:cs typeface="Calibri" panose="020F0502020204030204" pitchFamily="34" charset="0"/>
              </a:rPr>
              <a:t>-In 30 days, maximum number of people had taken 6Rs as the loan amount and the number of people is 179193 whereas the minimum number of people had not taken loan and their number is 3244.</a:t>
            </a:r>
            <a:endParaRPr lang="en-IN" sz="1100" dirty="0">
              <a:effectLst/>
              <a:latin typeface="+mj-lt"/>
              <a:ea typeface="Times New Roman" panose="02020603050405020304" pitchFamily="18" charset="0"/>
              <a:cs typeface="Helvetica" panose="020B0604020202020204" pitchFamily="34" charset="0"/>
            </a:endParaRPr>
          </a:p>
          <a:p>
            <a:pPr lvl="0" algn="just">
              <a:lnSpc>
                <a:spcPct val="107000"/>
              </a:lnSpc>
              <a:spcBef>
                <a:spcPts val="1200"/>
              </a:spcBef>
              <a:buClr>
                <a:schemeClr val="accent1"/>
              </a:buClr>
            </a:pPr>
            <a:r>
              <a:rPr lang="en-IN" sz="1100" dirty="0">
                <a:effectLst/>
                <a:latin typeface="+mj-lt"/>
                <a:ea typeface="Times New Roman" panose="02020603050405020304" pitchFamily="18" charset="0"/>
                <a:cs typeface="Calibri" panose="020F0502020204030204" pitchFamily="34" charset="0"/>
              </a:rPr>
              <a:t>-In 90 days, maximum number of people had taken 6Rs as the loan amount and the number of people is 180038 whereas the minimum number of people had not taken loan and their number is 2031.</a:t>
            </a:r>
            <a:endParaRPr lang="en-IN" sz="1100" dirty="0">
              <a:effectLst/>
              <a:latin typeface="+mj-lt"/>
              <a:ea typeface="Times New Roman" panose="02020603050405020304" pitchFamily="18" charset="0"/>
              <a:cs typeface="Helvetica" panose="020B0604020202020204" pitchFamily="34" charset="0"/>
            </a:endParaRPr>
          </a:p>
          <a:p>
            <a:pPr lvl="0" algn="just">
              <a:lnSpc>
                <a:spcPct val="107000"/>
              </a:lnSpc>
              <a:spcBef>
                <a:spcPts val="1200"/>
              </a:spcBef>
              <a:spcAft>
                <a:spcPts val="800"/>
              </a:spcAft>
              <a:buClr>
                <a:schemeClr val="accent1"/>
              </a:buClr>
            </a:pPr>
            <a:r>
              <a:rPr lang="en-IN" sz="1100" dirty="0">
                <a:effectLst/>
                <a:latin typeface="+mj-lt"/>
                <a:ea typeface="Times New Roman" panose="02020603050405020304" pitchFamily="18" charset="0"/>
                <a:cs typeface="Calibri" panose="020F0502020204030204" pitchFamily="34" charset="0"/>
              </a:rPr>
              <a:t>-Maximum number of people had taken 12Rs as the loan amount within 90 days and their number is 26477 whereas for 30 days the number of people who had taken 12Rs is 26109 respectively.</a:t>
            </a:r>
            <a:endParaRPr lang="en-IN" sz="1100" dirty="0">
              <a:effectLst/>
              <a:latin typeface="+mj-lt"/>
              <a:ea typeface="Times New Roman" panose="02020603050405020304" pitchFamily="18" charset="0"/>
              <a:cs typeface="Helvetica" panose="020B0604020202020204" pitchFamily="34" charset="0"/>
            </a:endParaRPr>
          </a:p>
          <a:p>
            <a:endParaRPr lang="en-US" dirty="0">
              <a:latin typeface="+mj-lt"/>
            </a:endParaRPr>
          </a:p>
        </p:txBody>
      </p:sp>
    </p:spTree>
    <p:extLst>
      <p:ext uri="{BB962C8B-B14F-4D97-AF65-F5344CB8AC3E}">
        <p14:creationId xmlns:p14="http://schemas.microsoft.com/office/powerpoint/2010/main" val="656014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0F59CE1-D90C-4C5A-A223-77BEE2AB8319}"/>
              </a:ext>
            </a:extLst>
          </p:cNvPr>
          <p:cNvSpPr>
            <a:spLocks noGrp="1"/>
          </p:cNvSpPr>
          <p:nvPr>
            <p:ph type="subTitle" idx="1"/>
          </p:nvPr>
        </p:nvSpPr>
        <p:spPr>
          <a:xfrm>
            <a:off x="710699" y="3345711"/>
            <a:ext cx="7823701" cy="1701210"/>
          </a:xfrm>
        </p:spPr>
        <p:txBody>
          <a:bodyPr/>
          <a:lstStyle/>
          <a:p>
            <a:pPr algn="l"/>
            <a:r>
              <a:rPr lang="en-US" sz="1600" dirty="0">
                <a:solidFill>
                  <a:schemeClr val="tx1"/>
                </a:solidFill>
                <a:latin typeface="+mj-lt"/>
              </a:rPr>
              <a:t>Observations:</a:t>
            </a:r>
          </a:p>
          <a:p>
            <a:pPr marL="342900" lvl="0" indent="-342900" algn="l">
              <a:lnSpc>
                <a:spcPct val="107000"/>
              </a:lnSpc>
              <a:buFont typeface="Wingdings" panose="05000000000000000000" pitchFamily="2" charset="2"/>
              <a:buChar char="Ø"/>
            </a:pPr>
            <a:endParaRPr lang="en-IN" sz="1600" dirty="0">
              <a:solidFill>
                <a:schemeClr val="tx1"/>
              </a:solidFill>
              <a:effectLst/>
              <a:latin typeface="+mj-lt"/>
              <a:ea typeface="Times New Roman" panose="02020603050405020304" pitchFamily="18" charset="0"/>
              <a:cs typeface="Calibri" panose="020F0502020204030204" pitchFamily="34" charset="0"/>
            </a:endParaRPr>
          </a:p>
          <a:p>
            <a:pPr marL="0" lvl="0" indent="0" algn="l">
              <a:lnSpc>
                <a:spcPct val="107000"/>
              </a:lnSpc>
            </a:pPr>
            <a:r>
              <a:rPr lang="en-IN" sz="1600" dirty="0">
                <a:solidFill>
                  <a:schemeClr val="tx1"/>
                </a:solidFill>
                <a:effectLst/>
                <a:latin typeface="+mj-lt"/>
                <a:ea typeface="Times New Roman" panose="02020603050405020304" pitchFamily="18" charset="0"/>
                <a:cs typeface="Calibri" panose="020F0502020204030204" pitchFamily="34" charset="0"/>
              </a:rPr>
              <a:t>-83028 is the maximum number of people who had taken loans and they had taken only once. </a:t>
            </a:r>
            <a:endParaRPr lang="en-IN" sz="1600" dirty="0">
              <a:solidFill>
                <a:schemeClr val="tx1"/>
              </a:solidFill>
              <a:effectLst/>
              <a:latin typeface="+mj-lt"/>
              <a:ea typeface="Calibri" panose="020F0502020204030204" pitchFamily="34" charset="0"/>
              <a:cs typeface="Times New Roman" panose="02020603050405020304" pitchFamily="18" charset="0"/>
            </a:endParaRPr>
          </a:p>
          <a:p>
            <a:pPr marL="0" lvl="0" indent="0" algn="l">
              <a:lnSpc>
                <a:spcPct val="107000"/>
              </a:lnSpc>
              <a:spcBef>
                <a:spcPts val="1200"/>
              </a:spcBef>
              <a:spcAft>
                <a:spcPts val="800"/>
              </a:spcAft>
            </a:pPr>
            <a:r>
              <a:rPr lang="en-IN" sz="1600" dirty="0">
                <a:solidFill>
                  <a:schemeClr val="tx1"/>
                </a:solidFill>
                <a:effectLst/>
                <a:latin typeface="+mj-lt"/>
                <a:ea typeface="Times New Roman" panose="02020603050405020304" pitchFamily="18" charset="0"/>
                <a:cs typeface="Calibri" panose="020F0502020204030204" pitchFamily="34" charset="0"/>
              </a:rPr>
              <a:t>-Single person had taken loans for 41, 50, 36 times etc.</a:t>
            </a:r>
            <a:endParaRPr lang="en-IN" sz="1600" dirty="0">
              <a:solidFill>
                <a:schemeClr val="tx1"/>
              </a:solidFill>
              <a:effectLst/>
              <a:latin typeface="+mj-lt"/>
              <a:ea typeface="Times New Roman" panose="02020603050405020304" pitchFamily="18" charset="0"/>
              <a:cs typeface="Helvetica" panose="020B0604020202020204" pitchFamily="34" charset="0"/>
            </a:endParaRPr>
          </a:p>
          <a:p>
            <a:pPr algn="l"/>
            <a:endParaRPr lang="en-IN" sz="1600" dirty="0">
              <a:solidFill>
                <a:schemeClr val="tx1"/>
              </a:solidFill>
              <a:latin typeface="+mj-lt"/>
            </a:endParaRPr>
          </a:p>
        </p:txBody>
      </p:sp>
      <p:sp>
        <p:nvSpPr>
          <p:cNvPr id="4" name="Text Placeholder 3">
            <a:extLst>
              <a:ext uri="{FF2B5EF4-FFF2-40B4-BE49-F238E27FC236}">
                <a16:creationId xmlns:a16="http://schemas.microsoft.com/office/drawing/2014/main" id="{7A1306A1-B61F-49BD-A7A9-61ABC78A43F0}"/>
              </a:ext>
            </a:extLst>
          </p:cNvPr>
          <p:cNvSpPr>
            <a:spLocks noGrp="1"/>
          </p:cNvSpPr>
          <p:nvPr>
            <p:ph type="body" idx="2"/>
          </p:nvPr>
        </p:nvSpPr>
        <p:spPr>
          <a:xfrm>
            <a:off x="382771" y="283535"/>
            <a:ext cx="8428075" cy="744279"/>
          </a:xfrm>
        </p:spPr>
        <p:txBody>
          <a:bodyPr/>
          <a:lstStyle/>
          <a:p>
            <a:pPr>
              <a:buFont typeface="Courier New" panose="02070309020205020404" pitchFamily="49" charset="0"/>
              <a:buChar char="o"/>
            </a:pPr>
            <a:r>
              <a:rPr lang="en-US" sz="1600" dirty="0">
                <a:solidFill>
                  <a:schemeClr val="tx1"/>
                </a:solidFill>
                <a:latin typeface="+mj-lt"/>
              </a:rPr>
              <a:t>Number of loans taken by people in last 30 days</a:t>
            </a:r>
            <a:endParaRPr lang="en-IN" sz="1600" dirty="0">
              <a:solidFill>
                <a:schemeClr val="tx1"/>
              </a:solidFill>
              <a:latin typeface="+mj-lt"/>
            </a:endParaRPr>
          </a:p>
        </p:txBody>
      </p:sp>
      <p:pic>
        <p:nvPicPr>
          <p:cNvPr id="5" name="Picture 4">
            <a:extLst>
              <a:ext uri="{FF2B5EF4-FFF2-40B4-BE49-F238E27FC236}">
                <a16:creationId xmlns:a16="http://schemas.microsoft.com/office/drawing/2014/main" id="{F9B82F3B-C502-4509-8799-9192F60FB0D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70860" y="1003288"/>
            <a:ext cx="7162800" cy="2125980"/>
          </a:xfrm>
          <a:prstGeom prst="rect">
            <a:avLst/>
          </a:prstGeom>
          <a:noFill/>
          <a:ln>
            <a:noFill/>
          </a:ln>
        </p:spPr>
      </p:pic>
    </p:spTree>
    <p:extLst>
      <p:ext uri="{BB962C8B-B14F-4D97-AF65-F5344CB8AC3E}">
        <p14:creationId xmlns:p14="http://schemas.microsoft.com/office/powerpoint/2010/main" val="4289385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2B86FFF-4D95-4239-9157-38607E817319}"/>
              </a:ext>
            </a:extLst>
          </p:cNvPr>
          <p:cNvSpPr>
            <a:spLocks noGrp="1"/>
          </p:cNvSpPr>
          <p:nvPr>
            <p:ph type="subTitle" idx="1"/>
          </p:nvPr>
        </p:nvSpPr>
        <p:spPr>
          <a:xfrm>
            <a:off x="710700" y="3437594"/>
            <a:ext cx="7589784" cy="1549961"/>
          </a:xfrm>
        </p:spPr>
        <p:txBody>
          <a:bodyPr/>
          <a:lstStyle/>
          <a:p>
            <a:pPr algn="l"/>
            <a:r>
              <a:rPr lang="en-US" sz="1500" dirty="0">
                <a:solidFill>
                  <a:schemeClr val="tx1"/>
                </a:solidFill>
                <a:latin typeface="+mj-lt"/>
              </a:rPr>
              <a:t>Observations:</a:t>
            </a:r>
          </a:p>
          <a:p>
            <a:pPr algn="l"/>
            <a:endParaRPr lang="en-US" sz="1500" dirty="0">
              <a:solidFill>
                <a:schemeClr val="tx1"/>
              </a:solidFill>
              <a:latin typeface="+mj-lt"/>
            </a:endParaRPr>
          </a:p>
          <a:p>
            <a:pPr marL="0" lvl="0" indent="0" algn="just">
              <a:lnSpc>
                <a:spcPct val="107000"/>
              </a:lnSpc>
            </a:pPr>
            <a:r>
              <a:rPr lang="en-IN" sz="1500" dirty="0">
                <a:solidFill>
                  <a:schemeClr val="tx1"/>
                </a:solidFill>
                <a:effectLst/>
                <a:latin typeface="+mj-lt"/>
                <a:ea typeface="Times New Roman" panose="02020603050405020304" pitchFamily="18" charset="0"/>
                <a:cs typeface="Calibri" panose="020F0502020204030204" pitchFamily="34" charset="0"/>
              </a:rPr>
              <a:t>-Maximum number of times the loan taken by the people is 26 and the amount is equivalent to 15.</a:t>
            </a:r>
            <a:endParaRPr lang="en-IN" sz="1500" dirty="0">
              <a:solidFill>
                <a:schemeClr val="tx1"/>
              </a:solidFill>
              <a:effectLst/>
              <a:latin typeface="+mj-lt"/>
              <a:ea typeface="Calibri" panose="020F0502020204030204" pitchFamily="34" charset="0"/>
              <a:cs typeface="Times New Roman" panose="02020603050405020304" pitchFamily="18" charset="0"/>
            </a:endParaRPr>
          </a:p>
          <a:p>
            <a:pPr marL="0" lvl="0" indent="0" algn="just">
              <a:lnSpc>
                <a:spcPct val="107000"/>
              </a:lnSpc>
              <a:spcBef>
                <a:spcPts val="1200"/>
              </a:spcBef>
              <a:spcAft>
                <a:spcPts val="800"/>
              </a:spcAft>
            </a:pPr>
            <a:r>
              <a:rPr lang="en-IN" sz="1500" dirty="0">
                <a:solidFill>
                  <a:schemeClr val="tx1"/>
                </a:solidFill>
                <a:effectLst/>
                <a:latin typeface="+mj-lt"/>
                <a:ea typeface="Times New Roman" panose="02020603050405020304" pitchFamily="18" charset="0"/>
                <a:cs typeface="Calibri" panose="020F0502020204030204" pitchFamily="34" charset="0"/>
              </a:rPr>
              <a:t>-Minimum number of times the loan taken by the people is 1 and the amount is equivalent to 6.</a:t>
            </a:r>
            <a:endParaRPr lang="en-IN" sz="1500" dirty="0">
              <a:solidFill>
                <a:schemeClr val="tx1"/>
              </a:solidFill>
              <a:effectLst/>
              <a:latin typeface="+mj-lt"/>
              <a:ea typeface="Times New Roman" panose="02020603050405020304" pitchFamily="18" charset="0"/>
              <a:cs typeface="Helvetica" panose="020B0604020202020204" pitchFamily="34" charset="0"/>
            </a:endParaRPr>
          </a:p>
          <a:p>
            <a:pPr algn="l"/>
            <a:endParaRPr lang="en-IN" sz="1400" dirty="0">
              <a:solidFill>
                <a:schemeClr val="tx1"/>
              </a:solidFill>
              <a:latin typeface="+mj-lt"/>
            </a:endParaRPr>
          </a:p>
        </p:txBody>
      </p:sp>
      <p:sp>
        <p:nvSpPr>
          <p:cNvPr id="4" name="Text Placeholder 3">
            <a:extLst>
              <a:ext uri="{FF2B5EF4-FFF2-40B4-BE49-F238E27FC236}">
                <a16:creationId xmlns:a16="http://schemas.microsoft.com/office/drawing/2014/main" id="{0149B425-1661-4C9D-9EBD-241D7781A726}"/>
              </a:ext>
            </a:extLst>
          </p:cNvPr>
          <p:cNvSpPr>
            <a:spLocks noGrp="1"/>
          </p:cNvSpPr>
          <p:nvPr>
            <p:ph type="body" idx="2"/>
          </p:nvPr>
        </p:nvSpPr>
        <p:spPr>
          <a:xfrm>
            <a:off x="609600" y="155945"/>
            <a:ext cx="7823700" cy="609600"/>
          </a:xfrm>
        </p:spPr>
        <p:txBody>
          <a:bodyPr/>
          <a:lstStyle/>
          <a:p>
            <a:pPr>
              <a:buFont typeface="Courier New" panose="02070309020205020404" pitchFamily="49" charset="0"/>
              <a:buChar char="o"/>
            </a:pPr>
            <a:endParaRPr lang="en-IN" sz="1600" b="1" dirty="0">
              <a:solidFill>
                <a:schemeClr val="accent1"/>
              </a:solidFill>
              <a:effectLst/>
              <a:latin typeface="Bahnschrift" panose="020B0502040204020203" pitchFamily="34" charset="0"/>
              <a:ea typeface="Calibri" panose="020F0502020204030204" pitchFamily="34" charset="0"/>
              <a:cs typeface="Times New Roman" panose="02020603050405020304" pitchFamily="18" charset="0"/>
            </a:endParaRPr>
          </a:p>
          <a:p>
            <a:pPr>
              <a:buFont typeface="Courier New" panose="02070309020205020404" pitchFamily="49" charset="0"/>
              <a:buChar char="o"/>
            </a:pPr>
            <a:endParaRPr lang="en-IN" sz="1600" dirty="0">
              <a:solidFill>
                <a:schemeClr val="accent1"/>
              </a:solidFill>
              <a:effectLst/>
              <a:latin typeface="Bahnschrift" panose="020B0502040204020203" pitchFamily="34" charset="0"/>
              <a:ea typeface="Calibri" panose="020F0502020204030204" pitchFamily="34" charset="0"/>
              <a:cs typeface="Times New Roman" panose="02020603050405020304" pitchFamily="18" charset="0"/>
            </a:endParaRPr>
          </a:p>
          <a:p>
            <a:pPr>
              <a:buFont typeface="Courier New" panose="02070309020205020404" pitchFamily="49" charset="0"/>
              <a:buChar char="o"/>
            </a:pPr>
            <a:r>
              <a:rPr lang="en-IN" sz="1600" dirty="0">
                <a:solidFill>
                  <a:schemeClr val="tx1"/>
                </a:solidFill>
                <a:effectLst/>
                <a:latin typeface="+mj-lt"/>
                <a:ea typeface="Calibri" panose="020F0502020204030204" pitchFamily="34" charset="0"/>
                <a:cs typeface="Times New Roman" panose="02020603050405020304" pitchFamily="18" charset="0"/>
              </a:rPr>
              <a:t>Number of loans taken by people in last 90 days vs Amount of loan taken by the people in last 90 days (considering only defaulters)</a:t>
            </a:r>
          </a:p>
          <a:p>
            <a:pPr>
              <a:buFont typeface="Courier New" panose="02070309020205020404" pitchFamily="49" charset="0"/>
              <a:buChar char="o"/>
            </a:pPr>
            <a:endParaRPr lang="en-IN" sz="1600" dirty="0"/>
          </a:p>
        </p:txBody>
      </p:sp>
      <p:pic>
        <p:nvPicPr>
          <p:cNvPr id="5" name="Picture 4">
            <a:extLst>
              <a:ext uri="{FF2B5EF4-FFF2-40B4-BE49-F238E27FC236}">
                <a16:creationId xmlns:a16="http://schemas.microsoft.com/office/drawing/2014/main" id="{34ED56AB-A6AF-4603-BF33-3DB5CC87D0E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92810" y="885781"/>
            <a:ext cx="6590224" cy="2431577"/>
          </a:xfrm>
          <a:prstGeom prst="rect">
            <a:avLst/>
          </a:prstGeom>
          <a:noFill/>
          <a:ln>
            <a:noFill/>
          </a:ln>
        </p:spPr>
      </p:pic>
    </p:spTree>
    <p:extLst>
      <p:ext uri="{BB962C8B-B14F-4D97-AF65-F5344CB8AC3E}">
        <p14:creationId xmlns:p14="http://schemas.microsoft.com/office/powerpoint/2010/main" val="1743264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A75C9AC-3361-4129-A17B-1004E5836EB7}"/>
              </a:ext>
            </a:extLst>
          </p:cNvPr>
          <p:cNvSpPr>
            <a:spLocks noGrp="1"/>
          </p:cNvSpPr>
          <p:nvPr>
            <p:ph type="subTitle" idx="1"/>
          </p:nvPr>
        </p:nvSpPr>
        <p:spPr>
          <a:xfrm>
            <a:off x="710699" y="3296092"/>
            <a:ext cx="7873319" cy="1772094"/>
          </a:xfrm>
        </p:spPr>
        <p:txBody>
          <a:bodyPr/>
          <a:lstStyle/>
          <a:p>
            <a:pPr algn="l"/>
            <a:r>
              <a:rPr lang="en-US" sz="1600" dirty="0">
                <a:solidFill>
                  <a:schemeClr val="tx1"/>
                </a:solidFill>
                <a:latin typeface="+mj-lt"/>
              </a:rPr>
              <a:t>Observations:</a:t>
            </a:r>
          </a:p>
          <a:p>
            <a:pPr marL="342900" lvl="0" indent="-342900" algn="just">
              <a:lnSpc>
                <a:spcPct val="107000"/>
              </a:lnSpc>
              <a:buFont typeface="Wingdings" panose="05000000000000000000" pitchFamily="2" charset="2"/>
              <a:buChar char=""/>
            </a:pPr>
            <a:endParaRPr lang="en-IN" sz="1800" dirty="0">
              <a:solidFill>
                <a:schemeClr val="tx1"/>
              </a:solidFill>
              <a:effectLst/>
              <a:latin typeface="+mj-lt"/>
              <a:ea typeface="Times New Roman" panose="02020603050405020304" pitchFamily="18" charset="0"/>
              <a:cs typeface="Calibri" panose="020F0502020204030204" pitchFamily="34" charset="0"/>
            </a:endParaRPr>
          </a:p>
          <a:p>
            <a:pPr marL="0" lvl="0" indent="0" algn="l">
              <a:lnSpc>
                <a:spcPct val="107000"/>
              </a:lnSpc>
            </a:pPr>
            <a:r>
              <a:rPr lang="en-IN" sz="1600" dirty="0">
                <a:solidFill>
                  <a:schemeClr val="tx1"/>
                </a:solidFill>
                <a:effectLst/>
                <a:latin typeface="+mj-lt"/>
                <a:ea typeface="Times New Roman" panose="02020603050405020304" pitchFamily="18" charset="0"/>
                <a:cs typeface="Calibri" panose="020F0502020204030204" pitchFamily="34" charset="0"/>
              </a:rPr>
              <a:t>-The records had been available in the months of June and July, whereas there are no records in August.</a:t>
            </a:r>
            <a:endParaRPr lang="en-IN" sz="1600" dirty="0">
              <a:solidFill>
                <a:schemeClr val="tx1"/>
              </a:solidFill>
              <a:effectLst/>
              <a:latin typeface="+mj-lt"/>
              <a:ea typeface="Times New Roman" panose="02020603050405020304" pitchFamily="18" charset="0"/>
              <a:cs typeface="Helvetica" panose="020B0604020202020204" pitchFamily="34" charset="0"/>
            </a:endParaRPr>
          </a:p>
          <a:p>
            <a:pPr marL="0" lvl="0" indent="0" algn="l">
              <a:lnSpc>
                <a:spcPct val="107000"/>
              </a:lnSpc>
              <a:spcBef>
                <a:spcPts val="1200"/>
              </a:spcBef>
              <a:spcAft>
                <a:spcPts val="800"/>
              </a:spcAft>
            </a:pPr>
            <a:r>
              <a:rPr lang="en-IN" sz="1600" dirty="0">
                <a:solidFill>
                  <a:schemeClr val="tx1"/>
                </a:solidFill>
                <a:effectLst/>
                <a:latin typeface="+mj-lt"/>
                <a:ea typeface="Times New Roman" panose="02020603050405020304" pitchFamily="18" charset="0"/>
                <a:cs typeface="Calibri" panose="020F0502020204030204" pitchFamily="34" charset="0"/>
              </a:rPr>
              <a:t>-Maximum number of records are available in June with a value of 13187.</a:t>
            </a:r>
            <a:endParaRPr lang="en-IN" sz="1600" dirty="0">
              <a:solidFill>
                <a:schemeClr val="tx1"/>
              </a:solidFill>
              <a:effectLst/>
              <a:latin typeface="+mj-lt"/>
              <a:ea typeface="Times New Roman" panose="02020603050405020304" pitchFamily="18" charset="0"/>
              <a:cs typeface="Helvetica" panose="020B0604020202020204" pitchFamily="34" charset="0"/>
            </a:endParaRPr>
          </a:p>
          <a:p>
            <a:pPr algn="l"/>
            <a:endParaRPr lang="en-IN" sz="1600" dirty="0">
              <a:solidFill>
                <a:schemeClr val="tx1"/>
              </a:solidFill>
              <a:latin typeface="+mj-lt"/>
            </a:endParaRPr>
          </a:p>
        </p:txBody>
      </p:sp>
      <p:sp>
        <p:nvSpPr>
          <p:cNvPr id="4" name="Text Placeholder 3">
            <a:extLst>
              <a:ext uri="{FF2B5EF4-FFF2-40B4-BE49-F238E27FC236}">
                <a16:creationId xmlns:a16="http://schemas.microsoft.com/office/drawing/2014/main" id="{EC54E484-12C6-4EF3-A48F-6A0D0B5470A1}"/>
              </a:ext>
            </a:extLst>
          </p:cNvPr>
          <p:cNvSpPr>
            <a:spLocks noGrp="1"/>
          </p:cNvSpPr>
          <p:nvPr>
            <p:ph type="body" idx="2"/>
          </p:nvPr>
        </p:nvSpPr>
        <p:spPr>
          <a:xfrm>
            <a:off x="411125" y="241005"/>
            <a:ext cx="8265041" cy="864320"/>
          </a:xfrm>
        </p:spPr>
        <p:txBody>
          <a:bodyPr/>
          <a:lstStyle/>
          <a:p>
            <a:pPr>
              <a:buFont typeface="Courier New" panose="02070309020205020404" pitchFamily="49" charset="0"/>
              <a:buChar char="o"/>
            </a:pPr>
            <a:r>
              <a:rPr lang="en-US" sz="1600" dirty="0">
                <a:latin typeface="Bahnschrift" panose="020B0502040204020203" pitchFamily="34" charset="0"/>
              </a:rPr>
              <a:t>Defaulters data recorded on the basis of months</a:t>
            </a:r>
            <a:endParaRPr lang="en-IN" sz="1600" dirty="0">
              <a:latin typeface="Bahnschrift" panose="020B0502040204020203" pitchFamily="34" charset="0"/>
            </a:endParaRPr>
          </a:p>
        </p:txBody>
      </p:sp>
      <p:pic>
        <p:nvPicPr>
          <p:cNvPr id="5" name="Picture 4">
            <a:extLst>
              <a:ext uri="{FF2B5EF4-FFF2-40B4-BE49-F238E27FC236}">
                <a16:creationId xmlns:a16="http://schemas.microsoft.com/office/drawing/2014/main" id="{AFCF2D8B-83CF-4531-8FC5-F619EF8FA58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69581" y="829340"/>
            <a:ext cx="6741042" cy="2303720"/>
          </a:xfrm>
          <a:prstGeom prst="rect">
            <a:avLst/>
          </a:prstGeom>
          <a:noFill/>
          <a:ln>
            <a:noFill/>
          </a:ln>
        </p:spPr>
      </p:pic>
    </p:spTree>
    <p:extLst>
      <p:ext uri="{BB962C8B-B14F-4D97-AF65-F5344CB8AC3E}">
        <p14:creationId xmlns:p14="http://schemas.microsoft.com/office/powerpoint/2010/main" val="2236526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46168A1-404A-4B1C-AE2F-0E1CB40EFF59}"/>
              </a:ext>
            </a:extLst>
          </p:cNvPr>
          <p:cNvSpPr>
            <a:spLocks noGrp="1"/>
          </p:cNvSpPr>
          <p:nvPr>
            <p:ph type="subTitle" idx="1"/>
          </p:nvPr>
        </p:nvSpPr>
        <p:spPr>
          <a:xfrm>
            <a:off x="710700" y="3002989"/>
            <a:ext cx="7908760" cy="1965960"/>
          </a:xfrm>
        </p:spPr>
        <p:txBody>
          <a:bodyPr/>
          <a:lstStyle/>
          <a:p>
            <a:pPr algn="l"/>
            <a:r>
              <a:rPr lang="en-US" sz="1600" dirty="0">
                <a:solidFill>
                  <a:schemeClr val="tx1"/>
                </a:solidFill>
                <a:latin typeface="+mj-lt"/>
              </a:rPr>
              <a:t>Observations:</a:t>
            </a:r>
          </a:p>
          <a:p>
            <a:pPr algn="l"/>
            <a:endParaRPr lang="en-US" sz="1600" dirty="0">
              <a:solidFill>
                <a:schemeClr val="tx1"/>
              </a:solidFill>
              <a:latin typeface="+mj-lt"/>
            </a:endParaRPr>
          </a:p>
          <a:p>
            <a:pPr marL="0" lvl="0" indent="0" algn="l">
              <a:lnSpc>
                <a:spcPct val="107000"/>
              </a:lnSpc>
            </a:pPr>
            <a:r>
              <a:rPr lang="en-IN" sz="1600" dirty="0">
                <a:solidFill>
                  <a:schemeClr val="tx1"/>
                </a:solidFill>
                <a:effectLst/>
                <a:latin typeface="+mj-lt"/>
                <a:ea typeface="Times New Roman" panose="02020603050405020304" pitchFamily="18" charset="0"/>
                <a:cs typeface="Calibri" panose="020F0502020204030204" pitchFamily="34" charset="0"/>
              </a:rPr>
              <a:t>-On 20th day the maximum number of records are there and the value is 1182.</a:t>
            </a:r>
            <a:endParaRPr lang="en-IN" sz="1600" dirty="0">
              <a:solidFill>
                <a:schemeClr val="tx1"/>
              </a:solidFill>
              <a:effectLst/>
              <a:latin typeface="+mj-lt"/>
              <a:ea typeface="Times New Roman" panose="02020603050405020304" pitchFamily="18" charset="0"/>
              <a:cs typeface="Helvetica" panose="020B0604020202020204" pitchFamily="34" charset="0"/>
            </a:endParaRPr>
          </a:p>
          <a:p>
            <a:pPr marL="0" lvl="0" indent="0" algn="l">
              <a:lnSpc>
                <a:spcPct val="107000"/>
              </a:lnSpc>
              <a:spcBef>
                <a:spcPts val="1200"/>
              </a:spcBef>
              <a:spcAft>
                <a:spcPts val="800"/>
              </a:spcAft>
            </a:pPr>
            <a:r>
              <a:rPr lang="en-IN" sz="1600" dirty="0">
                <a:solidFill>
                  <a:schemeClr val="tx1"/>
                </a:solidFill>
                <a:effectLst/>
                <a:latin typeface="+mj-lt"/>
                <a:ea typeface="Times New Roman" panose="02020603050405020304" pitchFamily="18" charset="0"/>
                <a:cs typeface="Calibri" panose="020F0502020204030204" pitchFamily="34" charset="0"/>
              </a:rPr>
              <a:t>-On 28th day, the minimum number of records are there and the value is 363.</a:t>
            </a:r>
            <a:endParaRPr lang="en-IN" sz="1600" dirty="0">
              <a:solidFill>
                <a:schemeClr val="tx1"/>
              </a:solidFill>
              <a:effectLst/>
              <a:latin typeface="+mj-lt"/>
              <a:ea typeface="Times New Roman" panose="02020603050405020304" pitchFamily="18" charset="0"/>
              <a:cs typeface="Helvetica" panose="020B0604020202020204" pitchFamily="34" charset="0"/>
            </a:endParaRPr>
          </a:p>
          <a:p>
            <a:pPr algn="l"/>
            <a:endParaRPr lang="en-IN" sz="1600" dirty="0">
              <a:solidFill>
                <a:schemeClr val="tx1"/>
              </a:solidFill>
              <a:latin typeface="+mj-lt"/>
            </a:endParaRPr>
          </a:p>
        </p:txBody>
      </p:sp>
      <p:sp>
        <p:nvSpPr>
          <p:cNvPr id="4" name="Text Placeholder 3">
            <a:extLst>
              <a:ext uri="{FF2B5EF4-FFF2-40B4-BE49-F238E27FC236}">
                <a16:creationId xmlns:a16="http://schemas.microsoft.com/office/drawing/2014/main" id="{1E066329-DB0C-4CD6-B4C3-51D556C92F88}"/>
              </a:ext>
            </a:extLst>
          </p:cNvPr>
          <p:cNvSpPr>
            <a:spLocks noGrp="1"/>
          </p:cNvSpPr>
          <p:nvPr>
            <p:ph type="body" idx="2"/>
          </p:nvPr>
        </p:nvSpPr>
        <p:spPr>
          <a:xfrm>
            <a:off x="779721" y="226828"/>
            <a:ext cx="7653579" cy="942753"/>
          </a:xfrm>
        </p:spPr>
        <p:txBody>
          <a:bodyPr/>
          <a:lstStyle/>
          <a:p>
            <a:pPr>
              <a:buFont typeface="Courier New" panose="02070309020205020404" pitchFamily="49" charset="0"/>
              <a:buChar char="o"/>
            </a:pPr>
            <a:r>
              <a:rPr lang="en-US" sz="1800" dirty="0">
                <a:latin typeface="Bahnschrift" panose="020B0502040204020203" pitchFamily="34" charset="0"/>
              </a:rPr>
              <a:t>Defaulters data recorded on the basis of days</a:t>
            </a:r>
            <a:endParaRPr lang="en-IN" sz="1800" dirty="0">
              <a:latin typeface="Bahnschrift" panose="020B0502040204020203" pitchFamily="34" charset="0"/>
            </a:endParaRPr>
          </a:p>
          <a:p>
            <a:pPr marL="114300" indent="0">
              <a:buNone/>
            </a:pPr>
            <a:endParaRPr lang="en-IN" dirty="0">
              <a:latin typeface="Bahnschrift" panose="020B0502040204020203" pitchFamily="34" charset="0"/>
            </a:endParaRPr>
          </a:p>
        </p:txBody>
      </p:sp>
      <p:pic>
        <p:nvPicPr>
          <p:cNvPr id="5" name="Picture 4">
            <a:extLst>
              <a:ext uri="{FF2B5EF4-FFF2-40B4-BE49-F238E27FC236}">
                <a16:creationId xmlns:a16="http://schemas.microsoft.com/office/drawing/2014/main" id="{6F4BC13A-3FAB-4849-AFDD-CA7FA3A5EFC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23969" y="858668"/>
            <a:ext cx="7040880" cy="1965960"/>
          </a:xfrm>
          <a:prstGeom prst="rect">
            <a:avLst/>
          </a:prstGeom>
          <a:noFill/>
          <a:ln>
            <a:noFill/>
          </a:ln>
        </p:spPr>
      </p:pic>
    </p:spTree>
    <p:extLst>
      <p:ext uri="{BB962C8B-B14F-4D97-AF65-F5344CB8AC3E}">
        <p14:creationId xmlns:p14="http://schemas.microsoft.com/office/powerpoint/2010/main" val="661493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2D13145-BCE7-44D7-B93E-4104BD62F0DF}"/>
              </a:ext>
            </a:extLst>
          </p:cNvPr>
          <p:cNvSpPr>
            <a:spLocks noGrp="1"/>
          </p:cNvSpPr>
          <p:nvPr>
            <p:ph type="body" idx="2"/>
          </p:nvPr>
        </p:nvSpPr>
        <p:spPr>
          <a:xfrm>
            <a:off x="710700" y="241005"/>
            <a:ext cx="7722600" cy="715925"/>
          </a:xfrm>
        </p:spPr>
        <p:txBody>
          <a:bodyPr/>
          <a:lstStyle/>
          <a:p>
            <a:pPr>
              <a:buFont typeface="Wingdings" panose="05000000000000000000" pitchFamily="2" charset="2"/>
              <a:buChar char="§"/>
            </a:pPr>
            <a:r>
              <a:rPr lang="en-US" b="1" dirty="0"/>
              <a:t>Bivariate Analysis</a:t>
            </a:r>
            <a:endParaRPr lang="en-IN" b="1" dirty="0"/>
          </a:p>
        </p:txBody>
      </p:sp>
      <p:sp>
        <p:nvSpPr>
          <p:cNvPr id="2" name="TextBox 1">
            <a:extLst>
              <a:ext uri="{FF2B5EF4-FFF2-40B4-BE49-F238E27FC236}">
                <a16:creationId xmlns:a16="http://schemas.microsoft.com/office/drawing/2014/main" id="{BAD2023F-40A1-4B19-977B-2016B8A1583A}"/>
              </a:ext>
            </a:extLst>
          </p:cNvPr>
          <p:cNvSpPr txBox="1"/>
          <p:nvPr/>
        </p:nvSpPr>
        <p:spPr>
          <a:xfrm>
            <a:off x="710700" y="524540"/>
            <a:ext cx="7414437" cy="671915"/>
          </a:xfrm>
          <a:prstGeom prst="rect">
            <a:avLst/>
          </a:prstGeom>
          <a:noFill/>
        </p:spPr>
        <p:txBody>
          <a:bodyPr wrap="square" rtlCol="0">
            <a:spAutoFit/>
          </a:bodyPr>
          <a:lstStyle/>
          <a:p>
            <a:pPr>
              <a:lnSpc>
                <a:spcPct val="107000"/>
              </a:lnSpc>
              <a:spcBef>
                <a:spcPts val="1200"/>
              </a:spcBef>
              <a:spcAft>
                <a:spcPts val="800"/>
              </a:spcAft>
              <a:buClr>
                <a:schemeClr val="accent1"/>
              </a:buClr>
            </a:pPr>
            <a:r>
              <a:rPr lang="en-IN" sz="1800" dirty="0">
                <a:effectLst/>
                <a:ea typeface="Times New Roman" panose="02020603050405020304" pitchFamily="18" charset="0"/>
                <a:cs typeface="Calibri" panose="020F0502020204030204" pitchFamily="34" charset="0"/>
              </a:rPr>
              <a:t>-Number of loans taken by people in last 30 days vs Amount of loan taken by the people in last 90 days</a:t>
            </a:r>
            <a:endParaRPr lang="en-IN" sz="1800" dirty="0">
              <a:effectLst/>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B7EFAC03-45CE-426B-A300-F68C3DC0E5E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2908" y="1678464"/>
            <a:ext cx="5329436" cy="3375546"/>
          </a:xfrm>
          <a:prstGeom prst="rect">
            <a:avLst/>
          </a:prstGeom>
          <a:noFill/>
          <a:ln>
            <a:noFill/>
          </a:ln>
        </p:spPr>
      </p:pic>
      <p:sp>
        <p:nvSpPr>
          <p:cNvPr id="6" name="TextBox 5">
            <a:extLst>
              <a:ext uri="{FF2B5EF4-FFF2-40B4-BE49-F238E27FC236}">
                <a16:creationId xmlns:a16="http://schemas.microsoft.com/office/drawing/2014/main" id="{F7E39A4F-F34C-4504-9C9C-D1A59FB2D4D8}"/>
              </a:ext>
            </a:extLst>
          </p:cNvPr>
          <p:cNvSpPr txBox="1"/>
          <p:nvPr/>
        </p:nvSpPr>
        <p:spPr>
          <a:xfrm>
            <a:off x="5904614" y="1618098"/>
            <a:ext cx="2983185" cy="5359481"/>
          </a:xfrm>
          <a:prstGeom prst="rect">
            <a:avLst/>
          </a:prstGeom>
          <a:noFill/>
        </p:spPr>
        <p:txBody>
          <a:bodyPr wrap="square" rtlCol="0">
            <a:spAutoFit/>
          </a:bodyPr>
          <a:lstStyle/>
          <a:p>
            <a:r>
              <a:rPr lang="en-US" sz="1600" dirty="0">
                <a:latin typeface="+mj-lt"/>
              </a:rPr>
              <a:t>Observations:</a:t>
            </a:r>
          </a:p>
          <a:p>
            <a:endParaRPr lang="en-US" sz="1600" dirty="0">
              <a:latin typeface="+mj-lt"/>
            </a:endParaRPr>
          </a:p>
          <a:p>
            <a:pPr lvl="0">
              <a:lnSpc>
                <a:spcPct val="107000"/>
              </a:lnSpc>
              <a:buClr>
                <a:schemeClr val="accent1"/>
              </a:buClr>
            </a:pPr>
            <a:r>
              <a:rPr lang="en-IN" sz="1600" dirty="0">
                <a:effectLst/>
                <a:latin typeface="+mj-lt"/>
                <a:ea typeface="Times New Roman" panose="02020603050405020304" pitchFamily="18" charset="0"/>
                <a:cs typeface="Calibri" panose="020F0502020204030204" pitchFamily="34" charset="0"/>
              </a:rPr>
              <a:t>-Maximum number of loans taken by the people is 36 and the amount is equivalent to 320.</a:t>
            </a:r>
            <a:endParaRPr lang="en-IN" sz="1600" dirty="0">
              <a:effectLst/>
              <a:latin typeface="+mj-lt"/>
              <a:ea typeface="Calibri" panose="020F0502020204030204" pitchFamily="34" charset="0"/>
              <a:cs typeface="Times New Roman" panose="02020603050405020304" pitchFamily="18" charset="0"/>
            </a:endParaRPr>
          </a:p>
          <a:p>
            <a:pPr lvl="0">
              <a:lnSpc>
                <a:spcPct val="107000"/>
              </a:lnSpc>
              <a:spcBef>
                <a:spcPts val="1200"/>
              </a:spcBef>
              <a:spcAft>
                <a:spcPts val="800"/>
              </a:spcAft>
              <a:buClr>
                <a:schemeClr val="accent1"/>
              </a:buClr>
            </a:pPr>
            <a:r>
              <a:rPr lang="en-IN" sz="1600" dirty="0">
                <a:effectLst/>
                <a:latin typeface="+mj-lt"/>
                <a:ea typeface="Times New Roman" panose="02020603050405020304" pitchFamily="18" charset="0"/>
                <a:cs typeface="Calibri" panose="020F0502020204030204" pitchFamily="34" charset="0"/>
              </a:rPr>
              <a:t>-Minimum number of loans taken by the people is 0.</a:t>
            </a:r>
            <a:endParaRPr lang="en-IN" sz="1600" dirty="0">
              <a:effectLst/>
              <a:latin typeface="+mj-lt"/>
              <a:ea typeface="Times New Roman" panose="02020603050405020304" pitchFamily="18" charset="0"/>
              <a:cs typeface="Helvetica" panose="020B0604020202020204" pitchFamily="34" charset="0"/>
            </a:endParaRPr>
          </a:p>
          <a:p>
            <a:endParaRPr lang="en-US" sz="1600" dirty="0">
              <a:latin typeface="+mj-lt"/>
            </a:endParaRPr>
          </a:p>
          <a:p>
            <a:endParaRPr lang="en-US" sz="1600" dirty="0">
              <a:latin typeface="+mj-lt"/>
            </a:endParaRPr>
          </a:p>
          <a:p>
            <a:endParaRPr lang="en-US" sz="1600" dirty="0">
              <a:latin typeface="+mj-lt"/>
            </a:endParaRPr>
          </a:p>
          <a:p>
            <a:endParaRPr lang="en-US" sz="1600" dirty="0">
              <a:latin typeface="+mj-lt"/>
            </a:endParaRPr>
          </a:p>
          <a:p>
            <a:endParaRPr lang="en-US" sz="1600" dirty="0">
              <a:latin typeface="+mj-lt"/>
            </a:endParaRPr>
          </a:p>
          <a:p>
            <a:endParaRPr lang="en-US" sz="1600" dirty="0">
              <a:latin typeface="+mj-lt"/>
            </a:endParaRPr>
          </a:p>
          <a:p>
            <a:endParaRPr lang="en-US" sz="1600" dirty="0">
              <a:latin typeface="+mj-lt"/>
            </a:endParaRPr>
          </a:p>
          <a:p>
            <a:endParaRPr lang="en-US" sz="1600" dirty="0">
              <a:latin typeface="+mj-lt"/>
            </a:endParaRPr>
          </a:p>
          <a:p>
            <a:endParaRPr lang="en-US" sz="1600" dirty="0">
              <a:latin typeface="+mj-lt"/>
            </a:endParaRPr>
          </a:p>
          <a:p>
            <a:endParaRPr lang="en-US" sz="1600" dirty="0">
              <a:latin typeface="+mj-lt"/>
            </a:endParaRPr>
          </a:p>
          <a:p>
            <a:endParaRPr lang="en-US" sz="1600" dirty="0">
              <a:latin typeface="+mj-lt"/>
            </a:endParaRPr>
          </a:p>
          <a:p>
            <a:endParaRPr lang="en-US" sz="1600" dirty="0">
              <a:latin typeface="+mj-lt"/>
            </a:endParaRPr>
          </a:p>
          <a:p>
            <a:endParaRPr lang="en-IN" sz="1600" dirty="0">
              <a:latin typeface="+mj-lt"/>
            </a:endParaRPr>
          </a:p>
        </p:txBody>
      </p:sp>
    </p:spTree>
    <p:extLst>
      <p:ext uri="{BB962C8B-B14F-4D97-AF65-F5344CB8AC3E}">
        <p14:creationId xmlns:p14="http://schemas.microsoft.com/office/powerpoint/2010/main" val="3101026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E761A-5B17-439D-929B-F46419588274}"/>
              </a:ext>
            </a:extLst>
          </p:cNvPr>
          <p:cNvSpPr>
            <a:spLocks noGrp="1"/>
          </p:cNvSpPr>
          <p:nvPr>
            <p:ph type="title"/>
          </p:nvPr>
        </p:nvSpPr>
        <p:spPr>
          <a:xfrm>
            <a:off x="283535" y="191386"/>
            <a:ext cx="8357191" cy="751367"/>
          </a:xfrm>
        </p:spPr>
        <p:txBody>
          <a:bodyPr/>
          <a:lstStyle/>
          <a:p>
            <a:pPr algn="l"/>
            <a:r>
              <a:rPr lang="en-US" sz="2800" dirty="0">
                <a:latin typeface="Bahnschrift" panose="020B0502040204020203" pitchFamily="34" charset="0"/>
              </a:rPr>
              <a:t> </a:t>
            </a:r>
            <a:r>
              <a:rPr lang="en-US" sz="2800" dirty="0">
                <a:solidFill>
                  <a:schemeClr val="tx1"/>
                </a:solidFill>
                <a:latin typeface="Bahnschrift" panose="020B0502040204020203" pitchFamily="34" charset="0"/>
              </a:rPr>
              <a:t>CONTENTS</a:t>
            </a:r>
            <a:endParaRPr lang="en-IN" sz="2800" dirty="0">
              <a:solidFill>
                <a:schemeClr val="tx1"/>
              </a:solidFill>
              <a:latin typeface="Bahnschrift" panose="020B0502040204020203" pitchFamily="34" charset="0"/>
            </a:endParaRPr>
          </a:p>
        </p:txBody>
      </p:sp>
      <p:sp>
        <p:nvSpPr>
          <p:cNvPr id="3" name="Subtitle 2">
            <a:extLst>
              <a:ext uri="{FF2B5EF4-FFF2-40B4-BE49-F238E27FC236}">
                <a16:creationId xmlns:a16="http://schemas.microsoft.com/office/drawing/2014/main" id="{645A32B8-2BA3-4E8D-8076-D803897266EC}"/>
              </a:ext>
            </a:extLst>
          </p:cNvPr>
          <p:cNvSpPr>
            <a:spLocks noGrp="1"/>
          </p:cNvSpPr>
          <p:nvPr>
            <p:ph type="subTitle" idx="1"/>
          </p:nvPr>
        </p:nvSpPr>
        <p:spPr>
          <a:xfrm>
            <a:off x="373814" y="1353293"/>
            <a:ext cx="7930026" cy="3846328"/>
          </a:xfrm>
        </p:spPr>
        <p:txBody>
          <a:bodyPr/>
          <a:lstStyle/>
          <a:p>
            <a:pPr marL="0" indent="0" algn="l"/>
            <a:r>
              <a:rPr lang="en-IN" b="1" dirty="0">
                <a:solidFill>
                  <a:schemeClr val="tx1"/>
                </a:solidFill>
              </a:rPr>
              <a:t>-INTRODUCTION</a:t>
            </a:r>
            <a:endParaRPr lang="en-IN" dirty="0">
              <a:solidFill>
                <a:schemeClr val="tx1"/>
              </a:solidFill>
            </a:endParaRPr>
          </a:p>
          <a:p>
            <a:pPr marL="0" indent="0" algn="l"/>
            <a:r>
              <a:rPr lang="en-IN" b="1" dirty="0">
                <a:solidFill>
                  <a:schemeClr val="tx1"/>
                </a:solidFill>
              </a:rPr>
              <a:t>-BUSINESS PROBLEM FRAMING</a:t>
            </a:r>
            <a:endParaRPr lang="en-IN" dirty="0">
              <a:solidFill>
                <a:schemeClr val="tx1"/>
              </a:solidFill>
            </a:endParaRPr>
          </a:p>
          <a:p>
            <a:pPr marL="0" indent="0" algn="l"/>
            <a:r>
              <a:rPr lang="en-IN" b="1" dirty="0">
                <a:solidFill>
                  <a:schemeClr val="tx1"/>
                </a:solidFill>
              </a:rPr>
              <a:t>-DATA SOURCES AND THEIR FORMATS</a:t>
            </a:r>
            <a:endParaRPr lang="en-IN" dirty="0">
              <a:solidFill>
                <a:schemeClr val="tx1"/>
              </a:solidFill>
            </a:endParaRPr>
          </a:p>
          <a:p>
            <a:pPr marL="0" indent="0" algn="l"/>
            <a:r>
              <a:rPr lang="en-IN" b="1" dirty="0">
                <a:solidFill>
                  <a:schemeClr val="tx1"/>
                </a:solidFill>
              </a:rPr>
              <a:t>-DATA LOADING AND THE DESCRIPTION OF DATA</a:t>
            </a:r>
            <a:endParaRPr lang="en-IN" dirty="0">
              <a:solidFill>
                <a:schemeClr val="tx1"/>
              </a:solidFill>
            </a:endParaRPr>
          </a:p>
          <a:p>
            <a:pPr marL="0" indent="0" algn="l"/>
            <a:r>
              <a:rPr lang="en-IN" b="1" dirty="0">
                <a:solidFill>
                  <a:schemeClr val="tx1"/>
                </a:solidFill>
              </a:rPr>
              <a:t>-DATA PRE-PROCESSING</a:t>
            </a:r>
            <a:endParaRPr lang="en-IN" dirty="0">
              <a:solidFill>
                <a:schemeClr val="tx1"/>
              </a:solidFill>
            </a:endParaRPr>
          </a:p>
          <a:p>
            <a:pPr marL="0" indent="0" algn="l"/>
            <a:r>
              <a:rPr lang="en-IN" b="1" dirty="0">
                <a:solidFill>
                  <a:schemeClr val="tx1"/>
                </a:solidFill>
              </a:rPr>
              <a:t>-VISUALIZATIONS</a:t>
            </a:r>
          </a:p>
          <a:p>
            <a:pPr marL="0" indent="0" algn="l"/>
            <a:r>
              <a:rPr lang="en-IN" b="1" dirty="0">
                <a:solidFill>
                  <a:schemeClr val="tx1"/>
                </a:solidFill>
              </a:rPr>
              <a:t>-INTERPRETATION OF RESULTS</a:t>
            </a:r>
          </a:p>
          <a:p>
            <a:pPr marL="0" indent="0" algn="l"/>
            <a:r>
              <a:rPr lang="en-IN" b="1" dirty="0">
                <a:solidFill>
                  <a:schemeClr val="tx1"/>
                </a:solidFill>
              </a:rPr>
              <a:t>-MODEL/S DEVELOPMENT AND EVALUATION</a:t>
            </a:r>
          </a:p>
          <a:p>
            <a:pPr marL="0" indent="0" algn="l"/>
            <a:r>
              <a:rPr lang="en-IN" b="1" dirty="0">
                <a:solidFill>
                  <a:schemeClr val="tx1"/>
                </a:solidFill>
              </a:rPr>
              <a:t>-CONCLUSION</a:t>
            </a:r>
          </a:p>
          <a:p>
            <a:pPr marL="114300" indent="0" algn="l"/>
            <a:endParaRPr lang="en-IN" dirty="0">
              <a:latin typeface="Bahnschrift" panose="020B0502040204020203" pitchFamily="34" charset="0"/>
            </a:endParaRPr>
          </a:p>
        </p:txBody>
      </p:sp>
    </p:spTree>
    <p:extLst>
      <p:ext uri="{BB962C8B-B14F-4D97-AF65-F5344CB8AC3E}">
        <p14:creationId xmlns:p14="http://schemas.microsoft.com/office/powerpoint/2010/main" val="41306054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AC56922-1F64-4007-B4CC-3DFF67807BF5}"/>
              </a:ext>
            </a:extLst>
          </p:cNvPr>
          <p:cNvSpPr>
            <a:spLocks noGrp="1"/>
          </p:cNvSpPr>
          <p:nvPr>
            <p:ph type="body" idx="2"/>
          </p:nvPr>
        </p:nvSpPr>
        <p:spPr>
          <a:xfrm>
            <a:off x="779721" y="191386"/>
            <a:ext cx="7653579" cy="1020725"/>
          </a:xfrm>
        </p:spPr>
        <p:txBody>
          <a:bodyPr/>
          <a:lstStyle/>
          <a:p>
            <a:pPr>
              <a:buFont typeface="Courier New" panose="02070309020205020404" pitchFamily="49" charset="0"/>
              <a:buChar char="o"/>
            </a:pPr>
            <a:r>
              <a:rPr lang="en-IN" sz="1800" dirty="0">
                <a:solidFill>
                  <a:schemeClr val="tx1"/>
                </a:solidFill>
                <a:effectLst/>
                <a:latin typeface="+mj-lt"/>
                <a:ea typeface="Calibri" panose="020F0502020204030204" pitchFamily="34" charset="0"/>
                <a:cs typeface="Calibri" panose="020F0502020204030204" pitchFamily="34" charset="0"/>
              </a:rPr>
              <a:t>Maximum number of loans taken vs Amount paid within due dates by people or not on the basis of label</a:t>
            </a:r>
            <a:endParaRPr lang="en-IN" sz="1800" dirty="0">
              <a:solidFill>
                <a:schemeClr val="tx1"/>
              </a:solidFill>
              <a:effectLst/>
              <a:latin typeface="+mj-lt"/>
              <a:ea typeface="Calibri" panose="020F0502020204030204" pitchFamily="34" charset="0"/>
              <a:cs typeface="Times New Roman" panose="02020603050405020304" pitchFamily="18" charset="0"/>
            </a:endParaRPr>
          </a:p>
          <a:p>
            <a:pPr marL="114300" indent="0">
              <a:buNone/>
            </a:pPr>
            <a:endParaRPr lang="en-IN" dirty="0">
              <a:solidFill>
                <a:schemeClr val="accent1"/>
              </a:solidFill>
              <a:latin typeface="Bahnschrift" panose="020B0502040204020203" pitchFamily="34" charset="0"/>
            </a:endParaRPr>
          </a:p>
        </p:txBody>
      </p:sp>
      <p:pic>
        <p:nvPicPr>
          <p:cNvPr id="5" name="Picture 4">
            <a:extLst>
              <a:ext uri="{FF2B5EF4-FFF2-40B4-BE49-F238E27FC236}">
                <a16:creationId xmlns:a16="http://schemas.microsoft.com/office/drawing/2014/main" id="{7AE09F51-2597-4929-82C4-0A87D6B567C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8765" y="1093027"/>
            <a:ext cx="6225540" cy="3680460"/>
          </a:xfrm>
          <a:prstGeom prst="rect">
            <a:avLst/>
          </a:prstGeom>
          <a:noFill/>
          <a:ln>
            <a:noFill/>
          </a:ln>
        </p:spPr>
      </p:pic>
      <p:sp>
        <p:nvSpPr>
          <p:cNvPr id="6" name="TextBox 5">
            <a:extLst>
              <a:ext uri="{FF2B5EF4-FFF2-40B4-BE49-F238E27FC236}">
                <a16:creationId xmlns:a16="http://schemas.microsoft.com/office/drawing/2014/main" id="{06181707-19F8-4F81-8F15-19A070C48361}"/>
              </a:ext>
            </a:extLst>
          </p:cNvPr>
          <p:cNvSpPr txBox="1"/>
          <p:nvPr/>
        </p:nvSpPr>
        <p:spPr>
          <a:xfrm>
            <a:off x="6826101" y="1410586"/>
            <a:ext cx="2099133" cy="6081152"/>
          </a:xfrm>
          <a:prstGeom prst="rect">
            <a:avLst/>
          </a:prstGeom>
          <a:noFill/>
        </p:spPr>
        <p:txBody>
          <a:bodyPr wrap="square" rtlCol="0">
            <a:spAutoFit/>
          </a:bodyPr>
          <a:lstStyle/>
          <a:p>
            <a:r>
              <a:rPr lang="en-US" sz="1500" dirty="0">
                <a:latin typeface="+mj-lt"/>
              </a:rPr>
              <a:t>Observations:</a:t>
            </a:r>
          </a:p>
          <a:p>
            <a:endParaRPr lang="en-US" sz="1500" dirty="0">
              <a:latin typeface="+mj-lt"/>
            </a:endParaRPr>
          </a:p>
          <a:p>
            <a:pPr>
              <a:lnSpc>
                <a:spcPct val="107000"/>
              </a:lnSpc>
              <a:spcAft>
                <a:spcPts val="800"/>
              </a:spcAft>
            </a:pPr>
            <a:r>
              <a:rPr lang="en-IN" sz="1500" dirty="0">
                <a:effectLst/>
                <a:latin typeface="+mj-lt"/>
                <a:ea typeface="Calibri" panose="020F0502020204030204" pitchFamily="34" charset="0"/>
                <a:cs typeface="Calibri" panose="020F0502020204030204" pitchFamily="34" charset="0"/>
              </a:rPr>
              <a:t>We can observe that the Average payback time over last 30 days is higher for people who had taken 2 times the loan and say that the users with a smaller number of loans taking are more than the defaulters.</a:t>
            </a:r>
            <a:endParaRPr lang="en-IN" sz="1500" dirty="0">
              <a:effectLst/>
              <a:latin typeface="+mj-lt"/>
              <a:ea typeface="Calibri" panose="020F0502020204030204" pitchFamily="34" charset="0"/>
              <a:cs typeface="Times New Roman" panose="02020603050405020304" pitchFamily="18" charset="0"/>
            </a:endParaRPr>
          </a:p>
          <a:p>
            <a:endParaRPr lang="en-US" sz="1600" dirty="0">
              <a:latin typeface="+mj-lt"/>
            </a:endParaRPr>
          </a:p>
          <a:p>
            <a:endParaRPr lang="en-US" sz="1600" dirty="0">
              <a:latin typeface="+mj-lt"/>
            </a:endParaRPr>
          </a:p>
          <a:p>
            <a:endParaRPr lang="en-US" sz="1600" dirty="0">
              <a:latin typeface="+mj-lt"/>
            </a:endParaRPr>
          </a:p>
          <a:p>
            <a:endParaRPr lang="en-US" sz="1600" dirty="0">
              <a:latin typeface="+mj-lt"/>
            </a:endParaRPr>
          </a:p>
          <a:p>
            <a:endParaRPr lang="en-US" sz="1600" dirty="0">
              <a:latin typeface="+mj-lt"/>
            </a:endParaRPr>
          </a:p>
          <a:p>
            <a:endParaRPr lang="en-US" sz="1600" dirty="0">
              <a:latin typeface="+mj-lt"/>
            </a:endParaRPr>
          </a:p>
          <a:p>
            <a:endParaRPr lang="en-US" sz="1600" dirty="0">
              <a:latin typeface="+mj-lt"/>
            </a:endParaRPr>
          </a:p>
          <a:p>
            <a:endParaRPr lang="en-US" sz="1600" dirty="0">
              <a:latin typeface="+mj-lt"/>
            </a:endParaRPr>
          </a:p>
          <a:p>
            <a:endParaRPr lang="en-US" sz="1600" dirty="0">
              <a:latin typeface="+mj-lt"/>
            </a:endParaRPr>
          </a:p>
          <a:p>
            <a:endParaRPr lang="en-US" sz="1600" dirty="0">
              <a:latin typeface="+mj-lt"/>
            </a:endParaRPr>
          </a:p>
          <a:p>
            <a:endParaRPr lang="en-US" sz="1600" dirty="0">
              <a:latin typeface="+mj-lt"/>
            </a:endParaRPr>
          </a:p>
          <a:p>
            <a:endParaRPr lang="en-IN" sz="1600" dirty="0">
              <a:latin typeface="+mj-lt"/>
            </a:endParaRPr>
          </a:p>
        </p:txBody>
      </p:sp>
    </p:spTree>
    <p:extLst>
      <p:ext uri="{BB962C8B-B14F-4D97-AF65-F5344CB8AC3E}">
        <p14:creationId xmlns:p14="http://schemas.microsoft.com/office/powerpoint/2010/main" val="1239152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FAD16-E95C-4FCB-B490-7FD24B04B05C}"/>
              </a:ext>
            </a:extLst>
          </p:cNvPr>
          <p:cNvSpPr>
            <a:spLocks noGrp="1"/>
          </p:cNvSpPr>
          <p:nvPr>
            <p:ph type="title"/>
          </p:nvPr>
        </p:nvSpPr>
        <p:spPr>
          <a:xfrm>
            <a:off x="561845" y="141768"/>
            <a:ext cx="7306249" cy="645042"/>
          </a:xfrm>
        </p:spPr>
        <p:txBody>
          <a:bodyPr/>
          <a:lstStyle/>
          <a:p>
            <a:pPr algn="l"/>
            <a:br>
              <a:rPr lang="en-US" sz="2800" b="1" dirty="0">
                <a:solidFill>
                  <a:schemeClr val="tx1"/>
                </a:solidFill>
              </a:rPr>
            </a:br>
            <a:br>
              <a:rPr lang="en-US" sz="2800" b="1" dirty="0">
                <a:solidFill>
                  <a:schemeClr val="tx1"/>
                </a:solidFill>
              </a:rPr>
            </a:br>
            <a:br>
              <a:rPr lang="en-US" sz="2800" b="1" dirty="0">
                <a:solidFill>
                  <a:schemeClr val="tx1"/>
                </a:solidFill>
              </a:rPr>
            </a:br>
            <a:br>
              <a:rPr lang="en-US" sz="2800" b="1" dirty="0">
                <a:solidFill>
                  <a:schemeClr val="tx1"/>
                </a:solidFill>
              </a:rPr>
            </a:br>
            <a:br>
              <a:rPr lang="en-US" sz="2800" b="1" dirty="0">
                <a:solidFill>
                  <a:schemeClr val="tx1"/>
                </a:solidFill>
              </a:rPr>
            </a:br>
            <a:br>
              <a:rPr lang="en-US" sz="2800" b="1" dirty="0">
                <a:solidFill>
                  <a:schemeClr val="tx1"/>
                </a:solidFill>
              </a:rPr>
            </a:br>
            <a:br>
              <a:rPr lang="en-US" sz="2800" b="1" dirty="0">
                <a:solidFill>
                  <a:schemeClr val="tx1"/>
                </a:solidFill>
              </a:rPr>
            </a:br>
            <a:br>
              <a:rPr lang="en-US" sz="2800" b="1" dirty="0">
                <a:solidFill>
                  <a:schemeClr val="tx1"/>
                </a:solidFill>
              </a:rPr>
            </a:br>
            <a:br>
              <a:rPr lang="en-US" sz="2800" b="1" dirty="0">
                <a:solidFill>
                  <a:schemeClr val="tx1"/>
                </a:solidFill>
              </a:rPr>
            </a:br>
            <a:br>
              <a:rPr lang="en-US" sz="2800" b="1" dirty="0">
                <a:solidFill>
                  <a:schemeClr val="tx1"/>
                </a:solidFill>
              </a:rPr>
            </a:br>
            <a:br>
              <a:rPr lang="en-US" sz="2800" b="1" dirty="0">
                <a:solidFill>
                  <a:schemeClr val="tx1"/>
                </a:solidFill>
              </a:rPr>
            </a:br>
            <a:br>
              <a:rPr lang="en-US" sz="2800" b="1" dirty="0">
                <a:solidFill>
                  <a:schemeClr val="tx1"/>
                </a:solidFill>
              </a:rPr>
            </a:br>
            <a:br>
              <a:rPr lang="en-US" sz="2800" b="1" dirty="0">
                <a:solidFill>
                  <a:schemeClr val="tx1"/>
                </a:solidFill>
              </a:rPr>
            </a:br>
            <a:br>
              <a:rPr lang="en-US" sz="2800" b="1" dirty="0">
                <a:solidFill>
                  <a:schemeClr val="tx1"/>
                </a:solidFill>
              </a:rPr>
            </a:br>
            <a:br>
              <a:rPr lang="en-US" sz="2800" b="1" dirty="0">
                <a:solidFill>
                  <a:schemeClr val="tx1"/>
                </a:solidFill>
              </a:rPr>
            </a:br>
            <a:br>
              <a:rPr lang="en-US" sz="2800" b="1" dirty="0">
                <a:solidFill>
                  <a:schemeClr val="tx1"/>
                </a:solidFill>
              </a:rPr>
            </a:br>
            <a:br>
              <a:rPr lang="en-US" sz="2800" b="1" dirty="0">
                <a:solidFill>
                  <a:schemeClr val="tx1"/>
                </a:solidFill>
              </a:rPr>
            </a:br>
            <a:br>
              <a:rPr lang="en-US" sz="2800" b="1" dirty="0">
                <a:solidFill>
                  <a:schemeClr val="tx1"/>
                </a:solidFill>
              </a:rPr>
            </a:br>
            <a:br>
              <a:rPr lang="en-US" sz="2800" b="1" dirty="0">
                <a:solidFill>
                  <a:schemeClr val="tx1"/>
                </a:solidFill>
              </a:rPr>
            </a:br>
            <a:br>
              <a:rPr lang="en-IN" sz="2800" b="1" dirty="0">
                <a:solidFill>
                  <a:schemeClr val="tx1"/>
                </a:solidFill>
              </a:rPr>
            </a:br>
            <a:r>
              <a:rPr lang="en-IN" sz="2800" b="1" dirty="0">
                <a:solidFill>
                  <a:schemeClr val="tx1"/>
                </a:solidFill>
              </a:rPr>
              <a:t>INTERPRETATION OF RESULTS</a:t>
            </a:r>
            <a:endParaRPr lang="en-IN" sz="2800" dirty="0">
              <a:solidFill>
                <a:schemeClr val="tx1"/>
              </a:solidFill>
            </a:endParaRPr>
          </a:p>
        </p:txBody>
      </p:sp>
      <p:sp>
        <p:nvSpPr>
          <p:cNvPr id="3" name="Subtitle 2">
            <a:extLst>
              <a:ext uri="{FF2B5EF4-FFF2-40B4-BE49-F238E27FC236}">
                <a16:creationId xmlns:a16="http://schemas.microsoft.com/office/drawing/2014/main" id="{1B36F70E-EE88-4201-9B65-42F28A105ACA}"/>
              </a:ext>
            </a:extLst>
          </p:cNvPr>
          <p:cNvSpPr>
            <a:spLocks noGrp="1"/>
          </p:cNvSpPr>
          <p:nvPr>
            <p:ph type="subTitle" idx="1"/>
          </p:nvPr>
        </p:nvSpPr>
        <p:spPr>
          <a:xfrm>
            <a:off x="318977" y="786810"/>
            <a:ext cx="8449339" cy="4214923"/>
          </a:xfrm>
        </p:spPr>
        <p:txBody>
          <a:bodyPr/>
          <a:lstStyle/>
          <a:p>
            <a:pPr marL="0" indent="0" algn="l"/>
            <a:r>
              <a:rPr lang="en-US" sz="1600" dirty="0">
                <a:solidFill>
                  <a:schemeClr val="tx1"/>
                </a:solidFill>
                <a:latin typeface="+mj-lt"/>
              </a:rPr>
              <a:t>Visualization</a:t>
            </a:r>
          </a:p>
          <a:p>
            <a:pPr marL="400050" indent="-285750" algn="just">
              <a:buFont typeface="Wingdings" panose="05000000000000000000" pitchFamily="2" charset="2"/>
              <a:buChar char="Ø"/>
            </a:pPr>
            <a:endParaRPr lang="en-US" sz="1600" dirty="0">
              <a:solidFill>
                <a:schemeClr val="tx1"/>
              </a:solidFill>
              <a:latin typeface="+mj-lt"/>
            </a:endParaRPr>
          </a:p>
          <a:p>
            <a:pPr marL="0" lvl="0" indent="0" algn="just">
              <a:buSzPct val="100000"/>
            </a:pPr>
            <a:r>
              <a:rPr lang="en-IN" sz="900" dirty="0">
                <a:solidFill>
                  <a:schemeClr val="tx1"/>
                </a:solidFill>
                <a:effectLst/>
                <a:latin typeface="+mj-lt"/>
                <a:ea typeface="Times New Roman" panose="02020603050405020304" pitchFamily="18" charset="0"/>
                <a:cs typeface="Calibri" panose="020F0502020204030204" pitchFamily="34" charset="0"/>
              </a:rPr>
              <a:t>-</a:t>
            </a:r>
            <a:r>
              <a:rPr lang="en-IN" sz="1300" dirty="0">
                <a:solidFill>
                  <a:schemeClr val="tx1"/>
                </a:solidFill>
                <a:effectLst/>
                <a:latin typeface="+mj-lt"/>
                <a:ea typeface="Times New Roman" panose="02020603050405020304" pitchFamily="18" charset="0"/>
                <a:cs typeface="Calibri" panose="020F0502020204030204" pitchFamily="34" charset="0"/>
              </a:rPr>
              <a:t>The data set is quite imbalanced and there is lot of work to do before going to explore in depth with this dataset. </a:t>
            </a:r>
            <a:endParaRPr lang="en-IN" sz="1300" dirty="0">
              <a:solidFill>
                <a:schemeClr val="tx1"/>
              </a:solidFill>
              <a:effectLst/>
              <a:latin typeface="+mj-lt"/>
              <a:ea typeface="Times New Roman" panose="02020603050405020304" pitchFamily="18" charset="0"/>
              <a:cs typeface="Helvetica" panose="020B0604020202020204" pitchFamily="34" charset="0"/>
            </a:endParaRPr>
          </a:p>
          <a:p>
            <a:pPr marL="400050" indent="-285750" algn="just">
              <a:buSzPct val="100000"/>
              <a:buFont typeface="Wingdings" panose="05000000000000000000" pitchFamily="2" charset="2"/>
              <a:buChar char="Ø"/>
            </a:pPr>
            <a:endParaRPr lang="en-IN" sz="1300" dirty="0">
              <a:solidFill>
                <a:schemeClr val="tx1"/>
              </a:solidFill>
              <a:effectLst/>
              <a:latin typeface="+mj-lt"/>
              <a:ea typeface="Calibri" panose="020F0502020204030204" pitchFamily="34" charset="0"/>
              <a:cs typeface="Times New Roman" panose="02020603050405020304" pitchFamily="18" charset="0"/>
            </a:endParaRPr>
          </a:p>
          <a:p>
            <a:pPr marL="0" lvl="0" indent="0" algn="just">
              <a:buSzPct val="100000"/>
            </a:pPr>
            <a:r>
              <a:rPr lang="en-IN" sz="1300" dirty="0">
                <a:solidFill>
                  <a:schemeClr val="tx1"/>
                </a:solidFill>
                <a:effectLst/>
                <a:latin typeface="+mj-lt"/>
                <a:ea typeface="Times New Roman" panose="02020603050405020304" pitchFamily="18" charset="0"/>
                <a:cs typeface="Calibri" panose="020F0502020204030204" pitchFamily="34" charset="0"/>
              </a:rPr>
              <a:t>-As per the client, they want us to predict whether the loan amount has been paying by users in 5 days or not.</a:t>
            </a:r>
            <a:endParaRPr lang="en-IN" sz="1300" dirty="0">
              <a:solidFill>
                <a:schemeClr val="tx1"/>
              </a:solidFill>
              <a:effectLst/>
              <a:latin typeface="+mj-lt"/>
              <a:ea typeface="Times New Roman" panose="02020603050405020304" pitchFamily="18" charset="0"/>
              <a:cs typeface="Helvetica" panose="020B0604020202020204" pitchFamily="34" charset="0"/>
            </a:endParaRPr>
          </a:p>
          <a:p>
            <a:pPr marL="114300" indent="0" algn="just">
              <a:buSzPct val="100000"/>
            </a:pPr>
            <a:r>
              <a:rPr lang="en-IN" sz="1300" dirty="0">
                <a:solidFill>
                  <a:schemeClr val="tx1"/>
                </a:solidFill>
                <a:effectLst/>
                <a:latin typeface="+mj-lt"/>
                <a:ea typeface="Calibri" panose="020F0502020204030204" pitchFamily="34" charset="0"/>
                <a:cs typeface="Calibri" panose="020F0502020204030204" pitchFamily="34" charset="0"/>
              </a:rPr>
              <a:t> </a:t>
            </a:r>
            <a:endParaRPr lang="en-IN" sz="1300" dirty="0">
              <a:solidFill>
                <a:schemeClr val="tx1"/>
              </a:solidFill>
              <a:effectLst/>
              <a:latin typeface="+mj-lt"/>
              <a:ea typeface="Calibri" panose="020F0502020204030204" pitchFamily="34" charset="0"/>
              <a:cs typeface="Times New Roman" panose="02020603050405020304" pitchFamily="18" charset="0"/>
            </a:endParaRPr>
          </a:p>
          <a:p>
            <a:pPr marL="0" lvl="0" indent="0" algn="just">
              <a:buSzPct val="100000"/>
            </a:pPr>
            <a:r>
              <a:rPr lang="en-IN" sz="1300" dirty="0">
                <a:solidFill>
                  <a:schemeClr val="tx1"/>
                </a:solidFill>
                <a:effectLst/>
                <a:latin typeface="+mj-lt"/>
                <a:ea typeface="Times New Roman" panose="02020603050405020304" pitchFamily="18" charset="0"/>
                <a:cs typeface="Calibri" panose="020F0502020204030204" pitchFamily="34" charset="0"/>
              </a:rPr>
              <a:t>-As this dataset belongs from the year 2016, the datas are recorded in the month of June, July and August.</a:t>
            </a:r>
            <a:r>
              <a:rPr lang="en-IN" sz="1300" dirty="0">
                <a:solidFill>
                  <a:schemeClr val="tx1"/>
                </a:solidFill>
                <a:latin typeface="+mj-lt"/>
                <a:ea typeface="Times New Roman" panose="02020603050405020304" pitchFamily="18" charset="0"/>
                <a:cs typeface="Helvetica" panose="020B0604020202020204" pitchFamily="34" charset="0"/>
              </a:rPr>
              <a:t> </a:t>
            </a:r>
            <a:r>
              <a:rPr lang="en-IN" sz="1300" dirty="0">
                <a:solidFill>
                  <a:schemeClr val="tx1"/>
                </a:solidFill>
                <a:effectLst/>
                <a:latin typeface="+mj-lt"/>
                <a:ea typeface="Times New Roman" panose="02020603050405020304" pitchFamily="18" charset="0"/>
                <a:cs typeface="Calibri" panose="020F0502020204030204" pitchFamily="34" charset="0"/>
              </a:rPr>
              <a:t>From the visualization, I am able to say that the most loan amount taken is rupiah 6 and most of the users are paying the loan within the time frame of 5 days, but many early users failed to do so. They usually take almost 7 to 8 days to pay the loan amount and even the valuable customers some time fails to pay the amount within the time frame. </a:t>
            </a:r>
            <a:endParaRPr lang="en-IN" sz="1300" dirty="0">
              <a:solidFill>
                <a:schemeClr val="tx1"/>
              </a:solidFill>
              <a:effectLst/>
              <a:latin typeface="+mj-lt"/>
              <a:ea typeface="Times New Roman" panose="02020603050405020304" pitchFamily="18" charset="0"/>
              <a:cs typeface="Helvetica" panose="020B0604020202020204" pitchFamily="34" charset="0"/>
            </a:endParaRPr>
          </a:p>
          <a:p>
            <a:pPr marL="114300" indent="0" algn="just">
              <a:buSzPct val="100000"/>
            </a:pPr>
            <a:r>
              <a:rPr lang="en-IN" sz="1300" dirty="0">
                <a:solidFill>
                  <a:schemeClr val="tx1"/>
                </a:solidFill>
                <a:effectLst/>
                <a:latin typeface="+mj-lt"/>
                <a:ea typeface="Calibri" panose="020F0502020204030204" pitchFamily="34" charset="0"/>
                <a:cs typeface="Calibri" panose="020F0502020204030204" pitchFamily="34" charset="0"/>
              </a:rPr>
              <a:t> </a:t>
            </a:r>
            <a:endParaRPr lang="en-IN" sz="1300" dirty="0">
              <a:solidFill>
                <a:schemeClr val="tx1"/>
              </a:solidFill>
              <a:effectLst/>
              <a:latin typeface="+mj-lt"/>
              <a:ea typeface="Calibri" panose="020F0502020204030204" pitchFamily="34" charset="0"/>
              <a:cs typeface="Times New Roman" panose="02020603050405020304" pitchFamily="18" charset="0"/>
            </a:endParaRPr>
          </a:p>
          <a:p>
            <a:pPr marL="0" lvl="0" indent="0" algn="just">
              <a:buSzPct val="100000"/>
            </a:pPr>
            <a:r>
              <a:rPr lang="en-IN" sz="1300" dirty="0">
                <a:solidFill>
                  <a:schemeClr val="tx1"/>
                </a:solidFill>
                <a:effectLst/>
                <a:latin typeface="+mj-lt"/>
                <a:ea typeface="Times New Roman" panose="02020603050405020304" pitchFamily="18" charset="0"/>
                <a:cs typeface="Calibri" panose="020F0502020204030204" pitchFamily="34" charset="0"/>
              </a:rPr>
              <a:t>-I would suggest the client to increase the payment duration to 7 days, although they want from us to predict the amount within 5 days. </a:t>
            </a:r>
            <a:endParaRPr lang="en-IN" sz="1300" dirty="0">
              <a:solidFill>
                <a:schemeClr val="tx1"/>
              </a:solidFill>
              <a:effectLst/>
              <a:latin typeface="+mj-lt"/>
              <a:ea typeface="Times New Roman" panose="02020603050405020304" pitchFamily="18" charset="0"/>
              <a:cs typeface="Helvetica" panose="020B0604020202020204" pitchFamily="34" charset="0"/>
            </a:endParaRPr>
          </a:p>
          <a:p>
            <a:pPr marL="114300" indent="0" algn="just">
              <a:buSzPct val="100000"/>
            </a:pPr>
            <a:endParaRPr lang="en-IN" sz="1300" dirty="0">
              <a:solidFill>
                <a:schemeClr val="tx1"/>
              </a:solidFill>
              <a:effectLst/>
              <a:latin typeface="+mj-lt"/>
              <a:ea typeface="Calibri" panose="020F0502020204030204" pitchFamily="34" charset="0"/>
              <a:cs typeface="Times New Roman" panose="02020603050405020304" pitchFamily="18" charset="0"/>
            </a:endParaRPr>
          </a:p>
          <a:p>
            <a:pPr marL="0" lvl="0" indent="0" algn="just">
              <a:buSzPct val="100000"/>
            </a:pPr>
            <a:r>
              <a:rPr lang="en-IN" sz="1300" dirty="0">
                <a:solidFill>
                  <a:schemeClr val="tx1"/>
                </a:solidFill>
                <a:effectLst/>
                <a:latin typeface="+mj-lt"/>
                <a:ea typeface="Times New Roman" panose="02020603050405020304" pitchFamily="18" charset="0"/>
                <a:cs typeface="Calibri" panose="020F0502020204030204" pitchFamily="34" charset="0"/>
              </a:rPr>
              <a:t>-One more thing I noticed that, the smaller number of loans taken by the people are more defaulters and the frequently loan taking customers are less defaulters.</a:t>
            </a:r>
            <a:endParaRPr lang="en-IN" sz="1300" dirty="0">
              <a:solidFill>
                <a:schemeClr val="tx1"/>
              </a:solidFill>
              <a:effectLst/>
              <a:latin typeface="+mj-lt"/>
              <a:ea typeface="Times New Roman" panose="02020603050405020304" pitchFamily="18" charset="0"/>
              <a:cs typeface="Helvetica" panose="020B0604020202020204" pitchFamily="34" charset="0"/>
            </a:endParaRPr>
          </a:p>
          <a:p>
            <a:pPr marL="114300" indent="0" algn="l"/>
            <a:r>
              <a:rPr lang="en-IN" sz="900" dirty="0">
                <a:solidFill>
                  <a:schemeClr val="tx1"/>
                </a:solidFill>
                <a:effectLst/>
                <a:latin typeface="+mj-lt"/>
                <a:ea typeface="Calibri" panose="020F0502020204030204" pitchFamily="34" charset="0"/>
                <a:cs typeface="Calibri" panose="020F0502020204030204" pitchFamily="34" charset="0"/>
              </a:rPr>
              <a:t> </a:t>
            </a:r>
            <a:endParaRPr lang="en-IN" sz="1600" dirty="0">
              <a:solidFill>
                <a:schemeClr val="tx1"/>
              </a:solidFill>
              <a:latin typeface="+mj-lt"/>
            </a:endParaRPr>
          </a:p>
        </p:txBody>
      </p:sp>
    </p:spTree>
    <p:extLst>
      <p:ext uri="{BB962C8B-B14F-4D97-AF65-F5344CB8AC3E}">
        <p14:creationId xmlns:p14="http://schemas.microsoft.com/office/powerpoint/2010/main" val="2324249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742337E-6768-4B82-B5CB-AB5AABBEFBA4}"/>
              </a:ext>
            </a:extLst>
          </p:cNvPr>
          <p:cNvSpPr>
            <a:spLocks noGrp="1"/>
          </p:cNvSpPr>
          <p:nvPr>
            <p:ph type="subTitle" idx="1"/>
          </p:nvPr>
        </p:nvSpPr>
        <p:spPr>
          <a:xfrm>
            <a:off x="290623" y="340242"/>
            <a:ext cx="8584019" cy="4586177"/>
          </a:xfrm>
        </p:spPr>
        <p:txBody>
          <a:bodyPr/>
          <a:lstStyle/>
          <a:p>
            <a:pPr marL="114300" indent="0" algn="l"/>
            <a:endParaRPr lang="en-IN" sz="2400" dirty="0">
              <a:solidFill>
                <a:schemeClr val="tx1"/>
              </a:solidFill>
              <a:effectLst/>
              <a:latin typeface="+mj-lt"/>
              <a:ea typeface="Calibri" panose="020F0502020204030204" pitchFamily="34" charset="0"/>
              <a:cs typeface="Times New Roman" panose="02020603050405020304" pitchFamily="18" charset="0"/>
            </a:endParaRPr>
          </a:p>
          <a:p>
            <a:pPr marL="0" lvl="0" indent="0" algn="just">
              <a:buSzPct val="100000"/>
            </a:pPr>
            <a:r>
              <a:rPr lang="en-IN" sz="1400" dirty="0">
                <a:solidFill>
                  <a:schemeClr val="tx1"/>
                </a:solidFill>
                <a:effectLst/>
                <a:latin typeface="+mj-lt"/>
                <a:ea typeface="Times New Roman" panose="02020603050405020304" pitchFamily="18" charset="0"/>
                <a:cs typeface="Calibri" panose="020F0502020204030204" pitchFamily="34" charset="0"/>
              </a:rPr>
              <a:t>-Most importantly, the people are paying the amount early or lately and sometimes they might fail to pay within the time frame, but I observed that almost 80% of users are paying the amount within 7-8 days. </a:t>
            </a:r>
            <a:endParaRPr lang="en-IN" sz="1400" dirty="0">
              <a:solidFill>
                <a:schemeClr val="tx1"/>
              </a:solidFill>
              <a:effectLst/>
              <a:latin typeface="+mj-lt"/>
              <a:ea typeface="Times New Roman" panose="02020603050405020304" pitchFamily="18" charset="0"/>
              <a:cs typeface="Helvetica" panose="020B0604020202020204" pitchFamily="34" charset="0"/>
            </a:endParaRPr>
          </a:p>
          <a:p>
            <a:pPr marL="114300" indent="0" algn="just">
              <a:buSzPct val="100000"/>
            </a:pPr>
            <a:r>
              <a:rPr lang="en-IN" sz="1400" dirty="0">
                <a:solidFill>
                  <a:schemeClr val="tx1"/>
                </a:solidFill>
                <a:effectLst/>
                <a:latin typeface="+mj-lt"/>
                <a:ea typeface="Calibri" panose="020F0502020204030204" pitchFamily="34" charset="0"/>
                <a:cs typeface="Calibri" panose="020F0502020204030204" pitchFamily="34" charset="0"/>
              </a:rPr>
              <a:t> </a:t>
            </a:r>
            <a:endParaRPr lang="en-IN" sz="1400" dirty="0">
              <a:solidFill>
                <a:schemeClr val="tx1"/>
              </a:solidFill>
              <a:effectLst/>
              <a:latin typeface="+mj-lt"/>
              <a:ea typeface="Calibri" panose="020F0502020204030204" pitchFamily="34" charset="0"/>
              <a:cs typeface="Times New Roman" panose="02020603050405020304" pitchFamily="18" charset="0"/>
            </a:endParaRPr>
          </a:p>
          <a:p>
            <a:pPr marL="0" lvl="0" indent="0" algn="just">
              <a:buSzPct val="100000"/>
            </a:pPr>
            <a:r>
              <a:rPr lang="en-IN" sz="1400" dirty="0">
                <a:solidFill>
                  <a:schemeClr val="tx1"/>
                </a:solidFill>
                <a:effectLst/>
                <a:latin typeface="+mj-lt"/>
                <a:ea typeface="Times New Roman" panose="02020603050405020304" pitchFamily="18" charset="0"/>
                <a:cs typeface="Calibri" panose="020F0502020204030204" pitchFamily="34" charset="0"/>
              </a:rPr>
              <a:t>-There are no null values in the dataset.</a:t>
            </a:r>
            <a:endParaRPr lang="en-IN" sz="1400" dirty="0">
              <a:solidFill>
                <a:schemeClr val="tx1"/>
              </a:solidFill>
              <a:effectLst/>
              <a:latin typeface="+mj-lt"/>
              <a:ea typeface="Times New Roman" panose="02020603050405020304" pitchFamily="18" charset="0"/>
              <a:cs typeface="Helvetica" panose="020B0604020202020204" pitchFamily="34" charset="0"/>
            </a:endParaRPr>
          </a:p>
          <a:p>
            <a:pPr marL="400050" indent="-285750" algn="just">
              <a:buSzPct val="100000"/>
              <a:buFont typeface="Wingdings" panose="05000000000000000000" pitchFamily="2" charset="2"/>
              <a:buChar char="Ø"/>
            </a:pPr>
            <a:endParaRPr lang="en-IN" sz="1400" dirty="0">
              <a:solidFill>
                <a:schemeClr val="tx1"/>
              </a:solidFill>
              <a:effectLst/>
              <a:latin typeface="+mj-lt"/>
              <a:ea typeface="Calibri" panose="020F0502020204030204" pitchFamily="34" charset="0"/>
              <a:cs typeface="Times New Roman" panose="02020603050405020304" pitchFamily="18" charset="0"/>
            </a:endParaRPr>
          </a:p>
          <a:p>
            <a:pPr marL="0" lvl="0" indent="0" algn="just">
              <a:buSzPct val="100000"/>
            </a:pPr>
            <a:r>
              <a:rPr lang="en-IN" sz="1400" dirty="0">
                <a:solidFill>
                  <a:schemeClr val="tx1"/>
                </a:solidFill>
                <a:effectLst/>
                <a:latin typeface="+mj-lt"/>
                <a:ea typeface="Times New Roman" panose="02020603050405020304" pitchFamily="18" charset="0"/>
                <a:cs typeface="Calibri" panose="020F0502020204030204" pitchFamily="34" charset="0"/>
              </a:rPr>
              <a:t>-Label 1 has approximately 87% records, and label 0 have 13 % records which is purely imbalanced.</a:t>
            </a:r>
            <a:endParaRPr lang="en-IN" sz="1400" dirty="0">
              <a:solidFill>
                <a:schemeClr val="tx1"/>
              </a:solidFill>
              <a:effectLst/>
              <a:latin typeface="+mj-lt"/>
              <a:ea typeface="Times New Roman" panose="02020603050405020304" pitchFamily="18" charset="0"/>
              <a:cs typeface="Helvetica" panose="020B0604020202020204" pitchFamily="34" charset="0"/>
            </a:endParaRPr>
          </a:p>
          <a:p>
            <a:pPr marL="114300" indent="0" algn="just">
              <a:lnSpc>
                <a:spcPct val="107000"/>
              </a:lnSpc>
              <a:buSzPct val="100000"/>
            </a:pPr>
            <a:r>
              <a:rPr lang="en-IN" sz="1400" dirty="0">
                <a:solidFill>
                  <a:schemeClr val="tx1"/>
                </a:solidFill>
                <a:effectLst/>
                <a:latin typeface="+mj-lt"/>
                <a:ea typeface="Calibri" panose="020F0502020204030204" pitchFamily="34" charset="0"/>
                <a:cs typeface="Calibri" panose="020F0502020204030204" pitchFamily="34" charset="0"/>
              </a:rPr>
              <a:t> </a:t>
            </a:r>
            <a:endParaRPr lang="en-IN" sz="1400" dirty="0">
              <a:solidFill>
                <a:schemeClr val="tx1"/>
              </a:solidFill>
              <a:effectLst/>
              <a:latin typeface="+mj-lt"/>
              <a:ea typeface="Calibri" panose="020F0502020204030204" pitchFamily="34" charset="0"/>
              <a:cs typeface="Times New Roman" panose="02020603050405020304" pitchFamily="18" charset="0"/>
            </a:endParaRPr>
          </a:p>
          <a:p>
            <a:pPr marL="0" marR="304800" lvl="0" indent="0" algn="just">
              <a:lnSpc>
                <a:spcPts val="1500"/>
              </a:lnSpc>
              <a:spcAft>
                <a:spcPts val="800"/>
              </a:spcAft>
              <a:buSzPct val="100000"/>
            </a:pPr>
            <a:r>
              <a:rPr lang="en-IN" sz="1400" dirty="0">
                <a:solidFill>
                  <a:schemeClr val="tx1"/>
                </a:solidFill>
                <a:effectLst/>
                <a:latin typeface="+mj-lt"/>
                <a:ea typeface="Times New Roman" panose="02020603050405020304" pitchFamily="18" charset="0"/>
                <a:cs typeface="Calibri" panose="020F0502020204030204" pitchFamily="34" charset="0"/>
              </a:rPr>
              <a:t>-maxamnt_loans90 columns gives information about customers with no loan history.</a:t>
            </a:r>
            <a:endParaRPr lang="en-IN" sz="1400" dirty="0">
              <a:solidFill>
                <a:schemeClr val="tx1"/>
              </a:solidFill>
              <a:effectLst/>
              <a:latin typeface="+mj-lt"/>
              <a:ea typeface="Calibri" panose="020F0502020204030204" pitchFamily="34" charset="0"/>
              <a:cs typeface="Times New Roman" panose="02020603050405020304" pitchFamily="18" charset="0"/>
            </a:endParaRPr>
          </a:p>
          <a:p>
            <a:pPr marL="0" marR="304800" lvl="0" indent="0" algn="just">
              <a:lnSpc>
                <a:spcPts val="1500"/>
              </a:lnSpc>
              <a:spcAft>
                <a:spcPts val="800"/>
              </a:spcAft>
              <a:buSzPct val="100000"/>
            </a:pPr>
            <a:r>
              <a:rPr lang="en-IN" sz="1400" dirty="0">
                <a:solidFill>
                  <a:schemeClr val="tx1"/>
                </a:solidFill>
                <a:effectLst/>
                <a:latin typeface="+mj-lt"/>
                <a:ea typeface="Times New Roman" panose="02020603050405020304" pitchFamily="18" charset="0"/>
                <a:cs typeface="Calibri" panose="020F0502020204030204" pitchFamily="34" charset="0"/>
              </a:rPr>
              <a:t>-</a:t>
            </a:r>
            <a:r>
              <a:rPr lang="en-IN" sz="1400" dirty="0" err="1">
                <a:solidFill>
                  <a:schemeClr val="tx1"/>
                </a:solidFill>
                <a:effectLst/>
                <a:latin typeface="+mj-lt"/>
                <a:ea typeface="Times New Roman" panose="02020603050405020304" pitchFamily="18" charset="0"/>
                <a:cs typeface="Calibri" panose="020F0502020204030204" pitchFamily="34" charset="0"/>
              </a:rPr>
              <a:t>msisdn</a:t>
            </a:r>
            <a:r>
              <a:rPr lang="en-IN" sz="1400" dirty="0">
                <a:solidFill>
                  <a:schemeClr val="tx1"/>
                </a:solidFill>
                <a:effectLst/>
                <a:latin typeface="+mj-lt"/>
                <a:ea typeface="Times New Roman" panose="02020603050405020304" pitchFamily="18" charset="0"/>
                <a:cs typeface="Calibri" panose="020F0502020204030204" pitchFamily="34" charset="0"/>
              </a:rPr>
              <a:t> features some values are duplicated which might not be realistic. So, we have dropped the row which does not contain realistic value.</a:t>
            </a:r>
            <a:endParaRPr lang="en-IN" sz="1400" dirty="0">
              <a:solidFill>
                <a:schemeClr val="tx1"/>
              </a:solidFill>
              <a:latin typeface="+mj-lt"/>
              <a:ea typeface="Times New Roman" panose="02020603050405020304" pitchFamily="18" charset="0"/>
              <a:cs typeface="Helvetica" panose="020B0604020202020204" pitchFamily="34" charset="0"/>
            </a:endParaRPr>
          </a:p>
          <a:p>
            <a:pPr marL="0" marR="304800" lvl="0" indent="0" algn="just">
              <a:lnSpc>
                <a:spcPts val="1500"/>
              </a:lnSpc>
              <a:spcAft>
                <a:spcPts val="800"/>
              </a:spcAft>
              <a:buSzPct val="100000"/>
            </a:pPr>
            <a:r>
              <a:rPr lang="en-IN" sz="1400" dirty="0">
                <a:solidFill>
                  <a:schemeClr val="tx1"/>
                </a:solidFill>
                <a:effectLst/>
                <a:latin typeface="+mj-lt"/>
                <a:ea typeface="Times New Roman" panose="02020603050405020304" pitchFamily="18" charset="0"/>
                <a:cs typeface="Calibri" panose="020F0502020204030204" pitchFamily="34" charset="0"/>
              </a:rPr>
              <a:t>-The collected data is only for one Telecom circle area as per Dataset Documentation so that we had dropped that column.</a:t>
            </a:r>
            <a:endParaRPr lang="en-IN" sz="1400" dirty="0">
              <a:solidFill>
                <a:schemeClr val="tx1"/>
              </a:solidFill>
              <a:effectLst/>
              <a:latin typeface="+mj-lt"/>
              <a:ea typeface="Times New Roman" panose="02020603050405020304" pitchFamily="18" charset="0"/>
              <a:cs typeface="Helvetica" panose="020B0604020202020204" pitchFamily="34" charset="0"/>
            </a:endParaRPr>
          </a:p>
          <a:p>
            <a:pPr algn="l"/>
            <a:endParaRPr lang="en-IN" dirty="0">
              <a:solidFill>
                <a:schemeClr val="tx1"/>
              </a:solidFill>
              <a:latin typeface="+mj-lt"/>
            </a:endParaRPr>
          </a:p>
        </p:txBody>
      </p:sp>
    </p:spTree>
    <p:extLst>
      <p:ext uri="{BB962C8B-B14F-4D97-AF65-F5344CB8AC3E}">
        <p14:creationId xmlns:p14="http://schemas.microsoft.com/office/powerpoint/2010/main" val="3144778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11BC9C8-DEC7-4CC8-978B-3F9D3D1BAE65}"/>
              </a:ext>
            </a:extLst>
          </p:cNvPr>
          <p:cNvSpPr>
            <a:spLocks noGrp="1"/>
          </p:cNvSpPr>
          <p:nvPr>
            <p:ph type="subTitle" idx="1"/>
          </p:nvPr>
        </p:nvSpPr>
        <p:spPr>
          <a:xfrm>
            <a:off x="290623" y="311888"/>
            <a:ext cx="8576929" cy="4735033"/>
          </a:xfrm>
        </p:spPr>
        <p:txBody>
          <a:bodyPr/>
          <a:lstStyle/>
          <a:p>
            <a:pPr marL="0" indent="0" algn="l"/>
            <a:r>
              <a:rPr lang="en-US" sz="1600" dirty="0">
                <a:solidFill>
                  <a:schemeClr val="tx1"/>
                </a:solidFill>
                <a:latin typeface="+mj-lt"/>
              </a:rPr>
              <a:t>Correlation Analysis</a:t>
            </a:r>
          </a:p>
          <a:p>
            <a:pPr algn="l"/>
            <a:endParaRPr lang="en-IN" sz="1600" dirty="0">
              <a:solidFill>
                <a:schemeClr val="tx1"/>
              </a:solidFill>
              <a:latin typeface="+mj-lt"/>
            </a:endParaRPr>
          </a:p>
          <a:p>
            <a:pPr marL="0" lvl="0" indent="0" algn="just">
              <a:lnSpc>
                <a:spcPct val="107000"/>
              </a:lnSpc>
              <a:spcAft>
                <a:spcPts val="1200"/>
              </a:spcAft>
              <a:buSzPct val="100000"/>
            </a:pPr>
            <a:r>
              <a:rPr lang="en-IN" sz="1500" dirty="0">
                <a:solidFill>
                  <a:schemeClr val="tx1"/>
                </a:solidFill>
                <a:effectLst/>
                <a:latin typeface="+mj-lt"/>
                <a:ea typeface="Times New Roman" panose="02020603050405020304" pitchFamily="18" charset="0"/>
                <a:cs typeface="Calibri" panose="020F0502020204030204" pitchFamily="34" charset="0"/>
              </a:rPr>
              <a:t>-Here, we check how the different independent features are corelated with each other and their strength of Relationship, weather they are positively correlated or negatively corelated. </a:t>
            </a:r>
            <a:endParaRPr lang="en-IN" sz="1500" dirty="0">
              <a:solidFill>
                <a:schemeClr val="tx1"/>
              </a:solidFill>
              <a:effectLst/>
              <a:latin typeface="+mj-lt"/>
              <a:ea typeface="Calibri" panose="020F0502020204030204" pitchFamily="34" charset="0"/>
              <a:cs typeface="Times New Roman" panose="02020603050405020304" pitchFamily="18" charset="0"/>
            </a:endParaRPr>
          </a:p>
          <a:p>
            <a:pPr marL="0" lvl="0" indent="0" algn="just">
              <a:buSzPct val="100000"/>
            </a:pPr>
            <a:r>
              <a:rPr lang="en-IN" sz="1500" dirty="0">
                <a:solidFill>
                  <a:schemeClr val="tx1"/>
                </a:solidFill>
                <a:effectLst/>
                <a:latin typeface="+mj-lt"/>
                <a:ea typeface="Times New Roman" panose="02020603050405020304" pitchFamily="18" charset="0"/>
                <a:cs typeface="Calibri" panose="020F0502020204030204" pitchFamily="34" charset="0"/>
              </a:rPr>
              <a:t>-The value of Correlation ranges from -1 to +1. -1 indicate the negative correlation with increase in one independent variable the dependent variable decreases +1 indicates the positive correlation means with increase in independent variable dependent variable also increase. </a:t>
            </a:r>
            <a:endParaRPr lang="en-IN" sz="1500" dirty="0">
              <a:solidFill>
                <a:schemeClr val="tx1"/>
              </a:solidFill>
              <a:effectLst/>
              <a:latin typeface="+mj-lt"/>
              <a:ea typeface="Times New Roman" panose="02020603050405020304" pitchFamily="18" charset="0"/>
              <a:cs typeface="Helvetica" panose="020B0604020202020204" pitchFamily="34" charset="0"/>
            </a:endParaRPr>
          </a:p>
          <a:p>
            <a:pPr marL="400050" indent="-285750" algn="just">
              <a:buSzPct val="100000"/>
              <a:buFont typeface="Wingdings" panose="05000000000000000000" pitchFamily="2" charset="2"/>
              <a:buChar char="Ø"/>
            </a:pPr>
            <a:endParaRPr lang="en-IN" sz="1500" dirty="0">
              <a:solidFill>
                <a:schemeClr val="tx1"/>
              </a:solidFill>
              <a:effectLst/>
              <a:latin typeface="+mj-lt"/>
              <a:ea typeface="Calibri" panose="020F0502020204030204" pitchFamily="34" charset="0"/>
              <a:cs typeface="Times New Roman" panose="02020603050405020304" pitchFamily="18" charset="0"/>
            </a:endParaRPr>
          </a:p>
          <a:p>
            <a:pPr marL="0" lvl="0" indent="0" algn="just">
              <a:buSzPct val="100000"/>
            </a:pPr>
            <a:r>
              <a:rPr lang="en-IN" sz="1500" dirty="0">
                <a:solidFill>
                  <a:schemeClr val="tx1"/>
                </a:solidFill>
                <a:effectLst/>
                <a:latin typeface="+mj-lt"/>
                <a:ea typeface="Times New Roman" panose="02020603050405020304" pitchFamily="18" charset="0"/>
                <a:cs typeface="Calibri" panose="020F0502020204030204" pitchFamily="34" charset="0"/>
              </a:rPr>
              <a:t>-In our case, some of the independent features are highly corelated with each other with a person corelation strength more than 0.9 hence we have to dropped all the features which are highly multicollinear to avoid multicollinearity. </a:t>
            </a:r>
            <a:endParaRPr lang="en-IN" sz="1500" dirty="0">
              <a:solidFill>
                <a:schemeClr val="tx1"/>
              </a:solidFill>
              <a:effectLst/>
              <a:latin typeface="+mj-lt"/>
              <a:ea typeface="Times New Roman" panose="02020603050405020304" pitchFamily="18" charset="0"/>
              <a:cs typeface="Helvetica" panose="020B0604020202020204" pitchFamily="34" charset="0"/>
            </a:endParaRPr>
          </a:p>
          <a:p>
            <a:pPr marL="400050" indent="-285750" algn="just">
              <a:buSzPct val="100000"/>
              <a:buFont typeface="Wingdings" panose="05000000000000000000" pitchFamily="2" charset="2"/>
              <a:buChar char="Ø"/>
            </a:pPr>
            <a:endParaRPr lang="en-IN" sz="1500" dirty="0">
              <a:solidFill>
                <a:schemeClr val="tx1"/>
              </a:solidFill>
              <a:effectLst/>
              <a:latin typeface="+mj-lt"/>
              <a:ea typeface="Calibri" panose="020F0502020204030204" pitchFamily="34" charset="0"/>
              <a:cs typeface="Times New Roman" panose="02020603050405020304" pitchFamily="18" charset="0"/>
            </a:endParaRPr>
          </a:p>
          <a:p>
            <a:pPr marL="0" lvl="0" indent="0" algn="just">
              <a:buSzPct val="100000"/>
            </a:pPr>
            <a:r>
              <a:rPr lang="en-IN" sz="1500" dirty="0">
                <a:solidFill>
                  <a:schemeClr val="tx1"/>
                </a:solidFill>
                <a:effectLst/>
                <a:latin typeface="+mj-lt"/>
                <a:ea typeface="Times New Roman" panose="02020603050405020304" pitchFamily="18" charset="0"/>
                <a:cs typeface="Calibri" panose="020F0502020204030204" pitchFamily="34" charset="0"/>
              </a:rPr>
              <a:t>-month column is highly negative correlated with the target variable with a highest value of -54%.</a:t>
            </a:r>
            <a:endParaRPr lang="en-IN" sz="1500" dirty="0">
              <a:solidFill>
                <a:schemeClr val="tx1"/>
              </a:solidFill>
              <a:effectLst/>
              <a:latin typeface="+mj-lt"/>
              <a:ea typeface="Times New Roman" panose="02020603050405020304" pitchFamily="18" charset="0"/>
              <a:cs typeface="Helvetica" panose="020B0604020202020204" pitchFamily="34" charset="0"/>
            </a:endParaRPr>
          </a:p>
          <a:p>
            <a:pPr marL="400050" indent="-285750" algn="just">
              <a:buSzPct val="100000"/>
              <a:buFont typeface="Wingdings" panose="05000000000000000000" pitchFamily="2" charset="2"/>
              <a:buChar char="Ø"/>
            </a:pPr>
            <a:endParaRPr lang="en-IN" sz="1500" dirty="0">
              <a:solidFill>
                <a:schemeClr val="tx1"/>
              </a:solidFill>
              <a:effectLst/>
              <a:latin typeface="+mj-lt"/>
              <a:ea typeface="Calibri" panose="020F0502020204030204" pitchFamily="34" charset="0"/>
              <a:cs typeface="Times New Roman" panose="02020603050405020304" pitchFamily="18" charset="0"/>
            </a:endParaRPr>
          </a:p>
          <a:p>
            <a:pPr marL="0" lvl="0" indent="0" algn="just">
              <a:buSzPct val="100000"/>
            </a:pPr>
            <a:r>
              <a:rPr lang="en-IN" sz="1500" dirty="0">
                <a:solidFill>
                  <a:schemeClr val="tx1"/>
                </a:solidFill>
                <a:effectLst/>
                <a:latin typeface="+mj-lt"/>
                <a:ea typeface="Times New Roman" panose="02020603050405020304" pitchFamily="18" charset="0"/>
                <a:cs typeface="Calibri" panose="020F0502020204030204" pitchFamily="34" charset="0"/>
              </a:rPr>
              <a:t>-98% is the highest positive correlated value.</a:t>
            </a:r>
            <a:endParaRPr lang="en-IN" sz="1500" dirty="0">
              <a:solidFill>
                <a:schemeClr val="tx1"/>
              </a:solidFill>
              <a:effectLst/>
              <a:latin typeface="+mj-lt"/>
              <a:ea typeface="Times New Roman" panose="02020603050405020304" pitchFamily="18" charset="0"/>
              <a:cs typeface="Helvetica" panose="020B0604020202020204" pitchFamily="34" charset="0"/>
            </a:endParaRPr>
          </a:p>
          <a:p>
            <a:pPr algn="l"/>
            <a:endParaRPr lang="en-IN" sz="1600" dirty="0">
              <a:solidFill>
                <a:schemeClr val="tx1"/>
              </a:solidFill>
              <a:latin typeface="+mj-lt"/>
            </a:endParaRPr>
          </a:p>
        </p:txBody>
      </p:sp>
    </p:spTree>
    <p:extLst>
      <p:ext uri="{BB962C8B-B14F-4D97-AF65-F5344CB8AC3E}">
        <p14:creationId xmlns:p14="http://schemas.microsoft.com/office/powerpoint/2010/main" val="41411289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3112720-428A-43CC-A7FA-BC02BF165801}"/>
              </a:ext>
            </a:extLst>
          </p:cNvPr>
          <p:cNvSpPr>
            <a:spLocks noGrp="1"/>
          </p:cNvSpPr>
          <p:nvPr>
            <p:ph type="subTitle" idx="1"/>
          </p:nvPr>
        </p:nvSpPr>
        <p:spPr>
          <a:xfrm>
            <a:off x="510363" y="219740"/>
            <a:ext cx="8158715" cy="4501115"/>
          </a:xfrm>
        </p:spPr>
        <p:txBody>
          <a:bodyPr/>
          <a:lstStyle/>
          <a:p>
            <a:pPr marL="0" indent="0" algn="l"/>
            <a:r>
              <a:rPr lang="en-US" sz="1600" dirty="0">
                <a:solidFill>
                  <a:schemeClr val="tx1"/>
                </a:solidFill>
                <a:latin typeface="+mj-lt"/>
              </a:rPr>
              <a:t>Checking for skewness</a:t>
            </a:r>
          </a:p>
          <a:p>
            <a:pPr marL="114300" indent="0" algn="l"/>
            <a:endParaRPr lang="en-US" sz="1600" dirty="0">
              <a:solidFill>
                <a:schemeClr val="tx1"/>
              </a:solidFill>
              <a:latin typeface="+mj-lt"/>
            </a:endParaRPr>
          </a:p>
          <a:p>
            <a:pPr marL="0" lvl="0" indent="0" algn="just">
              <a:buSzPct val="100000"/>
            </a:pPr>
            <a:r>
              <a:rPr lang="en-IN" sz="1600" dirty="0">
                <a:solidFill>
                  <a:schemeClr val="tx1"/>
                </a:solidFill>
                <a:effectLst/>
                <a:latin typeface="+mj-lt"/>
                <a:ea typeface="Times New Roman" panose="02020603050405020304" pitchFamily="18" charset="0"/>
                <a:cs typeface="Helvetica" panose="020B0604020202020204" pitchFamily="34" charset="0"/>
              </a:rPr>
              <a:t>-Skewed data are not normally distributed; either they are positive skewed or negative skewed. If the data is skewed, it impacts on the accuracy of the model. So, it’s very important to remove the skewness for right and left skewed data by using transform methods like square and cube root, boxcox and logarithm transformation. </a:t>
            </a:r>
          </a:p>
          <a:p>
            <a:pPr marL="114300" indent="0" algn="just">
              <a:buSzPct val="100000"/>
            </a:pPr>
            <a:r>
              <a:rPr lang="en-IN" sz="1600" dirty="0">
                <a:solidFill>
                  <a:schemeClr val="tx1"/>
                </a:solidFill>
                <a:effectLst/>
                <a:latin typeface="+mj-lt"/>
                <a:ea typeface="Calibri" panose="020F0502020204030204" pitchFamily="34" charset="0"/>
                <a:cs typeface="Times New Roman" panose="02020603050405020304" pitchFamily="18" charset="0"/>
              </a:rPr>
              <a:t> </a:t>
            </a:r>
          </a:p>
          <a:p>
            <a:pPr marL="0" lvl="0" indent="0" algn="just">
              <a:buSzPct val="100000"/>
            </a:pPr>
            <a:r>
              <a:rPr lang="en-IN" sz="1600" dirty="0">
                <a:solidFill>
                  <a:schemeClr val="tx1"/>
                </a:solidFill>
                <a:effectLst/>
                <a:latin typeface="+mj-lt"/>
                <a:ea typeface="Times New Roman" panose="02020603050405020304" pitchFamily="18" charset="0"/>
                <a:cs typeface="Helvetica" panose="020B0604020202020204" pitchFamily="34" charset="0"/>
              </a:rPr>
              <a:t>-For visualization, we use distplot to check the distribution of data points and the shape of the curve. Any value greater than 0.55 or less than -0.55 is considered to be skewed data.</a:t>
            </a:r>
          </a:p>
          <a:p>
            <a:pPr marL="114300" indent="0" algn="just">
              <a:buSzPct val="100000"/>
            </a:pPr>
            <a:endParaRPr lang="en-IN" sz="1600" dirty="0">
              <a:solidFill>
                <a:schemeClr val="tx1"/>
              </a:solidFill>
              <a:effectLst/>
              <a:latin typeface="+mj-lt"/>
              <a:ea typeface="Calibri" panose="020F0502020204030204" pitchFamily="34" charset="0"/>
              <a:cs typeface="Times New Roman" panose="02020603050405020304" pitchFamily="18" charset="0"/>
            </a:endParaRPr>
          </a:p>
          <a:p>
            <a:pPr marL="0" lvl="0" indent="0" algn="just">
              <a:buSzPct val="100000"/>
            </a:pPr>
            <a:r>
              <a:rPr lang="en-IN" sz="1600" dirty="0">
                <a:solidFill>
                  <a:schemeClr val="tx1"/>
                </a:solidFill>
                <a:effectLst/>
                <a:latin typeface="+mj-lt"/>
                <a:ea typeface="Times New Roman" panose="02020603050405020304" pitchFamily="18" charset="0"/>
                <a:cs typeface="Helvetica" panose="020B0604020202020204" pitchFamily="34" charset="0"/>
              </a:rPr>
              <a:t>-In our case, most of the data are skewed and hence we have to remove the skewness during Scaling because if we remove the skewness by log or boxcox method it will induce nan values. Sometimes while using root transforms, it can cause to form nan values. It is better to remove those values before scaling because it will show ValueError while running the code.</a:t>
            </a:r>
          </a:p>
          <a:p>
            <a:pPr marL="114300" indent="0" algn="l"/>
            <a:endParaRPr lang="en-US" sz="1600" dirty="0">
              <a:solidFill>
                <a:schemeClr val="tx1"/>
              </a:solidFill>
              <a:latin typeface="+mj-lt"/>
            </a:endParaRPr>
          </a:p>
          <a:p>
            <a:pPr algn="l"/>
            <a:endParaRPr lang="en-IN" dirty="0">
              <a:solidFill>
                <a:schemeClr val="tx1"/>
              </a:solidFill>
              <a:latin typeface="+mj-lt"/>
            </a:endParaRPr>
          </a:p>
        </p:txBody>
      </p:sp>
    </p:spTree>
    <p:extLst>
      <p:ext uri="{BB962C8B-B14F-4D97-AF65-F5344CB8AC3E}">
        <p14:creationId xmlns:p14="http://schemas.microsoft.com/office/powerpoint/2010/main" val="29594098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DCEB20F-4BCE-4470-8659-910F81CDC047}"/>
              </a:ext>
            </a:extLst>
          </p:cNvPr>
          <p:cNvSpPr>
            <a:spLocks noGrp="1"/>
          </p:cNvSpPr>
          <p:nvPr>
            <p:ph type="subTitle" idx="1"/>
          </p:nvPr>
        </p:nvSpPr>
        <p:spPr>
          <a:xfrm>
            <a:off x="340243" y="191386"/>
            <a:ext cx="8470604" cy="4699591"/>
          </a:xfrm>
        </p:spPr>
        <p:txBody>
          <a:bodyPr/>
          <a:lstStyle/>
          <a:p>
            <a:pPr marL="0" indent="0" algn="l"/>
            <a:r>
              <a:rPr lang="en-US" sz="1600" dirty="0">
                <a:solidFill>
                  <a:schemeClr val="tx1"/>
                </a:solidFill>
                <a:latin typeface="+mj-lt"/>
              </a:rPr>
              <a:t>Checking for outliers</a:t>
            </a:r>
          </a:p>
          <a:p>
            <a:pPr algn="l">
              <a:buFont typeface="Courier New" panose="02070309020205020404" pitchFamily="49" charset="0"/>
              <a:buChar char="o"/>
            </a:pPr>
            <a:endParaRPr lang="en-US" sz="1600" dirty="0">
              <a:solidFill>
                <a:schemeClr val="tx1"/>
              </a:solidFill>
              <a:latin typeface="+mj-lt"/>
            </a:endParaRPr>
          </a:p>
          <a:p>
            <a:pPr marL="0" lvl="0" indent="0" algn="just">
              <a:buSzPct val="100000"/>
            </a:pPr>
            <a:r>
              <a:rPr lang="en-IN" sz="1600" dirty="0">
                <a:solidFill>
                  <a:schemeClr val="tx1"/>
                </a:solidFill>
                <a:effectLst/>
                <a:latin typeface="+mj-lt"/>
                <a:ea typeface="Times New Roman" panose="02020603050405020304" pitchFamily="18" charset="0"/>
                <a:cs typeface="Calibri" panose="020F0502020204030204" pitchFamily="34" charset="0"/>
              </a:rPr>
              <a:t>-Outliers are the data points that differ significantly from other observations. Any data points greater than +3 and -3 standard deviations are called as outliers.</a:t>
            </a:r>
            <a:endParaRPr lang="en-IN" sz="1600" dirty="0">
              <a:solidFill>
                <a:schemeClr val="tx1"/>
              </a:solidFill>
              <a:effectLst/>
              <a:latin typeface="+mj-lt"/>
              <a:ea typeface="Times New Roman" panose="02020603050405020304" pitchFamily="18" charset="0"/>
              <a:cs typeface="Helvetica" panose="020B0604020202020204" pitchFamily="34" charset="0"/>
            </a:endParaRPr>
          </a:p>
          <a:p>
            <a:pPr marL="114300" indent="0" algn="just">
              <a:buSzPct val="100000"/>
            </a:pPr>
            <a:r>
              <a:rPr lang="en-IN" sz="1600" dirty="0">
                <a:solidFill>
                  <a:schemeClr val="tx1"/>
                </a:solidFill>
                <a:effectLst/>
                <a:latin typeface="+mj-lt"/>
                <a:ea typeface="Calibri" panose="020F0502020204030204" pitchFamily="34" charset="0"/>
                <a:cs typeface="Calibri" panose="020F0502020204030204" pitchFamily="34" charset="0"/>
              </a:rPr>
              <a:t> </a:t>
            </a:r>
            <a:endParaRPr lang="en-IN" sz="1600" dirty="0">
              <a:solidFill>
                <a:schemeClr val="tx1"/>
              </a:solidFill>
              <a:effectLst/>
              <a:latin typeface="+mj-lt"/>
              <a:ea typeface="Calibri" panose="020F0502020204030204" pitchFamily="34" charset="0"/>
              <a:cs typeface="Times New Roman" panose="02020603050405020304" pitchFamily="18" charset="0"/>
            </a:endParaRPr>
          </a:p>
          <a:p>
            <a:pPr marL="0" lvl="0" indent="0" algn="just">
              <a:buSzPct val="100000"/>
            </a:pPr>
            <a:r>
              <a:rPr lang="en-IN" sz="1600" dirty="0">
                <a:solidFill>
                  <a:schemeClr val="tx1"/>
                </a:solidFill>
                <a:effectLst/>
                <a:latin typeface="+mj-lt"/>
                <a:ea typeface="Times New Roman" panose="02020603050405020304" pitchFamily="18" charset="0"/>
                <a:cs typeface="Calibri" panose="020F0502020204030204" pitchFamily="34" charset="0"/>
              </a:rPr>
              <a:t>-Z-score is the automated method used for handling outliers and it’s important to remove outliers as it impacts on the Accuracy of the Model. </a:t>
            </a:r>
            <a:endParaRPr lang="en-IN" sz="1600" dirty="0">
              <a:solidFill>
                <a:schemeClr val="tx1"/>
              </a:solidFill>
              <a:effectLst/>
              <a:latin typeface="+mj-lt"/>
              <a:ea typeface="Times New Roman" panose="02020603050405020304" pitchFamily="18" charset="0"/>
              <a:cs typeface="Helvetica" panose="020B0604020202020204" pitchFamily="34" charset="0"/>
            </a:endParaRPr>
          </a:p>
          <a:p>
            <a:pPr marL="114300" indent="0" algn="just">
              <a:buSzPct val="100000"/>
            </a:pPr>
            <a:r>
              <a:rPr lang="en-IN" sz="1600" dirty="0">
                <a:solidFill>
                  <a:schemeClr val="tx1"/>
                </a:solidFill>
                <a:effectLst/>
                <a:latin typeface="+mj-lt"/>
                <a:ea typeface="Calibri" panose="020F0502020204030204" pitchFamily="34" charset="0"/>
                <a:cs typeface="Calibri" panose="020F0502020204030204" pitchFamily="34" charset="0"/>
              </a:rPr>
              <a:t> </a:t>
            </a:r>
            <a:endParaRPr lang="en-IN" sz="1600" dirty="0">
              <a:solidFill>
                <a:schemeClr val="tx1"/>
              </a:solidFill>
              <a:effectLst/>
              <a:latin typeface="+mj-lt"/>
              <a:ea typeface="Calibri" panose="020F0502020204030204" pitchFamily="34" charset="0"/>
              <a:cs typeface="Times New Roman" panose="02020603050405020304" pitchFamily="18" charset="0"/>
            </a:endParaRPr>
          </a:p>
          <a:p>
            <a:pPr marL="0" lvl="0" indent="0" algn="just">
              <a:buSzPct val="100000"/>
            </a:pPr>
            <a:r>
              <a:rPr lang="en-IN" sz="1600" dirty="0">
                <a:solidFill>
                  <a:schemeClr val="tx1"/>
                </a:solidFill>
                <a:effectLst/>
                <a:latin typeface="+mj-lt"/>
                <a:ea typeface="Times New Roman" panose="02020603050405020304" pitchFamily="18" charset="0"/>
                <a:cs typeface="Calibri" panose="020F0502020204030204" pitchFamily="34" charset="0"/>
              </a:rPr>
              <a:t>-In our case, each and every information is important to us and we can’t afford to lose 7-8% of data. But during the outlier’s analysis, we found that we are losing nearly 22% of data and hence we have decided not to use the outliers removed data, but using the original data itself.</a:t>
            </a:r>
            <a:endParaRPr lang="en-IN" sz="1600" dirty="0">
              <a:solidFill>
                <a:schemeClr val="tx1"/>
              </a:solidFill>
              <a:effectLst/>
              <a:latin typeface="+mj-lt"/>
              <a:ea typeface="Times New Roman" panose="02020603050405020304" pitchFamily="18" charset="0"/>
              <a:cs typeface="Helvetica" panose="020B0604020202020204" pitchFamily="34" charset="0"/>
            </a:endParaRPr>
          </a:p>
          <a:p>
            <a:pPr marL="400050" indent="-285750" algn="just">
              <a:lnSpc>
                <a:spcPct val="107000"/>
              </a:lnSpc>
              <a:spcAft>
                <a:spcPts val="800"/>
              </a:spcAft>
              <a:buSzPct val="100000"/>
              <a:buFont typeface="Wingdings" panose="05000000000000000000" pitchFamily="2" charset="2"/>
              <a:buChar char="Ø"/>
            </a:pPr>
            <a:endParaRPr lang="en-IN" sz="1600" dirty="0">
              <a:solidFill>
                <a:schemeClr val="tx1"/>
              </a:solidFill>
              <a:effectLst/>
              <a:latin typeface="+mj-lt"/>
              <a:ea typeface="Calibri" panose="020F0502020204030204" pitchFamily="34" charset="0"/>
              <a:cs typeface="Times New Roman" panose="02020603050405020304" pitchFamily="18" charset="0"/>
            </a:endParaRPr>
          </a:p>
          <a:p>
            <a:pPr marL="0" lvl="0" indent="0" algn="just">
              <a:buSzPct val="100000"/>
            </a:pPr>
            <a:r>
              <a:rPr lang="en-IN" sz="1600" dirty="0">
                <a:solidFill>
                  <a:schemeClr val="tx1"/>
                </a:solidFill>
                <a:effectLst/>
                <a:latin typeface="+mj-lt"/>
                <a:ea typeface="Times New Roman" panose="02020603050405020304" pitchFamily="18" charset="0"/>
                <a:cs typeface="Calibri" panose="020F0502020204030204" pitchFamily="34" charset="0"/>
              </a:rPr>
              <a:t>-Nearly 40000+ rows of data had been lost after the removal of outliers. We can visualize the presence of outliers by using boxplots.</a:t>
            </a:r>
            <a:endParaRPr lang="en-IN" sz="1600" dirty="0">
              <a:solidFill>
                <a:schemeClr val="tx1"/>
              </a:solidFill>
              <a:effectLst/>
              <a:latin typeface="+mj-lt"/>
              <a:ea typeface="Times New Roman" panose="02020603050405020304" pitchFamily="18" charset="0"/>
              <a:cs typeface="Helvetica" panose="020B0604020202020204" pitchFamily="34" charset="0"/>
            </a:endParaRPr>
          </a:p>
          <a:p>
            <a:pPr marL="114300" indent="0" algn="l"/>
            <a:endParaRPr lang="en-US" sz="1600" dirty="0">
              <a:solidFill>
                <a:schemeClr val="tx1"/>
              </a:solidFill>
              <a:latin typeface="+mj-lt"/>
            </a:endParaRPr>
          </a:p>
          <a:p>
            <a:pPr algn="l"/>
            <a:endParaRPr lang="en-IN" dirty="0">
              <a:solidFill>
                <a:schemeClr val="tx1"/>
              </a:solidFill>
              <a:latin typeface="+mj-lt"/>
            </a:endParaRPr>
          </a:p>
        </p:txBody>
      </p:sp>
    </p:spTree>
    <p:extLst>
      <p:ext uri="{BB962C8B-B14F-4D97-AF65-F5344CB8AC3E}">
        <p14:creationId xmlns:p14="http://schemas.microsoft.com/office/powerpoint/2010/main" val="382228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0E99753-B106-4497-B4C7-20D1A1F4A675}"/>
              </a:ext>
            </a:extLst>
          </p:cNvPr>
          <p:cNvSpPr>
            <a:spLocks noGrp="1"/>
          </p:cNvSpPr>
          <p:nvPr>
            <p:ph type="subTitle" idx="1"/>
          </p:nvPr>
        </p:nvSpPr>
        <p:spPr>
          <a:xfrm>
            <a:off x="255181" y="233916"/>
            <a:ext cx="8541489" cy="4621619"/>
          </a:xfrm>
        </p:spPr>
        <p:txBody>
          <a:bodyPr/>
          <a:lstStyle/>
          <a:p>
            <a:pPr marL="0" indent="0" algn="l"/>
            <a:r>
              <a:rPr lang="en-US" sz="1600" dirty="0">
                <a:solidFill>
                  <a:schemeClr val="tx1"/>
                </a:solidFill>
                <a:latin typeface="+mj-lt"/>
              </a:rPr>
              <a:t>Splitting of data</a:t>
            </a:r>
          </a:p>
          <a:p>
            <a:pPr algn="l"/>
            <a:endParaRPr lang="en-IN" dirty="0">
              <a:solidFill>
                <a:schemeClr val="tx1"/>
              </a:solidFill>
              <a:latin typeface="+mj-lt"/>
            </a:endParaRPr>
          </a:p>
          <a:p>
            <a:pPr marL="0" lvl="0" indent="0" algn="just">
              <a:buSzPct val="100000"/>
            </a:pPr>
            <a:r>
              <a:rPr lang="en-IN" sz="1600" dirty="0">
                <a:solidFill>
                  <a:schemeClr val="tx1"/>
                </a:solidFill>
                <a:effectLst/>
                <a:latin typeface="+mj-lt"/>
                <a:ea typeface="Times New Roman" panose="02020603050405020304" pitchFamily="18" charset="0"/>
                <a:cs typeface="Helvetica" panose="020B0604020202020204" pitchFamily="34" charset="0"/>
              </a:rPr>
              <a:t>-The data is divided into two parts using component splitting.</a:t>
            </a:r>
          </a:p>
          <a:p>
            <a:pPr marL="114300" indent="0" algn="just">
              <a:buSzPct val="100000"/>
            </a:pPr>
            <a:r>
              <a:rPr lang="en-IN" sz="1600" dirty="0">
                <a:solidFill>
                  <a:schemeClr val="tx1"/>
                </a:solidFill>
                <a:effectLst/>
                <a:latin typeface="+mj-lt"/>
                <a:ea typeface="Calibri" panose="020F0502020204030204" pitchFamily="34" charset="0"/>
                <a:cs typeface="Times New Roman" panose="02020603050405020304" pitchFamily="18" charset="0"/>
              </a:rPr>
              <a:t> </a:t>
            </a:r>
          </a:p>
          <a:p>
            <a:pPr marL="0" lvl="0" indent="0" algn="just">
              <a:buSzPct val="100000"/>
            </a:pPr>
            <a:r>
              <a:rPr lang="en-IN" sz="1600" dirty="0">
                <a:solidFill>
                  <a:schemeClr val="tx1"/>
                </a:solidFill>
                <a:effectLst/>
                <a:latin typeface="+mj-lt"/>
                <a:ea typeface="Times New Roman" panose="02020603050405020304" pitchFamily="18" charset="0"/>
                <a:cs typeface="Helvetica" panose="020B0604020202020204" pitchFamily="34" charset="0"/>
              </a:rPr>
              <a:t>-In this experiment, data is split based on a ratio of 80:20 for the training set and the testing set. </a:t>
            </a:r>
          </a:p>
          <a:p>
            <a:pPr marL="114300" indent="0" algn="just">
              <a:buSzPct val="100000"/>
            </a:pPr>
            <a:r>
              <a:rPr lang="en-IN" sz="1600" dirty="0">
                <a:solidFill>
                  <a:schemeClr val="tx1"/>
                </a:solidFill>
                <a:effectLst/>
                <a:latin typeface="+mj-lt"/>
                <a:ea typeface="Calibri" panose="020F0502020204030204" pitchFamily="34" charset="0"/>
                <a:cs typeface="Times New Roman" panose="02020603050405020304" pitchFamily="18" charset="0"/>
              </a:rPr>
              <a:t> </a:t>
            </a:r>
          </a:p>
          <a:p>
            <a:pPr marL="0" lvl="0" indent="0" algn="just">
              <a:buSzPct val="100000"/>
            </a:pPr>
            <a:r>
              <a:rPr lang="en-IN" sz="1600" dirty="0">
                <a:solidFill>
                  <a:schemeClr val="tx1"/>
                </a:solidFill>
                <a:effectLst/>
                <a:latin typeface="+mj-lt"/>
                <a:ea typeface="Times New Roman" panose="02020603050405020304" pitchFamily="18" charset="0"/>
                <a:cs typeface="Helvetica" panose="020B0604020202020204" pitchFamily="34" charset="0"/>
              </a:rPr>
              <a:t>-The training set data is used in the logistic regression component for model training, while the testing set data is used in the prediction component.</a:t>
            </a:r>
          </a:p>
          <a:p>
            <a:pPr marL="114300" indent="0" algn="just">
              <a:lnSpc>
                <a:spcPct val="107000"/>
              </a:lnSpc>
              <a:spcAft>
                <a:spcPts val="800"/>
              </a:spcAft>
              <a:buSzPct val="100000"/>
            </a:pPr>
            <a:endParaRPr lang="en-IN" sz="1600" dirty="0">
              <a:solidFill>
                <a:schemeClr val="tx1"/>
              </a:solidFill>
              <a:effectLst/>
              <a:latin typeface="+mj-lt"/>
              <a:ea typeface="Calibri" panose="020F0502020204030204" pitchFamily="34" charset="0"/>
              <a:cs typeface="Times New Roman" panose="02020603050405020304" pitchFamily="18" charset="0"/>
            </a:endParaRPr>
          </a:p>
          <a:p>
            <a:pPr marL="0" lvl="0" indent="0" algn="just">
              <a:buSzPct val="100000"/>
            </a:pPr>
            <a:r>
              <a:rPr lang="en-IN" sz="1600" dirty="0">
                <a:solidFill>
                  <a:schemeClr val="tx1"/>
                </a:solidFill>
                <a:effectLst/>
                <a:latin typeface="+mj-lt"/>
                <a:ea typeface="Times New Roman" panose="02020603050405020304" pitchFamily="18" charset="0"/>
                <a:cs typeface="Helvetica" panose="020B0604020202020204" pitchFamily="34" charset="0"/>
              </a:rPr>
              <a:t>-We reduce the dimensions of the dataset to 10 features by using a technique known as Principal Component Analysis, as there are nearly 35 features present.</a:t>
            </a:r>
          </a:p>
          <a:p>
            <a:pPr algn="l"/>
            <a:endParaRPr lang="en-IN" sz="1600" dirty="0">
              <a:solidFill>
                <a:schemeClr val="tx1"/>
              </a:solidFill>
              <a:latin typeface="+mj-lt"/>
            </a:endParaRPr>
          </a:p>
        </p:txBody>
      </p:sp>
    </p:spTree>
    <p:extLst>
      <p:ext uri="{BB962C8B-B14F-4D97-AF65-F5344CB8AC3E}">
        <p14:creationId xmlns:p14="http://schemas.microsoft.com/office/powerpoint/2010/main" val="9593416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7176618-5F12-46A2-8A73-4DB0FD47A337}"/>
              </a:ext>
            </a:extLst>
          </p:cNvPr>
          <p:cNvSpPr>
            <a:spLocks noGrp="1"/>
          </p:cNvSpPr>
          <p:nvPr>
            <p:ph type="subTitle" idx="1"/>
          </p:nvPr>
        </p:nvSpPr>
        <p:spPr>
          <a:xfrm>
            <a:off x="297712" y="474920"/>
            <a:ext cx="8236688" cy="4316819"/>
          </a:xfrm>
        </p:spPr>
        <p:txBody>
          <a:bodyPr/>
          <a:lstStyle/>
          <a:p>
            <a:pPr marL="0" indent="0" algn="l"/>
            <a:r>
              <a:rPr lang="en-US" sz="2000" dirty="0">
                <a:solidFill>
                  <a:schemeClr val="tx1"/>
                </a:solidFill>
                <a:latin typeface="+mj-lt"/>
              </a:rPr>
              <a:t>Standardization</a:t>
            </a:r>
          </a:p>
          <a:p>
            <a:pPr algn="l">
              <a:buFont typeface="Courier New" panose="02070309020205020404" pitchFamily="49" charset="0"/>
              <a:buChar char="o"/>
            </a:pPr>
            <a:endParaRPr lang="en-US" sz="2000" dirty="0">
              <a:solidFill>
                <a:schemeClr val="tx1"/>
              </a:solidFill>
              <a:latin typeface="+mj-lt"/>
            </a:endParaRPr>
          </a:p>
          <a:p>
            <a:pPr marL="0" lvl="0" indent="0" algn="just">
              <a:lnSpc>
                <a:spcPct val="107000"/>
              </a:lnSpc>
              <a:buSzPct val="100000"/>
            </a:pPr>
            <a:r>
              <a:rPr lang="en-IN" sz="2000" dirty="0">
                <a:solidFill>
                  <a:schemeClr val="tx1"/>
                </a:solidFill>
                <a:effectLst/>
                <a:latin typeface="+mj-lt"/>
                <a:ea typeface="Times New Roman" panose="02020603050405020304" pitchFamily="18" charset="0"/>
                <a:cs typeface="Calibri" panose="020F0502020204030204" pitchFamily="34" charset="0"/>
              </a:rPr>
              <a:t>-Standardization of data is done by using Standard Scaler.</a:t>
            </a:r>
            <a:endParaRPr lang="en-IN" sz="2000" dirty="0">
              <a:solidFill>
                <a:schemeClr val="tx1"/>
              </a:solidFill>
              <a:effectLst/>
              <a:latin typeface="+mj-lt"/>
              <a:ea typeface="Times New Roman" panose="02020603050405020304" pitchFamily="18" charset="0"/>
              <a:cs typeface="Helvetica" panose="020B0604020202020204" pitchFamily="34" charset="0"/>
            </a:endParaRPr>
          </a:p>
          <a:p>
            <a:pPr marL="114300" indent="0" algn="just">
              <a:lnSpc>
                <a:spcPct val="107000"/>
              </a:lnSpc>
              <a:buSzPct val="100000"/>
            </a:pPr>
            <a:r>
              <a:rPr lang="en-IN" sz="2000" dirty="0">
                <a:solidFill>
                  <a:schemeClr val="tx1"/>
                </a:solidFill>
                <a:effectLst/>
                <a:latin typeface="+mj-lt"/>
                <a:ea typeface="Calibri" panose="020F0502020204030204" pitchFamily="34" charset="0"/>
                <a:cs typeface="Calibri" panose="020F0502020204030204" pitchFamily="34" charset="0"/>
              </a:rPr>
              <a:t> </a:t>
            </a:r>
            <a:endParaRPr lang="en-IN" sz="2000" dirty="0">
              <a:solidFill>
                <a:schemeClr val="tx1"/>
              </a:solidFill>
              <a:effectLst/>
              <a:latin typeface="+mj-lt"/>
              <a:ea typeface="Calibri" panose="020F0502020204030204" pitchFamily="34" charset="0"/>
              <a:cs typeface="Times New Roman" panose="02020603050405020304" pitchFamily="18" charset="0"/>
            </a:endParaRPr>
          </a:p>
          <a:p>
            <a:pPr marL="0" lvl="0" indent="0" algn="just">
              <a:lnSpc>
                <a:spcPct val="107000"/>
              </a:lnSpc>
              <a:spcAft>
                <a:spcPts val="1200"/>
              </a:spcAft>
              <a:buSzPct val="100000"/>
            </a:pPr>
            <a:r>
              <a:rPr lang="en-IN" sz="2000" dirty="0">
                <a:solidFill>
                  <a:schemeClr val="tx1"/>
                </a:solidFill>
                <a:effectLst/>
                <a:latin typeface="+mj-lt"/>
                <a:ea typeface="Times New Roman" panose="02020603050405020304" pitchFamily="18" charset="0"/>
                <a:cs typeface="Calibri" panose="020F0502020204030204" pitchFamily="34" charset="0"/>
              </a:rPr>
              <a:t>-Standard scaler is used to bring the data points to standard Normal Distribution having mean = 0 and SD +- 1 to enhance accuracy of the model. In our case, its most important due to presence of high skewed data and Outliers.</a:t>
            </a:r>
            <a:endParaRPr lang="en-IN" sz="2000" dirty="0">
              <a:solidFill>
                <a:schemeClr val="tx1"/>
              </a:solidFill>
              <a:effectLst/>
              <a:latin typeface="+mj-lt"/>
              <a:ea typeface="Times New Roman" panose="02020603050405020304" pitchFamily="18" charset="0"/>
              <a:cs typeface="Helvetica" panose="020B0604020202020204" pitchFamily="34" charset="0"/>
            </a:endParaRPr>
          </a:p>
          <a:p>
            <a:pPr marL="114300" indent="0" algn="l"/>
            <a:endParaRPr lang="en-IN" sz="2000" dirty="0">
              <a:solidFill>
                <a:schemeClr val="tx1"/>
              </a:solidFill>
              <a:latin typeface="+mj-lt"/>
            </a:endParaRPr>
          </a:p>
        </p:txBody>
      </p:sp>
    </p:spTree>
    <p:extLst>
      <p:ext uri="{BB962C8B-B14F-4D97-AF65-F5344CB8AC3E}">
        <p14:creationId xmlns:p14="http://schemas.microsoft.com/office/powerpoint/2010/main" val="17955579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EAFB5-E542-466D-91F6-7E0B94630382}"/>
              </a:ext>
            </a:extLst>
          </p:cNvPr>
          <p:cNvSpPr>
            <a:spLocks noGrp="1"/>
          </p:cNvSpPr>
          <p:nvPr>
            <p:ph type="title"/>
          </p:nvPr>
        </p:nvSpPr>
        <p:spPr>
          <a:xfrm>
            <a:off x="503275" y="226828"/>
            <a:ext cx="8222512" cy="708837"/>
          </a:xfrm>
        </p:spPr>
        <p:txBody>
          <a:bodyPr/>
          <a:lstStyle/>
          <a:p>
            <a:pPr algn="l"/>
            <a:br>
              <a:rPr lang="en-IN" sz="2400" b="1" dirty="0">
                <a:solidFill>
                  <a:schemeClr val="tx1"/>
                </a:solidFill>
              </a:rPr>
            </a:br>
            <a:br>
              <a:rPr lang="en-IN" sz="2400" b="1" dirty="0">
                <a:solidFill>
                  <a:schemeClr val="tx1"/>
                </a:solidFill>
              </a:rPr>
            </a:br>
            <a:br>
              <a:rPr lang="en-IN" sz="2400" b="1" dirty="0">
                <a:solidFill>
                  <a:schemeClr val="tx1"/>
                </a:solidFill>
              </a:rPr>
            </a:br>
            <a:br>
              <a:rPr lang="en-IN" sz="2400" b="1" dirty="0">
                <a:solidFill>
                  <a:schemeClr val="tx1"/>
                </a:solidFill>
              </a:rPr>
            </a:br>
            <a:br>
              <a:rPr lang="en-IN" sz="2400" b="1" dirty="0">
                <a:solidFill>
                  <a:schemeClr val="tx1"/>
                </a:solidFill>
              </a:rPr>
            </a:br>
            <a:br>
              <a:rPr lang="en-IN" sz="2400" b="1" dirty="0">
                <a:solidFill>
                  <a:schemeClr val="tx1"/>
                </a:solidFill>
              </a:rPr>
            </a:br>
            <a:br>
              <a:rPr lang="en-IN" sz="2400" b="1" dirty="0">
                <a:solidFill>
                  <a:schemeClr val="tx1"/>
                </a:solidFill>
              </a:rPr>
            </a:br>
            <a:br>
              <a:rPr lang="en-IN" sz="2400" b="1" dirty="0">
                <a:solidFill>
                  <a:schemeClr val="tx1"/>
                </a:solidFill>
              </a:rPr>
            </a:br>
            <a:br>
              <a:rPr lang="en-IN" sz="2400" b="1" dirty="0">
                <a:solidFill>
                  <a:schemeClr val="tx1"/>
                </a:solidFill>
              </a:rPr>
            </a:br>
            <a:br>
              <a:rPr lang="en-IN" sz="2400" b="1" dirty="0">
                <a:solidFill>
                  <a:schemeClr val="tx1"/>
                </a:solidFill>
              </a:rPr>
            </a:br>
            <a:br>
              <a:rPr lang="en-IN" sz="2400" b="1" dirty="0">
                <a:solidFill>
                  <a:schemeClr val="tx1"/>
                </a:solidFill>
              </a:rPr>
            </a:br>
            <a:br>
              <a:rPr lang="en-IN" sz="2400" b="1" dirty="0">
                <a:solidFill>
                  <a:schemeClr val="tx1"/>
                </a:solidFill>
              </a:rPr>
            </a:br>
            <a:br>
              <a:rPr lang="en-IN" sz="2400" b="1" dirty="0">
                <a:solidFill>
                  <a:schemeClr val="tx1"/>
                </a:solidFill>
              </a:rPr>
            </a:br>
            <a:br>
              <a:rPr lang="en-IN" sz="2400" b="1" dirty="0">
                <a:solidFill>
                  <a:schemeClr val="tx1"/>
                </a:solidFill>
              </a:rPr>
            </a:br>
            <a:br>
              <a:rPr lang="en-IN" sz="2400" b="1" dirty="0">
                <a:solidFill>
                  <a:schemeClr val="tx1"/>
                </a:solidFill>
              </a:rPr>
            </a:br>
            <a:br>
              <a:rPr lang="en-IN" sz="2400" b="1" dirty="0">
                <a:solidFill>
                  <a:schemeClr val="tx1"/>
                </a:solidFill>
              </a:rPr>
            </a:br>
            <a:br>
              <a:rPr lang="en-IN" sz="2400" b="1" dirty="0">
                <a:solidFill>
                  <a:schemeClr val="tx1"/>
                </a:solidFill>
              </a:rPr>
            </a:br>
            <a:br>
              <a:rPr lang="en-IN" sz="2400" b="1" dirty="0">
                <a:solidFill>
                  <a:schemeClr val="tx1"/>
                </a:solidFill>
              </a:rPr>
            </a:br>
            <a:br>
              <a:rPr lang="en-IN" sz="2400" b="1" dirty="0">
                <a:solidFill>
                  <a:schemeClr val="tx1"/>
                </a:solidFill>
              </a:rPr>
            </a:br>
            <a:br>
              <a:rPr lang="en-IN" sz="2400" b="1" dirty="0">
                <a:solidFill>
                  <a:schemeClr val="tx1"/>
                </a:solidFill>
              </a:rPr>
            </a:br>
            <a:br>
              <a:rPr lang="en-IN" sz="2400" b="1" dirty="0">
                <a:solidFill>
                  <a:schemeClr val="tx1"/>
                </a:solidFill>
              </a:rPr>
            </a:br>
            <a:br>
              <a:rPr lang="en-IN" sz="2400" b="1" dirty="0">
                <a:solidFill>
                  <a:schemeClr val="tx1"/>
                </a:solidFill>
              </a:rPr>
            </a:br>
            <a:br>
              <a:rPr lang="en-IN" sz="2400" b="1" dirty="0">
                <a:solidFill>
                  <a:schemeClr val="tx1"/>
                </a:solidFill>
              </a:rPr>
            </a:br>
            <a:br>
              <a:rPr lang="en-IN" sz="2400" b="1" dirty="0">
                <a:solidFill>
                  <a:schemeClr val="tx1"/>
                </a:solidFill>
              </a:rPr>
            </a:br>
            <a:br>
              <a:rPr lang="en-IN" sz="2400" b="1" dirty="0">
                <a:solidFill>
                  <a:schemeClr val="tx1"/>
                </a:solidFill>
              </a:rPr>
            </a:br>
            <a:br>
              <a:rPr lang="en-IN" sz="2400" b="1" dirty="0">
                <a:solidFill>
                  <a:schemeClr val="tx1"/>
                </a:solidFill>
              </a:rPr>
            </a:br>
            <a:br>
              <a:rPr lang="en-IN" sz="2400" b="1" dirty="0">
                <a:solidFill>
                  <a:schemeClr val="tx1"/>
                </a:solidFill>
              </a:rPr>
            </a:br>
            <a:br>
              <a:rPr lang="en-IN" sz="2400" b="1" dirty="0">
                <a:solidFill>
                  <a:schemeClr val="tx1"/>
                </a:solidFill>
              </a:rPr>
            </a:br>
            <a:br>
              <a:rPr lang="en-IN" sz="2400" b="1" dirty="0">
                <a:solidFill>
                  <a:schemeClr val="tx1"/>
                </a:solidFill>
              </a:rPr>
            </a:br>
            <a:br>
              <a:rPr lang="en-IN" sz="2400" b="1" dirty="0">
                <a:solidFill>
                  <a:schemeClr val="tx1"/>
                </a:solidFill>
              </a:rPr>
            </a:br>
            <a:br>
              <a:rPr lang="en-IN" sz="2400" b="1" dirty="0">
                <a:solidFill>
                  <a:schemeClr val="tx1"/>
                </a:solidFill>
              </a:rPr>
            </a:br>
            <a:br>
              <a:rPr lang="en-IN" sz="2400" b="1" dirty="0">
                <a:solidFill>
                  <a:schemeClr val="tx1"/>
                </a:solidFill>
              </a:rPr>
            </a:br>
            <a:br>
              <a:rPr lang="en-IN" sz="2400" b="1" dirty="0">
                <a:solidFill>
                  <a:schemeClr val="tx1"/>
                </a:solidFill>
              </a:rPr>
            </a:br>
            <a:br>
              <a:rPr lang="en-IN" sz="2400" b="1" dirty="0">
                <a:solidFill>
                  <a:schemeClr val="tx1"/>
                </a:solidFill>
              </a:rPr>
            </a:br>
            <a:br>
              <a:rPr lang="en-IN" sz="2400" b="1" dirty="0">
                <a:solidFill>
                  <a:schemeClr val="tx1"/>
                </a:solidFill>
              </a:rPr>
            </a:br>
            <a:br>
              <a:rPr lang="en-IN" sz="2400" b="1" dirty="0">
                <a:solidFill>
                  <a:schemeClr val="tx1"/>
                </a:solidFill>
              </a:rPr>
            </a:br>
            <a:br>
              <a:rPr lang="en-IN" sz="2400" b="1" dirty="0">
                <a:solidFill>
                  <a:schemeClr val="tx1"/>
                </a:solidFill>
              </a:rPr>
            </a:br>
            <a:br>
              <a:rPr lang="en-IN" sz="2400" b="1" dirty="0">
                <a:solidFill>
                  <a:schemeClr val="tx1"/>
                </a:solidFill>
              </a:rPr>
            </a:br>
            <a:r>
              <a:rPr lang="en-IN" sz="2400" b="1" dirty="0">
                <a:solidFill>
                  <a:schemeClr val="tx1"/>
                </a:solidFill>
              </a:rPr>
              <a:t>MODEL/S DEVELOPMENT AND EVALUATION</a:t>
            </a:r>
            <a:endParaRPr lang="en-IN" sz="2400" dirty="0">
              <a:solidFill>
                <a:schemeClr val="tx1"/>
              </a:solidFill>
            </a:endParaRPr>
          </a:p>
        </p:txBody>
      </p:sp>
      <p:sp>
        <p:nvSpPr>
          <p:cNvPr id="3" name="Subtitle 2">
            <a:extLst>
              <a:ext uri="{FF2B5EF4-FFF2-40B4-BE49-F238E27FC236}">
                <a16:creationId xmlns:a16="http://schemas.microsoft.com/office/drawing/2014/main" id="{7D60BE3E-FC83-43D5-8B9F-06BBA1B65A29}"/>
              </a:ext>
            </a:extLst>
          </p:cNvPr>
          <p:cNvSpPr>
            <a:spLocks noGrp="1"/>
          </p:cNvSpPr>
          <p:nvPr>
            <p:ph type="subTitle" idx="1"/>
          </p:nvPr>
        </p:nvSpPr>
        <p:spPr>
          <a:xfrm>
            <a:off x="184298" y="935665"/>
            <a:ext cx="8810846" cy="4061637"/>
          </a:xfrm>
        </p:spPr>
        <p:txBody>
          <a:bodyPr/>
          <a:lstStyle/>
          <a:p>
            <a:pPr marL="0" indent="0" algn="l"/>
            <a:r>
              <a:rPr lang="en-IN" sz="1600" b="1" dirty="0">
                <a:solidFill>
                  <a:schemeClr val="tx1"/>
                </a:solidFill>
                <a:effectLst/>
                <a:latin typeface="+mj-lt"/>
                <a:ea typeface="Calibri" panose="020F0502020204030204" pitchFamily="34" charset="0"/>
                <a:cs typeface="Times New Roman" panose="02020603050405020304" pitchFamily="18" charset="0"/>
              </a:rPr>
              <a:t>-Hardware and Software Requirements and Tools Used</a:t>
            </a:r>
          </a:p>
          <a:p>
            <a:pPr marL="114300" indent="0" algn="l"/>
            <a:endParaRPr lang="en-IN" sz="1600" b="1" dirty="0">
              <a:solidFill>
                <a:schemeClr val="tx1"/>
              </a:solidFill>
              <a:latin typeface="+mj-lt"/>
              <a:ea typeface="Calibri" panose="020F0502020204030204" pitchFamily="34" charset="0"/>
              <a:cs typeface="Times New Roman" panose="02020603050405020304" pitchFamily="18" charset="0"/>
            </a:endParaRPr>
          </a:p>
          <a:p>
            <a:pPr marL="114300" indent="0" algn="just">
              <a:buSzPct val="100000"/>
            </a:pPr>
            <a:r>
              <a:rPr lang="en-IN" sz="1100" dirty="0">
                <a:solidFill>
                  <a:schemeClr val="tx1"/>
                </a:solidFill>
                <a:effectLst/>
                <a:latin typeface="+mj-lt"/>
                <a:ea typeface="Calibri" panose="020F0502020204030204" pitchFamily="34" charset="0"/>
                <a:cs typeface="Times New Roman" panose="02020603050405020304" pitchFamily="18" charset="0"/>
              </a:rPr>
              <a:t>-For doing this project, the hardware used is a laptop with high end specifications and a stable internet connection. While coming to the software part, I had used anaconda navigator and in that I have used Jupyter Notebook to do my python programming and analysis.</a:t>
            </a:r>
          </a:p>
          <a:p>
            <a:pPr marL="285750" indent="-171450" algn="just">
              <a:buSzPct val="100000"/>
              <a:buFont typeface="Wingdings" panose="05000000000000000000" pitchFamily="2" charset="2"/>
              <a:buChar char="Ø"/>
            </a:pPr>
            <a:endParaRPr lang="en-IN" sz="1100" dirty="0">
              <a:solidFill>
                <a:schemeClr val="tx1"/>
              </a:solidFill>
              <a:latin typeface="+mj-lt"/>
              <a:ea typeface="Calibri" panose="020F0502020204030204" pitchFamily="34" charset="0"/>
              <a:cs typeface="Times New Roman" panose="02020603050405020304" pitchFamily="18" charset="0"/>
            </a:endParaRPr>
          </a:p>
          <a:p>
            <a:pPr marL="114300" indent="0" algn="just">
              <a:buSzPct val="100000"/>
            </a:pPr>
            <a:r>
              <a:rPr lang="en-IN" sz="1100" dirty="0">
                <a:solidFill>
                  <a:schemeClr val="tx1"/>
                </a:solidFill>
                <a:effectLst/>
                <a:latin typeface="+mj-lt"/>
                <a:ea typeface="Calibri" panose="020F0502020204030204" pitchFamily="34" charset="0"/>
                <a:cs typeface="Times New Roman" panose="02020603050405020304" pitchFamily="18" charset="0"/>
              </a:rPr>
              <a:t>-For using a csv file, Microsoft Excel is needed. In Jupyter Notebook, I had used lots of python libraries to carry out this project and I have mentioned below with proper justification:</a:t>
            </a:r>
          </a:p>
          <a:p>
            <a:pPr marL="114300" indent="0" algn="just"/>
            <a:endParaRPr lang="en-IN" sz="1100" dirty="0">
              <a:solidFill>
                <a:schemeClr val="tx1"/>
              </a:solidFill>
              <a:effectLst/>
              <a:latin typeface="+mj-lt"/>
              <a:ea typeface="Calibri" panose="020F0502020204030204" pitchFamily="34" charset="0"/>
              <a:cs typeface="Times New Roman" panose="02020603050405020304" pitchFamily="18" charset="0"/>
            </a:endParaRPr>
          </a:p>
          <a:p>
            <a:pPr algn="just">
              <a:spcAft>
                <a:spcPts val="230"/>
              </a:spcAft>
            </a:pPr>
            <a:r>
              <a:rPr lang="en-IN" sz="1100" dirty="0">
                <a:solidFill>
                  <a:schemeClr val="tx1"/>
                </a:solidFill>
                <a:effectLst/>
                <a:latin typeface="+mj-lt"/>
                <a:ea typeface="Calibri" panose="020F0502020204030204" pitchFamily="34" charset="0"/>
              </a:rPr>
              <a:t>1. Pandas- a library which is used to read the data, visualisation and analysis of data. </a:t>
            </a:r>
          </a:p>
          <a:p>
            <a:pPr algn="just">
              <a:spcAft>
                <a:spcPts val="230"/>
              </a:spcAft>
            </a:pPr>
            <a:r>
              <a:rPr lang="en-IN" sz="1100" dirty="0">
                <a:solidFill>
                  <a:schemeClr val="tx1"/>
                </a:solidFill>
                <a:effectLst/>
                <a:latin typeface="+mj-lt"/>
                <a:ea typeface="Calibri" panose="020F0502020204030204" pitchFamily="34" charset="0"/>
              </a:rPr>
              <a:t>2. NumPy- used for working with array and various mathematical techniques. </a:t>
            </a:r>
          </a:p>
          <a:p>
            <a:pPr algn="just">
              <a:spcAft>
                <a:spcPts val="230"/>
              </a:spcAft>
            </a:pPr>
            <a:r>
              <a:rPr lang="en-IN" sz="1100" dirty="0">
                <a:solidFill>
                  <a:schemeClr val="tx1"/>
                </a:solidFill>
                <a:effectLst/>
                <a:latin typeface="+mj-lt"/>
                <a:ea typeface="Calibri" panose="020F0502020204030204" pitchFamily="34" charset="0"/>
              </a:rPr>
              <a:t>3. Seaborn- visualization tool for plotting different types of plot. </a:t>
            </a:r>
          </a:p>
          <a:p>
            <a:pPr algn="just">
              <a:spcAft>
                <a:spcPts val="230"/>
              </a:spcAft>
            </a:pPr>
            <a:r>
              <a:rPr lang="en-IN" sz="1100" dirty="0">
                <a:solidFill>
                  <a:schemeClr val="tx1"/>
                </a:solidFill>
                <a:effectLst/>
                <a:latin typeface="+mj-lt"/>
                <a:ea typeface="Calibri" panose="020F0502020204030204" pitchFamily="34" charset="0"/>
              </a:rPr>
              <a:t>4. Matplotlib- It provides an object-oriented API for embedding plots into applications.</a:t>
            </a:r>
          </a:p>
          <a:p>
            <a:pPr algn="just">
              <a:spcAft>
                <a:spcPts val="230"/>
              </a:spcAft>
            </a:pPr>
            <a:r>
              <a:rPr lang="en-IN" sz="1100" dirty="0">
                <a:solidFill>
                  <a:schemeClr val="tx1"/>
                </a:solidFill>
                <a:effectLst/>
                <a:latin typeface="+mj-lt"/>
                <a:ea typeface="Calibri" panose="020F0502020204030204" pitchFamily="34" charset="0"/>
              </a:rPr>
              <a:t>5. zscore- technique to remove outliers. </a:t>
            </a:r>
          </a:p>
          <a:p>
            <a:pPr algn="just">
              <a:spcAft>
                <a:spcPts val="230"/>
              </a:spcAft>
            </a:pPr>
            <a:r>
              <a:rPr lang="en-IN" sz="1100" dirty="0">
                <a:solidFill>
                  <a:schemeClr val="tx1"/>
                </a:solidFill>
                <a:effectLst/>
                <a:latin typeface="+mj-lt"/>
                <a:ea typeface="Calibri" panose="020F0502020204030204" pitchFamily="34" charset="0"/>
              </a:rPr>
              <a:t>6. skew ()- to treat skewed data using various transformation like sqrt, log, cube, boxcox, etc. </a:t>
            </a:r>
          </a:p>
          <a:p>
            <a:pPr algn="just">
              <a:spcAft>
                <a:spcPts val="230"/>
              </a:spcAft>
            </a:pPr>
            <a:r>
              <a:rPr lang="en-IN" sz="1100" dirty="0">
                <a:solidFill>
                  <a:schemeClr val="tx1"/>
                </a:solidFill>
                <a:effectLst/>
                <a:latin typeface="+mj-lt"/>
                <a:ea typeface="Calibri" panose="020F0502020204030204" pitchFamily="34" charset="0"/>
              </a:rPr>
              <a:t>7. PCA- I used this to reduce the data dimensions to 10 columns. </a:t>
            </a:r>
          </a:p>
          <a:p>
            <a:pPr algn="just">
              <a:spcAft>
                <a:spcPts val="230"/>
              </a:spcAft>
            </a:pPr>
            <a:r>
              <a:rPr lang="en-IN" sz="1100" dirty="0">
                <a:solidFill>
                  <a:schemeClr val="tx1"/>
                </a:solidFill>
                <a:effectLst/>
                <a:latin typeface="+mj-lt"/>
                <a:ea typeface="Calibri" panose="020F0502020204030204" pitchFamily="34" charset="0"/>
              </a:rPr>
              <a:t>8. standard scaler- I used this to scale my data before sending it to model. </a:t>
            </a:r>
          </a:p>
          <a:p>
            <a:pPr algn="just">
              <a:spcAft>
                <a:spcPts val="230"/>
              </a:spcAft>
            </a:pPr>
            <a:r>
              <a:rPr lang="en-IN" sz="1100" dirty="0">
                <a:solidFill>
                  <a:schemeClr val="tx1"/>
                </a:solidFill>
                <a:effectLst/>
                <a:latin typeface="+mj-lt"/>
                <a:ea typeface="Calibri" panose="020F0502020204030204" pitchFamily="34" charset="0"/>
              </a:rPr>
              <a:t>9. train_test_split- to split the test and train data. </a:t>
            </a:r>
          </a:p>
          <a:p>
            <a:pPr algn="just">
              <a:spcAft>
                <a:spcPts val="230"/>
              </a:spcAft>
            </a:pPr>
            <a:r>
              <a:rPr lang="en-IN" sz="1100" dirty="0">
                <a:solidFill>
                  <a:schemeClr val="tx1"/>
                </a:solidFill>
                <a:effectLst/>
                <a:latin typeface="+mj-lt"/>
                <a:ea typeface="Calibri" panose="020F0502020204030204" pitchFamily="34" charset="0"/>
              </a:rPr>
              <a:t>10. Then I used different classification algorithms to find out the best model for predictions. </a:t>
            </a:r>
          </a:p>
          <a:p>
            <a:pPr algn="just"/>
            <a:r>
              <a:rPr lang="en-IN" sz="1100" dirty="0">
                <a:solidFill>
                  <a:schemeClr val="tx1"/>
                </a:solidFill>
                <a:effectLst/>
                <a:latin typeface="+mj-lt"/>
                <a:ea typeface="Calibri" panose="020F0502020204030204" pitchFamily="34" charset="0"/>
              </a:rPr>
              <a:t>11. joblib- library used to save the model in either pickle or obj file. </a:t>
            </a:r>
          </a:p>
          <a:p>
            <a:pPr algn="l"/>
            <a:endParaRPr lang="en-IN" dirty="0">
              <a:solidFill>
                <a:schemeClr val="tx1"/>
              </a:solidFill>
              <a:latin typeface="+mj-lt"/>
            </a:endParaRPr>
          </a:p>
          <a:p>
            <a:pPr algn="l"/>
            <a:endParaRPr lang="en-IN" sz="1600" dirty="0">
              <a:solidFill>
                <a:schemeClr val="tx1"/>
              </a:solidFill>
              <a:latin typeface="+mj-lt"/>
            </a:endParaRPr>
          </a:p>
        </p:txBody>
      </p:sp>
    </p:spTree>
    <p:extLst>
      <p:ext uri="{BB962C8B-B14F-4D97-AF65-F5344CB8AC3E}">
        <p14:creationId xmlns:p14="http://schemas.microsoft.com/office/powerpoint/2010/main" val="4635287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6CC7242-548E-44AA-99E9-FF9B70964197}"/>
              </a:ext>
            </a:extLst>
          </p:cNvPr>
          <p:cNvSpPr>
            <a:spLocks noGrp="1"/>
          </p:cNvSpPr>
          <p:nvPr>
            <p:ph type="subTitle" idx="1"/>
          </p:nvPr>
        </p:nvSpPr>
        <p:spPr>
          <a:xfrm>
            <a:off x="340241" y="489097"/>
            <a:ext cx="8477693" cy="4330995"/>
          </a:xfrm>
        </p:spPr>
        <p:txBody>
          <a:bodyPr/>
          <a:lstStyle/>
          <a:p>
            <a:pPr marL="0" indent="0" algn="l"/>
            <a:r>
              <a:rPr lang="en-IN" sz="1600" b="1" dirty="0">
                <a:solidFill>
                  <a:schemeClr val="tx1"/>
                </a:solidFill>
                <a:effectLst/>
                <a:latin typeface="+mj-lt"/>
                <a:ea typeface="Calibri" panose="020F0502020204030204" pitchFamily="34" charset="0"/>
                <a:cs typeface="Times New Roman" panose="02020603050405020304" pitchFamily="18" charset="0"/>
              </a:rPr>
              <a:t>-Testing of Identified Approaches (Algorithms)</a:t>
            </a:r>
            <a:endParaRPr lang="en-IN" sz="1600" dirty="0">
              <a:solidFill>
                <a:schemeClr val="tx1"/>
              </a:solidFill>
              <a:effectLst/>
              <a:latin typeface="+mj-lt"/>
              <a:ea typeface="Calibri" panose="020F0502020204030204" pitchFamily="34" charset="0"/>
              <a:cs typeface="Times New Roman" panose="02020603050405020304" pitchFamily="18" charset="0"/>
            </a:endParaRPr>
          </a:p>
          <a:p>
            <a:pPr algn="l"/>
            <a:endParaRPr lang="en-IN" dirty="0">
              <a:solidFill>
                <a:schemeClr val="tx1"/>
              </a:solidFill>
              <a:latin typeface="+mj-lt"/>
            </a:endParaRPr>
          </a:p>
          <a:p>
            <a:pPr algn="l"/>
            <a:r>
              <a:rPr lang="en-IN" sz="2000" dirty="0">
                <a:solidFill>
                  <a:schemeClr val="tx1"/>
                </a:solidFill>
                <a:latin typeface="+mj-lt"/>
              </a:rPr>
              <a:t>We used the following algorithms mentioned below:</a:t>
            </a:r>
          </a:p>
          <a:p>
            <a:pPr algn="l"/>
            <a:endParaRPr lang="en-IN" sz="2000" dirty="0">
              <a:solidFill>
                <a:schemeClr val="tx1"/>
              </a:solidFill>
              <a:latin typeface="+mj-lt"/>
            </a:endParaRPr>
          </a:p>
          <a:p>
            <a:pPr marL="0" indent="0" algn="just">
              <a:buSzPct val="100000"/>
            </a:pPr>
            <a:r>
              <a:rPr lang="en-IN" sz="2000" dirty="0">
                <a:solidFill>
                  <a:schemeClr val="tx1"/>
                </a:solidFill>
                <a:latin typeface="+mj-lt"/>
              </a:rPr>
              <a:t>-Logistic Regression</a:t>
            </a:r>
          </a:p>
          <a:p>
            <a:pPr marL="0" indent="0" algn="just">
              <a:buSzPct val="100000"/>
            </a:pPr>
            <a:r>
              <a:rPr lang="en-IN" sz="2000" dirty="0">
                <a:solidFill>
                  <a:schemeClr val="tx1"/>
                </a:solidFill>
                <a:latin typeface="+mj-lt"/>
              </a:rPr>
              <a:t>-</a:t>
            </a:r>
            <a:r>
              <a:rPr lang="en-IN" sz="2000" dirty="0" err="1">
                <a:solidFill>
                  <a:schemeClr val="tx1"/>
                </a:solidFill>
                <a:latin typeface="+mj-lt"/>
              </a:rPr>
              <a:t>GaussianNB</a:t>
            </a:r>
            <a:endParaRPr lang="en-IN" sz="2000" dirty="0">
              <a:solidFill>
                <a:schemeClr val="tx1"/>
              </a:solidFill>
              <a:latin typeface="+mj-lt"/>
            </a:endParaRPr>
          </a:p>
          <a:p>
            <a:pPr marL="0" indent="0" algn="just">
              <a:buSzPct val="100000"/>
            </a:pPr>
            <a:r>
              <a:rPr lang="en-IN" sz="2000" dirty="0">
                <a:solidFill>
                  <a:schemeClr val="tx1"/>
                </a:solidFill>
                <a:latin typeface="+mj-lt"/>
              </a:rPr>
              <a:t>-Decision Tree Classifier</a:t>
            </a:r>
          </a:p>
          <a:p>
            <a:pPr marL="0" indent="0" algn="just">
              <a:buSzPct val="100000"/>
            </a:pPr>
            <a:r>
              <a:rPr lang="en-IN" sz="2000" dirty="0">
                <a:solidFill>
                  <a:schemeClr val="tx1"/>
                </a:solidFill>
                <a:latin typeface="+mj-lt"/>
              </a:rPr>
              <a:t>-</a:t>
            </a:r>
            <a:r>
              <a:rPr lang="en-IN" sz="2000" dirty="0" err="1">
                <a:solidFill>
                  <a:schemeClr val="tx1"/>
                </a:solidFill>
                <a:latin typeface="+mj-lt"/>
              </a:rPr>
              <a:t>KNeighbors</a:t>
            </a:r>
            <a:r>
              <a:rPr lang="en-IN" sz="2000" dirty="0">
                <a:solidFill>
                  <a:schemeClr val="tx1"/>
                </a:solidFill>
                <a:latin typeface="+mj-lt"/>
              </a:rPr>
              <a:t> Classifier</a:t>
            </a:r>
          </a:p>
          <a:p>
            <a:pPr marL="0" indent="0" algn="just">
              <a:buSzPct val="100000"/>
            </a:pPr>
            <a:r>
              <a:rPr lang="en-IN" sz="2000" dirty="0">
                <a:solidFill>
                  <a:schemeClr val="tx1"/>
                </a:solidFill>
                <a:latin typeface="+mj-lt"/>
              </a:rPr>
              <a:t>-Random Forest Classifier</a:t>
            </a:r>
          </a:p>
          <a:p>
            <a:pPr marL="0" indent="0" algn="just">
              <a:buSzPct val="100000"/>
            </a:pPr>
            <a:r>
              <a:rPr lang="en-IN" sz="2000" dirty="0">
                <a:solidFill>
                  <a:schemeClr val="tx1"/>
                </a:solidFill>
                <a:latin typeface="+mj-lt"/>
              </a:rPr>
              <a:t>-</a:t>
            </a:r>
            <a:r>
              <a:rPr lang="en-IN" sz="2000" dirty="0" err="1">
                <a:solidFill>
                  <a:schemeClr val="tx1"/>
                </a:solidFill>
                <a:latin typeface="+mj-lt"/>
              </a:rPr>
              <a:t>Adaboost</a:t>
            </a:r>
            <a:r>
              <a:rPr lang="en-IN" sz="2000" dirty="0">
                <a:solidFill>
                  <a:schemeClr val="tx1"/>
                </a:solidFill>
                <a:latin typeface="+mj-lt"/>
              </a:rPr>
              <a:t> Classifier</a:t>
            </a:r>
          </a:p>
          <a:p>
            <a:pPr marL="0" indent="0" algn="just">
              <a:buSzPct val="100000"/>
            </a:pPr>
            <a:r>
              <a:rPr lang="en-IN" sz="2000" dirty="0">
                <a:solidFill>
                  <a:schemeClr val="tx1"/>
                </a:solidFill>
                <a:latin typeface="+mj-lt"/>
              </a:rPr>
              <a:t>-Gradient Boosting Classifier</a:t>
            </a:r>
          </a:p>
        </p:txBody>
      </p:sp>
    </p:spTree>
    <p:extLst>
      <p:ext uri="{BB962C8B-B14F-4D97-AF65-F5344CB8AC3E}">
        <p14:creationId xmlns:p14="http://schemas.microsoft.com/office/powerpoint/2010/main" val="4142439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441CF-11A6-4442-859E-A462B54DADF6}"/>
              </a:ext>
            </a:extLst>
          </p:cNvPr>
          <p:cNvSpPr>
            <a:spLocks noGrp="1"/>
          </p:cNvSpPr>
          <p:nvPr>
            <p:ph type="title"/>
          </p:nvPr>
        </p:nvSpPr>
        <p:spPr>
          <a:xfrm>
            <a:off x="163033" y="245436"/>
            <a:ext cx="8718697" cy="732760"/>
          </a:xfrm>
        </p:spPr>
        <p:txBody>
          <a:bodyPr/>
          <a:lstStyle/>
          <a:p>
            <a:pPr algn="l"/>
            <a:r>
              <a:rPr lang="en-US" sz="2800" dirty="0">
                <a:latin typeface="Bahnschrift" panose="020B0502040204020203" pitchFamily="34" charset="0"/>
              </a:rPr>
              <a:t> </a:t>
            </a:r>
            <a:r>
              <a:rPr lang="en-US" sz="2800" dirty="0">
                <a:solidFill>
                  <a:schemeClr val="tx1"/>
                </a:solidFill>
              </a:rPr>
              <a:t>INTRODUCTION</a:t>
            </a:r>
            <a:endParaRPr lang="en-IN" sz="2800" dirty="0">
              <a:solidFill>
                <a:schemeClr val="tx1"/>
              </a:solidFill>
            </a:endParaRPr>
          </a:p>
        </p:txBody>
      </p:sp>
      <p:sp>
        <p:nvSpPr>
          <p:cNvPr id="3" name="Subtitle 2">
            <a:extLst>
              <a:ext uri="{FF2B5EF4-FFF2-40B4-BE49-F238E27FC236}">
                <a16:creationId xmlns:a16="http://schemas.microsoft.com/office/drawing/2014/main" id="{43EE7F42-31B4-42B1-99B7-38591C510917}"/>
              </a:ext>
            </a:extLst>
          </p:cNvPr>
          <p:cNvSpPr>
            <a:spLocks noGrp="1"/>
          </p:cNvSpPr>
          <p:nvPr>
            <p:ph type="subTitle" idx="1"/>
          </p:nvPr>
        </p:nvSpPr>
        <p:spPr>
          <a:xfrm>
            <a:off x="219739" y="978195"/>
            <a:ext cx="8718697" cy="3919870"/>
          </a:xfrm>
        </p:spPr>
        <p:txBody>
          <a:bodyPr/>
          <a:lstStyle/>
          <a:p>
            <a:pPr marL="114300" indent="0" algn="l"/>
            <a:r>
              <a:rPr lang="en-IN" sz="1600" dirty="0">
                <a:solidFill>
                  <a:schemeClr val="tx1"/>
                </a:solidFill>
                <a:effectLst/>
                <a:latin typeface="+mj-lt"/>
                <a:ea typeface="Calibri" panose="020F0502020204030204" pitchFamily="34" charset="0"/>
              </a:rPr>
              <a:t>-A Microfinance Institution (MFI) is an organization that offers financial services to low-income populations. MFS becomes very useful when targeting especially the unbanked poor families living in remote areas with not much sources of income. The Microfinance services (MFS) provided by MFI are Group Loans, Agricultural Loans, Individual Business Loans and so on.</a:t>
            </a:r>
          </a:p>
          <a:p>
            <a:pPr marL="114300" indent="0" algn="l"/>
            <a:r>
              <a:rPr lang="en-IN" sz="1600" dirty="0">
                <a:solidFill>
                  <a:schemeClr val="tx1"/>
                </a:solidFill>
                <a:effectLst/>
                <a:latin typeface="+mj-lt"/>
                <a:ea typeface="Calibri" panose="020F0502020204030204" pitchFamily="34" charset="0"/>
              </a:rPr>
              <a:t> </a:t>
            </a:r>
          </a:p>
          <a:p>
            <a:pPr marL="114300" indent="0" algn="l"/>
            <a:r>
              <a:rPr lang="en-IN" sz="1600" dirty="0">
                <a:solidFill>
                  <a:schemeClr val="tx1"/>
                </a:solidFill>
                <a:effectLst/>
                <a:latin typeface="+mj-lt"/>
                <a:ea typeface="Calibri" panose="020F0502020204030204" pitchFamily="34"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low-income families and are very useful in such areas, the implementation of MFS has been uneven with both significant challenges and successes.</a:t>
            </a:r>
            <a:r>
              <a:rPr lang="en-IN" sz="1600" dirty="0">
                <a:solidFill>
                  <a:schemeClr val="tx1"/>
                </a:solidFill>
                <a:effectLst/>
                <a:latin typeface="+mj-lt"/>
                <a:ea typeface="Calibri" panose="020F0502020204030204" pitchFamily="34" charset="0"/>
                <a:cs typeface="Calibri" panose="020F0502020204030204" pitchFamily="34" charset="0"/>
              </a:rPr>
              <a:t> </a:t>
            </a:r>
            <a:endParaRPr lang="en-IN" sz="1600" dirty="0">
              <a:solidFill>
                <a:schemeClr val="tx1"/>
              </a:solidFill>
              <a:effectLst/>
              <a:latin typeface="+mj-lt"/>
              <a:ea typeface="Calibri" panose="020F0502020204030204" pitchFamily="34" charset="0"/>
            </a:endParaRPr>
          </a:p>
          <a:p>
            <a:pPr marL="400050" indent="-285750" algn="l">
              <a:buFont typeface="Courier New" panose="02070309020205020404" pitchFamily="49" charset="0"/>
              <a:buChar char="o"/>
            </a:pPr>
            <a:endParaRPr lang="en-IN" sz="1600" dirty="0">
              <a:solidFill>
                <a:schemeClr val="tx1"/>
              </a:solidFill>
              <a:effectLst/>
              <a:latin typeface="+mj-lt"/>
              <a:ea typeface="Calibri" panose="020F0502020204030204" pitchFamily="34" charset="0"/>
            </a:endParaRPr>
          </a:p>
          <a:p>
            <a:pPr marL="114300" indent="0" algn="l"/>
            <a:r>
              <a:rPr lang="en-IN" sz="1600" dirty="0">
                <a:solidFill>
                  <a:schemeClr val="tx1"/>
                </a:solidFill>
                <a:effectLst/>
                <a:latin typeface="+mj-lt"/>
                <a:ea typeface="Calibri" panose="020F0502020204030204" pitchFamily="34" charset="0"/>
              </a:rPr>
              <a:t>-Today, microfinance is widely accepted as a poverty-reduction tool, representing $70           billion in outstanding loans and a global outreach of 200 million clients.</a:t>
            </a:r>
          </a:p>
          <a:p>
            <a:pPr algn="l"/>
            <a:endParaRPr lang="en-IN" dirty="0"/>
          </a:p>
        </p:txBody>
      </p:sp>
    </p:spTree>
    <p:extLst>
      <p:ext uri="{BB962C8B-B14F-4D97-AF65-F5344CB8AC3E}">
        <p14:creationId xmlns:p14="http://schemas.microsoft.com/office/powerpoint/2010/main" val="41088853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55C21C4-B9F1-4AD9-92AA-8B5515C2E25A}"/>
              </a:ext>
            </a:extLst>
          </p:cNvPr>
          <p:cNvSpPr>
            <a:spLocks noGrp="1"/>
          </p:cNvSpPr>
          <p:nvPr>
            <p:ph type="subTitle" idx="1"/>
          </p:nvPr>
        </p:nvSpPr>
        <p:spPr>
          <a:xfrm>
            <a:off x="710699" y="212651"/>
            <a:ext cx="7759905" cy="4536558"/>
          </a:xfrm>
        </p:spPr>
        <p:txBody>
          <a:bodyPr/>
          <a:lstStyle/>
          <a:p>
            <a:pPr marL="0" indent="0" algn="l">
              <a:lnSpc>
                <a:spcPct val="107000"/>
              </a:lnSpc>
              <a:spcAft>
                <a:spcPts val="800"/>
              </a:spcAft>
            </a:pPr>
            <a:r>
              <a:rPr lang="en-IN" sz="1600" b="1" dirty="0">
                <a:solidFill>
                  <a:schemeClr val="tx1"/>
                </a:solidFill>
                <a:effectLst/>
                <a:latin typeface="+mj-lt"/>
                <a:ea typeface="Calibri" panose="020F0502020204030204" pitchFamily="34" charset="0"/>
                <a:cs typeface="Calibri" panose="020F0502020204030204" pitchFamily="34" charset="0"/>
              </a:rPr>
              <a:t>-Run and Evaluate selected models</a:t>
            </a:r>
            <a:endParaRPr lang="en-IN" sz="1600" b="1" dirty="0">
              <a:solidFill>
                <a:schemeClr val="tx1"/>
              </a:solidFill>
              <a:latin typeface="+mj-lt"/>
              <a:ea typeface="Calibri" panose="020F0502020204030204" pitchFamily="34" charset="0"/>
              <a:cs typeface="Times New Roman" panose="02020603050405020304" pitchFamily="18" charset="0"/>
            </a:endParaRPr>
          </a:p>
          <a:p>
            <a:pPr marL="114300" indent="0" algn="l">
              <a:lnSpc>
                <a:spcPct val="107000"/>
              </a:lnSpc>
              <a:spcAft>
                <a:spcPts val="800"/>
              </a:spcAft>
            </a:pPr>
            <a:r>
              <a:rPr lang="en-IN" sz="1600" dirty="0">
                <a:solidFill>
                  <a:schemeClr val="tx1"/>
                </a:solidFill>
                <a:effectLst/>
                <a:latin typeface="+mj-lt"/>
                <a:ea typeface="Calibri" panose="020F0502020204030204" pitchFamily="34" charset="0"/>
                <a:cs typeface="Times New Roman" panose="02020603050405020304" pitchFamily="18" charset="0"/>
              </a:rPr>
              <a:t>The algorithms I have used to study this research are listed above and I have attached the code below for showing how I ran these algorithms:</a:t>
            </a:r>
          </a:p>
          <a:p>
            <a:pPr algn="l"/>
            <a:endParaRPr lang="en-IN" dirty="0">
              <a:solidFill>
                <a:schemeClr val="tx1"/>
              </a:solidFill>
              <a:latin typeface="+mj-lt"/>
            </a:endParaRPr>
          </a:p>
        </p:txBody>
      </p:sp>
      <p:pic>
        <p:nvPicPr>
          <p:cNvPr id="5" name="Picture 4">
            <a:extLst>
              <a:ext uri="{FF2B5EF4-FFF2-40B4-BE49-F238E27FC236}">
                <a16:creationId xmlns:a16="http://schemas.microsoft.com/office/drawing/2014/main" id="{20D5279D-E40A-4739-8D27-626DBB12B67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6488" y="1320209"/>
            <a:ext cx="5373326" cy="3429000"/>
          </a:xfrm>
          <a:prstGeom prst="rect">
            <a:avLst/>
          </a:prstGeom>
          <a:noFill/>
          <a:ln>
            <a:noFill/>
          </a:ln>
        </p:spPr>
      </p:pic>
      <p:sp>
        <p:nvSpPr>
          <p:cNvPr id="6" name="TextBox 5">
            <a:extLst>
              <a:ext uri="{FF2B5EF4-FFF2-40B4-BE49-F238E27FC236}">
                <a16:creationId xmlns:a16="http://schemas.microsoft.com/office/drawing/2014/main" id="{5BB1D3AA-8DC1-49ED-A347-32848312745D}"/>
              </a:ext>
            </a:extLst>
          </p:cNvPr>
          <p:cNvSpPr txBox="1"/>
          <p:nvPr/>
        </p:nvSpPr>
        <p:spPr>
          <a:xfrm>
            <a:off x="5798288" y="1396409"/>
            <a:ext cx="3156527" cy="3279103"/>
          </a:xfrm>
          <a:prstGeom prst="rect">
            <a:avLst/>
          </a:prstGeom>
          <a:noFill/>
        </p:spPr>
        <p:txBody>
          <a:bodyPr wrap="square" rtlCol="0">
            <a:spAutoFit/>
          </a:bodyPr>
          <a:lstStyle/>
          <a:p>
            <a:pPr>
              <a:lnSpc>
                <a:spcPct val="107000"/>
              </a:lnSpc>
              <a:spcAft>
                <a:spcPts val="800"/>
              </a:spcAft>
              <a:buClr>
                <a:schemeClr val="accent1"/>
              </a:buClr>
            </a:pPr>
            <a:r>
              <a:rPr lang="en-IN" sz="1400" dirty="0">
                <a:effectLst/>
                <a:latin typeface="+mj-lt"/>
                <a:ea typeface="Calibri" panose="020F0502020204030204" pitchFamily="34" charset="0"/>
                <a:cs typeface="Calibri" panose="020F0502020204030204" pitchFamily="34" charset="0"/>
              </a:rPr>
              <a:t>-As you can see , I had called the algorithms, then I called the empty list with the name models [ ], and calling all the model one by one and storing the result in that.  </a:t>
            </a:r>
            <a:endParaRPr lang="en-IN" sz="1400" dirty="0">
              <a:effectLst/>
              <a:latin typeface="+mj-lt"/>
              <a:ea typeface="Calibri" panose="020F0502020204030204" pitchFamily="34" charset="0"/>
              <a:cs typeface="Times New Roman" panose="02020603050405020304" pitchFamily="18" charset="0"/>
            </a:endParaRPr>
          </a:p>
          <a:p>
            <a:pPr>
              <a:lnSpc>
                <a:spcPct val="107000"/>
              </a:lnSpc>
              <a:spcAft>
                <a:spcPts val="800"/>
              </a:spcAft>
              <a:buClr>
                <a:schemeClr val="accent1"/>
              </a:buClr>
            </a:pPr>
            <a:r>
              <a:rPr lang="en-IN" sz="1400" dirty="0">
                <a:effectLst/>
                <a:latin typeface="+mj-lt"/>
                <a:ea typeface="Calibri" panose="020F0502020204030204" pitchFamily="34" charset="0"/>
                <a:cs typeface="Calibri" panose="020F0502020204030204" pitchFamily="34" charset="0"/>
              </a:rPr>
              <a:t>-We can observe that I imported the metrics to find the accuracy score, roc_auc_curve, auc, confusion_matrix and classification_report in order to interpret the model’s output. Then I also selected the model to find the cross_validation_score value. </a:t>
            </a:r>
            <a:endParaRPr lang="en-IN" sz="1400" dirty="0">
              <a:effectLst/>
              <a:latin typeface="+mj-lt"/>
              <a:ea typeface="Calibri" panose="020F0502020204030204" pitchFamily="34" charset="0"/>
              <a:cs typeface="Times New Roman" panose="02020603050405020304" pitchFamily="18" charset="0"/>
            </a:endParaRPr>
          </a:p>
          <a:p>
            <a:endParaRPr lang="en-IN" sz="1400" dirty="0">
              <a:latin typeface="+mj-lt"/>
            </a:endParaRPr>
          </a:p>
        </p:txBody>
      </p:sp>
    </p:spTree>
    <p:extLst>
      <p:ext uri="{BB962C8B-B14F-4D97-AF65-F5344CB8AC3E}">
        <p14:creationId xmlns:p14="http://schemas.microsoft.com/office/powerpoint/2010/main" val="39336370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F66296-6F5C-4C00-A64E-DCAA04B4230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6880" y="133305"/>
            <a:ext cx="5246990" cy="3524295"/>
          </a:xfrm>
          <a:prstGeom prst="rect">
            <a:avLst/>
          </a:prstGeom>
          <a:noFill/>
          <a:ln>
            <a:noFill/>
          </a:ln>
        </p:spPr>
      </p:pic>
      <p:pic>
        <p:nvPicPr>
          <p:cNvPr id="6" name="Picture 5">
            <a:extLst>
              <a:ext uri="{FF2B5EF4-FFF2-40B4-BE49-F238E27FC236}">
                <a16:creationId xmlns:a16="http://schemas.microsoft.com/office/drawing/2014/main" id="{D20EFC04-F0EA-456C-B82D-F5B88F2DA1E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96880" y="3657600"/>
            <a:ext cx="5246990" cy="992372"/>
          </a:xfrm>
          <a:prstGeom prst="rect">
            <a:avLst/>
          </a:prstGeom>
          <a:noFill/>
          <a:ln>
            <a:noFill/>
          </a:ln>
        </p:spPr>
      </p:pic>
      <p:sp>
        <p:nvSpPr>
          <p:cNvPr id="7" name="TextBox 6">
            <a:extLst>
              <a:ext uri="{FF2B5EF4-FFF2-40B4-BE49-F238E27FC236}">
                <a16:creationId xmlns:a16="http://schemas.microsoft.com/office/drawing/2014/main" id="{9FDC3833-53FF-4C40-A625-F9508EB4081C}"/>
              </a:ext>
            </a:extLst>
          </p:cNvPr>
          <p:cNvSpPr txBox="1"/>
          <p:nvPr/>
        </p:nvSpPr>
        <p:spPr>
          <a:xfrm>
            <a:off x="5748670" y="432391"/>
            <a:ext cx="3324446" cy="2862322"/>
          </a:xfrm>
          <a:prstGeom prst="rect">
            <a:avLst/>
          </a:prstGeom>
          <a:noFill/>
        </p:spPr>
        <p:txBody>
          <a:bodyPr wrap="square" rtlCol="0">
            <a:spAutoFit/>
          </a:bodyPr>
          <a:lstStyle/>
          <a:p>
            <a:r>
              <a:rPr lang="en-IN" sz="1800" dirty="0">
                <a:effectLst/>
                <a:latin typeface="+mj-lt"/>
                <a:ea typeface="Calibri" panose="020F0502020204030204" pitchFamily="34" charset="0"/>
                <a:cs typeface="Times New Roman" panose="02020603050405020304" pitchFamily="18" charset="0"/>
              </a:rPr>
              <a:t>As you can observe, I made a for loop and called all the algorithms one by one and appending their result to models. The same I had done to store roc_auc_curve, auc score, and cross validation score. Let me show the output so that we can glance the result in more appropriate way. </a:t>
            </a:r>
          </a:p>
          <a:p>
            <a:endParaRPr lang="en-IN" sz="1800" dirty="0">
              <a:latin typeface="+mj-lt"/>
            </a:endParaRPr>
          </a:p>
        </p:txBody>
      </p:sp>
    </p:spTree>
    <p:extLst>
      <p:ext uri="{BB962C8B-B14F-4D97-AF65-F5344CB8AC3E}">
        <p14:creationId xmlns:p14="http://schemas.microsoft.com/office/powerpoint/2010/main" val="31764099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637C1F5-F84D-4697-AD95-39AA5921CC04}"/>
              </a:ext>
            </a:extLst>
          </p:cNvPr>
          <p:cNvSpPr>
            <a:spLocks noGrp="1"/>
          </p:cNvSpPr>
          <p:nvPr>
            <p:ph type="subTitle" idx="1"/>
          </p:nvPr>
        </p:nvSpPr>
        <p:spPr>
          <a:xfrm>
            <a:off x="163033" y="255182"/>
            <a:ext cx="8527311" cy="1141227"/>
          </a:xfrm>
        </p:spPr>
        <p:txBody>
          <a:bodyPr/>
          <a:lstStyle/>
          <a:p>
            <a:pPr algn="l"/>
            <a:r>
              <a:rPr lang="en-IN" sz="1600" dirty="0">
                <a:solidFill>
                  <a:schemeClr val="tx1"/>
                </a:solidFill>
                <a:effectLst/>
                <a:ea typeface="Calibri" panose="020F0502020204030204" pitchFamily="34" charset="0"/>
                <a:cs typeface="Times New Roman" panose="02020603050405020304" pitchFamily="18" charset="0"/>
              </a:rPr>
              <a:t>We saved the outputs obtained in a new data frame and the code is given below:</a:t>
            </a:r>
          </a:p>
          <a:p>
            <a:pPr algn="l"/>
            <a:endParaRPr lang="en-IN" sz="1600" dirty="0">
              <a:solidFill>
                <a:schemeClr val="tx1"/>
              </a:solidFill>
            </a:endParaRPr>
          </a:p>
        </p:txBody>
      </p:sp>
      <p:sp>
        <p:nvSpPr>
          <p:cNvPr id="7" name="TextBox 6">
            <a:extLst>
              <a:ext uri="{FF2B5EF4-FFF2-40B4-BE49-F238E27FC236}">
                <a16:creationId xmlns:a16="http://schemas.microsoft.com/office/drawing/2014/main" id="{D0398E62-23B1-4EE3-B6B8-B9AF87EF39F5}"/>
              </a:ext>
            </a:extLst>
          </p:cNvPr>
          <p:cNvSpPr txBox="1"/>
          <p:nvPr/>
        </p:nvSpPr>
        <p:spPr>
          <a:xfrm>
            <a:off x="1098697" y="2070986"/>
            <a:ext cx="7237229" cy="2432589"/>
          </a:xfrm>
          <a:prstGeom prst="rect">
            <a:avLst/>
          </a:prstGeom>
          <a:noFill/>
        </p:spPr>
        <p:txBody>
          <a:bodyPr wrap="square">
            <a:spAutoFit/>
          </a:bodyPr>
          <a:lstStyle/>
          <a:p>
            <a:pPr>
              <a:lnSpc>
                <a:spcPct val="107000"/>
              </a:lnSpc>
              <a:spcAft>
                <a:spcPts val="800"/>
              </a:spcAft>
            </a:pPr>
            <a:endParaRPr lang="en-IN" sz="1400" dirty="0">
              <a:effectLst/>
              <a:latin typeface="+mj-lt"/>
              <a:ea typeface="Calibri" panose="020F0502020204030204" pitchFamily="34" charset="0"/>
              <a:cs typeface="Calibri" panose="020F0502020204030204" pitchFamily="34" charset="0"/>
            </a:endParaRPr>
          </a:p>
          <a:p>
            <a:pPr>
              <a:lnSpc>
                <a:spcPct val="107000"/>
              </a:lnSpc>
              <a:spcAft>
                <a:spcPts val="800"/>
              </a:spcAft>
            </a:pPr>
            <a:endParaRPr lang="en-IN" dirty="0">
              <a:latin typeface="+mj-lt"/>
              <a:ea typeface="Calibri" panose="020F0502020204030204" pitchFamily="34" charset="0"/>
              <a:cs typeface="Calibri" panose="020F0502020204030204" pitchFamily="34" charset="0"/>
            </a:endParaRPr>
          </a:p>
          <a:p>
            <a:pPr>
              <a:lnSpc>
                <a:spcPct val="107000"/>
              </a:lnSpc>
              <a:spcAft>
                <a:spcPts val="800"/>
              </a:spcAft>
            </a:pPr>
            <a:endParaRPr lang="en-IN" sz="1400" dirty="0">
              <a:effectLst/>
              <a:latin typeface="+mj-lt"/>
              <a:ea typeface="Calibri" panose="020F0502020204030204" pitchFamily="34" charset="0"/>
              <a:cs typeface="Calibri" panose="020F0502020204030204" pitchFamily="34" charset="0"/>
            </a:endParaRPr>
          </a:p>
          <a:p>
            <a:pPr>
              <a:lnSpc>
                <a:spcPct val="107000"/>
              </a:lnSpc>
              <a:spcAft>
                <a:spcPts val="800"/>
              </a:spcAft>
            </a:pPr>
            <a:endParaRPr lang="en-IN" dirty="0">
              <a:latin typeface="+mj-lt"/>
              <a:ea typeface="Calibri" panose="020F0502020204030204" pitchFamily="34" charset="0"/>
              <a:cs typeface="Calibri" panose="020F0502020204030204" pitchFamily="34" charset="0"/>
            </a:endParaRPr>
          </a:p>
          <a:p>
            <a:pPr algn="just">
              <a:lnSpc>
                <a:spcPct val="107000"/>
              </a:lnSpc>
              <a:spcAft>
                <a:spcPts val="800"/>
              </a:spcAft>
            </a:pPr>
            <a:endParaRPr lang="en-IN" sz="1600" dirty="0">
              <a:effectLst/>
              <a:latin typeface="+mj-lt"/>
              <a:ea typeface="Calibri" panose="020F0502020204030204" pitchFamily="34" charset="0"/>
              <a:cs typeface="Calibri" panose="020F0502020204030204" pitchFamily="34" charset="0"/>
            </a:endParaRPr>
          </a:p>
          <a:p>
            <a:pPr algn="just">
              <a:lnSpc>
                <a:spcPct val="107000"/>
              </a:lnSpc>
              <a:spcAft>
                <a:spcPts val="800"/>
              </a:spcAft>
            </a:pPr>
            <a:r>
              <a:rPr lang="en-IN" sz="1600" dirty="0">
                <a:effectLst/>
                <a:latin typeface="+mj-lt"/>
                <a:ea typeface="Calibri" panose="020F0502020204030204" pitchFamily="34" charset="0"/>
                <a:cs typeface="Calibri" panose="020F0502020204030204" pitchFamily="34" charset="0"/>
              </a:rPr>
              <a:t>We can see that Gradient Boosting Classifier algorithm is performing well compared to other algorithms, as it is giving an accuracy score of 88.97</a:t>
            </a:r>
            <a:endParaRPr lang="en-IN" sz="1600" dirty="0">
              <a:effectLst/>
              <a:latin typeface="+mj-lt"/>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AEE2B720-FA86-4283-8412-B4AE57CFE4F4}"/>
              </a:ext>
            </a:extLst>
          </p:cNvPr>
          <p:cNvPicPr>
            <a:picLocks noChangeAspect="1"/>
          </p:cNvPicPr>
          <p:nvPr/>
        </p:nvPicPr>
        <p:blipFill>
          <a:blip r:embed="rId2"/>
          <a:stretch>
            <a:fillRect/>
          </a:stretch>
        </p:blipFill>
        <p:spPr>
          <a:xfrm>
            <a:off x="741468" y="667311"/>
            <a:ext cx="7077006" cy="2807350"/>
          </a:xfrm>
          <a:prstGeom prst="rect">
            <a:avLst/>
          </a:prstGeom>
        </p:spPr>
      </p:pic>
    </p:spTree>
    <p:extLst>
      <p:ext uri="{BB962C8B-B14F-4D97-AF65-F5344CB8AC3E}">
        <p14:creationId xmlns:p14="http://schemas.microsoft.com/office/powerpoint/2010/main" val="27997643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CFB4CC5-82B4-40B9-9A0B-E96D00AB6A19}"/>
              </a:ext>
            </a:extLst>
          </p:cNvPr>
          <p:cNvSpPr>
            <a:spLocks noGrp="1"/>
          </p:cNvSpPr>
          <p:nvPr>
            <p:ph type="subTitle" idx="1"/>
          </p:nvPr>
        </p:nvSpPr>
        <p:spPr>
          <a:xfrm>
            <a:off x="616688" y="226828"/>
            <a:ext cx="8179982" cy="4572000"/>
          </a:xfrm>
        </p:spPr>
        <p:txBody>
          <a:bodyPr/>
          <a:lstStyle/>
          <a:p>
            <a:pPr marL="0" indent="0" algn="l"/>
            <a:r>
              <a:rPr lang="en-IN" sz="1600" b="1" dirty="0">
                <a:solidFill>
                  <a:schemeClr val="tx1"/>
                </a:solidFill>
                <a:effectLst/>
                <a:latin typeface="+mj-lt"/>
                <a:ea typeface="Calibri" panose="020F0502020204030204" pitchFamily="34" charset="0"/>
                <a:cs typeface="Times New Roman" panose="02020603050405020304" pitchFamily="18" charset="0"/>
              </a:rPr>
              <a:t>-Key Metrics for success in solving problem under consideration</a:t>
            </a:r>
            <a:endParaRPr lang="en-IN" sz="1600" dirty="0">
              <a:solidFill>
                <a:schemeClr val="tx1"/>
              </a:solidFill>
              <a:effectLst/>
              <a:latin typeface="+mj-lt"/>
              <a:ea typeface="Calibri" panose="020F0502020204030204" pitchFamily="34" charset="0"/>
              <a:cs typeface="Times New Roman" panose="02020603050405020304" pitchFamily="18" charset="0"/>
            </a:endParaRPr>
          </a:p>
          <a:p>
            <a:pPr algn="l"/>
            <a:endParaRPr lang="en-IN" dirty="0">
              <a:solidFill>
                <a:schemeClr val="tx1"/>
              </a:solidFill>
              <a:latin typeface="+mj-lt"/>
            </a:endParaRPr>
          </a:p>
          <a:p>
            <a:pPr marL="0" indent="0" algn="l">
              <a:buSzPct val="100000"/>
            </a:pPr>
            <a:r>
              <a:rPr lang="en-IN" sz="1800" dirty="0">
                <a:solidFill>
                  <a:schemeClr val="tx1"/>
                </a:solidFill>
                <a:latin typeface="+mj-lt"/>
              </a:rPr>
              <a:t>-Cross-validation</a:t>
            </a:r>
          </a:p>
          <a:p>
            <a:pPr algn="l">
              <a:buSzPct val="100000"/>
              <a:buFont typeface="Wingdings" panose="05000000000000000000" pitchFamily="2" charset="2"/>
              <a:buChar char="Ø"/>
            </a:pPr>
            <a:endParaRPr lang="en-IN" sz="1800" dirty="0">
              <a:solidFill>
                <a:schemeClr val="tx1"/>
              </a:solidFill>
              <a:latin typeface="+mj-lt"/>
            </a:endParaRPr>
          </a:p>
          <a:p>
            <a:pPr marL="0" indent="0" algn="l">
              <a:buSzPct val="100000"/>
            </a:pPr>
            <a:r>
              <a:rPr lang="en-IN" sz="1800" dirty="0">
                <a:solidFill>
                  <a:schemeClr val="tx1"/>
                </a:solidFill>
                <a:latin typeface="+mj-lt"/>
              </a:rPr>
              <a:t>-Confusion matrix</a:t>
            </a:r>
          </a:p>
          <a:p>
            <a:pPr algn="l">
              <a:buSzPct val="100000"/>
              <a:buFont typeface="Wingdings" panose="05000000000000000000" pitchFamily="2" charset="2"/>
              <a:buChar char="Ø"/>
            </a:pPr>
            <a:endParaRPr lang="en-IN" sz="1800" dirty="0">
              <a:solidFill>
                <a:schemeClr val="tx1"/>
              </a:solidFill>
              <a:latin typeface="+mj-lt"/>
            </a:endParaRPr>
          </a:p>
          <a:p>
            <a:pPr marL="0" indent="0" algn="l">
              <a:buSzPct val="100000"/>
            </a:pPr>
            <a:r>
              <a:rPr lang="en-IN" sz="1800" dirty="0">
                <a:solidFill>
                  <a:schemeClr val="tx1"/>
                </a:solidFill>
                <a:latin typeface="+mj-lt"/>
              </a:rPr>
              <a:t>-Classification report</a:t>
            </a:r>
          </a:p>
          <a:p>
            <a:pPr algn="l">
              <a:buSzPct val="100000"/>
              <a:buFont typeface="Wingdings" panose="05000000000000000000" pitchFamily="2" charset="2"/>
              <a:buChar char="Ø"/>
            </a:pPr>
            <a:endParaRPr lang="en-IN" sz="1800" dirty="0">
              <a:solidFill>
                <a:schemeClr val="tx1"/>
              </a:solidFill>
              <a:latin typeface="+mj-lt"/>
            </a:endParaRPr>
          </a:p>
          <a:p>
            <a:pPr marL="0" indent="0" algn="l">
              <a:buSzPct val="100000"/>
            </a:pPr>
            <a:r>
              <a:rPr lang="en-IN" sz="1800" dirty="0">
                <a:solidFill>
                  <a:schemeClr val="tx1"/>
                </a:solidFill>
                <a:latin typeface="+mj-lt"/>
              </a:rPr>
              <a:t>-AUC-ROC curve and score</a:t>
            </a:r>
          </a:p>
          <a:p>
            <a:pPr marL="114300" indent="0" algn="l">
              <a:buSzPct val="100000"/>
            </a:pPr>
            <a:endParaRPr lang="en-IN" sz="1800" dirty="0">
              <a:solidFill>
                <a:schemeClr val="tx1"/>
              </a:solidFill>
              <a:latin typeface="+mj-lt"/>
            </a:endParaRPr>
          </a:p>
          <a:p>
            <a:pPr marL="0" indent="0" algn="l">
              <a:buSzPct val="100000"/>
            </a:pPr>
            <a:r>
              <a:rPr lang="en-IN" sz="1800" dirty="0">
                <a:solidFill>
                  <a:schemeClr val="tx1"/>
                </a:solidFill>
                <a:latin typeface="+mj-lt"/>
              </a:rPr>
              <a:t>-Hyperparameter Tuning using GridSearchCV</a:t>
            </a:r>
          </a:p>
          <a:p>
            <a:pPr algn="l">
              <a:buSzPct val="100000"/>
              <a:buFont typeface="Wingdings" panose="05000000000000000000" pitchFamily="2" charset="2"/>
              <a:buChar char="Ø"/>
            </a:pPr>
            <a:endParaRPr lang="en-IN" sz="1800" dirty="0">
              <a:solidFill>
                <a:schemeClr val="tx1"/>
              </a:solidFill>
              <a:latin typeface="+mj-lt"/>
            </a:endParaRPr>
          </a:p>
          <a:p>
            <a:pPr marL="114300" indent="0" algn="just">
              <a:buSzPct val="100000"/>
            </a:pPr>
            <a:r>
              <a:rPr lang="en-IN" sz="1700" dirty="0">
                <a:solidFill>
                  <a:schemeClr val="tx1"/>
                </a:solidFill>
                <a:effectLst/>
                <a:latin typeface="+mj-lt"/>
                <a:ea typeface="Calibri" panose="020F0502020204030204" pitchFamily="34" charset="0"/>
                <a:cs typeface="Calibri" panose="020F0502020204030204" pitchFamily="34" charset="0"/>
              </a:rPr>
              <a:t>After applying the Tuning, we see that our scores had been increased with the help of best parameters obtained, i.e., accuracy score from 88.97 to 89 and they are good scores too. Now, we can finalize Gradient Boosting Classifier algorithm model as the final model.</a:t>
            </a:r>
            <a:endParaRPr lang="en-IN" sz="1700" dirty="0">
              <a:solidFill>
                <a:schemeClr val="tx1"/>
              </a:solidFill>
              <a:effectLst/>
              <a:latin typeface="+mj-lt"/>
              <a:ea typeface="Calibri" panose="020F0502020204030204" pitchFamily="34" charset="0"/>
              <a:cs typeface="Times New Roman" panose="02020603050405020304" pitchFamily="18" charset="0"/>
            </a:endParaRPr>
          </a:p>
          <a:p>
            <a:pPr marL="114300" indent="0" algn="l">
              <a:buSzPct val="100000"/>
            </a:pPr>
            <a:endParaRPr lang="en-IN" sz="1800" dirty="0">
              <a:solidFill>
                <a:schemeClr val="tx1"/>
              </a:solidFill>
              <a:latin typeface="+mj-lt"/>
            </a:endParaRPr>
          </a:p>
          <a:p>
            <a:pPr marL="114300" indent="0" algn="l">
              <a:buSzPct val="100000"/>
            </a:pPr>
            <a:endParaRPr lang="en-IN" sz="1800" dirty="0">
              <a:solidFill>
                <a:schemeClr val="tx1"/>
              </a:solidFill>
              <a:latin typeface="+mj-lt"/>
            </a:endParaRPr>
          </a:p>
        </p:txBody>
      </p:sp>
    </p:spTree>
    <p:extLst>
      <p:ext uri="{BB962C8B-B14F-4D97-AF65-F5344CB8AC3E}">
        <p14:creationId xmlns:p14="http://schemas.microsoft.com/office/powerpoint/2010/main" val="33207124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860895-011D-4FA1-AEB3-CC73F0D19049}"/>
              </a:ext>
            </a:extLst>
          </p:cNvPr>
          <p:cNvSpPr>
            <a:spLocks noGrp="1"/>
          </p:cNvSpPr>
          <p:nvPr>
            <p:ph type="subTitle" idx="1"/>
          </p:nvPr>
        </p:nvSpPr>
        <p:spPr>
          <a:xfrm>
            <a:off x="411126" y="311888"/>
            <a:ext cx="8420986" cy="4550735"/>
          </a:xfrm>
        </p:spPr>
        <p:txBody>
          <a:bodyPr/>
          <a:lstStyle/>
          <a:p>
            <a:pPr marL="0" indent="0" algn="l"/>
            <a:r>
              <a:rPr lang="en-US" sz="1600" dirty="0">
                <a:solidFill>
                  <a:schemeClr val="tx1"/>
                </a:solidFill>
                <a:latin typeface="+mj-lt"/>
              </a:rPr>
              <a:t>-Final the model</a:t>
            </a:r>
          </a:p>
          <a:p>
            <a:pPr algn="l">
              <a:buFont typeface="Courier New" panose="02070309020205020404" pitchFamily="49" charset="0"/>
              <a:buChar char="o"/>
            </a:pPr>
            <a:endParaRPr lang="en-US" sz="1600" dirty="0">
              <a:solidFill>
                <a:schemeClr val="tx1"/>
              </a:solidFill>
              <a:latin typeface="+mj-lt"/>
            </a:endParaRPr>
          </a:p>
          <a:p>
            <a:pPr marL="114300" indent="0" algn="just"/>
            <a:r>
              <a:rPr lang="en-IN" sz="1600" dirty="0">
                <a:solidFill>
                  <a:schemeClr val="tx1"/>
                </a:solidFill>
                <a:effectLst/>
                <a:latin typeface="+mj-lt"/>
                <a:ea typeface="Calibri" panose="020F0502020204030204" pitchFamily="34" charset="0"/>
                <a:cs typeface="Times New Roman" panose="02020603050405020304" pitchFamily="18" charset="0"/>
              </a:rPr>
              <a:t>We will final the best model obtained by saving the predictions in a separate csv file and also, we will save the model in either a pickle or obj file using joblib library.</a:t>
            </a:r>
          </a:p>
          <a:p>
            <a:pPr marL="114300" indent="0" algn="l"/>
            <a:endParaRPr lang="en-IN" sz="1600" dirty="0">
              <a:solidFill>
                <a:schemeClr val="tx1"/>
              </a:solidFill>
              <a:latin typeface="+mj-lt"/>
            </a:endParaRPr>
          </a:p>
        </p:txBody>
      </p:sp>
      <p:pic>
        <p:nvPicPr>
          <p:cNvPr id="5" name="Picture 4">
            <a:extLst>
              <a:ext uri="{FF2B5EF4-FFF2-40B4-BE49-F238E27FC236}">
                <a16:creationId xmlns:a16="http://schemas.microsoft.com/office/drawing/2014/main" id="{7389DA1A-A8FB-43D6-9D79-E59A8970A13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11350" y="1772359"/>
            <a:ext cx="6797748" cy="2551548"/>
          </a:xfrm>
          <a:prstGeom prst="rect">
            <a:avLst/>
          </a:prstGeom>
          <a:noFill/>
          <a:ln>
            <a:noFill/>
          </a:ln>
        </p:spPr>
      </p:pic>
    </p:spTree>
    <p:extLst>
      <p:ext uri="{BB962C8B-B14F-4D97-AF65-F5344CB8AC3E}">
        <p14:creationId xmlns:p14="http://schemas.microsoft.com/office/powerpoint/2010/main" val="23109123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DAFF-760D-4B18-9B67-43545E9295C1}"/>
              </a:ext>
            </a:extLst>
          </p:cNvPr>
          <p:cNvSpPr>
            <a:spLocks noGrp="1"/>
          </p:cNvSpPr>
          <p:nvPr>
            <p:ph type="title"/>
          </p:nvPr>
        </p:nvSpPr>
        <p:spPr>
          <a:xfrm>
            <a:off x="453656" y="255182"/>
            <a:ext cx="8236688" cy="637954"/>
          </a:xfrm>
        </p:spPr>
        <p:txBody>
          <a:bodyPr/>
          <a:lstStyle/>
          <a:p>
            <a:pPr algn="l"/>
            <a:r>
              <a:rPr lang="en-US" sz="2800" dirty="0">
                <a:solidFill>
                  <a:schemeClr val="tx1"/>
                </a:solidFill>
                <a:latin typeface="+mn-lt"/>
              </a:rPr>
              <a:t>CONCLUSION</a:t>
            </a:r>
            <a:endParaRPr lang="en-IN" sz="2800" dirty="0">
              <a:solidFill>
                <a:schemeClr val="tx1"/>
              </a:solidFill>
              <a:latin typeface="+mn-lt"/>
            </a:endParaRPr>
          </a:p>
        </p:txBody>
      </p:sp>
      <p:sp>
        <p:nvSpPr>
          <p:cNvPr id="3" name="Subtitle 2">
            <a:extLst>
              <a:ext uri="{FF2B5EF4-FFF2-40B4-BE49-F238E27FC236}">
                <a16:creationId xmlns:a16="http://schemas.microsoft.com/office/drawing/2014/main" id="{DFED5BB9-F7E8-46EA-9156-3BD5AEDAF164}"/>
              </a:ext>
            </a:extLst>
          </p:cNvPr>
          <p:cNvSpPr>
            <a:spLocks noGrp="1"/>
          </p:cNvSpPr>
          <p:nvPr>
            <p:ph type="subTitle" idx="1"/>
          </p:nvPr>
        </p:nvSpPr>
        <p:spPr>
          <a:xfrm>
            <a:off x="361507" y="893136"/>
            <a:ext cx="8555665" cy="4111255"/>
          </a:xfrm>
        </p:spPr>
        <p:txBody>
          <a:bodyPr/>
          <a:lstStyle/>
          <a:p>
            <a:pPr marL="0" lvl="0" indent="0" algn="just">
              <a:lnSpc>
                <a:spcPct val="107000"/>
              </a:lnSpc>
              <a:buSzPct val="100000"/>
            </a:pPr>
            <a:r>
              <a:rPr lang="en-IN" sz="1400" dirty="0">
                <a:solidFill>
                  <a:schemeClr val="tx1"/>
                </a:solidFill>
                <a:effectLst/>
                <a:latin typeface="+mj-lt"/>
                <a:ea typeface="Times New Roman" panose="02020603050405020304" pitchFamily="18" charset="0"/>
                <a:cs typeface="Calibri" panose="020F0502020204030204" pitchFamily="34" charset="0"/>
              </a:rPr>
              <a:t>-After getting an insight of this dataset, we were able to understand how the people took loans and how they repaid on the basis of various factors. </a:t>
            </a:r>
            <a:endParaRPr lang="en-IN" sz="1400" dirty="0">
              <a:solidFill>
                <a:schemeClr val="tx1"/>
              </a:solidFill>
              <a:effectLst/>
              <a:latin typeface="+mj-lt"/>
              <a:ea typeface="Calibri" panose="020F0502020204030204" pitchFamily="34" charset="0"/>
              <a:cs typeface="Times New Roman" panose="02020603050405020304" pitchFamily="18" charset="0"/>
            </a:endParaRPr>
          </a:p>
          <a:p>
            <a:pPr marL="0" lvl="0" indent="0" algn="just">
              <a:lnSpc>
                <a:spcPct val="107000"/>
              </a:lnSpc>
              <a:spcBef>
                <a:spcPts val="1200"/>
              </a:spcBef>
              <a:buSzPct val="100000"/>
            </a:pPr>
            <a:r>
              <a:rPr lang="en-IN" sz="1400" dirty="0">
                <a:solidFill>
                  <a:schemeClr val="tx1"/>
                </a:solidFill>
                <a:effectLst/>
                <a:latin typeface="+mj-lt"/>
                <a:ea typeface="Times New Roman" panose="02020603050405020304" pitchFamily="18" charset="0"/>
                <a:cs typeface="Calibri" panose="020F0502020204030204" pitchFamily="34" charset="0"/>
              </a:rPr>
              <a:t>-First, we loaded the dataset and did the EDA process and other pre-processing techniques like skewness check and removal, handling the outliers present, filling the missing data, visualizing the distribution of data, etc.</a:t>
            </a:r>
            <a:endParaRPr lang="en-IN" sz="1400" dirty="0">
              <a:solidFill>
                <a:schemeClr val="tx1"/>
              </a:solidFill>
              <a:effectLst/>
              <a:latin typeface="+mj-lt"/>
              <a:ea typeface="Calibri" panose="020F0502020204030204" pitchFamily="34" charset="0"/>
              <a:cs typeface="Times New Roman" panose="02020603050405020304" pitchFamily="18" charset="0"/>
            </a:endParaRPr>
          </a:p>
          <a:p>
            <a:pPr marL="0" lvl="0" indent="0" algn="just">
              <a:lnSpc>
                <a:spcPct val="107000"/>
              </a:lnSpc>
              <a:spcBef>
                <a:spcPts val="1200"/>
              </a:spcBef>
              <a:buSzPct val="100000"/>
            </a:pPr>
            <a:r>
              <a:rPr lang="en-IN" sz="1400" dirty="0">
                <a:solidFill>
                  <a:schemeClr val="tx1"/>
                </a:solidFill>
                <a:effectLst/>
                <a:latin typeface="+mj-lt"/>
                <a:ea typeface="Times New Roman" panose="02020603050405020304" pitchFamily="18" charset="0"/>
                <a:cs typeface="Calibri" panose="020F0502020204030204" pitchFamily="34" charset="0"/>
              </a:rPr>
              <a:t>-There were some customers with no loan history and it is because the data is imbalanced such that, label ‘1’ has approximately 87.5% records, while, label ‘0’ has approximately 12.5% records.</a:t>
            </a:r>
            <a:endParaRPr lang="en-IN" sz="1400" dirty="0">
              <a:solidFill>
                <a:schemeClr val="tx1"/>
              </a:solidFill>
              <a:effectLst/>
              <a:latin typeface="+mj-lt"/>
              <a:ea typeface="Calibri" panose="020F0502020204030204" pitchFamily="34" charset="0"/>
              <a:cs typeface="Times New Roman" panose="02020603050405020304" pitchFamily="18" charset="0"/>
            </a:endParaRPr>
          </a:p>
          <a:p>
            <a:pPr marL="0" lvl="0" indent="0" algn="just">
              <a:lnSpc>
                <a:spcPct val="107000"/>
              </a:lnSpc>
              <a:spcBef>
                <a:spcPts val="1200"/>
              </a:spcBef>
              <a:spcAft>
                <a:spcPts val="800"/>
              </a:spcAft>
              <a:buSzPct val="100000"/>
            </a:pPr>
            <a:r>
              <a:rPr lang="en-IN" sz="1400" dirty="0">
                <a:solidFill>
                  <a:schemeClr val="tx1"/>
                </a:solidFill>
                <a:effectLst/>
                <a:latin typeface="+mj-lt"/>
                <a:ea typeface="Times New Roman" panose="02020603050405020304" pitchFamily="18" charset="0"/>
                <a:cs typeface="Calibri" panose="020F0502020204030204" pitchFamily="34" charset="0"/>
              </a:rPr>
              <a:t>-There were many outliers present in the dataset and even though they were present, we used the original data itself as the data loss should not be more than 7-8% of data. When we checked the percentage loss after handling outliers, it was nearly 22% so that we used the original data itself with outliers in it.</a:t>
            </a:r>
          </a:p>
          <a:p>
            <a:pPr marL="0" lvl="0" indent="0" algn="just">
              <a:lnSpc>
                <a:spcPct val="107000"/>
              </a:lnSpc>
              <a:spcBef>
                <a:spcPts val="1200"/>
              </a:spcBef>
              <a:spcAft>
                <a:spcPts val="800"/>
              </a:spcAft>
              <a:buSzPct val="100000"/>
            </a:pPr>
            <a:r>
              <a:rPr lang="en-IN" sz="1400" dirty="0">
                <a:solidFill>
                  <a:schemeClr val="tx1"/>
                </a:solidFill>
                <a:effectLst/>
                <a:latin typeface="+mj-lt"/>
                <a:ea typeface="Times New Roman" panose="02020603050405020304" pitchFamily="18" charset="0"/>
                <a:cs typeface="Calibri" panose="020F0502020204030204" pitchFamily="34" charset="0"/>
              </a:rPr>
              <a:t>-Then we did the model training, building the model and finding out the best model on the basis of different metrices scores we got like ROC-AUC curve, Classification Report, Confusion matrix, etc.</a:t>
            </a:r>
            <a:endParaRPr lang="en-IN" sz="1400" dirty="0">
              <a:solidFill>
                <a:schemeClr val="tx1"/>
              </a:solidFill>
              <a:effectLst/>
              <a:latin typeface="+mj-lt"/>
              <a:ea typeface="Times New Roman" panose="02020603050405020304" pitchFamily="18" charset="0"/>
              <a:cs typeface="Helvetica" panose="020B0604020202020204" pitchFamily="34" charset="0"/>
            </a:endParaRPr>
          </a:p>
          <a:p>
            <a:pPr marL="342900" lvl="0" indent="-342900" algn="just">
              <a:lnSpc>
                <a:spcPct val="107000"/>
              </a:lnSpc>
              <a:spcBef>
                <a:spcPts val="1200"/>
              </a:spcBef>
              <a:spcAft>
                <a:spcPts val="800"/>
              </a:spcAft>
              <a:buFont typeface="Wingdings" panose="05000000000000000000" pitchFamily="2" charset="2"/>
              <a:buChar char="Ø"/>
            </a:pPr>
            <a:endParaRPr lang="en-IN" sz="1400" dirty="0">
              <a:solidFill>
                <a:schemeClr val="tx1"/>
              </a:solidFill>
              <a:effectLst/>
              <a:latin typeface="+mj-lt"/>
              <a:ea typeface="Times New Roman" panose="02020603050405020304" pitchFamily="18" charset="0"/>
              <a:cs typeface="Helvetica" panose="020B0604020202020204" pitchFamily="34" charset="0"/>
            </a:endParaRPr>
          </a:p>
          <a:p>
            <a:pPr algn="l"/>
            <a:endParaRPr lang="en-IN" sz="1400" dirty="0">
              <a:solidFill>
                <a:schemeClr val="tx1"/>
              </a:solidFill>
              <a:latin typeface="+mj-lt"/>
            </a:endParaRPr>
          </a:p>
        </p:txBody>
      </p:sp>
    </p:spTree>
    <p:extLst>
      <p:ext uri="{BB962C8B-B14F-4D97-AF65-F5344CB8AC3E}">
        <p14:creationId xmlns:p14="http://schemas.microsoft.com/office/powerpoint/2010/main" val="29319701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911706-3778-42D8-9C3F-525892DC94DB}"/>
              </a:ext>
            </a:extLst>
          </p:cNvPr>
          <p:cNvSpPr>
            <a:spLocks noGrp="1"/>
          </p:cNvSpPr>
          <p:nvPr>
            <p:ph type="subTitle" idx="1"/>
          </p:nvPr>
        </p:nvSpPr>
        <p:spPr>
          <a:xfrm>
            <a:off x="191386" y="99238"/>
            <a:ext cx="8754141" cy="4756298"/>
          </a:xfrm>
        </p:spPr>
        <p:txBody>
          <a:bodyPr/>
          <a:lstStyle/>
          <a:p>
            <a:pPr marL="0" lvl="0" indent="0" algn="just">
              <a:lnSpc>
                <a:spcPct val="107000"/>
              </a:lnSpc>
              <a:spcBef>
                <a:spcPts val="1200"/>
              </a:spcBef>
              <a:buSzPct val="100000"/>
            </a:pPr>
            <a:r>
              <a:rPr lang="en-IN" sz="1400" dirty="0">
                <a:solidFill>
                  <a:schemeClr val="tx1"/>
                </a:solidFill>
                <a:effectLst/>
                <a:latin typeface="+mj-lt"/>
                <a:ea typeface="Times New Roman" panose="02020603050405020304" pitchFamily="18" charset="0"/>
                <a:cs typeface="Calibri" panose="020F0502020204030204" pitchFamily="34" charset="0"/>
              </a:rPr>
              <a:t>-We used algorithms like Logistic Regression, GaussianNB, DecisionTreeClassifier and KNeighborsClassifier algorithms for finding out the best model among those. We also used Ensemble Techniques like RandomForest, Adaboost and Gradient Boosting algorithms to find the best performing model. </a:t>
            </a:r>
            <a:endParaRPr lang="en-IN" sz="1400" dirty="0">
              <a:solidFill>
                <a:schemeClr val="tx1"/>
              </a:solidFill>
              <a:effectLst/>
              <a:latin typeface="+mj-lt"/>
              <a:ea typeface="Calibri" panose="020F0502020204030204" pitchFamily="34" charset="0"/>
              <a:cs typeface="Times New Roman" panose="02020603050405020304" pitchFamily="18" charset="0"/>
            </a:endParaRPr>
          </a:p>
          <a:p>
            <a:pPr marL="0" lvl="0" indent="0" algn="just">
              <a:lnSpc>
                <a:spcPct val="107000"/>
              </a:lnSpc>
              <a:spcBef>
                <a:spcPts val="1200"/>
              </a:spcBef>
              <a:buSzPct val="100000"/>
            </a:pPr>
            <a:r>
              <a:rPr lang="en-IN" sz="1400" dirty="0">
                <a:solidFill>
                  <a:schemeClr val="tx1"/>
                </a:solidFill>
                <a:effectLst/>
                <a:latin typeface="+mj-lt"/>
                <a:ea typeface="Times New Roman" panose="02020603050405020304" pitchFamily="18" charset="0"/>
                <a:cs typeface="Calibri" panose="020F0502020204030204" pitchFamily="34" charset="0"/>
              </a:rPr>
              <a:t>-After performing the analysis, we got Gradient Boosting Classifier algorithm as the best algorithms among all as it gave an accuracy score of 89.07 and cross_val_score of 89.02, which was highest among all. Then for finding out the best parameter and improving the scores, we performed Hyperparameter Tuning.</a:t>
            </a:r>
            <a:endParaRPr lang="en-IN" sz="1400" dirty="0">
              <a:solidFill>
                <a:schemeClr val="tx1"/>
              </a:solidFill>
              <a:effectLst/>
              <a:latin typeface="+mj-lt"/>
              <a:ea typeface="Calibri" panose="020F0502020204030204" pitchFamily="34" charset="0"/>
              <a:cs typeface="Times New Roman" panose="02020603050405020304" pitchFamily="18" charset="0"/>
            </a:endParaRPr>
          </a:p>
          <a:p>
            <a:pPr marL="0" lvl="0" indent="0" algn="just">
              <a:lnSpc>
                <a:spcPct val="107000"/>
              </a:lnSpc>
              <a:spcBef>
                <a:spcPts val="1200"/>
              </a:spcBef>
              <a:buSzPct val="100000"/>
            </a:pPr>
            <a:r>
              <a:rPr lang="en-IN" sz="1400" dirty="0">
                <a:solidFill>
                  <a:schemeClr val="tx1"/>
                </a:solidFill>
                <a:effectLst/>
                <a:latin typeface="+mj-lt"/>
                <a:ea typeface="Times New Roman" panose="02020603050405020304" pitchFamily="18" charset="0"/>
                <a:cs typeface="Calibri" panose="020F0502020204030204" pitchFamily="34" charset="0"/>
              </a:rPr>
              <a:t>-The problem while doing Hyperparameter Tuning is that it took nearly 2 hours to fetch the best parameters as there were nearly 2lakh records to process through and for ensemble techniques normally, tuning takes more time. For avoiding this problem, we can use other notebooks like Google Colaboratory for processing faster. </a:t>
            </a:r>
            <a:endParaRPr lang="en-IN" sz="1400" dirty="0">
              <a:solidFill>
                <a:schemeClr val="tx1"/>
              </a:solidFill>
              <a:effectLst/>
              <a:latin typeface="+mj-lt"/>
              <a:ea typeface="Calibri" panose="020F0502020204030204" pitchFamily="34" charset="0"/>
              <a:cs typeface="Times New Roman" panose="02020603050405020304" pitchFamily="18" charset="0"/>
            </a:endParaRPr>
          </a:p>
          <a:p>
            <a:pPr marL="0" lvl="0" indent="0" algn="just">
              <a:lnSpc>
                <a:spcPct val="107000"/>
              </a:lnSpc>
              <a:spcBef>
                <a:spcPts val="1200"/>
              </a:spcBef>
              <a:spcAft>
                <a:spcPts val="800"/>
              </a:spcAft>
              <a:buSzPct val="100000"/>
            </a:pPr>
            <a:r>
              <a:rPr lang="en-IN" sz="1400" dirty="0">
                <a:solidFill>
                  <a:schemeClr val="tx1"/>
                </a:solidFill>
                <a:effectLst/>
                <a:latin typeface="+mj-lt"/>
                <a:ea typeface="Times New Roman" panose="02020603050405020304" pitchFamily="18" charset="0"/>
                <a:cs typeface="Calibri" panose="020F0502020204030204" pitchFamily="34" charset="0"/>
              </a:rPr>
              <a:t>-After Tuning, we saw that our scores had been increased with the help of best parameters obtained, i.e., accuracy score from 89.07 to 89.16 and cross validation score from 89.02 to 89.13, and they are good scores too.</a:t>
            </a:r>
            <a:endParaRPr lang="en-IN" sz="1400" dirty="0">
              <a:solidFill>
                <a:schemeClr val="tx1"/>
              </a:solidFill>
              <a:effectLst/>
              <a:latin typeface="+mj-lt"/>
              <a:ea typeface="Times New Roman" panose="02020603050405020304" pitchFamily="18" charset="0"/>
              <a:cs typeface="Helvetica" panose="020B0604020202020204" pitchFamily="34" charset="0"/>
            </a:endParaRPr>
          </a:p>
          <a:p>
            <a:pPr algn="l"/>
            <a:endParaRPr lang="en-IN" sz="1400" dirty="0">
              <a:solidFill>
                <a:schemeClr val="tx1"/>
              </a:solidFill>
              <a:latin typeface="+mj-lt"/>
            </a:endParaRPr>
          </a:p>
        </p:txBody>
      </p:sp>
    </p:spTree>
    <p:extLst>
      <p:ext uri="{BB962C8B-B14F-4D97-AF65-F5344CB8AC3E}">
        <p14:creationId xmlns:p14="http://schemas.microsoft.com/office/powerpoint/2010/main" val="31422362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A96B614-494D-432B-ACF0-15E4053BD378}"/>
              </a:ext>
            </a:extLst>
          </p:cNvPr>
          <p:cNvSpPr>
            <a:spLocks noGrp="1"/>
          </p:cNvSpPr>
          <p:nvPr>
            <p:ph type="subTitle" idx="1"/>
          </p:nvPr>
        </p:nvSpPr>
        <p:spPr>
          <a:xfrm>
            <a:off x="347330" y="318978"/>
            <a:ext cx="8520223" cy="4550734"/>
          </a:xfrm>
        </p:spPr>
        <p:txBody>
          <a:bodyPr/>
          <a:lstStyle/>
          <a:p>
            <a:pPr marL="0" lvl="0" indent="0" algn="just">
              <a:lnSpc>
                <a:spcPct val="107000"/>
              </a:lnSpc>
              <a:spcBef>
                <a:spcPts val="1200"/>
              </a:spcBef>
              <a:buSzPct val="100000"/>
            </a:pPr>
            <a:r>
              <a:rPr lang="en-IN" sz="1600" dirty="0">
                <a:solidFill>
                  <a:schemeClr val="tx1"/>
                </a:solidFill>
                <a:effectLst/>
                <a:latin typeface="+mj-lt"/>
                <a:ea typeface="Times New Roman" panose="02020603050405020304" pitchFamily="18" charset="0"/>
                <a:cs typeface="Calibri" panose="020F0502020204030204" pitchFamily="34" charset="0"/>
              </a:rPr>
              <a:t>-We finalized the best model we obtained by saving the model in an obj file. Also, we found the predictions obtained and saved it in a new data frame. </a:t>
            </a:r>
            <a:endParaRPr lang="en-IN" sz="1600" dirty="0">
              <a:solidFill>
                <a:schemeClr val="tx1"/>
              </a:solidFill>
              <a:effectLst/>
              <a:latin typeface="+mj-lt"/>
              <a:ea typeface="Calibri" panose="020F0502020204030204" pitchFamily="34" charset="0"/>
              <a:cs typeface="Times New Roman" panose="02020603050405020304" pitchFamily="18" charset="0"/>
            </a:endParaRPr>
          </a:p>
          <a:p>
            <a:pPr marL="0" lvl="0" indent="0" algn="just">
              <a:lnSpc>
                <a:spcPct val="107000"/>
              </a:lnSpc>
              <a:spcBef>
                <a:spcPts val="1200"/>
              </a:spcBef>
              <a:buSzPct val="100000"/>
            </a:pPr>
            <a:r>
              <a:rPr lang="en-IN" sz="1600" dirty="0">
                <a:solidFill>
                  <a:schemeClr val="tx1"/>
                </a:solidFill>
                <a:effectLst/>
                <a:latin typeface="+mj-lt"/>
                <a:ea typeface="Times New Roman" panose="02020603050405020304" pitchFamily="18" charset="0"/>
                <a:cs typeface="Calibri" panose="020F0502020204030204" pitchFamily="34" charset="0"/>
              </a:rPr>
              <a:t>-The problems in this dataset were: High skewness, more outliers, time consumption due to a greater number of records. </a:t>
            </a:r>
            <a:endParaRPr lang="en-IN" sz="1600" dirty="0">
              <a:solidFill>
                <a:schemeClr val="tx1"/>
              </a:solidFill>
              <a:effectLst/>
              <a:latin typeface="+mj-lt"/>
              <a:ea typeface="Calibri" panose="020F0502020204030204" pitchFamily="34" charset="0"/>
              <a:cs typeface="Times New Roman" panose="02020603050405020304" pitchFamily="18" charset="0"/>
            </a:endParaRPr>
          </a:p>
          <a:p>
            <a:pPr marL="0" lvl="0" indent="0" algn="just">
              <a:lnSpc>
                <a:spcPct val="107000"/>
              </a:lnSpc>
              <a:spcBef>
                <a:spcPts val="1200"/>
              </a:spcBef>
              <a:buSzPct val="100000"/>
            </a:pPr>
            <a:r>
              <a:rPr lang="en-IN" sz="1600" dirty="0">
                <a:solidFill>
                  <a:schemeClr val="tx1"/>
                </a:solidFill>
                <a:effectLst/>
                <a:latin typeface="+mj-lt"/>
                <a:ea typeface="Times New Roman" panose="02020603050405020304" pitchFamily="18" charset="0"/>
                <a:cs typeface="Calibri" panose="020F0502020204030204" pitchFamily="34" charset="0"/>
              </a:rPr>
              <a:t>-Overall, we can say that it is a good dataset to predict the micro credit predictions and we can also use the finalized model for deployment process too.</a:t>
            </a:r>
            <a:endParaRPr lang="en-IN" sz="1600" dirty="0">
              <a:solidFill>
                <a:schemeClr val="tx1"/>
              </a:solidFill>
              <a:effectLst/>
              <a:latin typeface="+mj-lt"/>
              <a:ea typeface="Calibri" panose="020F0502020204030204" pitchFamily="34" charset="0"/>
              <a:cs typeface="Times New Roman" panose="02020603050405020304" pitchFamily="18" charset="0"/>
            </a:endParaRPr>
          </a:p>
          <a:p>
            <a:pPr marL="0" lvl="0" indent="0" algn="just">
              <a:lnSpc>
                <a:spcPct val="107000"/>
              </a:lnSpc>
              <a:spcBef>
                <a:spcPts val="1200"/>
              </a:spcBef>
              <a:spcAft>
                <a:spcPts val="800"/>
              </a:spcAft>
              <a:buSzPct val="100000"/>
            </a:pPr>
            <a:r>
              <a:rPr lang="en-IN" sz="1600" dirty="0">
                <a:solidFill>
                  <a:schemeClr val="tx1"/>
                </a:solidFill>
                <a:effectLst/>
                <a:latin typeface="+mj-lt"/>
                <a:ea typeface="Times New Roman" panose="02020603050405020304" pitchFamily="18" charset="0"/>
                <a:cs typeface="Calibri" panose="020F0502020204030204" pitchFamily="34" charset="0"/>
              </a:rPr>
              <a:t>-We can improve the data by adding more features that are positively correlated with the target variable, having less outliers, normally distributed values, etc.</a:t>
            </a:r>
          </a:p>
          <a:p>
            <a:pPr marL="342900" lvl="0" indent="-342900" algn="just">
              <a:lnSpc>
                <a:spcPct val="107000"/>
              </a:lnSpc>
              <a:spcBef>
                <a:spcPts val="1200"/>
              </a:spcBef>
              <a:spcAft>
                <a:spcPts val="800"/>
              </a:spcAft>
              <a:buSzPct val="100000"/>
              <a:buFont typeface="Wingdings" panose="05000000000000000000" pitchFamily="2" charset="2"/>
              <a:buChar char="Ø"/>
            </a:pPr>
            <a:endParaRPr lang="en-IN" sz="1600" dirty="0">
              <a:solidFill>
                <a:schemeClr val="tx1"/>
              </a:solidFill>
              <a:latin typeface="+mj-lt"/>
              <a:ea typeface="Times New Roman" panose="02020603050405020304" pitchFamily="18" charset="0"/>
              <a:cs typeface="Calibri" panose="020F0502020204030204" pitchFamily="34" charset="0"/>
            </a:endParaRPr>
          </a:p>
          <a:p>
            <a:pPr marL="0" lvl="0" indent="0" algn="just">
              <a:lnSpc>
                <a:spcPct val="107000"/>
              </a:lnSpc>
              <a:spcBef>
                <a:spcPts val="1200"/>
              </a:spcBef>
              <a:spcAft>
                <a:spcPts val="800"/>
              </a:spcAft>
              <a:buSzPct val="100000"/>
            </a:pPr>
            <a:endParaRPr lang="en-IN" sz="1600" dirty="0">
              <a:solidFill>
                <a:schemeClr val="tx1"/>
              </a:solidFill>
              <a:effectLst/>
              <a:latin typeface="+mj-lt"/>
              <a:ea typeface="Times New Roman" panose="02020603050405020304" pitchFamily="18" charset="0"/>
              <a:cs typeface="Helvetica" panose="020B0604020202020204" pitchFamily="34" charset="0"/>
            </a:endParaRPr>
          </a:p>
          <a:p>
            <a:pPr algn="l"/>
            <a:endParaRPr lang="en-IN" sz="1400" dirty="0">
              <a:solidFill>
                <a:schemeClr val="tx1"/>
              </a:solidFill>
              <a:latin typeface="+mj-lt"/>
            </a:endParaRPr>
          </a:p>
        </p:txBody>
      </p:sp>
    </p:spTree>
    <p:extLst>
      <p:ext uri="{BB962C8B-B14F-4D97-AF65-F5344CB8AC3E}">
        <p14:creationId xmlns:p14="http://schemas.microsoft.com/office/powerpoint/2010/main" val="186006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Rectangle 1"/>
          <p:cNvSpPr/>
          <p:nvPr/>
        </p:nvSpPr>
        <p:spPr>
          <a:xfrm>
            <a:off x="2620986" y="2110085"/>
            <a:ext cx="3902030" cy="92333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n-US" sz="5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lgerian" panose="04020705040A02060702" pitchFamily="82" charset="0"/>
              </a:rPr>
              <a:t>THANK YOU</a:t>
            </a:r>
          </a:p>
        </p:txBody>
      </p:sp>
    </p:spTree>
    <p:extLst>
      <p:ext uri="{BB962C8B-B14F-4D97-AF65-F5344CB8AC3E}">
        <p14:creationId xmlns:p14="http://schemas.microsoft.com/office/powerpoint/2010/main" val="1480998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B5018-E4BF-479B-9648-BF15243F50E4}"/>
              </a:ext>
            </a:extLst>
          </p:cNvPr>
          <p:cNvSpPr>
            <a:spLocks noGrp="1"/>
          </p:cNvSpPr>
          <p:nvPr>
            <p:ph type="title"/>
          </p:nvPr>
        </p:nvSpPr>
        <p:spPr>
          <a:xfrm>
            <a:off x="155945" y="170121"/>
            <a:ext cx="8364278" cy="836428"/>
          </a:xfrm>
        </p:spPr>
        <p:txBody>
          <a:bodyPr/>
          <a:lstStyle/>
          <a:p>
            <a:pPr algn="l"/>
            <a:r>
              <a:rPr lang="en-US" sz="2800" dirty="0">
                <a:latin typeface="Bahnschrift" panose="020B0502040204020203" pitchFamily="34" charset="0"/>
              </a:rPr>
              <a:t> </a:t>
            </a:r>
            <a:r>
              <a:rPr lang="en-US" sz="2800" dirty="0">
                <a:solidFill>
                  <a:schemeClr val="tx1"/>
                </a:solidFill>
              </a:rPr>
              <a:t>BUSINESS PROBLEM FRAMING</a:t>
            </a:r>
            <a:endParaRPr lang="en-IN" sz="2800" dirty="0">
              <a:solidFill>
                <a:schemeClr val="tx1"/>
              </a:solidFill>
            </a:endParaRPr>
          </a:p>
        </p:txBody>
      </p:sp>
      <p:sp>
        <p:nvSpPr>
          <p:cNvPr id="3" name="Subtitle 2">
            <a:extLst>
              <a:ext uri="{FF2B5EF4-FFF2-40B4-BE49-F238E27FC236}">
                <a16:creationId xmlns:a16="http://schemas.microsoft.com/office/drawing/2014/main" id="{02DB5D5F-8593-43BB-AD72-85C8F71E98DD}"/>
              </a:ext>
            </a:extLst>
          </p:cNvPr>
          <p:cNvSpPr>
            <a:spLocks noGrp="1"/>
          </p:cNvSpPr>
          <p:nvPr>
            <p:ph type="subTitle" idx="1"/>
          </p:nvPr>
        </p:nvSpPr>
        <p:spPr>
          <a:xfrm>
            <a:off x="368595" y="1070344"/>
            <a:ext cx="8498958" cy="3903035"/>
          </a:xfrm>
        </p:spPr>
        <p:txBody>
          <a:bodyPr/>
          <a:lstStyle/>
          <a:p>
            <a:pPr marL="0" indent="0" algn="l">
              <a:lnSpc>
                <a:spcPct val="107000"/>
              </a:lnSpc>
              <a:spcAft>
                <a:spcPts val="800"/>
              </a:spcAft>
            </a:pPr>
            <a:r>
              <a:rPr lang="en-IN" sz="1600" dirty="0">
                <a:solidFill>
                  <a:schemeClr val="tx1"/>
                </a:solidFill>
                <a:effectLst/>
                <a:latin typeface="+mj-lt"/>
                <a:ea typeface="Calibri" panose="020F0502020204030204" pitchFamily="34" charset="0"/>
                <a:cs typeface="Calibri" panose="020F0502020204030204" pitchFamily="34" charset="0"/>
              </a:rPr>
              <a:t>-We are working with one such client that is in Telecom Industry. They are a fixed </a:t>
            </a:r>
            <a:r>
              <a:rPr lang="en-IN" sz="1600" b="1" dirty="0">
                <a:solidFill>
                  <a:schemeClr val="tx1"/>
                </a:solidFill>
                <a:effectLst/>
                <a:latin typeface="+mj-lt"/>
                <a:ea typeface="Calibri" panose="020F0502020204030204" pitchFamily="34" charset="0"/>
                <a:cs typeface="Calibri" panose="020F0502020204030204" pitchFamily="34" charset="0"/>
              </a:rPr>
              <a:t>wireless telecommunications network provider</a:t>
            </a:r>
            <a:r>
              <a:rPr lang="en-IN" sz="1600" dirty="0">
                <a:solidFill>
                  <a:schemeClr val="tx1"/>
                </a:solidFill>
                <a:effectLst/>
                <a:latin typeface="+mj-lt"/>
                <a:ea typeface="Calibri" panose="020F0502020204030204" pitchFamily="34" charset="0"/>
                <a:cs typeface="Calibri" panose="020F0502020204030204" pitchFamily="34" charset="0"/>
              </a:rPr>
              <a:t>. They have launched various products and have developed its business and organization based on the budget operator model, offering better products at Lower Prices to all value conscious customers through a strategy of disruptive innovation that focuses on the subscriber. </a:t>
            </a:r>
            <a:endParaRPr lang="en-IN" sz="1600" dirty="0">
              <a:solidFill>
                <a:schemeClr val="tx1"/>
              </a:solidFill>
              <a:effectLst/>
              <a:latin typeface="+mj-lt"/>
              <a:ea typeface="Calibri" panose="020F0502020204030204" pitchFamily="34" charset="0"/>
              <a:cs typeface="Times New Roman" panose="02020603050405020304" pitchFamily="18" charset="0"/>
            </a:endParaRPr>
          </a:p>
          <a:p>
            <a:pPr marL="114300" indent="0" algn="l">
              <a:lnSpc>
                <a:spcPct val="107000"/>
              </a:lnSpc>
              <a:spcAft>
                <a:spcPts val="800"/>
              </a:spcAft>
            </a:pPr>
            <a:r>
              <a:rPr lang="en-IN" sz="1600" dirty="0">
                <a:solidFill>
                  <a:schemeClr val="tx1"/>
                </a:solidFill>
                <a:effectLst/>
                <a:latin typeface="+mj-lt"/>
                <a:ea typeface="Calibri" panose="020F0502020204030204" pitchFamily="34" charset="0"/>
                <a:cs typeface="Calibri" panose="020F0502020204030204" pitchFamily="34" charset="0"/>
              </a:rPr>
              <a:t> </a:t>
            </a:r>
            <a:endParaRPr lang="en-IN" sz="1600" dirty="0">
              <a:solidFill>
                <a:schemeClr val="tx1"/>
              </a:solidFill>
              <a:effectLst/>
              <a:latin typeface="+mj-lt"/>
              <a:ea typeface="Calibri" panose="020F0502020204030204" pitchFamily="34" charset="0"/>
              <a:cs typeface="Times New Roman" panose="02020603050405020304" pitchFamily="18" charset="0"/>
            </a:endParaRPr>
          </a:p>
          <a:p>
            <a:pPr marL="0" indent="0" algn="l">
              <a:lnSpc>
                <a:spcPct val="107000"/>
              </a:lnSpc>
              <a:spcAft>
                <a:spcPts val="800"/>
              </a:spcAft>
            </a:pPr>
            <a:r>
              <a:rPr lang="en-IN" sz="1600" dirty="0">
                <a:solidFill>
                  <a:schemeClr val="tx1"/>
                </a:solidFill>
                <a:effectLst/>
                <a:latin typeface="+mj-lt"/>
                <a:ea typeface="Calibri" panose="020F0502020204030204" pitchFamily="34" charset="0"/>
                <a:cs typeface="Calibri" panose="020F0502020204030204" pitchFamily="34" charset="0"/>
              </a:rPr>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endParaRPr lang="en-IN" sz="1600" dirty="0">
              <a:solidFill>
                <a:schemeClr val="tx1"/>
              </a:solidFill>
              <a:effectLst/>
              <a:latin typeface="+mj-lt"/>
              <a:ea typeface="Calibri" panose="020F0502020204030204" pitchFamily="34" charset="0"/>
              <a:cs typeface="Times New Roman" panose="02020603050405020304" pitchFamily="18" charset="0"/>
            </a:endParaRPr>
          </a:p>
          <a:p>
            <a:pPr algn="l"/>
            <a:endParaRPr lang="en-IN" dirty="0"/>
          </a:p>
        </p:txBody>
      </p:sp>
    </p:spTree>
    <p:extLst>
      <p:ext uri="{BB962C8B-B14F-4D97-AF65-F5344CB8AC3E}">
        <p14:creationId xmlns:p14="http://schemas.microsoft.com/office/powerpoint/2010/main" val="2127209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F0532-3260-4029-895D-0B037506B332}"/>
              </a:ext>
            </a:extLst>
          </p:cNvPr>
          <p:cNvSpPr>
            <a:spLocks noGrp="1"/>
          </p:cNvSpPr>
          <p:nvPr>
            <p:ph type="title"/>
          </p:nvPr>
        </p:nvSpPr>
        <p:spPr>
          <a:xfrm>
            <a:off x="375684" y="248093"/>
            <a:ext cx="8300483" cy="602512"/>
          </a:xfrm>
        </p:spPr>
        <p:txBody>
          <a:bodyPr/>
          <a:lstStyle/>
          <a:p>
            <a:pPr algn="l"/>
            <a:r>
              <a:rPr lang="en-US" sz="2800" dirty="0">
                <a:solidFill>
                  <a:schemeClr val="tx1"/>
                </a:solidFill>
              </a:rPr>
              <a:t>DATA SOURCES AND THEIR FORMATS</a:t>
            </a:r>
            <a:endParaRPr lang="en-IN" sz="2800" dirty="0">
              <a:solidFill>
                <a:schemeClr val="tx1"/>
              </a:solidFill>
            </a:endParaRPr>
          </a:p>
        </p:txBody>
      </p:sp>
      <p:sp>
        <p:nvSpPr>
          <p:cNvPr id="3" name="Subtitle 2">
            <a:extLst>
              <a:ext uri="{FF2B5EF4-FFF2-40B4-BE49-F238E27FC236}">
                <a16:creationId xmlns:a16="http://schemas.microsoft.com/office/drawing/2014/main" id="{3D64A423-57BE-4A44-A9BA-A258C241C175}"/>
              </a:ext>
            </a:extLst>
          </p:cNvPr>
          <p:cNvSpPr>
            <a:spLocks noGrp="1"/>
          </p:cNvSpPr>
          <p:nvPr>
            <p:ph type="subTitle" idx="1"/>
          </p:nvPr>
        </p:nvSpPr>
        <p:spPr>
          <a:xfrm>
            <a:off x="375685" y="1041991"/>
            <a:ext cx="8498958" cy="3853416"/>
          </a:xfrm>
        </p:spPr>
        <p:txBody>
          <a:bodyPr/>
          <a:lstStyle/>
          <a:p>
            <a:pPr marL="0" indent="0" algn="l">
              <a:lnSpc>
                <a:spcPct val="107000"/>
              </a:lnSpc>
              <a:spcAft>
                <a:spcPts val="800"/>
              </a:spcAft>
            </a:pPr>
            <a:r>
              <a:rPr lang="en-IN" sz="1600" dirty="0">
                <a:solidFill>
                  <a:schemeClr val="tx1"/>
                </a:solidFill>
                <a:effectLst/>
                <a:latin typeface="+mj-lt"/>
                <a:ea typeface="Calibri" panose="020F0502020204030204" pitchFamily="34" charset="0"/>
                <a:cs typeface="Calibri" panose="020F0502020204030204" pitchFamily="34" charset="0"/>
              </a:rPr>
              <a:t>-The data is been provided by one of our clients from telecom industry. They are a fixed wireless telecommunications network provider and they have launched various products and have developed its business and organization based on the budget operator model, offering better products at Lower Prices to all value conscious customers through a strategy of disruptive innovation that focuses on the subscriber. </a:t>
            </a:r>
            <a:endParaRPr lang="en-IN" sz="1600" dirty="0">
              <a:solidFill>
                <a:schemeClr val="tx1"/>
              </a:solidFill>
              <a:effectLst/>
              <a:latin typeface="+mj-lt"/>
              <a:ea typeface="Calibri" panose="020F0502020204030204" pitchFamily="34" charset="0"/>
              <a:cs typeface="Times New Roman" panose="02020603050405020304" pitchFamily="18" charset="0"/>
            </a:endParaRPr>
          </a:p>
          <a:p>
            <a:pPr marL="114300" indent="0" algn="l">
              <a:lnSpc>
                <a:spcPct val="107000"/>
              </a:lnSpc>
              <a:spcAft>
                <a:spcPts val="800"/>
              </a:spcAft>
            </a:pPr>
            <a:endParaRPr lang="en-IN" sz="1600" dirty="0">
              <a:latin typeface="Quicksand" panose="020B0604020202020204" charset="0"/>
              <a:ea typeface="Calibri" panose="020F0502020204030204" pitchFamily="34" charset="0"/>
              <a:cs typeface="Times New Roman" panose="02020603050405020304" pitchFamily="18" charset="0"/>
            </a:endParaRPr>
          </a:p>
          <a:p>
            <a:pPr marL="114300" indent="0" algn="l">
              <a:lnSpc>
                <a:spcPct val="107000"/>
              </a:lnSpc>
              <a:spcAft>
                <a:spcPts val="800"/>
              </a:spcAft>
            </a:pPr>
            <a:r>
              <a:rPr lang="en-IN" sz="1600" dirty="0">
                <a:solidFill>
                  <a:schemeClr val="tx1"/>
                </a:solidFill>
                <a:effectLst/>
                <a:latin typeface="Quicksand" panose="020B0604020202020204" charset="0"/>
                <a:ea typeface="Calibri" panose="020F0502020204030204" pitchFamily="34" charset="0"/>
                <a:cs typeface="Times New Roman" panose="02020603050405020304" pitchFamily="18" charset="0"/>
              </a:rPr>
              <a:t>-</a:t>
            </a:r>
            <a:r>
              <a:rPr lang="en-IN" sz="1600" dirty="0">
                <a:solidFill>
                  <a:schemeClr val="tx1"/>
                </a:solidFill>
                <a:effectLst/>
                <a:latin typeface="+mj-lt"/>
                <a:ea typeface="Calibri" panose="020F0502020204030204" pitchFamily="34" charset="0"/>
                <a:cs typeface="Calibri" panose="020F0502020204030204" pitchFamily="34" charset="0"/>
              </a:rPr>
              <a:t>The data is been given by Indonesian telecom company and they gave it to us in a CSV file, with data description file in excel format. They also had provided the problem statement by explaining what they need from us and also the required criteria to be satisfied.</a:t>
            </a:r>
            <a:endParaRPr lang="en-IN" sz="1600" dirty="0">
              <a:solidFill>
                <a:schemeClr val="tx1"/>
              </a:solidFill>
              <a:effectLst/>
              <a:latin typeface="+mj-lt"/>
              <a:ea typeface="Calibri" panose="020F0502020204030204" pitchFamily="34" charset="0"/>
              <a:cs typeface="Times New Roman" panose="02020603050405020304" pitchFamily="18" charset="0"/>
            </a:endParaRPr>
          </a:p>
          <a:p>
            <a:pPr algn="l"/>
            <a:endParaRPr lang="en-IN" sz="1600" dirty="0"/>
          </a:p>
        </p:txBody>
      </p:sp>
    </p:spTree>
    <p:extLst>
      <p:ext uri="{BB962C8B-B14F-4D97-AF65-F5344CB8AC3E}">
        <p14:creationId xmlns:p14="http://schemas.microsoft.com/office/powerpoint/2010/main" val="1614542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7D628-66C6-4C69-8A85-15CD1892D657}"/>
              </a:ext>
            </a:extLst>
          </p:cNvPr>
          <p:cNvSpPr>
            <a:spLocks noGrp="1"/>
          </p:cNvSpPr>
          <p:nvPr>
            <p:ph type="title"/>
          </p:nvPr>
        </p:nvSpPr>
        <p:spPr>
          <a:xfrm>
            <a:off x="248093" y="134679"/>
            <a:ext cx="8328837" cy="718698"/>
          </a:xfrm>
        </p:spPr>
        <p:txBody>
          <a:bodyPr/>
          <a:lstStyle/>
          <a:p>
            <a:pPr algn="l"/>
            <a:r>
              <a:rPr lang="en-US" sz="2400" dirty="0">
                <a:solidFill>
                  <a:schemeClr val="tx1"/>
                </a:solidFill>
              </a:rPr>
              <a:t>DATA LOADING AND THE DESCRIPTION OF DATA</a:t>
            </a:r>
            <a:endParaRPr lang="en-IN" sz="2400" dirty="0">
              <a:solidFill>
                <a:schemeClr val="tx1"/>
              </a:solidFill>
            </a:endParaRPr>
          </a:p>
        </p:txBody>
      </p:sp>
      <p:pic>
        <p:nvPicPr>
          <p:cNvPr id="5" name="Picture 4">
            <a:extLst>
              <a:ext uri="{FF2B5EF4-FFF2-40B4-BE49-F238E27FC236}">
                <a16:creationId xmlns:a16="http://schemas.microsoft.com/office/drawing/2014/main" id="{E2CF333F-09E1-46D6-990D-E3034BF92F5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8093" y="978195"/>
            <a:ext cx="4664149" cy="2239926"/>
          </a:xfrm>
          <a:prstGeom prst="rect">
            <a:avLst/>
          </a:prstGeom>
          <a:noFill/>
          <a:ln>
            <a:noFill/>
          </a:ln>
        </p:spPr>
      </p:pic>
      <p:pic>
        <p:nvPicPr>
          <p:cNvPr id="6" name="Picture 5">
            <a:extLst>
              <a:ext uri="{FF2B5EF4-FFF2-40B4-BE49-F238E27FC236}">
                <a16:creationId xmlns:a16="http://schemas.microsoft.com/office/drawing/2014/main" id="{21CDC380-842E-4FA8-9380-A417DE10F60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976037" y="1027813"/>
            <a:ext cx="3919870" cy="2738718"/>
          </a:xfrm>
          <a:prstGeom prst="rect">
            <a:avLst/>
          </a:prstGeom>
          <a:noFill/>
          <a:ln>
            <a:noFill/>
          </a:ln>
        </p:spPr>
      </p:pic>
      <p:pic>
        <p:nvPicPr>
          <p:cNvPr id="7" name="Picture 6">
            <a:extLst>
              <a:ext uri="{FF2B5EF4-FFF2-40B4-BE49-F238E27FC236}">
                <a16:creationId xmlns:a16="http://schemas.microsoft.com/office/drawing/2014/main" id="{A71B7441-9364-49C0-B068-4D15AEDA693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976037" y="3766531"/>
            <a:ext cx="3919870" cy="734585"/>
          </a:xfrm>
          <a:prstGeom prst="rect">
            <a:avLst/>
          </a:prstGeom>
          <a:noFill/>
          <a:ln>
            <a:noFill/>
          </a:ln>
        </p:spPr>
      </p:pic>
      <p:sp>
        <p:nvSpPr>
          <p:cNvPr id="9" name="TextBox 8">
            <a:extLst>
              <a:ext uri="{FF2B5EF4-FFF2-40B4-BE49-F238E27FC236}">
                <a16:creationId xmlns:a16="http://schemas.microsoft.com/office/drawing/2014/main" id="{CB150FFB-3CDF-4E3E-8B9A-FB6D53983910}"/>
              </a:ext>
            </a:extLst>
          </p:cNvPr>
          <p:cNvSpPr txBox="1"/>
          <p:nvPr/>
        </p:nvSpPr>
        <p:spPr>
          <a:xfrm>
            <a:off x="623777" y="3459126"/>
            <a:ext cx="3622158" cy="830997"/>
          </a:xfrm>
          <a:prstGeom prst="rect">
            <a:avLst/>
          </a:prstGeom>
          <a:noFill/>
        </p:spPr>
        <p:txBody>
          <a:bodyPr wrap="square" rtlCol="0">
            <a:spAutoFit/>
          </a:bodyPr>
          <a:lstStyle/>
          <a:p>
            <a:r>
              <a:rPr lang="en-US" sz="1600" dirty="0">
                <a:latin typeface="+mj-lt"/>
                <a:cs typeface="Calibri" panose="020F0502020204030204" pitchFamily="34" charset="0"/>
              </a:rPr>
              <a:t>S</a:t>
            </a:r>
            <a:r>
              <a:rPr lang="en-IN" sz="1600" dirty="0">
                <a:latin typeface="+mj-lt"/>
                <a:cs typeface="Calibri" panose="020F0502020204030204" pitchFamily="34" charset="0"/>
              </a:rPr>
              <a:t>creenshots of the code for loading the dataset and the description of the dataset provided by the client</a:t>
            </a:r>
            <a:endParaRPr lang="en-IN" sz="1600" dirty="0">
              <a:latin typeface="+mj-lt"/>
            </a:endParaRPr>
          </a:p>
        </p:txBody>
      </p:sp>
    </p:spTree>
    <p:extLst>
      <p:ext uri="{BB962C8B-B14F-4D97-AF65-F5344CB8AC3E}">
        <p14:creationId xmlns:p14="http://schemas.microsoft.com/office/powerpoint/2010/main" val="3527235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E6F1F-E77F-4DA5-BDAA-7C7E51F14D20}"/>
              </a:ext>
            </a:extLst>
          </p:cNvPr>
          <p:cNvSpPr>
            <a:spLocks noGrp="1"/>
          </p:cNvSpPr>
          <p:nvPr>
            <p:ph type="title"/>
          </p:nvPr>
        </p:nvSpPr>
        <p:spPr>
          <a:xfrm>
            <a:off x="290622" y="147726"/>
            <a:ext cx="8718697" cy="738914"/>
          </a:xfrm>
        </p:spPr>
        <p:txBody>
          <a:bodyPr/>
          <a:lstStyle/>
          <a:p>
            <a:pPr algn="l"/>
            <a:r>
              <a:rPr lang="en-US" sz="2800" dirty="0">
                <a:solidFill>
                  <a:schemeClr val="tx1"/>
                </a:solidFill>
                <a:latin typeface="Bahnschrift" panose="020B0502040204020203" pitchFamily="34" charset="0"/>
              </a:rPr>
              <a:t>DATA PRE-PROCESSING</a:t>
            </a:r>
            <a:endParaRPr lang="en-IN" sz="2800" dirty="0">
              <a:solidFill>
                <a:schemeClr val="tx1"/>
              </a:solidFill>
              <a:latin typeface="Bahnschrift" panose="020B0502040204020203" pitchFamily="34" charset="0"/>
            </a:endParaRPr>
          </a:p>
        </p:txBody>
      </p:sp>
      <p:sp>
        <p:nvSpPr>
          <p:cNvPr id="5" name="TextBox 4">
            <a:extLst>
              <a:ext uri="{FF2B5EF4-FFF2-40B4-BE49-F238E27FC236}">
                <a16:creationId xmlns:a16="http://schemas.microsoft.com/office/drawing/2014/main" id="{932F9D08-A9CC-45B5-80EB-5382B4AD527C}"/>
              </a:ext>
            </a:extLst>
          </p:cNvPr>
          <p:cNvSpPr txBox="1"/>
          <p:nvPr/>
        </p:nvSpPr>
        <p:spPr>
          <a:xfrm>
            <a:off x="1323473" y="992965"/>
            <a:ext cx="7378996" cy="338554"/>
          </a:xfrm>
          <a:prstGeom prst="rect">
            <a:avLst/>
          </a:prstGeom>
          <a:noFill/>
        </p:spPr>
        <p:txBody>
          <a:bodyPr wrap="square" rtlCol="0">
            <a:spAutoFit/>
          </a:bodyPr>
          <a:lstStyle/>
          <a:p>
            <a:pPr>
              <a:buClr>
                <a:schemeClr val="accent1"/>
              </a:buClr>
            </a:pPr>
            <a:r>
              <a:rPr lang="en-US" sz="1600" dirty="0">
                <a:latin typeface="Bahnschrift" panose="020B0502040204020203" pitchFamily="34" charset="0"/>
              </a:rPr>
              <a:t>-Checking out the statistical summary of the dataset</a:t>
            </a:r>
            <a:endParaRPr lang="en-IN" sz="1600" dirty="0">
              <a:latin typeface="Bahnschrift" panose="020B0502040204020203" pitchFamily="34" charset="0"/>
            </a:endParaRPr>
          </a:p>
        </p:txBody>
      </p:sp>
      <p:pic>
        <p:nvPicPr>
          <p:cNvPr id="6" name="Picture 5">
            <a:extLst>
              <a:ext uri="{FF2B5EF4-FFF2-40B4-BE49-F238E27FC236}">
                <a16:creationId xmlns:a16="http://schemas.microsoft.com/office/drawing/2014/main" id="{698E5347-5B3C-498A-B494-B5DC0BED36F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23473" y="1417172"/>
            <a:ext cx="5701104" cy="1914363"/>
          </a:xfrm>
          <a:prstGeom prst="rect">
            <a:avLst/>
          </a:prstGeom>
          <a:noFill/>
          <a:ln>
            <a:noFill/>
          </a:ln>
        </p:spPr>
      </p:pic>
      <p:sp>
        <p:nvSpPr>
          <p:cNvPr id="7" name="TextBox 6">
            <a:extLst>
              <a:ext uri="{FF2B5EF4-FFF2-40B4-BE49-F238E27FC236}">
                <a16:creationId xmlns:a16="http://schemas.microsoft.com/office/drawing/2014/main" id="{D5ED70F4-49C6-4ED5-A237-927404DB6EB0}"/>
              </a:ext>
            </a:extLst>
          </p:cNvPr>
          <p:cNvSpPr txBox="1"/>
          <p:nvPr/>
        </p:nvSpPr>
        <p:spPr>
          <a:xfrm>
            <a:off x="340242" y="3544186"/>
            <a:ext cx="8718697" cy="1615827"/>
          </a:xfrm>
          <a:prstGeom prst="rect">
            <a:avLst/>
          </a:prstGeom>
          <a:noFill/>
        </p:spPr>
        <p:txBody>
          <a:bodyPr wrap="square" rtlCol="0">
            <a:spAutoFit/>
          </a:bodyPr>
          <a:lstStyle/>
          <a:p>
            <a:pPr algn="just"/>
            <a:r>
              <a:rPr lang="en-IN" sz="1350" dirty="0">
                <a:effectLst/>
                <a:latin typeface="Quicksand" panose="020B0604020202020204" charset="0"/>
                <a:ea typeface="Calibri" panose="020F0502020204030204" pitchFamily="34" charset="0"/>
                <a:cs typeface="Times New Roman" panose="02020603050405020304" pitchFamily="18" charset="0"/>
              </a:rPr>
              <a:t>If we can observe above, we will see that the data is quite imbalanced. In some columns the mean is greater than median, so that we can say the data which given by our client is right skewed from the origin, and for some columns the mean is lesser than the median so I can say the data is left skewed. I also observed that there is a huge difference in 75% quartile and maximum value so from that I conclude that the data contains huge outliers, and also in some columns I have seen that there is no data till 75% quartile and eventually the maximum data come in picture so that we can just drop that columns.</a:t>
            </a:r>
          </a:p>
          <a:p>
            <a:endParaRPr lang="en-IN" dirty="0"/>
          </a:p>
        </p:txBody>
      </p:sp>
    </p:spTree>
    <p:extLst>
      <p:ext uri="{BB962C8B-B14F-4D97-AF65-F5344CB8AC3E}">
        <p14:creationId xmlns:p14="http://schemas.microsoft.com/office/powerpoint/2010/main" val="2289048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E4DE0-93A4-4978-9C9B-A80E179E16DE}"/>
              </a:ext>
            </a:extLst>
          </p:cNvPr>
          <p:cNvSpPr>
            <a:spLocks noGrp="1"/>
          </p:cNvSpPr>
          <p:nvPr>
            <p:ph type="title"/>
          </p:nvPr>
        </p:nvSpPr>
        <p:spPr>
          <a:xfrm>
            <a:off x="710700" y="177209"/>
            <a:ext cx="7639402" cy="588335"/>
          </a:xfrm>
        </p:spPr>
        <p:txBody>
          <a:bodyPr/>
          <a:lstStyle/>
          <a:p>
            <a:pPr algn="l">
              <a:buSzPct val="100000"/>
            </a:pPr>
            <a:r>
              <a:rPr lang="en-US" sz="1600" b="0" dirty="0">
                <a:solidFill>
                  <a:schemeClr val="tx1"/>
                </a:solidFill>
              </a:rPr>
              <a:t>Handling the pdate column</a:t>
            </a:r>
            <a:endParaRPr lang="en-IN" sz="1600" b="0" dirty="0">
              <a:solidFill>
                <a:schemeClr val="tx1"/>
              </a:solidFill>
            </a:endParaRPr>
          </a:p>
        </p:txBody>
      </p:sp>
      <p:sp>
        <p:nvSpPr>
          <p:cNvPr id="3" name="Subtitle 2">
            <a:extLst>
              <a:ext uri="{FF2B5EF4-FFF2-40B4-BE49-F238E27FC236}">
                <a16:creationId xmlns:a16="http://schemas.microsoft.com/office/drawing/2014/main" id="{E86BA8CD-AD8B-405D-939A-67DAFDC4F32E}"/>
              </a:ext>
            </a:extLst>
          </p:cNvPr>
          <p:cNvSpPr>
            <a:spLocks noGrp="1"/>
          </p:cNvSpPr>
          <p:nvPr>
            <p:ph type="subTitle" idx="1"/>
          </p:nvPr>
        </p:nvSpPr>
        <p:spPr>
          <a:xfrm>
            <a:off x="198474" y="3629247"/>
            <a:ext cx="8265042" cy="1197934"/>
          </a:xfrm>
        </p:spPr>
        <p:txBody>
          <a:bodyPr/>
          <a:lstStyle/>
          <a:p>
            <a:pPr algn="just"/>
            <a:r>
              <a:rPr lang="en-IN" sz="1600" dirty="0">
                <a:solidFill>
                  <a:schemeClr val="tx1"/>
                </a:solidFill>
                <a:effectLst/>
                <a:latin typeface="+mj-lt"/>
                <a:ea typeface="Calibri" panose="020F0502020204030204" pitchFamily="34" charset="0"/>
                <a:cs typeface="Times New Roman" panose="02020603050405020304" pitchFamily="18" charset="0"/>
              </a:rPr>
              <a:t>      Then I have checked the date columns and found that the data belongs to the year 2016, so what I have done is that I extracted the month and day from the date and saved the data in separate columns, and tried to visualize the data on the basis of months and days.</a:t>
            </a:r>
          </a:p>
          <a:p>
            <a:pPr algn="l"/>
            <a:endParaRPr lang="en-IN" sz="1400" dirty="0"/>
          </a:p>
        </p:txBody>
      </p:sp>
      <p:pic>
        <p:nvPicPr>
          <p:cNvPr id="5" name="Picture 4">
            <a:extLst>
              <a:ext uri="{FF2B5EF4-FFF2-40B4-BE49-F238E27FC236}">
                <a16:creationId xmlns:a16="http://schemas.microsoft.com/office/drawing/2014/main" id="{707C57F8-C5BB-4733-A2D1-F59EDAFBED2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22808" y="928665"/>
            <a:ext cx="6290310" cy="2537460"/>
          </a:xfrm>
          <a:prstGeom prst="rect">
            <a:avLst/>
          </a:prstGeom>
          <a:noFill/>
          <a:ln>
            <a:noFill/>
          </a:ln>
        </p:spPr>
      </p:pic>
    </p:spTree>
    <p:extLst>
      <p:ext uri="{BB962C8B-B14F-4D97-AF65-F5344CB8AC3E}">
        <p14:creationId xmlns:p14="http://schemas.microsoft.com/office/powerpoint/2010/main" val="1909566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910EC75-7026-4EE2-A1B0-ECA006A8018F}"/>
              </a:ext>
            </a:extLst>
          </p:cNvPr>
          <p:cNvSpPr>
            <a:spLocks noGrp="1"/>
          </p:cNvSpPr>
          <p:nvPr>
            <p:ph type="subTitle" idx="1"/>
          </p:nvPr>
        </p:nvSpPr>
        <p:spPr>
          <a:xfrm>
            <a:off x="347331" y="3551273"/>
            <a:ext cx="8243775" cy="1358309"/>
          </a:xfrm>
        </p:spPr>
        <p:txBody>
          <a:bodyPr/>
          <a:lstStyle/>
          <a:p>
            <a:pPr algn="just"/>
            <a:r>
              <a:rPr lang="en-IN" sz="1600" dirty="0">
                <a:solidFill>
                  <a:schemeClr val="tx1"/>
                </a:solidFill>
                <a:effectLst/>
                <a:latin typeface="+mj-lt"/>
                <a:ea typeface="Calibri" panose="020F0502020204030204" pitchFamily="34" charset="0"/>
                <a:cs typeface="Times New Roman" panose="02020603050405020304" pitchFamily="18" charset="0"/>
              </a:rPr>
              <a:t>      I had checked the maximum amount of loan taken by the user in last 30 days and found that the data have so much of outliers as per the description given by the client that the loan amount can be paid by the customer is either rupiah 6 or 12 so that I have dropped all the loan amount that shows the loan is taken more than 12 rupiah.</a:t>
            </a:r>
          </a:p>
          <a:p>
            <a:pPr algn="l"/>
            <a:endParaRPr lang="en-IN" sz="1400" dirty="0">
              <a:solidFill>
                <a:schemeClr val="tx1"/>
              </a:solidFill>
              <a:latin typeface="+mj-lt"/>
            </a:endParaRPr>
          </a:p>
        </p:txBody>
      </p:sp>
      <p:sp>
        <p:nvSpPr>
          <p:cNvPr id="4" name="Text Placeholder 3">
            <a:extLst>
              <a:ext uri="{FF2B5EF4-FFF2-40B4-BE49-F238E27FC236}">
                <a16:creationId xmlns:a16="http://schemas.microsoft.com/office/drawing/2014/main" id="{DF04BE22-7E3D-49F0-86FA-0B50457B40BC}"/>
              </a:ext>
            </a:extLst>
          </p:cNvPr>
          <p:cNvSpPr>
            <a:spLocks noGrp="1"/>
          </p:cNvSpPr>
          <p:nvPr>
            <p:ph type="body" idx="2"/>
          </p:nvPr>
        </p:nvSpPr>
        <p:spPr>
          <a:xfrm>
            <a:off x="347331" y="233917"/>
            <a:ext cx="8364278" cy="673396"/>
          </a:xfrm>
        </p:spPr>
        <p:txBody>
          <a:bodyPr/>
          <a:lstStyle/>
          <a:p>
            <a:pPr>
              <a:buFont typeface="Courier New" panose="02070309020205020404" pitchFamily="49" charset="0"/>
              <a:buChar char="o"/>
            </a:pPr>
            <a:r>
              <a:rPr lang="en-US" sz="1600" dirty="0">
                <a:latin typeface="Bahnschrift" panose="020B0502040204020203" pitchFamily="34" charset="0"/>
              </a:rPr>
              <a:t>Checking the maximum amount of loan taken by people in last 30 days</a:t>
            </a:r>
            <a:endParaRPr lang="en-IN" sz="1600" dirty="0">
              <a:latin typeface="Bahnschrift" panose="020B0502040204020203" pitchFamily="34" charset="0"/>
            </a:endParaRPr>
          </a:p>
        </p:txBody>
      </p:sp>
      <p:pic>
        <p:nvPicPr>
          <p:cNvPr id="5" name="Picture 4">
            <a:extLst>
              <a:ext uri="{FF2B5EF4-FFF2-40B4-BE49-F238E27FC236}">
                <a16:creationId xmlns:a16="http://schemas.microsoft.com/office/drawing/2014/main" id="{A36A4B66-4030-49AF-902E-2BB5D342CEB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77022" y="446062"/>
            <a:ext cx="6110318" cy="2778640"/>
          </a:xfrm>
          <a:prstGeom prst="rect">
            <a:avLst/>
          </a:prstGeom>
          <a:noFill/>
          <a:ln>
            <a:noFill/>
          </a:ln>
        </p:spPr>
      </p:pic>
    </p:spTree>
    <p:extLst>
      <p:ext uri="{BB962C8B-B14F-4D97-AF65-F5344CB8AC3E}">
        <p14:creationId xmlns:p14="http://schemas.microsoft.com/office/powerpoint/2010/main" val="226861786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TM10001115[[fn=Parcel]]</Template>
  <TotalTime>549</TotalTime>
  <Words>3725</Words>
  <Application>Microsoft Office PowerPoint</Application>
  <PresentationFormat>On-screen Show (16:9)</PresentationFormat>
  <Paragraphs>266</Paragraphs>
  <Slides>38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Wingdings</vt:lpstr>
      <vt:lpstr>Courier New</vt:lpstr>
      <vt:lpstr>Bahnschrift</vt:lpstr>
      <vt:lpstr>Algerian</vt:lpstr>
      <vt:lpstr>Quicksand</vt:lpstr>
      <vt:lpstr>Gill Sans MT</vt:lpstr>
      <vt:lpstr>Parcel</vt:lpstr>
      <vt:lpstr>MICRO-CREDIT DEFAULTER PROJECT</vt:lpstr>
      <vt:lpstr> CONTENTS</vt:lpstr>
      <vt:lpstr> INTRODUCTION</vt:lpstr>
      <vt:lpstr> BUSINESS PROBLEM FRAMING</vt:lpstr>
      <vt:lpstr>DATA SOURCES AND THEIR FORMATS</vt:lpstr>
      <vt:lpstr>DATA LOADING AND THE DESCRIPTION OF DATA</vt:lpstr>
      <vt:lpstr>DATA PRE-PROCESSING</vt:lpstr>
      <vt:lpstr>Handling the pdate column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INTERPRETATION OF RESULTS</vt:lpstr>
      <vt:lpstr>PowerPoint Presentation</vt:lpstr>
      <vt:lpstr>PowerPoint Presentation</vt:lpstr>
      <vt:lpstr>PowerPoint Presentation</vt:lpstr>
      <vt:lpstr>PowerPoint Presentation</vt:lpstr>
      <vt:lpstr>PowerPoint Presentation</vt:lpstr>
      <vt:lpstr>PowerPoint Presentation</vt:lpstr>
      <vt:lpstr>                                      MODEL/S DEVELOPMENT AND EVALUATION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Jerish B</dc:creator>
  <cp:lastModifiedBy>Neeraj Kumar</cp:lastModifiedBy>
  <cp:revision>13</cp:revision>
  <dcterms:modified xsi:type="dcterms:W3CDTF">2022-01-13T13:30:59Z</dcterms:modified>
  <cp:contentStatus/>
</cp:coreProperties>
</file>