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3/30/2021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01903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0183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5867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528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944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050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5628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445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3698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4077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3/30/2021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2107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3/30/2021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633912185"/>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0" r:id="rId6"/>
    <p:sldLayoutId id="2147483745"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Support_vector_machin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B3059-A4B0-42B9-9F13-715F7F4B237C}"/>
              </a:ext>
            </a:extLst>
          </p:cNvPr>
          <p:cNvSpPr>
            <a:spLocks noGrp="1"/>
          </p:cNvSpPr>
          <p:nvPr>
            <p:ph type="ctrTitle"/>
          </p:nvPr>
        </p:nvSpPr>
        <p:spPr>
          <a:xfrm>
            <a:off x="5334000" y="1062038"/>
            <a:ext cx="6096000" cy="2881311"/>
          </a:xfrm>
        </p:spPr>
        <p:txBody>
          <a:bodyPr>
            <a:normAutofit/>
          </a:bodyPr>
          <a:lstStyle/>
          <a:p>
            <a:pPr algn="r"/>
            <a:r>
              <a:rPr lang="en-IN" sz="7400" dirty="0"/>
              <a:t>Video Analysis using OpenCV</a:t>
            </a:r>
          </a:p>
        </p:txBody>
      </p:sp>
      <p:sp>
        <p:nvSpPr>
          <p:cNvPr id="3" name="Subtitle 2">
            <a:extLst>
              <a:ext uri="{FF2B5EF4-FFF2-40B4-BE49-F238E27FC236}">
                <a16:creationId xmlns:a16="http://schemas.microsoft.com/office/drawing/2014/main" id="{5013805D-C69A-4F45-9326-9B845F761BCA}"/>
              </a:ext>
            </a:extLst>
          </p:cNvPr>
          <p:cNvSpPr>
            <a:spLocks noGrp="1"/>
          </p:cNvSpPr>
          <p:nvPr>
            <p:ph type="subTitle" idx="1"/>
          </p:nvPr>
        </p:nvSpPr>
        <p:spPr>
          <a:xfrm>
            <a:off x="5334000" y="4170408"/>
            <a:ext cx="6096000" cy="1625554"/>
          </a:xfrm>
        </p:spPr>
        <p:txBody>
          <a:bodyPr>
            <a:normAutofit fontScale="92500" lnSpcReduction="10000"/>
          </a:bodyPr>
          <a:lstStyle/>
          <a:p>
            <a:pPr algn="r"/>
            <a:r>
              <a:rPr lang="en-IN" dirty="0"/>
              <a:t>Name: Neeraj Sharma</a:t>
            </a:r>
          </a:p>
          <a:p>
            <a:pPr algn="r"/>
            <a:r>
              <a:rPr lang="en-IN" dirty="0"/>
              <a:t>Section: ML</a:t>
            </a:r>
          </a:p>
          <a:p>
            <a:pPr algn="r"/>
            <a:r>
              <a:rPr lang="en-IN" dirty="0"/>
              <a:t>Roll No: 10</a:t>
            </a:r>
          </a:p>
          <a:p>
            <a:pPr algn="r"/>
            <a:r>
              <a:rPr lang="en-IN" dirty="0"/>
              <a:t>University Roll No: 2013397</a:t>
            </a:r>
          </a:p>
          <a:p>
            <a:pPr algn="r"/>
            <a:endParaRPr lang="en-IN" dirty="0"/>
          </a:p>
        </p:txBody>
      </p:sp>
      <p:pic>
        <p:nvPicPr>
          <p:cNvPr id="5" name="Picture 4">
            <a:extLst>
              <a:ext uri="{FF2B5EF4-FFF2-40B4-BE49-F238E27FC236}">
                <a16:creationId xmlns:a16="http://schemas.microsoft.com/office/drawing/2014/main" id="{B0C6882C-46C8-4BB2-99A0-7ABBA2640636}"/>
              </a:ext>
            </a:extLst>
          </p:cNvPr>
          <p:cNvPicPr>
            <a:picLocks noChangeAspect="1"/>
          </p:cNvPicPr>
          <p:nvPr/>
        </p:nvPicPr>
        <p:blipFill rotWithShape="1">
          <a:blip r:embed="rId2"/>
          <a:srcRect l="13898" r="19435"/>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22" name="Group 21">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3" name="Freeform: Shape 22">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35569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CE5B67-F3F3-4334-A0C1-81127BAC9848}"/>
              </a:ext>
            </a:extLst>
          </p:cNvPr>
          <p:cNvSpPr>
            <a:spLocks noGrp="1"/>
          </p:cNvSpPr>
          <p:nvPr>
            <p:ph idx="1"/>
          </p:nvPr>
        </p:nvSpPr>
        <p:spPr>
          <a:xfrm>
            <a:off x="762000" y="463827"/>
            <a:ext cx="10668000" cy="5632174"/>
          </a:xfrm>
        </p:spPr>
        <p:txBody>
          <a:bodyPr/>
          <a:lstStyle/>
          <a:p>
            <a:r>
              <a:rPr lang="en-US" b="0" i="0" dirty="0">
                <a:effectLst/>
              </a:rPr>
              <a:t>Step 4: Finding the person’s name from the encoding</a:t>
            </a:r>
          </a:p>
          <a:p>
            <a:r>
              <a:rPr lang="en-US" b="0" i="0" dirty="0">
                <a:effectLst/>
              </a:rPr>
              <a:t>No fancy deep learning tricks are needed. We’ll use a simple linear </a:t>
            </a:r>
            <a:r>
              <a:rPr lang="en-US" b="0" i="0" u="sng" dirty="0">
                <a:effectLst/>
                <a:hlinkClick r:id="rId2">
                  <a:extLst>
                    <a:ext uri="{A12FA001-AC4F-418D-AE19-62706E023703}">
                      <ahyp:hlinkClr xmlns:ahyp="http://schemas.microsoft.com/office/drawing/2018/hyperlinkcolor" val="tx"/>
                    </a:ext>
                  </a:extLst>
                </a:hlinkClick>
              </a:rPr>
              <a:t>SVM classifier</a:t>
            </a:r>
            <a:r>
              <a:rPr lang="en-US" b="0" i="0" dirty="0">
                <a:effectLst/>
              </a:rPr>
              <a:t>, but lots of classification algorithms could work.</a:t>
            </a:r>
          </a:p>
          <a:p>
            <a:r>
              <a:rPr lang="en-US" b="0" i="0" dirty="0">
                <a:effectLst/>
              </a:rPr>
              <a:t>All we need to do is train a classifier that can take in the measurements from a new test image and tells which known person is the closest match. Running this classifier takes milliseconds. The result of the classifier is the name of the person.</a:t>
            </a:r>
          </a:p>
          <a:p>
            <a:endParaRPr lang="en-US" dirty="0"/>
          </a:p>
          <a:p>
            <a:r>
              <a:rPr lang="en-US" dirty="0"/>
              <a:t>After extracting matching frames, we can calculate the total time a person is present in the event.</a:t>
            </a:r>
            <a:endParaRPr lang="en-IN" dirty="0"/>
          </a:p>
        </p:txBody>
      </p:sp>
    </p:spTree>
    <p:extLst>
      <p:ext uri="{BB962C8B-B14F-4D97-AF65-F5344CB8AC3E}">
        <p14:creationId xmlns:p14="http://schemas.microsoft.com/office/powerpoint/2010/main" val="152274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1E11-F4DB-41A3-87AA-F59936DBEBF8}"/>
              </a:ext>
            </a:extLst>
          </p:cNvPr>
          <p:cNvSpPr>
            <a:spLocks noGrp="1"/>
          </p:cNvSpPr>
          <p:nvPr>
            <p:ph type="title"/>
          </p:nvPr>
        </p:nvSpPr>
        <p:spPr>
          <a:xfrm>
            <a:off x="762000" y="437322"/>
            <a:ext cx="9144000" cy="1263649"/>
          </a:xfrm>
        </p:spPr>
        <p:txBody>
          <a:bodyPr/>
          <a:lstStyle/>
          <a:p>
            <a:r>
              <a:rPr lang="en-IN" dirty="0"/>
              <a:t>Applications:</a:t>
            </a:r>
          </a:p>
        </p:txBody>
      </p:sp>
      <p:sp>
        <p:nvSpPr>
          <p:cNvPr id="3" name="Content Placeholder 2">
            <a:extLst>
              <a:ext uri="{FF2B5EF4-FFF2-40B4-BE49-F238E27FC236}">
                <a16:creationId xmlns:a16="http://schemas.microsoft.com/office/drawing/2014/main" id="{C85E47F9-C4F9-4406-8E10-9C294131F670}"/>
              </a:ext>
            </a:extLst>
          </p:cNvPr>
          <p:cNvSpPr>
            <a:spLocks noGrp="1"/>
          </p:cNvSpPr>
          <p:nvPr>
            <p:ph idx="1"/>
          </p:nvPr>
        </p:nvSpPr>
        <p:spPr>
          <a:xfrm>
            <a:off x="762000" y="1700971"/>
            <a:ext cx="10668000" cy="4395030"/>
          </a:xfrm>
        </p:spPr>
        <p:txBody>
          <a:bodyPr/>
          <a:lstStyle/>
          <a:p>
            <a:r>
              <a:rPr lang="en-IN" dirty="0"/>
              <a:t>Video Summarization.</a:t>
            </a:r>
          </a:p>
          <a:p>
            <a:r>
              <a:rPr lang="en-IN" dirty="0"/>
              <a:t>Calculate how much time a person is available in video.</a:t>
            </a:r>
          </a:p>
          <a:p>
            <a:r>
              <a:rPr lang="en-IN" dirty="0"/>
              <a:t>Security and Surveillance.</a:t>
            </a:r>
          </a:p>
          <a:p>
            <a:r>
              <a:rPr lang="en-IN" dirty="0"/>
              <a:t>Transport monitoring system.</a:t>
            </a:r>
          </a:p>
          <a:p>
            <a:endParaRPr lang="en-IN" dirty="0"/>
          </a:p>
        </p:txBody>
      </p:sp>
    </p:spTree>
    <p:extLst>
      <p:ext uri="{BB962C8B-B14F-4D97-AF65-F5344CB8AC3E}">
        <p14:creationId xmlns:p14="http://schemas.microsoft.com/office/powerpoint/2010/main" val="302982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2E04-4921-40CD-B518-B0C67154EC3B}"/>
              </a:ext>
            </a:extLst>
          </p:cNvPr>
          <p:cNvSpPr>
            <a:spLocks noGrp="1"/>
          </p:cNvSpPr>
          <p:nvPr>
            <p:ph type="title"/>
          </p:nvPr>
        </p:nvSpPr>
        <p:spPr>
          <a:xfrm>
            <a:off x="1358347" y="2797175"/>
            <a:ext cx="9144000" cy="1263649"/>
          </a:xfrm>
        </p:spPr>
        <p:txBody>
          <a:bodyPr/>
          <a:lstStyle/>
          <a:p>
            <a:pPr algn="ctr"/>
            <a:r>
              <a:rPr lang="en-IN" dirty="0"/>
              <a:t>Thank you</a:t>
            </a:r>
          </a:p>
        </p:txBody>
      </p:sp>
    </p:spTree>
    <p:extLst>
      <p:ext uri="{BB962C8B-B14F-4D97-AF65-F5344CB8AC3E}">
        <p14:creationId xmlns:p14="http://schemas.microsoft.com/office/powerpoint/2010/main" val="18598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FD83-3382-4C3D-A304-39441026F42F}"/>
              </a:ext>
            </a:extLst>
          </p:cNvPr>
          <p:cNvSpPr>
            <a:spLocks noGrp="1"/>
          </p:cNvSpPr>
          <p:nvPr>
            <p:ph type="title"/>
          </p:nvPr>
        </p:nvSpPr>
        <p:spPr>
          <a:xfrm>
            <a:off x="762000" y="925306"/>
            <a:ext cx="10528853" cy="1263649"/>
          </a:xfrm>
        </p:spPr>
        <p:txBody>
          <a:bodyPr>
            <a:normAutofit/>
          </a:bodyPr>
          <a:lstStyle/>
          <a:p>
            <a:r>
              <a:rPr lang="en-US" dirty="0"/>
              <a:t>Face based  frame extraction from the video</a:t>
            </a:r>
            <a:r>
              <a:rPr lang="en-IN" dirty="0"/>
              <a:t>	</a:t>
            </a:r>
          </a:p>
        </p:txBody>
      </p:sp>
      <p:sp>
        <p:nvSpPr>
          <p:cNvPr id="3" name="Content Placeholder 2">
            <a:extLst>
              <a:ext uri="{FF2B5EF4-FFF2-40B4-BE49-F238E27FC236}">
                <a16:creationId xmlns:a16="http://schemas.microsoft.com/office/drawing/2014/main" id="{4F2340D7-4952-4A4A-851B-E83084859FE6}"/>
              </a:ext>
            </a:extLst>
          </p:cNvPr>
          <p:cNvSpPr>
            <a:spLocks noGrp="1"/>
          </p:cNvSpPr>
          <p:nvPr>
            <p:ph idx="1"/>
          </p:nvPr>
        </p:nvSpPr>
        <p:spPr>
          <a:xfrm>
            <a:off x="762000" y="2517912"/>
            <a:ext cx="10668000" cy="3869636"/>
          </a:xfrm>
        </p:spPr>
        <p:txBody>
          <a:bodyPr/>
          <a:lstStyle/>
          <a:p>
            <a:pPr marL="0" indent="0">
              <a:buNone/>
            </a:pPr>
            <a:r>
              <a:rPr lang="en-IN" dirty="0"/>
              <a:t>Purpose: </a:t>
            </a:r>
            <a:r>
              <a:rPr lang="en-US" dirty="0"/>
              <a:t>Face detection of a person from a long video and find the amount of time he/she is available in the event with Deep learning.</a:t>
            </a:r>
          </a:p>
          <a:p>
            <a:pPr marL="0" indent="0">
              <a:buNone/>
            </a:pPr>
            <a:endParaRPr lang="en-IN" dirty="0"/>
          </a:p>
        </p:txBody>
      </p:sp>
    </p:spTree>
    <p:extLst>
      <p:ext uri="{BB962C8B-B14F-4D97-AF65-F5344CB8AC3E}">
        <p14:creationId xmlns:p14="http://schemas.microsoft.com/office/powerpoint/2010/main" val="278026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20FC-5B71-4DA3-AF32-41E0D8A35DE0}"/>
              </a:ext>
            </a:extLst>
          </p:cNvPr>
          <p:cNvSpPr>
            <a:spLocks noGrp="1"/>
          </p:cNvSpPr>
          <p:nvPr>
            <p:ph type="title"/>
          </p:nvPr>
        </p:nvSpPr>
        <p:spPr/>
        <p:txBody>
          <a:bodyPr/>
          <a:lstStyle/>
          <a:p>
            <a:r>
              <a:rPr lang="en-IN" dirty="0"/>
              <a:t>Frameworks and Technologies Used:</a:t>
            </a:r>
          </a:p>
        </p:txBody>
      </p:sp>
      <p:sp>
        <p:nvSpPr>
          <p:cNvPr id="3" name="Content Placeholder 2">
            <a:extLst>
              <a:ext uri="{FF2B5EF4-FFF2-40B4-BE49-F238E27FC236}">
                <a16:creationId xmlns:a16="http://schemas.microsoft.com/office/drawing/2014/main" id="{2CE1AC47-F49C-4533-BFB9-18864977FDCA}"/>
              </a:ext>
            </a:extLst>
          </p:cNvPr>
          <p:cNvSpPr>
            <a:spLocks noGrp="1"/>
          </p:cNvSpPr>
          <p:nvPr>
            <p:ph idx="1"/>
          </p:nvPr>
        </p:nvSpPr>
        <p:spPr>
          <a:xfrm>
            <a:off x="762000" y="2787649"/>
            <a:ext cx="10668000" cy="3308351"/>
          </a:xfrm>
        </p:spPr>
        <p:txBody>
          <a:bodyPr>
            <a:normAutofit lnSpcReduction="10000"/>
          </a:bodyPr>
          <a:lstStyle/>
          <a:p>
            <a:pPr marL="514350" indent="-514350">
              <a:buAutoNum type="arabicParenR"/>
            </a:pPr>
            <a:r>
              <a:rPr lang="en-IN" dirty="0"/>
              <a:t>Python</a:t>
            </a:r>
          </a:p>
          <a:p>
            <a:r>
              <a:rPr lang="en-IN" dirty="0"/>
              <a:t>Libraries:</a:t>
            </a:r>
          </a:p>
          <a:p>
            <a:pPr marL="0" indent="0">
              <a:buNone/>
            </a:pPr>
            <a:r>
              <a:rPr lang="en-IN" dirty="0"/>
              <a:t>  a) OpenCV : for image and video processing like loading, resizing etc.</a:t>
            </a:r>
          </a:p>
          <a:p>
            <a:pPr marL="0" indent="0">
              <a:buNone/>
            </a:pPr>
            <a:r>
              <a:rPr lang="en-IN" dirty="0"/>
              <a:t>  b) face_recognition: for face recognition and face detection.</a:t>
            </a:r>
          </a:p>
          <a:p>
            <a:pPr marL="0" indent="0">
              <a:buNone/>
            </a:pPr>
            <a:r>
              <a:rPr lang="en-IN" dirty="0"/>
              <a:t>  c) tkinter: To develop Graphical User Interface(GUI).</a:t>
            </a:r>
          </a:p>
          <a:p>
            <a:pPr marL="0" indent="0">
              <a:buNone/>
            </a:pPr>
            <a:r>
              <a:rPr lang="en-IN" dirty="0"/>
              <a:t>  d) numpy</a:t>
            </a:r>
          </a:p>
          <a:p>
            <a:pPr marL="0" indent="0">
              <a:buNone/>
            </a:pPr>
            <a:r>
              <a:rPr lang="en-IN" dirty="0"/>
              <a:t>  e) datetime: for calculating time in hh:mm:ss format.</a:t>
            </a:r>
          </a:p>
        </p:txBody>
      </p:sp>
    </p:spTree>
    <p:extLst>
      <p:ext uri="{BB962C8B-B14F-4D97-AF65-F5344CB8AC3E}">
        <p14:creationId xmlns:p14="http://schemas.microsoft.com/office/powerpoint/2010/main" val="110164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D02223-1487-4F32-A781-4359337F40FA}"/>
              </a:ext>
            </a:extLst>
          </p:cNvPr>
          <p:cNvSpPr>
            <a:spLocks noGrp="1"/>
          </p:cNvSpPr>
          <p:nvPr>
            <p:ph idx="1"/>
          </p:nvPr>
        </p:nvSpPr>
        <p:spPr>
          <a:xfrm>
            <a:off x="762000" y="1116392"/>
            <a:ext cx="10668000" cy="4625215"/>
          </a:xfrm>
        </p:spPr>
        <p:txBody>
          <a:bodyPr/>
          <a:lstStyle/>
          <a:p>
            <a:pPr marL="0" indent="0">
              <a:buNone/>
            </a:pPr>
            <a:r>
              <a:rPr lang="en-US" b="0" i="0" dirty="0">
                <a:effectLst/>
                <a:latin typeface="charter"/>
              </a:rPr>
              <a:t>Face recognition is a series of several related problems:</a:t>
            </a:r>
          </a:p>
          <a:p>
            <a:pPr marL="0" indent="0">
              <a:buNone/>
            </a:pPr>
            <a:endParaRPr lang="en-US" b="0" i="0" dirty="0">
              <a:effectLst/>
              <a:latin typeface="charter"/>
            </a:endParaRPr>
          </a:p>
          <a:p>
            <a:pPr marL="0" indent="0">
              <a:buNone/>
            </a:pPr>
            <a:r>
              <a:rPr lang="en-US" dirty="0">
                <a:latin typeface="charter"/>
              </a:rPr>
              <a:t>1)</a:t>
            </a:r>
            <a:r>
              <a:rPr lang="en-US" b="0" i="0" dirty="0">
                <a:solidFill>
                  <a:srgbClr val="292929"/>
                </a:solidFill>
                <a:effectLst/>
                <a:latin typeface="charter"/>
              </a:rPr>
              <a:t> </a:t>
            </a:r>
            <a:r>
              <a:rPr lang="en-US" b="0" i="0" dirty="0">
                <a:effectLst/>
                <a:latin typeface="charter"/>
              </a:rPr>
              <a:t>First, look at a picture and find all the faces in it</a:t>
            </a:r>
            <a:endParaRPr lang="en-US" dirty="0">
              <a:latin typeface="charter"/>
            </a:endParaRPr>
          </a:p>
          <a:p>
            <a:pPr marL="0" indent="0">
              <a:buNone/>
            </a:pPr>
            <a:r>
              <a:rPr lang="en-US" dirty="0">
                <a:latin typeface="charter"/>
              </a:rPr>
              <a:t>2)Second, focus on each face and be able to </a:t>
            </a:r>
            <a:r>
              <a:rPr lang="en-US" b="0" i="0" dirty="0">
                <a:effectLst/>
                <a:latin typeface="charter"/>
              </a:rPr>
              <a:t>that even if a face is turned          in a weird direction or in bad lighting, it is still the same person.</a:t>
            </a:r>
            <a:endParaRPr lang="en-US" dirty="0">
              <a:latin typeface="charter"/>
            </a:endParaRPr>
          </a:p>
          <a:p>
            <a:pPr marL="0" indent="0">
              <a:buNone/>
            </a:pPr>
            <a:r>
              <a:rPr lang="en-US" dirty="0">
                <a:latin typeface="charter"/>
              </a:rPr>
              <a:t>3)</a:t>
            </a:r>
            <a:r>
              <a:rPr lang="en-US" b="0" i="0" dirty="0">
                <a:solidFill>
                  <a:srgbClr val="292929"/>
                </a:solidFill>
                <a:effectLst/>
                <a:latin typeface="charter"/>
              </a:rPr>
              <a:t> </a:t>
            </a:r>
            <a:r>
              <a:rPr lang="en-US" b="0" i="0" dirty="0">
                <a:effectLst/>
                <a:latin typeface="charter"/>
              </a:rPr>
              <a:t>Third, be able to pick out unique features of the face that you can use to tell it apart from other people— like how big the eyes are, how long the face is, etc.</a:t>
            </a:r>
            <a:endParaRPr lang="en-US" dirty="0">
              <a:latin typeface="charter"/>
            </a:endParaRPr>
          </a:p>
          <a:p>
            <a:pPr marL="0" indent="0">
              <a:buNone/>
            </a:pPr>
            <a:r>
              <a:rPr lang="en-US" dirty="0">
                <a:latin typeface="charter"/>
              </a:rPr>
              <a:t>4)</a:t>
            </a:r>
            <a:r>
              <a:rPr lang="en-US" b="0" i="0" dirty="0">
                <a:solidFill>
                  <a:srgbClr val="292929"/>
                </a:solidFill>
                <a:effectLst/>
                <a:latin typeface="charter"/>
              </a:rPr>
              <a:t> </a:t>
            </a:r>
            <a:r>
              <a:rPr lang="en-US" b="0" i="0" dirty="0">
                <a:effectLst/>
                <a:latin typeface="charter"/>
              </a:rPr>
              <a:t>Finally, compare the unique features of that face to all the people you already know.</a:t>
            </a:r>
          </a:p>
          <a:p>
            <a:pPr marL="0" indent="0">
              <a:buNone/>
            </a:pPr>
            <a:endParaRPr lang="en-IN" dirty="0"/>
          </a:p>
        </p:txBody>
      </p:sp>
    </p:spTree>
    <p:extLst>
      <p:ext uri="{BB962C8B-B14F-4D97-AF65-F5344CB8AC3E}">
        <p14:creationId xmlns:p14="http://schemas.microsoft.com/office/powerpoint/2010/main" val="186828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EAA82-C46B-4BB0-A286-2A633D6044EA}"/>
              </a:ext>
            </a:extLst>
          </p:cNvPr>
          <p:cNvSpPr>
            <a:spLocks noGrp="1"/>
          </p:cNvSpPr>
          <p:nvPr>
            <p:ph idx="1"/>
          </p:nvPr>
        </p:nvSpPr>
        <p:spPr>
          <a:xfrm>
            <a:off x="762000" y="702365"/>
            <a:ext cx="10668000" cy="5777948"/>
          </a:xfrm>
        </p:spPr>
        <p:txBody>
          <a:bodyPr/>
          <a:lstStyle/>
          <a:p>
            <a:r>
              <a:rPr lang="en-IN" dirty="0"/>
              <a:t>Step 1: </a:t>
            </a:r>
            <a:r>
              <a:rPr lang="en-US" b="0" i="0" dirty="0">
                <a:effectLst/>
              </a:rPr>
              <a:t>Finding all the Faces</a:t>
            </a:r>
          </a:p>
          <a:p>
            <a:pPr>
              <a:buFont typeface="Wingdings" panose="05000000000000000000" pitchFamily="2" charset="2"/>
              <a:buChar char="ü"/>
            </a:pPr>
            <a:r>
              <a:rPr lang="en-IN" dirty="0"/>
              <a:t> </a:t>
            </a:r>
            <a:r>
              <a:rPr lang="en-US" b="0" i="0" dirty="0">
                <a:effectLst/>
              </a:rPr>
              <a:t>To find faces in an image, we’ll start by making our image black and white because we don’t need color data to find faces.</a:t>
            </a:r>
          </a:p>
          <a:p>
            <a:pPr>
              <a:buFont typeface="Wingdings" panose="05000000000000000000" pitchFamily="2" charset="2"/>
              <a:buChar char="ü"/>
            </a:pPr>
            <a:r>
              <a:rPr lang="en-US" b="0" i="0" dirty="0">
                <a:effectLst/>
              </a:rPr>
              <a:t>Then we’ll look at every single pixel in our image one at a time. For every single pixel, we want to look at the pixels that directly surrounding it:</a:t>
            </a:r>
          </a:p>
          <a:p>
            <a:pPr marL="0" indent="0">
              <a:buNone/>
            </a:pPr>
            <a:endParaRPr lang="en-IN" dirty="0"/>
          </a:p>
        </p:txBody>
      </p:sp>
      <p:pic>
        <p:nvPicPr>
          <p:cNvPr id="8" name="Picture 7">
            <a:extLst>
              <a:ext uri="{FF2B5EF4-FFF2-40B4-BE49-F238E27FC236}">
                <a16:creationId xmlns:a16="http://schemas.microsoft.com/office/drawing/2014/main" id="{695BB03B-007E-4736-9D29-7B44FFBA1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3684105"/>
            <a:ext cx="6667500" cy="2343150"/>
          </a:xfrm>
          <a:prstGeom prst="rect">
            <a:avLst/>
          </a:prstGeom>
        </p:spPr>
      </p:pic>
    </p:spTree>
    <p:extLst>
      <p:ext uri="{BB962C8B-B14F-4D97-AF65-F5344CB8AC3E}">
        <p14:creationId xmlns:p14="http://schemas.microsoft.com/office/powerpoint/2010/main" val="239223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E99F2-9A5E-4E24-85A6-4D2A589DB88C}"/>
              </a:ext>
            </a:extLst>
          </p:cNvPr>
          <p:cNvSpPr>
            <a:spLocks noGrp="1"/>
          </p:cNvSpPr>
          <p:nvPr>
            <p:ph idx="1"/>
          </p:nvPr>
        </p:nvSpPr>
        <p:spPr>
          <a:xfrm>
            <a:off x="762000" y="861391"/>
            <a:ext cx="10668000" cy="5234609"/>
          </a:xfrm>
        </p:spPr>
        <p:txBody>
          <a:bodyPr/>
          <a:lstStyle/>
          <a:p>
            <a:r>
              <a:rPr lang="en-US" b="0" i="0" dirty="0">
                <a:effectLst/>
              </a:rPr>
              <a:t>The end result is we turn the original image into a very simple representation that captures the basic structure of a face in a simple way:</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b="0" i="0" dirty="0">
                <a:effectLst/>
              </a:rPr>
              <a:t>Using this technique, we can now easily find faces in any image</a:t>
            </a:r>
            <a:endParaRPr lang="en-IN" dirty="0"/>
          </a:p>
        </p:txBody>
      </p:sp>
      <p:pic>
        <p:nvPicPr>
          <p:cNvPr id="1026" name="Picture 2">
            <a:extLst>
              <a:ext uri="{FF2B5EF4-FFF2-40B4-BE49-F238E27FC236}">
                <a16:creationId xmlns:a16="http://schemas.microsoft.com/office/drawing/2014/main" id="{92F4E73E-FE63-47D8-B5E4-21E6C4458C2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249970"/>
            <a:ext cx="66675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8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9F6D72-96D2-4346-9C6A-E69FB9A4E95E}"/>
              </a:ext>
            </a:extLst>
          </p:cNvPr>
          <p:cNvSpPr>
            <a:spLocks noGrp="1"/>
          </p:cNvSpPr>
          <p:nvPr>
            <p:ph idx="1"/>
          </p:nvPr>
        </p:nvSpPr>
        <p:spPr>
          <a:xfrm>
            <a:off x="835022" y="295422"/>
            <a:ext cx="4745505" cy="6189784"/>
          </a:xfrm>
        </p:spPr>
        <p:txBody>
          <a:bodyPr>
            <a:normAutofit lnSpcReduction="10000"/>
          </a:bodyPr>
          <a:lstStyle/>
          <a:p>
            <a:r>
              <a:rPr lang="en-US" b="0" i="0" dirty="0">
                <a:effectLst/>
              </a:rPr>
              <a:t>Step 2: Posing and Projecting Faces</a:t>
            </a:r>
          </a:p>
          <a:p>
            <a:pPr marL="0" indent="0">
              <a:buNone/>
            </a:pPr>
            <a:r>
              <a:rPr lang="en-US" dirty="0"/>
              <a:t>W</a:t>
            </a:r>
            <a:r>
              <a:rPr lang="en-US" b="0" i="0" dirty="0">
                <a:effectLst/>
              </a:rPr>
              <a:t>e will try to warp each picture so that the eyes and lips are always in the sample place in the image. This will make it a lot easier for us to compare faces. The basic idea is we will come up with 68 specific points (called </a:t>
            </a:r>
            <a:r>
              <a:rPr lang="en-US" b="0" i="1" dirty="0">
                <a:effectLst/>
              </a:rPr>
              <a:t>landmarks</a:t>
            </a:r>
            <a:r>
              <a:rPr lang="en-US" b="0" i="0" dirty="0">
                <a:effectLst/>
              </a:rPr>
              <a:t>) that exist on every face — the top of the chin, the outside edge of each eye, the inner edge of each eyebrow, etc. Then we will train a machine learning algorithm to be able to find these 68 specific points on any face:</a:t>
            </a:r>
          </a:p>
          <a:p>
            <a:pPr marL="0" indent="0">
              <a:buNone/>
            </a:pPr>
            <a:endParaRPr lang="en-US" sz="1800" dirty="0"/>
          </a:p>
          <a:p>
            <a:pPr marL="0" indent="0">
              <a:buNone/>
            </a:pPr>
            <a:endParaRPr lang="en-US" sz="1800" b="0" i="0" dirty="0">
              <a:effectLst/>
            </a:endParaRPr>
          </a:p>
          <a:p>
            <a:pPr marL="0" indent="0">
              <a:buNone/>
            </a:pPr>
            <a:endParaRPr lang="en-IN" sz="1800" dirty="0"/>
          </a:p>
        </p:txBody>
      </p:sp>
      <p:grpSp>
        <p:nvGrpSpPr>
          <p:cNvPr id="73" name="Group 72">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74" name="Group 73">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78" name="Freeform: Shape 77">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5" name="Group 74">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76" name="Freeform: Shape 75">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2050" name="Picture 2">
            <a:extLst>
              <a:ext uri="{FF2B5EF4-FFF2-40B4-BE49-F238E27FC236}">
                <a16:creationId xmlns:a16="http://schemas.microsoft.com/office/drawing/2014/main" id="{D3FD7378-1459-47E8-9102-6E2F5D27AE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5549" y="998806"/>
            <a:ext cx="4599453" cy="350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10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C4CB4-4C54-4F07-80D1-9D5E651D7172}"/>
              </a:ext>
            </a:extLst>
          </p:cNvPr>
          <p:cNvSpPr>
            <a:spLocks noGrp="1"/>
          </p:cNvSpPr>
          <p:nvPr>
            <p:ph idx="1"/>
          </p:nvPr>
        </p:nvSpPr>
        <p:spPr>
          <a:xfrm>
            <a:off x="762000" y="159026"/>
            <a:ext cx="10668000" cy="6698973"/>
          </a:xfrm>
        </p:spPr>
        <p:txBody>
          <a:bodyPr>
            <a:normAutofit lnSpcReduction="10000"/>
          </a:bodyPr>
          <a:lstStyle/>
          <a:p>
            <a:r>
              <a:rPr lang="en-US" b="0" i="0" dirty="0">
                <a:effectLst/>
              </a:rPr>
              <a:t>Here’s the result of locating the 68 face landmarks on our test image:</a:t>
            </a:r>
          </a:p>
          <a:p>
            <a:endParaRPr lang="en-US" b="0" i="0" dirty="0">
              <a:effectLst/>
            </a:endParaRPr>
          </a:p>
          <a:p>
            <a:endParaRPr lang="en-US" dirty="0"/>
          </a:p>
          <a:p>
            <a:endParaRPr lang="en-US" b="0" i="0" dirty="0">
              <a:effectLst/>
            </a:endParaRPr>
          </a:p>
          <a:p>
            <a:pPr marL="0" indent="0">
              <a:buNone/>
            </a:pPr>
            <a:r>
              <a:rPr lang="en-IN" dirty="0"/>
              <a:t>				</a:t>
            </a:r>
            <a:r>
              <a:rPr lang="en-US" b="0" i="0" dirty="0">
                <a:effectLst/>
              </a:rPr>
              <a:t>Now that we know were the eyes and mouth 				are, we’ll simply rotate, scale and </a:t>
            </a:r>
            <a:r>
              <a:rPr lang="en-US" b="0" i="0" u="sng" dirty="0">
                <a:effectLst/>
              </a:rPr>
              <a:t>shear</a:t>
            </a:r>
            <a:r>
              <a:rPr lang="en-US" b="0" i="0" dirty="0">
                <a:effectLst/>
              </a:rPr>
              <a:t> the 					image so that the eyes and mouth are centered 				as best as possible.</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pic>
        <p:nvPicPr>
          <p:cNvPr id="6" name="Picture 5">
            <a:extLst>
              <a:ext uri="{FF2B5EF4-FFF2-40B4-BE49-F238E27FC236}">
                <a16:creationId xmlns:a16="http://schemas.microsoft.com/office/drawing/2014/main" id="{B4E374C8-AE2C-4691-90C6-4E2DCDDC3556}"/>
              </a:ext>
            </a:extLst>
          </p:cNvPr>
          <p:cNvPicPr>
            <a:picLocks noChangeAspect="1"/>
          </p:cNvPicPr>
          <p:nvPr/>
        </p:nvPicPr>
        <p:blipFill>
          <a:blip r:embed="rId2"/>
          <a:stretch>
            <a:fillRect/>
          </a:stretch>
        </p:blipFill>
        <p:spPr>
          <a:xfrm>
            <a:off x="1133061" y="715747"/>
            <a:ext cx="2996418" cy="2792765"/>
          </a:xfrm>
          <a:prstGeom prst="rect">
            <a:avLst/>
          </a:prstGeom>
        </p:spPr>
      </p:pic>
      <p:pic>
        <p:nvPicPr>
          <p:cNvPr id="7" name="Picture 6">
            <a:extLst>
              <a:ext uri="{FF2B5EF4-FFF2-40B4-BE49-F238E27FC236}">
                <a16:creationId xmlns:a16="http://schemas.microsoft.com/office/drawing/2014/main" id="{84299F6D-63ED-4BA2-8936-ADF1B6455C37}"/>
              </a:ext>
            </a:extLst>
          </p:cNvPr>
          <p:cNvPicPr>
            <a:picLocks noChangeAspect="1"/>
          </p:cNvPicPr>
          <p:nvPr/>
        </p:nvPicPr>
        <p:blipFill>
          <a:blip r:embed="rId3"/>
          <a:stretch>
            <a:fillRect/>
          </a:stretch>
        </p:blipFill>
        <p:spPr>
          <a:xfrm>
            <a:off x="4500540" y="3508512"/>
            <a:ext cx="6667500" cy="1866900"/>
          </a:xfrm>
          <a:prstGeom prst="rect">
            <a:avLst/>
          </a:prstGeom>
        </p:spPr>
      </p:pic>
    </p:spTree>
    <p:extLst>
      <p:ext uri="{BB962C8B-B14F-4D97-AF65-F5344CB8AC3E}">
        <p14:creationId xmlns:p14="http://schemas.microsoft.com/office/powerpoint/2010/main" val="334216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EA8FA-F4DF-4837-8BF0-5F9243BCF756}"/>
              </a:ext>
            </a:extLst>
          </p:cNvPr>
          <p:cNvSpPr>
            <a:spLocks noGrp="1"/>
          </p:cNvSpPr>
          <p:nvPr>
            <p:ph idx="1"/>
          </p:nvPr>
        </p:nvSpPr>
        <p:spPr>
          <a:xfrm>
            <a:off x="762000" y="543339"/>
            <a:ext cx="10668000" cy="5552662"/>
          </a:xfrm>
        </p:spPr>
        <p:txBody>
          <a:bodyPr/>
          <a:lstStyle/>
          <a:p>
            <a:pPr algn="l"/>
            <a:r>
              <a:rPr lang="en-IN" b="0" i="0" dirty="0">
                <a:effectLst/>
              </a:rPr>
              <a:t>Step 3: Encoding Faces: </a:t>
            </a:r>
            <a:r>
              <a:rPr lang="en-US" b="0" i="0" dirty="0">
                <a:solidFill>
                  <a:srgbClr val="292929"/>
                </a:solidFill>
                <a:effectLst/>
                <a:latin typeface="charter"/>
              </a:rPr>
              <a:t> </a:t>
            </a:r>
            <a:r>
              <a:rPr lang="en-US" dirty="0"/>
              <a:t>W</a:t>
            </a:r>
            <a:r>
              <a:rPr lang="en-US" b="0" i="0" dirty="0">
                <a:effectLst/>
              </a:rPr>
              <a:t>e are going to train it to generate 128 measurements for each face.</a:t>
            </a:r>
            <a:endParaRPr lang="en-IN" b="0" i="0" dirty="0">
              <a:effectLst/>
            </a:endParaRPr>
          </a:p>
          <a:p>
            <a:pPr marL="0" indent="0" algn="l">
              <a:buNone/>
            </a:pPr>
            <a:r>
              <a:rPr lang="en-US" b="0" i="0" dirty="0">
                <a:effectLst/>
              </a:rPr>
              <a:t>The training process works by looking at 3 face images at a time:</a:t>
            </a:r>
          </a:p>
          <a:p>
            <a:pPr algn="l">
              <a:buFont typeface="+mj-lt"/>
              <a:buAutoNum type="arabicPeriod"/>
            </a:pPr>
            <a:r>
              <a:rPr lang="en-US" b="0" i="0" dirty="0">
                <a:effectLst/>
              </a:rPr>
              <a:t> Load a training face image of a known person</a:t>
            </a:r>
          </a:p>
          <a:p>
            <a:pPr algn="l">
              <a:buFont typeface="+mj-lt"/>
              <a:buAutoNum type="arabicPeriod"/>
            </a:pPr>
            <a:r>
              <a:rPr lang="en-US" b="0" i="0" dirty="0">
                <a:effectLst/>
              </a:rPr>
              <a:t> Load another picture of the same known person</a:t>
            </a:r>
          </a:p>
          <a:p>
            <a:pPr algn="l">
              <a:buFont typeface="+mj-lt"/>
              <a:buAutoNum type="arabicPeriod"/>
            </a:pPr>
            <a:r>
              <a:rPr lang="en-US" b="0" i="0" dirty="0">
                <a:effectLst/>
              </a:rPr>
              <a:t> Load a picture of a totally different person</a:t>
            </a:r>
          </a:p>
          <a:p>
            <a:pPr marL="0" indent="0" algn="l">
              <a:buNone/>
            </a:pPr>
            <a:r>
              <a:rPr lang="en-US" b="0" i="0" dirty="0">
                <a:effectLst/>
              </a:rPr>
              <a:t>After repeating this step millions of times for millions of images of thousands of different people, the neural network learns to reliably generate 128 measurements for each person. Any ten different pictures of the same person should give roughly the same measurements.</a:t>
            </a:r>
            <a:endParaRPr lang="en-IN" dirty="0"/>
          </a:p>
        </p:txBody>
      </p:sp>
    </p:spTree>
    <p:extLst>
      <p:ext uri="{BB962C8B-B14F-4D97-AF65-F5344CB8AC3E}">
        <p14:creationId xmlns:p14="http://schemas.microsoft.com/office/powerpoint/2010/main" val="866546304"/>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156</TotalTime>
  <Words>762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Nova Cond</vt:lpstr>
      <vt:lpstr>charter</vt:lpstr>
      <vt:lpstr>Impact</vt:lpstr>
      <vt:lpstr>Wingdings</vt:lpstr>
      <vt:lpstr>TornVTI</vt:lpstr>
      <vt:lpstr>Video Analysis using OpenCV</vt:lpstr>
      <vt:lpstr>Face based  frame extraction from the video </vt:lpstr>
      <vt:lpstr>Frameworks and 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Sharma</dc:creator>
  <cp:lastModifiedBy>Neeraj Sharma</cp:lastModifiedBy>
  <cp:revision>14</cp:revision>
  <dcterms:created xsi:type="dcterms:W3CDTF">2021-03-29T15:52:03Z</dcterms:created>
  <dcterms:modified xsi:type="dcterms:W3CDTF">2021-03-29T20:05:33Z</dcterms:modified>
</cp:coreProperties>
</file>