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36D840-B270-4BB4-841C-E6EC7E2BC4D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1132-1AC3-A781-601B-59FE6C2E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A998F-52D0-10AC-98A8-434505958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3A5A-05FB-0FF4-E7D9-46FB654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CE42-F281-7694-EE3D-1F74A1EE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383E-97B4-23D3-B83E-85A12BB7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79A9-7990-A3B4-E6C1-328E33C6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71053-D1BC-4BA2-C8A5-D8ACE39A1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8DD3A-48CD-6819-EDE4-7F376B88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1222-E749-2002-1F7B-40A4742A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538B-8272-5B29-AA40-E47137D7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91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3EAF9-C4F6-6FC6-A339-644723EA9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AA2F5-72BC-1119-6B91-98CE2DEE3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5862-91AE-9D17-0275-05EB787B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5E02-6BF6-80CD-3106-F0AE415F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9BDF-6051-DDD8-9D5D-3E6696E0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39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1D48-EED1-DCD9-B0B9-2FADAD23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0A15-7D2E-0A3B-2F84-B013B78A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F8AE-ECBF-AA45-EBAA-3C8C2410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C430-85F8-DF2C-E8CC-AE558644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33C9-E41B-E626-DC88-701F757D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2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3EC6-62B3-5D81-7D31-CCEFC5EB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B56E-AD91-32CC-C168-2DECBBADC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C25D-8DC3-D1F2-8859-59F3E360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6FA3-A787-A661-CB18-BB125DFA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7F8BE-FD27-A873-4349-F14D36C6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2E4F-15E2-976D-2FCC-7DBDAB59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39DD-68D6-4AD8-A4AA-8A7D9B237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7DBB3-E4FC-C60D-9FD6-8E3E8D94B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ECDA5-D0DE-54D2-1B56-50D87143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5C3D-BFD2-A0F8-FBF4-D612361F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9D8B-85B6-B313-3203-B6D33196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4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A625-1FF0-6498-CC40-93F0B56C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71BF2-3C4B-E007-1944-E6A03CDA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DAF19-815F-DCE7-F24C-673DC7AA8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56828-A9E2-69E2-387E-F01C3F93E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EF6F8-2F11-6B35-3767-C5E23DE4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2F8EA-C8B4-4D70-8F6B-F66B7E2A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B3879-E2D1-6E67-ED5D-2491B68C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9FCE8-069D-16E3-E592-9CDF8184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4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63DB-7B0B-C358-A369-BF19C11E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54E46-C7D9-CA0A-294D-478F1B00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12394-9D29-1E5F-BC74-94970C3A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B0EC5-E3C9-C999-B081-D3728C7A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6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51C9C-0C40-EA9D-38E5-2CFB10A5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21144-3D0F-E7E4-77AF-EFFEA46B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0FE0F-3671-F81D-2B74-D448E50D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5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7AB8-6F4A-3CBC-65BC-AB5F1989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AA2D-94D1-AA77-0C1B-8C0FAABA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7B9E-00DB-5D8C-97C1-E0052491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6A15E-C151-65B4-27DF-EEEFBD2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4C98B-10CC-D56B-554F-B02B2E3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7E160-255F-3BF8-BB99-EFA8CE1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D0CD-A1A3-79BD-712A-D5D6D01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ADCE8-46C2-237D-BD59-45FB7C24D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5CEA3-6C24-133C-D76B-02B965C92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0C07-3FA8-3167-E431-B7E1BE0A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480E4-6038-0880-4866-695B822F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4AA80-82F9-3E9B-D836-FF19F771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F435D-CA3F-2539-8097-0DB29CE4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BD7F-F580-2D5B-3BC0-77C545DD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0D178-2FC3-C56E-D1F8-E1E97660C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DC62-3166-4DC6-9C19-E481B3A09EF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F705-5857-BB1B-5D53-026660D12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2BE7-4C3D-F550-9573-28635F58B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60FA4-BD1C-4E15-90EB-37971716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2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EB65-26B2-30C3-B749-4625E73C1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Superstore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ECEEB-539A-1639-2B1E-13498340A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Data Visualization &amp; Storytelling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15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3995-A5AC-1087-5F0D-16B921ED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BF53-315A-14CD-8D9D-2AEABBCA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2522"/>
            <a:ext cx="10515600" cy="5386939"/>
          </a:xfrm>
        </p:spPr>
        <p:txBody>
          <a:bodyPr>
            <a:normAutofit/>
          </a:bodyPr>
          <a:lstStyle/>
          <a:p>
            <a:r>
              <a:rPr lang="en-US" dirty="0"/>
              <a:t>Sales and profit have grown consistently, but profit volatility suggests operational inefficiencies.</a:t>
            </a:r>
          </a:p>
          <a:p>
            <a:r>
              <a:rPr lang="en-US" dirty="0"/>
              <a:t>Copiers and Phones are the most profitable sub-categories; Tables and Bookcases underperform.</a:t>
            </a:r>
          </a:p>
          <a:p>
            <a:r>
              <a:rPr lang="en-US" dirty="0"/>
              <a:t>California, New York, and Texas drive most revenue; low-performing states need strategic attention.</a:t>
            </a:r>
          </a:p>
          <a:p>
            <a:r>
              <a:rPr lang="en-US" dirty="0"/>
              <a:t>The Consumer segment is the most profitable, highlighting key demographic focus.</a:t>
            </a:r>
          </a:p>
          <a:p>
            <a:r>
              <a:rPr lang="en-US" dirty="0"/>
              <a:t>High discounts often lead to lower profits, especially in Office Supplies.</a:t>
            </a:r>
          </a:p>
          <a:p>
            <a:r>
              <a:rPr lang="en-US" dirty="0"/>
              <a:t>Same Day shipping performs best in delivery time, while Standard Class is the slowest.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46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F46B-4204-54A4-47F2-53163805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DDEC-AE91-9673-2B90-2CE4F6A4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latin typeface="Calisto MT" panose="02040603050505030304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latin typeface="Calisto MT" panose="02040603050505030304" pitchFamily="18" charset="0"/>
              </a:rPr>
              <a:t>THANK YOU</a:t>
            </a:r>
            <a:endParaRPr lang="en-IN" sz="60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0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910B-436C-488B-6508-987C7F33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(Slide Content):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5625-AA9D-5C4B-53CE-AF7EE337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visual report created as part of the Data Analyst Internship – Task 2.</a:t>
            </a:r>
          </a:p>
          <a:p>
            <a:r>
              <a:rPr lang="en-US" dirty="0"/>
              <a:t>This report presents an insightful analysis of a U.S.-based retail company's sales data using Tableau. The dataset includes over 2,000 orders spanning multiple categories, segments, states, and shipping modes between 2013 and 2017.</a:t>
            </a:r>
          </a:p>
          <a:p>
            <a:r>
              <a:rPr lang="en-US" dirty="0"/>
              <a:t>Through a series of data visualizations, we uncover key business trends, customer behavior patterns, and operational insights to support data-driven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5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9227-A6BC-9969-C580-8E8CFF9D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811D-6F61-7FC8-F1DF-C72680F3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Understand sales and profit trends over time</a:t>
            </a:r>
          </a:p>
          <a:p>
            <a:r>
              <a:rPr lang="en-US" dirty="0"/>
              <a:t>Identify top- and bottom-performing products and segments</a:t>
            </a:r>
          </a:p>
          <a:p>
            <a:r>
              <a:rPr lang="en-US" dirty="0"/>
              <a:t>Analyze regional sales patterns and shipping efficiency</a:t>
            </a:r>
          </a:p>
          <a:p>
            <a:r>
              <a:rPr lang="en-US" dirty="0"/>
              <a:t>Evaluate the impact of discounting on profitability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1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D1C9-C8F5-5F26-050E-F5E5C19E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23"/>
            <a:ext cx="10515600" cy="1325563"/>
          </a:xfrm>
        </p:spPr>
        <p:txBody>
          <a:bodyPr/>
          <a:lstStyle/>
          <a:p>
            <a:r>
              <a:rPr lang="en-US" dirty="0"/>
              <a:t>Monthly Sales and Profit Trends (2013–2017)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7B12E-A604-9050-14DE-444B37E04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5829"/>
            <a:ext cx="1051560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4577F2-98B4-4042-6946-65B0B002A7FC}"/>
              </a:ext>
            </a:extLst>
          </p:cNvPr>
          <p:cNvSpPr txBox="1"/>
          <p:nvPr/>
        </p:nvSpPr>
        <p:spPr>
          <a:xfrm>
            <a:off x="838200" y="5477167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and profit generally increased over time, but profit showed higher volatility with several negative dips—indicating possible issues like discount overuse or high-cost periods.</a:t>
            </a:r>
          </a:p>
        </p:txBody>
      </p:sp>
    </p:spTree>
    <p:extLst>
      <p:ext uri="{BB962C8B-B14F-4D97-AF65-F5344CB8AC3E}">
        <p14:creationId xmlns:p14="http://schemas.microsoft.com/office/powerpoint/2010/main" val="88412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3261-5F40-8523-8928-CA7B7BDA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Profitability Analysis by Product Sub-Category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E00DC-65AF-33BA-DCA2-107124831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04531"/>
            <a:ext cx="10515599" cy="43792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AE2BFA-0440-97B7-3385-8E21E6CE5CB7}"/>
              </a:ext>
            </a:extLst>
          </p:cNvPr>
          <p:cNvSpPr txBox="1"/>
          <p:nvPr/>
        </p:nvSpPr>
        <p:spPr>
          <a:xfrm>
            <a:off x="838197" y="5383763"/>
            <a:ext cx="105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Copiers and Phones generated the highest profits, while Tables and Bookcases resulted in significant losses and may need strategy revision.</a:t>
            </a:r>
          </a:p>
        </p:txBody>
      </p:sp>
    </p:spTree>
    <p:extLst>
      <p:ext uri="{BB962C8B-B14F-4D97-AF65-F5344CB8AC3E}">
        <p14:creationId xmlns:p14="http://schemas.microsoft.com/office/powerpoint/2010/main" val="23735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D5A8-D782-249A-DD5F-60CC47B1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Geographical Sales and Profit Distribution Across States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2C8F7-4F9A-519B-C648-8279BD453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53331"/>
            <a:ext cx="10515599" cy="44849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F302A7-0895-B16B-B9B0-9BE4A09116AE}"/>
              </a:ext>
            </a:extLst>
          </p:cNvPr>
          <p:cNvSpPr txBox="1"/>
          <p:nvPr/>
        </p:nvSpPr>
        <p:spPr>
          <a:xfrm>
            <a:off x="838196" y="5738327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California, New York, and Texas dominate in sales and profit, while states like Wyoming and South Dakota contribute minimally and may need marketing focus.</a:t>
            </a:r>
          </a:p>
        </p:txBody>
      </p:sp>
    </p:spTree>
    <p:extLst>
      <p:ext uri="{BB962C8B-B14F-4D97-AF65-F5344CB8AC3E}">
        <p14:creationId xmlns:p14="http://schemas.microsoft.com/office/powerpoint/2010/main" val="109560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9736-71AF-B824-0CBD-1B258D1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Customer Segment-Wise Sales and Profit Performance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61883-1F8C-4850-BE12-9C21EB8E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10515600" cy="44663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439C8-7D84-29B1-FBEB-67C004CF8DE8}"/>
              </a:ext>
            </a:extLst>
          </p:cNvPr>
          <p:cNvSpPr txBox="1"/>
          <p:nvPr/>
        </p:nvSpPr>
        <p:spPr>
          <a:xfrm>
            <a:off x="838200" y="5719665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Consumer segment leads in both sales and profit, making it the most valuable segment for continued targeting.</a:t>
            </a:r>
          </a:p>
        </p:txBody>
      </p:sp>
    </p:spTree>
    <p:extLst>
      <p:ext uri="{BB962C8B-B14F-4D97-AF65-F5344CB8AC3E}">
        <p14:creationId xmlns:p14="http://schemas.microsoft.com/office/powerpoint/2010/main" val="262776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8D74-592D-ADEA-351A-D37205FE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Impact of Discounts on Profitability Across Categories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626AE-FAC2-53C1-3D97-274C53414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3151"/>
            <a:ext cx="10515600" cy="46404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54F40-83E0-FE23-8B6A-DF336BF4E79C}"/>
              </a:ext>
            </a:extLst>
          </p:cNvPr>
          <p:cNvSpPr txBox="1"/>
          <p:nvPr/>
        </p:nvSpPr>
        <p:spPr>
          <a:xfrm>
            <a:off x="838200" y="580364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discounts often correlate with reduced or even negative profits, especially in Office Supplies—indicating that discount strategies may need refinement.</a:t>
            </a:r>
          </a:p>
        </p:txBody>
      </p:sp>
    </p:spTree>
    <p:extLst>
      <p:ext uri="{BB962C8B-B14F-4D97-AF65-F5344CB8AC3E}">
        <p14:creationId xmlns:p14="http://schemas.microsoft.com/office/powerpoint/2010/main" val="385199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D7AA-F4F6-FBDB-7840-8254B7FF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Average Delivery Days by Shipping Mode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0369B-563E-C904-D90B-FD9A97610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7208"/>
            <a:ext cx="10515600" cy="46684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DCD61-DCA7-5729-3AB3-86025C5BF43F}"/>
              </a:ext>
            </a:extLst>
          </p:cNvPr>
          <p:cNvSpPr txBox="1"/>
          <p:nvPr/>
        </p:nvSpPr>
        <p:spPr>
          <a:xfrm>
            <a:off x="838200" y="5635690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Day shipping is the fastest as expected, while Standard Class averages the longest delivery time, potentially affecting customer satisfaction in some segments.</a:t>
            </a:r>
          </a:p>
        </p:txBody>
      </p:sp>
    </p:spTree>
    <p:extLst>
      <p:ext uri="{BB962C8B-B14F-4D97-AF65-F5344CB8AC3E}">
        <p14:creationId xmlns:p14="http://schemas.microsoft.com/office/powerpoint/2010/main" val="123917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Calisto MT</vt:lpstr>
      <vt:lpstr>Office Theme</vt:lpstr>
      <vt:lpstr>Superstore Sales Analysis</vt:lpstr>
      <vt:lpstr>Introduction (Slide Content):</vt:lpstr>
      <vt:lpstr>Key Objectives:</vt:lpstr>
      <vt:lpstr>Monthly Sales and Profit Trends (2013–2017)</vt:lpstr>
      <vt:lpstr>Profitability Analysis by Product Sub-Category</vt:lpstr>
      <vt:lpstr>Geographical Sales and Profit Distribution Across States</vt:lpstr>
      <vt:lpstr>Customer Segment-Wise Sales and Profit Performance</vt:lpstr>
      <vt:lpstr>Impact of Discounts on Profitability Across Categories</vt:lpstr>
      <vt:lpstr>Average Delivery Days by Shipping Mode</vt:lpstr>
      <vt:lpstr>Summary of Findings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NGBPS DC Support</dc:creator>
  <cp:lastModifiedBy>NGBPS DC Support</cp:lastModifiedBy>
  <cp:revision>1</cp:revision>
  <dcterms:created xsi:type="dcterms:W3CDTF">2025-08-05T08:19:30Z</dcterms:created>
  <dcterms:modified xsi:type="dcterms:W3CDTF">2025-08-05T08:19:41Z</dcterms:modified>
</cp:coreProperties>
</file>