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88" y="1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6224" y="145124"/>
            <a:ext cx="8757920" cy="534035"/>
          </a:xfrm>
          <a:custGeom>
            <a:avLst/>
            <a:gdLst/>
            <a:ahLst/>
            <a:cxnLst/>
            <a:rect l="l" t="t" r="r" b="b"/>
            <a:pathLst>
              <a:path w="8757920" h="534035">
                <a:moveTo>
                  <a:pt x="8757899" y="533999"/>
                </a:moveTo>
                <a:lnTo>
                  <a:pt x="0" y="533999"/>
                </a:lnTo>
                <a:lnTo>
                  <a:pt x="0" y="0"/>
                </a:lnTo>
                <a:lnTo>
                  <a:pt x="8757899" y="0"/>
                </a:lnTo>
                <a:lnTo>
                  <a:pt x="8757899" y="533999"/>
                </a:lnTo>
                <a:close/>
              </a:path>
            </a:pathLst>
          </a:custGeom>
          <a:solidFill>
            <a:srgbClr val="2E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9005" y="1731835"/>
            <a:ext cx="6045988" cy="1038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837" y="906162"/>
            <a:ext cx="5938520" cy="3229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hanks-gratitude-2011012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550" y="1693049"/>
            <a:ext cx="8759825" cy="1148080"/>
          </a:xfrm>
          <a:custGeom>
            <a:avLst/>
            <a:gdLst/>
            <a:ahLst/>
            <a:cxnLst/>
            <a:rect l="l" t="t" r="r" b="b"/>
            <a:pathLst>
              <a:path w="8759825" h="1148080">
                <a:moveTo>
                  <a:pt x="0" y="1147799"/>
                </a:moveTo>
                <a:lnTo>
                  <a:pt x="8759399" y="1147799"/>
                </a:lnTo>
                <a:lnTo>
                  <a:pt x="8759399" y="0"/>
                </a:lnTo>
                <a:lnTo>
                  <a:pt x="0" y="0"/>
                </a:lnTo>
                <a:lnTo>
                  <a:pt x="0" y="1147799"/>
                </a:lnTo>
                <a:close/>
              </a:path>
            </a:pathLst>
          </a:custGeom>
          <a:solidFill>
            <a:srgbClr val="2E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004" y="1731835"/>
            <a:ext cx="6070995" cy="14721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15" dirty="0"/>
              <a:t>Restaurant </a:t>
            </a:r>
            <a:r>
              <a:rPr sz="3600" spc="-15" dirty="0"/>
              <a:t>Sentiment</a:t>
            </a:r>
            <a:r>
              <a:rPr sz="3600" spc="-50" dirty="0"/>
              <a:t> </a:t>
            </a:r>
            <a:r>
              <a:rPr sz="3600" spc="-10" dirty="0" err="1"/>
              <a:t>Analysi</a:t>
            </a:r>
            <a:r>
              <a:rPr lang="en-IN" sz="3600" spc="-10" dirty="0"/>
              <a:t>s</a:t>
            </a:r>
            <a:r>
              <a:rPr lang="en-IN" sz="3600" spc="-40" dirty="0"/>
              <a:t> </a:t>
            </a:r>
            <a:r>
              <a:rPr lang="en-IN" sz="3600" spc="-15" dirty="0"/>
              <a:t>Project</a:t>
            </a: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lang="en-IN" sz="2200" spc="-5" dirty="0"/>
              <a:t>Final</a:t>
            </a:r>
            <a:r>
              <a:rPr lang="en-IN" sz="2200" spc="-15" dirty="0"/>
              <a:t> </a:t>
            </a:r>
            <a:r>
              <a:rPr lang="en-IN" sz="2200" spc="-10" dirty="0"/>
              <a:t>Delivery </a:t>
            </a:r>
            <a:r>
              <a:rPr lang="en-IN" sz="2200" spc="-15" dirty="0"/>
              <a:t>Pres</a:t>
            </a:r>
            <a:endParaRPr lang="en-IN" sz="2200" dirty="0"/>
          </a:p>
        </p:txBody>
      </p:sp>
      <p:sp>
        <p:nvSpPr>
          <p:cNvPr id="4" name="object 4"/>
          <p:cNvSpPr/>
          <p:nvPr/>
        </p:nvSpPr>
        <p:spPr>
          <a:xfrm>
            <a:off x="-49" y="1693049"/>
            <a:ext cx="384810" cy="1148080"/>
          </a:xfrm>
          <a:custGeom>
            <a:avLst/>
            <a:gdLst/>
            <a:ahLst/>
            <a:cxnLst/>
            <a:rect l="l" t="t" r="r" b="b"/>
            <a:pathLst>
              <a:path w="384810" h="1148080">
                <a:moveTo>
                  <a:pt x="384599" y="1147799"/>
                </a:moveTo>
                <a:lnTo>
                  <a:pt x="0" y="1147799"/>
                </a:lnTo>
                <a:lnTo>
                  <a:pt x="0" y="0"/>
                </a:lnTo>
                <a:lnTo>
                  <a:pt x="384599" y="0"/>
                </a:lnTo>
                <a:lnTo>
                  <a:pt x="384599" y="1147799"/>
                </a:lnTo>
                <a:close/>
              </a:path>
            </a:pathLst>
          </a:custGeom>
          <a:solidFill>
            <a:srgbClr val="AA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875" y="3519849"/>
            <a:ext cx="7536102" cy="14902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279" y="862801"/>
            <a:ext cx="7592059" cy="287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655" marR="5080" indent="-402590">
              <a:lnSpc>
                <a:spcPct val="149300"/>
              </a:lnSpc>
              <a:spcBef>
                <a:spcPts val="100"/>
              </a:spcBef>
              <a:buAutoNum type="arabicPeriod"/>
              <a:tabLst>
                <a:tab pos="414655" algn="l"/>
                <a:tab pos="415290" algn="l"/>
              </a:tabLst>
            </a:pPr>
            <a:r>
              <a:rPr sz="1800" spc="-15" dirty="0">
                <a:latin typeface="Calibri"/>
                <a:cs typeface="Calibri"/>
              </a:rPr>
              <a:t>Sentiment-based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binary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classification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(positive/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negative)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reviews</a:t>
            </a:r>
            <a:r>
              <a:rPr sz="1800" spc="-10" dirty="0">
                <a:latin typeface="Calibri"/>
                <a:cs typeface="Calibri"/>
              </a:rPr>
              <a:t> received</a:t>
            </a:r>
            <a:r>
              <a:rPr sz="1800" spc="-5" dirty="0">
                <a:latin typeface="Calibri"/>
                <a:cs typeface="Calibri"/>
              </a:rPr>
              <a:t> on business’ facebook </a:t>
            </a:r>
            <a:r>
              <a:rPr sz="1800" spc="-10" dirty="0">
                <a:latin typeface="Calibri"/>
                <a:cs typeface="Calibri"/>
              </a:rPr>
              <a:t>page: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libri"/>
              <a:buAutoNum type="arabicPeriod"/>
            </a:pPr>
            <a:endParaRPr sz="1650" dirty="0">
              <a:latin typeface="Calibri"/>
              <a:cs typeface="Calibri"/>
            </a:endParaRPr>
          </a:p>
          <a:p>
            <a:pPr marL="871855" lvl="1" indent="-387350">
              <a:lnSpc>
                <a:spcPct val="100000"/>
              </a:lnSpc>
              <a:buAutoNum type="alphaLcPeriod"/>
              <a:tabLst>
                <a:tab pos="871855" algn="l"/>
                <a:tab pos="872490" algn="l"/>
              </a:tabLst>
            </a:pPr>
            <a:r>
              <a:rPr sz="1700" spc="-5" dirty="0">
                <a:latin typeface="Calibri"/>
                <a:cs typeface="Calibri"/>
              </a:rPr>
              <a:t>Idea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is</a:t>
            </a:r>
            <a:r>
              <a:rPr sz="1700" spc="-10" dirty="0">
                <a:latin typeface="Calibri"/>
                <a:cs typeface="Calibri"/>
              </a:rPr>
              <a:t> to </a:t>
            </a:r>
            <a:r>
              <a:rPr sz="1700" spc="-5" dirty="0">
                <a:latin typeface="Calibri"/>
                <a:cs typeface="Calibri"/>
              </a:rPr>
              <a:t>build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inhouse</a:t>
            </a:r>
            <a:r>
              <a:rPr sz="1700" spc="-10" dirty="0">
                <a:latin typeface="Calibri"/>
                <a:cs typeface="Calibri"/>
              </a:rPr>
              <a:t> customer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support</a:t>
            </a:r>
            <a:r>
              <a:rPr sz="1700" spc="-10" dirty="0">
                <a:latin typeface="Calibri"/>
                <a:cs typeface="Calibri"/>
              </a:rPr>
              <a:t> team,</a:t>
            </a:r>
            <a:endParaRPr sz="1700" dirty="0">
              <a:latin typeface="Calibri"/>
              <a:cs typeface="Calibri"/>
            </a:endParaRPr>
          </a:p>
          <a:p>
            <a:pPr marL="871855" lvl="1" indent="-397510">
              <a:lnSpc>
                <a:spcPct val="100000"/>
              </a:lnSpc>
              <a:spcBef>
                <a:spcPts val="1010"/>
              </a:spcBef>
              <a:buAutoNum type="alphaLcPeriod"/>
              <a:tabLst>
                <a:tab pos="871855" algn="l"/>
                <a:tab pos="872490" algn="l"/>
              </a:tabLst>
            </a:pPr>
            <a:r>
              <a:rPr sz="1700" spc="-10" dirty="0">
                <a:latin typeface="Calibri"/>
                <a:cs typeface="Calibri"/>
              </a:rPr>
              <a:t>to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resolve customer </a:t>
            </a:r>
            <a:r>
              <a:rPr sz="1700" spc="-5" dirty="0">
                <a:latin typeface="Calibri"/>
                <a:cs typeface="Calibri"/>
              </a:rPr>
              <a:t>issues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through </a:t>
            </a:r>
            <a:r>
              <a:rPr sz="1700" spc="-5" dirty="0">
                <a:latin typeface="Calibri"/>
                <a:cs typeface="Calibri"/>
              </a:rPr>
              <a:t>phone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call,</a:t>
            </a:r>
            <a:endParaRPr sz="1700" dirty="0">
              <a:latin typeface="Calibri"/>
              <a:cs typeface="Calibri"/>
            </a:endParaRPr>
          </a:p>
          <a:p>
            <a:pPr marL="871855" lvl="1" indent="-375285">
              <a:lnSpc>
                <a:spcPct val="100000"/>
              </a:lnSpc>
              <a:spcBef>
                <a:spcPts val="1035"/>
              </a:spcBef>
              <a:buAutoNum type="alphaLcPeriod"/>
              <a:tabLst>
                <a:tab pos="871855" algn="l"/>
                <a:tab pos="872490" algn="l"/>
              </a:tabLst>
            </a:pPr>
            <a:r>
              <a:rPr sz="1700" spc="-5" dirty="0">
                <a:latin typeface="Calibri"/>
                <a:cs typeface="Calibri"/>
              </a:rPr>
              <a:t>ensuring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they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revisit.</a:t>
            </a:r>
            <a:endParaRPr sz="17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LcPeriod"/>
            </a:pPr>
            <a:endParaRPr sz="1700" dirty="0">
              <a:latin typeface="Calibri"/>
              <a:cs typeface="Calibri"/>
            </a:endParaRPr>
          </a:p>
          <a:p>
            <a:pPr marL="414655" indent="-402590">
              <a:lnSpc>
                <a:spcPct val="100000"/>
              </a:lnSpc>
              <a:spcBef>
                <a:spcPts val="1505"/>
              </a:spcBef>
              <a:buAutoNum type="arabicPeriod"/>
              <a:tabLst>
                <a:tab pos="414655" algn="l"/>
                <a:tab pos="415290" algn="l"/>
              </a:tabLst>
            </a:pPr>
            <a:r>
              <a:rPr sz="1800" spc="-10" dirty="0">
                <a:latin typeface="Calibri"/>
                <a:cs typeface="Calibri"/>
              </a:rPr>
              <a:t>Sentiment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prediction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Fresh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Reviews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dataset</a:t>
            </a:r>
            <a:r>
              <a:rPr sz="1800" spc="-5" dirty="0">
                <a:latin typeface="Calibri"/>
                <a:cs typeface="Calibri"/>
              </a:rPr>
              <a:t> (of 100)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6224" y="145124"/>
            <a:ext cx="8757920" cy="534035"/>
          </a:xfrm>
          <a:custGeom>
            <a:avLst/>
            <a:gdLst/>
            <a:ahLst/>
            <a:cxnLst/>
            <a:rect l="l" t="t" r="r" b="b"/>
            <a:pathLst>
              <a:path w="8757920" h="534035">
                <a:moveTo>
                  <a:pt x="8757899" y="533999"/>
                </a:moveTo>
                <a:lnTo>
                  <a:pt x="0" y="533999"/>
                </a:lnTo>
                <a:lnTo>
                  <a:pt x="0" y="0"/>
                </a:lnTo>
                <a:lnTo>
                  <a:pt x="8757899" y="0"/>
                </a:lnTo>
                <a:lnTo>
                  <a:pt x="8757899" y="533999"/>
                </a:lnTo>
                <a:close/>
              </a:path>
            </a:pathLst>
          </a:custGeom>
          <a:solidFill>
            <a:srgbClr val="2E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9250" y="186192"/>
            <a:ext cx="47148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/>
              <a:t>Our</a:t>
            </a:r>
            <a:r>
              <a:rPr sz="2600" spc="-15" dirty="0"/>
              <a:t> </a:t>
            </a:r>
            <a:r>
              <a:rPr sz="2600" spc="-10" dirty="0"/>
              <a:t>deliverables </a:t>
            </a:r>
            <a:r>
              <a:rPr sz="2600" spc="-15" dirty="0"/>
              <a:t>to </a:t>
            </a:r>
            <a:r>
              <a:rPr sz="2600" spc="-5" dirty="0"/>
              <a:t>ABC</a:t>
            </a:r>
            <a:r>
              <a:rPr sz="2600" spc="-10" dirty="0"/>
              <a:t> </a:t>
            </a:r>
            <a:r>
              <a:rPr sz="2600" spc="-25" dirty="0"/>
              <a:t>Restaurant</a:t>
            </a:r>
            <a:endParaRPr sz="2600" dirty="0"/>
          </a:p>
        </p:txBody>
      </p:sp>
      <p:sp>
        <p:nvSpPr>
          <p:cNvPr id="5" name="object 5"/>
          <p:cNvSpPr/>
          <p:nvPr/>
        </p:nvSpPr>
        <p:spPr>
          <a:xfrm>
            <a:off x="0" y="145124"/>
            <a:ext cx="384810" cy="534035"/>
          </a:xfrm>
          <a:custGeom>
            <a:avLst/>
            <a:gdLst/>
            <a:ahLst/>
            <a:cxnLst/>
            <a:rect l="l" t="t" r="r" b="b"/>
            <a:pathLst>
              <a:path w="384810" h="534035">
                <a:moveTo>
                  <a:pt x="384599" y="533999"/>
                </a:moveTo>
                <a:lnTo>
                  <a:pt x="0" y="533999"/>
                </a:lnTo>
                <a:lnTo>
                  <a:pt x="0" y="0"/>
                </a:lnTo>
                <a:lnTo>
                  <a:pt x="384599" y="0"/>
                </a:lnTo>
                <a:lnTo>
                  <a:pt x="384599" y="533999"/>
                </a:lnTo>
                <a:close/>
              </a:path>
            </a:pathLst>
          </a:custGeom>
          <a:solidFill>
            <a:srgbClr val="AAE6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250" y="186192"/>
            <a:ext cx="18675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/>
              <a:t>Our</a:t>
            </a:r>
            <a:r>
              <a:rPr sz="2600" spc="-70" dirty="0"/>
              <a:t> </a:t>
            </a:r>
            <a:r>
              <a:rPr sz="2600" spc="-10" dirty="0"/>
              <a:t>approach</a:t>
            </a:r>
            <a:endParaRPr sz="2600"/>
          </a:p>
        </p:txBody>
      </p:sp>
      <p:sp>
        <p:nvSpPr>
          <p:cNvPr id="3" name="object 3"/>
          <p:cNvSpPr/>
          <p:nvPr/>
        </p:nvSpPr>
        <p:spPr>
          <a:xfrm>
            <a:off x="0" y="145124"/>
            <a:ext cx="384810" cy="534035"/>
          </a:xfrm>
          <a:custGeom>
            <a:avLst/>
            <a:gdLst/>
            <a:ahLst/>
            <a:cxnLst/>
            <a:rect l="l" t="t" r="r" b="b"/>
            <a:pathLst>
              <a:path w="384810" h="534035">
                <a:moveTo>
                  <a:pt x="384599" y="533999"/>
                </a:moveTo>
                <a:lnTo>
                  <a:pt x="0" y="533999"/>
                </a:lnTo>
                <a:lnTo>
                  <a:pt x="0" y="0"/>
                </a:lnTo>
                <a:lnTo>
                  <a:pt x="384599" y="0"/>
                </a:lnTo>
                <a:lnTo>
                  <a:pt x="384599" y="533999"/>
                </a:lnTo>
                <a:close/>
              </a:path>
            </a:pathLst>
          </a:custGeom>
          <a:solidFill>
            <a:srgbClr val="AA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04333" y="830341"/>
            <a:ext cx="4478020" cy="293878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386715" indent="-374650">
              <a:lnSpc>
                <a:spcPct val="100000"/>
              </a:lnSpc>
              <a:spcBef>
                <a:spcPts val="1415"/>
              </a:spcBef>
              <a:buFont typeface="Arial"/>
              <a:buChar char="●"/>
              <a:tabLst>
                <a:tab pos="386715" algn="l"/>
                <a:tab pos="387350" algn="l"/>
              </a:tabLst>
            </a:pPr>
            <a:r>
              <a:rPr sz="1900" b="1" spc="-10" dirty="0">
                <a:latin typeface="Calibri"/>
                <a:cs typeface="Calibri"/>
              </a:rPr>
              <a:t>Assumptions</a:t>
            </a:r>
            <a:endParaRPr sz="1900">
              <a:latin typeface="Calibri"/>
              <a:cs typeface="Calibri"/>
            </a:endParaRPr>
          </a:p>
          <a:p>
            <a:pPr marL="843915" lvl="1" indent="-359410">
              <a:lnSpc>
                <a:spcPct val="100000"/>
              </a:lnSpc>
              <a:spcBef>
                <a:spcPts val="1180"/>
              </a:spcBef>
              <a:buFont typeface="Arial MT"/>
              <a:buChar char="○"/>
              <a:tabLst>
                <a:tab pos="843915" algn="l"/>
                <a:tab pos="844550" algn="l"/>
              </a:tabLst>
            </a:pPr>
            <a:r>
              <a:rPr sz="1700" dirty="0">
                <a:latin typeface="Calibri"/>
                <a:cs typeface="Calibri"/>
              </a:rPr>
              <a:t>all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numbers </a:t>
            </a:r>
            <a:r>
              <a:rPr sz="1700" dirty="0">
                <a:latin typeface="Calibri"/>
                <a:cs typeface="Calibri"/>
              </a:rPr>
              <a:t>&amp;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special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characters</a:t>
            </a:r>
            <a:r>
              <a:rPr sz="1700" spc="-10" dirty="0">
                <a:latin typeface="Calibri"/>
                <a:cs typeface="Calibri"/>
              </a:rPr>
              <a:t> dropped</a:t>
            </a:r>
            <a:endParaRPr sz="1700">
              <a:latin typeface="Calibri"/>
              <a:cs typeface="Calibri"/>
            </a:endParaRPr>
          </a:p>
          <a:p>
            <a:pPr marL="843915" lvl="1" indent="-359410">
              <a:lnSpc>
                <a:spcPct val="100000"/>
              </a:lnSpc>
              <a:spcBef>
                <a:spcPts val="1035"/>
              </a:spcBef>
              <a:buFont typeface="Arial MT"/>
              <a:buChar char="○"/>
              <a:tabLst>
                <a:tab pos="843915" algn="l"/>
                <a:tab pos="844550" algn="l"/>
              </a:tabLst>
            </a:pPr>
            <a:r>
              <a:rPr sz="1700" spc="-10" dirty="0">
                <a:latin typeface="Calibri"/>
                <a:cs typeface="Calibri"/>
              </a:rPr>
              <a:t>review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language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english</a:t>
            </a:r>
            <a:endParaRPr sz="17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 MT"/>
              <a:buChar char="○"/>
            </a:pPr>
            <a:endParaRPr sz="19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 MT"/>
              <a:buChar char="○"/>
            </a:pPr>
            <a:endParaRPr sz="1750">
              <a:latin typeface="Calibri"/>
              <a:cs typeface="Calibri"/>
            </a:endParaRPr>
          </a:p>
          <a:p>
            <a:pPr marL="386715" indent="-374650">
              <a:lnSpc>
                <a:spcPct val="100000"/>
              </a:lnSpc>
              <a:buFont typeface="Arial"/>
              <a:buChar char="●"/>
              <a:tabLst>
                <a:tab pos="386715" algn="l"/>
                <a:tab pos="387350" algn="l"/>
              </a:tabLst>
            </a:pPr>
            <a:r>
              <a:rPr sz="1900" b="1" spc="-25" dirty="0">
                <a:latin typeface="Calibri"/>
                <a:cs typeface="Calibri"/>
              </a:rPr>
              <a:t>Trained</a:t>
            </a:r>
            <a:r>
              <a:rPr sz="1900" b="1" spc="-1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a</a:t>
            </a:r>
            <a:r>
              <a:rPr sz="1900" b="1" spc="-10" dirty="0">
                <a:latin typeface="Calibri"/>
                <a:cs typeface="Calibri"/>
              </a:rPr>
              <a:t> classification </a:t>
            </a:r>
            <a:r>
              <a:rPr sz="1900" b="1" spc="-5" dirty="0">
                <a:latin typeface="Calibri"/>
                <a:cs typeface="Calibri"/>
              </a:rPr>
              <a:t>model,</a:t>
            </a:r>
            <a:r>
              <a:rPr sz="1900" b="1" spc="-10" dirty="0">
                <a:latin typeface="Calibri"/>
                <a:cs typeface="Calibri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for</a:t>
            </a:r>
            <a:endParaRPr sz="1900">
              <a:latin typeface="Calibri"/>
              <a:cs typeface="Calibri"/>
            </a:endParaRPr>
          </a:p>
          <a:p>
            <a:pPr marL="843915" lvl="1" indent="-359410">
              <a:lnSpc>
                <a:spcPct val="100000"/>
              </a:lnSpc>
              <a:spcBef>
                <a:spcPts val="1180"/>
              </a:spcBef>
              <a:buFont typeface="Arial MT"/>
              <a:buChar char="○"/>
              <a:tabLst>
                <a:tab pos="843915" algn="l"/>
                <a:tab pos="844550" algn="l"/>
              </a:tabLst>
            </a:pPr>
            <a:r>
              <a:rPr sz="1700" spc="-10" dirty="0">
                <a:latin typeface="Calibri"/>
                <a:cs typeface="Calibri"/>
              </a:rPr>
              <a:t>predicting customer review </a:t>
            </a:r>
            <a:r>
              <a:rPr sz="1700" dirty="0">
                <a:latin typeface="Calibri"/>
                <a:cs typeface="Calibri"/>
              </a:rPr>
              <a:t>as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good/bad</a:t>
            </a:r>
            <a:endParaRPr sz="1700">
              <a:latin typeface="Calibri"/>
              <a:cs typeface="Calibri"/>
            </a:endParaRPr>
          </a:p>
          <a:p>
            <a:pPr marL="843915" lvl="1" indent="-359410">
              <a:lnSpc>
                <a:spcPct val="100000"/>
              </a:lnSpc>
              <a:spcBef>
                <a:spcPts val="1035"/>
              </a:spcBef>
              <a:buFont typeface="Arial MT"/>
              <a:buChar char="○"/>
              <a:tabLst>
                <a:tab pos="843915" algn="l"/>
                <a:tab pos="844550" algn="l"/>
              </a:tabLst>
            </a:pPr>
            <a:r>
              <a:rPr sz="1700" spc="-5" dirty="0">
                <a:latin typeface="Calibri"/>
                <a:cs typeface="Calibri"/>
              </a:rPr>
              <a:t>using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Naive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Bayes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classifier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3950" y="976750"/>
            <a:ext cx="1219199" cy="12191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3950" y="2618525"/>
            <a:ext cx="1219199" cy="12191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4436" y="2586927"/>
            <a:ext cx="2752725" cy="9105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720"/>
              </a:spcBef>
            </a:pPr>
            <a:r>
              <a:rPr sz="2800" b="1" spc="-5" dirty="0">
                <a:latin typeface="Calibri"/>
                <a:cs typeface="Calibri"/>
              </a:rPr>
              <a:t>72.8%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65"/>
              </a:spcBef>
            </a:pPr>
            <a:r>
              <a:rPr sz="2100" spc="-5" dirty="0">
                <a:latin typeface="Calibri"/>
                <a:cs typeface="Calibri"/>
              </a:rPr>
              <a:t>Model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accuracy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achieved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6224" y="145124"/>
            <a:ext cx="8757920" cy="534035"/>
          </a:xfrm>
          <a:custGeom>
            <a:avLst/>
            <a:gdLst/>
            <a:ahLst/>
            <a:cxnLst/>
            <a:rect l="l" t="t" r="r" b="b"/>
            <a:pathLst>
              <a:path w="8757920" h="534035">
                <a:moveTo>
                  <a:pt x="8757899" y="533999"/>
                </a:moveTo>
                <a:lnTo>
                  <a:pt x="0" y="533999"/>
                </a:lnTo>
                <a:lnTo>
                  <a:pt x="0" y="0"/>
                </a:lnTo>
                <a:lnTo>
                  <a:pt x="8757899" y="0"/>
                </a:lnTo>
                <a:lnTo>
                  <a:pt x="8757899" y="533999"/>
                </a:lnTo>
                <a:close/>
              </a:path>
            </a:pathLst>
          </a:custGeom>
          <a:solidFill>
            <a:srgbClr val="2E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9250" y="186192"/>
            <a:ext cx="80479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/>
              <a:t>Deliverable </a:t>
            </a:r>
            <a:r>
              <a:rPr sz="2600" spc="-5" dirty="0"/>
              <a:t>#1:</a:t>
            </a:r>
            <a:r>
              <a:rPr sz="2600" spc="-10" dirty="0"/>
              <a:t> </a:t>
            </a:r>
            <a:r>
              <a:rPr sz="2600" spc="-15" dirty="0"/>
              <a:t>Sentiment-based</a:t>
            </a:r>
            <a:r>
              <a:rPr sz="2600" spc="-5" dirty="0"/>
              <a:t> </a:t>
            </a:r>
            <a:r>
              <a:rPr sz="2600" spc="-15" dirty="0"/>
              <a:t>review</a:t>
            </a:r>
            <a:r>
              <a:rPr sz="2600" spc="-10" dirty="0"/>
              <a:t> classification </a:t>
            </a:r>
            <a:r>
              <a:rPr sz="2600" spc="-5" dirty="0"/>
              <a:t>model</a:t>
            </a:r>
            <a:endParaRPr sz="2600"/>
          </a:p>
        </p:txBody>
      </p:sp>
      <p:sp>
        <p:nvSpPr>
          <p:cNvPr id="5" name="object 5"/>
          <p:cNvSpPr/>
          <p:nvPr/>
        </p:nvSpPr>
        <p:spPr>
          <a:xfrm>
            <a:off x="0" y="145124"/>
            <a:ext cx="384810" cy="534035"/>
          </a:xfrm>
          <a:custGeom>
            <a:avLst/>
            <a:gdLst/>
            <a:ahLst/>
            <a:cxnLst/>
            <a:rect l="l" t="t" r="r" b="b"/>
            <a:pathLst>
              <a:path w="384810" h="534035">
                <a:moveTo>
                  <a:pt x="384599" y="533999"/>
                </a:moveTo>
                <a:lnTo>
                  <a:pt x="0" y="533999"/>
                </a:lnTo>
                <a:lnTo>
                  <a:pt x="0" y="0"/>
                </a:lnTo>
                <a:lnTo>
                  <a:pt x="384599" y="0"/>
                </a:lnTo>
                <a:lnTo>
                  <a:pt x="384599" y="533999"/>
                </a:lnTo>
                <a:close/>
              </a:path>
            </a:pathLst>
          </a:custGeom>
          <a:solidFill>
            <a:srgbClr val="AA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2225" y="1352599"/>
            <a:ext cx="1219199" cy="12191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649274" y="2586927"/>
            <a:ext cx="3115945" cy="9105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16559">
              <a:lnSpc>
                <a:spcPct val="100000"/>
              </a:lnSpc>
              <a:spcBef>
                <a:spcPts val="720"/>
              </a:spcBef>
            </a:pPr>
            <a:r>
              <a:rPr sz="2800" b="1" spc="-25" dirty="0">
                <a:latin typeface="Calibri"/>
                <a:cs typeface="Calibri"/>
              </a:rPr>
              <a:t>Zero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or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Minimal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100" spc="-10" dirty="0">
                <a:latin typeface="Calibri"/>
                <a:cs typeface="Calibri"/>
              </a:rPr>
              <a:t>Operational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Cost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to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Business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0550" y="1352599"/>
            <a:ext cx="1219199" cy="12191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250" y="186192"/>
            <a:ext cx="79419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/>
              <a:t>Deliverable </a:t>
            </a:r>
            <a:r>
              <a:rPr sz="2600" spc="-5" dirty="0"/>
              <a:t>#2:</a:t>
            </a:r>
            <a:r>
              <a:rPr sz="2600" spc="-10" dirty="0"/>
              <a:t> </a:t>
            </a:r>
            <a:r>
              <a:rPr sz="2600" spc="-15" dirty="0"/>
              <a:t>Predicted</a:t>
            </a:r>
            <a:r>
              <a:rPr sz="2600" spc="-5" dirty="0"/>
              <a:t> </a:t>
            </a:r>
            <a:r>
              <a:rPr sz="2600" spc="-10" dirty="0"/>
              <a:t>sentiment</a:t>
            </a:r>
            <a:r>
              <a:rPr sz="2600" spc="-15" dirty="0"/>
              <a:t> </a:t>
            </a:r>
            <a:r>
              <a:rPr sz="2600" spc="-5" dirty="0"/>
              <a:t>labels </a:t>
            </a:r>
            <a:r>
              <a:rPr sz="2600" spc="-20" dirty="0"/>
              <a:t>for</a:t>
            </a:r>
            <a:r>
              <a:rPr sz="2600" spc="-10" dirty="0"/>
              <a:t> fresh</a:t>
            </a:r>
            <a:r>
              <a:rPr sz="2600" spc="-5" dirty="0"/>
              <a:t> </a:t>
            </a:r>
            <a:r>
              <a:rPr sz="2600" spc="-15" dirty="0"/>
              <a:t>dataset</a:t>
            </a:r>
            <a:endParaRPr sz="2600"/>
          </a:p>
        </p:txBody>
      </p:sp>
      <p:sp>
        <p:nvSpPr>
          <p:cNvPr id="3" name="object 3"/>
          <p:cNvSpPr/>
          <p:nvPr/>
        </p:nvSpPr>
        <p:spPr>
          <a:xfrm>
            <a:off x="0" y="145124"/>
            <a:ext cx="384810" cy="534035"/>
          </a:xfrm>
          <a:custGeom>
            <a:avLst/>
            <a:gdLst/>
            <a:ahLst/>
            <a:cxnLst/>
            <a:rect l="l" t="t" r="r" b="b"/>
            <a:pathLst>
              <a:path w="384810" h="534035">
                <a:moveTo>
                  <a:pt x="384599" y="533999"/>
                </a:moveTo>
                <a:lnTo>
                  <a:pt x="0" y="533999"/>
                </a:lnTo>
                <a:lnTo>
                  <a:pt x="0" y="0"/>
                </a:lnTo>
                <a:lnTo>
                  <a:pt x="384599" y="0"/>
                </a:lnTo>
                <a:lnTo>
                  <a:pt x="384599" y="533999"/>
                </a:lnTo>
                <a:close/>
              </a:path>
            </a:pathLst>
          </a:custGeom>
          <a:solidFill>
            <a:srgbClr val="AA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79837" y="906162"/>
          <a:ext cx="5923915" cy="32195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0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28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Customer</a:t>
                      </a:r>
                      <a:r>
                        <a:rPr sz="13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Review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AE6FF"/>
                    </a:solidFill>
                  </a:tcPr>
                </a:tc>
                <a:tc>
                  <a:txBody>
                    <a:bodyPr/>
                    <a:lstStyle/>
                    <a:p>
                      <a:pPr marL="382270" marR="375920" indent="22225">
                        <a:lnSpc>
                          <a:spcPct val="101000"/>
                        </a:lnSpc>
                        <a:spcBef>
                          <a:spcPts val="605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Predicted </a:t>
                      </a:r>
                      <a:r>
                        <a:rPr sz="1300" b="1" spc="-3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Sentiment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A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Spend</a:t>
                      </a:r>
                      <a:r>
                        <a:rPr sz="11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your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money</a:t>
                      </a:r>
                      <a:r>
                        <a:rPr sz="11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elsewhere.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3469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857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49">
                <a:tc>
                  <a:txBody>
                    <a:bodyPr/>
                    <a:lstStyle/>
                    <a:p>
                      <a:pPr marL="85725" marR="676910">
                        <a:lnSpc>
                          <a:spcPct val="102299"/>
                        </a:lnSpc>
                        <a:spcBef>
                          <a:spcPts val="645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Their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regular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toasted bread was equally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satisfying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with the </a:t>
                      </a:r>
                      <a:r>
                        <a:rPr sz="1100" spc="-2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occasional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pats of 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butter...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Mmmm...!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73469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Buffet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at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Bellagio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was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far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from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what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anticipated.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3469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857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drinks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are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WEAK,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people!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34695" algn="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32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8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-My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order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was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correct.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193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34695" algn="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098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Also,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feel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like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chips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are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bought,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made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house.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734695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36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2837" y="1941583"/>
            <a:ext cx="384384" cy="38444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82828" y="1493825"/>
            <a:ext cx="384383" cy="38444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82828" y="2823425"/>
            <a:ext cx="384383" cy="38444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82828" y="3258237"/>
            <a:ext cx="384383" cy="38444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2837" y="2382508"/>
            <a:ext cx="384384" cy="38444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2837" y="3693058"/>
            <a:ext cx="384384" cy="3844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6224" y="145124"/>
            <a:ext cx="8757920" cy="534035"/>
          </a:xfrm>
          <a:custGeom>
            <a:avLst/>
            <a:gdLst/>
            <a:ahLst/>
            <a:cxnLst/>
            <a:rect l="l" t="t" r="r" b="b"/>
            <a:pathLst>
              <a:path w="8757920" h="534035">
                <a:moveTo>
                  <a:pt x="8757899" y="533999"/>
                </a:moveTo>
                <a:lnTo>
                  <a:pt x="0" y="533999"/>
                </a:lnTo>
                <a:lnTo>
                  <a:pt x="0" y="0"/>
                </a:lnTo>
                <a:lnTo>
                  <a:pt x="8757899" y="0"/>
                </a:lnTo>
                <a:lnTo>
                  <a:pt x="8757899" y="533999"/>
                </a:lnTo>
                <a:close/>
              </a:path>
            </a:pathLst>
          </a:custGeom>
          <a:solidFill>
            <a:srgbClr val="2E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250" y="186192"/>
            <a:ext cx="54648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/>
              <a:t>Insight: Majority </a:t>
            </a:r>
            <a:r>
              <a:rPr sz="2600" spc="-5" dirty="0"/>
              <a:t>of </a:t>
            </a:r>
            <a:r>
              <a:rPr sz="2600" spc="-20" dirty="0"/>
              <a:t>customers</a:t>
            </a:r>
            <a:r>
              <a:rPr sz="2600" spc="-5" dirty="0"/>
              <a:t> not </a:t>
            </a:r>
            <a:r>
              <a:rPr sz="2600" spc="-10" dirty="0"/>
              <a:t>happy</a:t>
            </a:r>
            <a:endParaRPr sz="2600"/>
          </a:p>
        </p:txBody>
      </p:sp>
      <p:sp>
        <p:nvSpPr>
          <p:cNvPr id="4" name="object 4"/>
          <p:cNvSpPr/>
          <p:nvPr/>
        </p:nvSpPr>
        <p:spPr>
          <a:xfrm>
            <a:off x="0" y="145124"/>
            <a:ext cx="384810" cy="534035"/>
          </a:xfrm>
          <a:custGeom>
            <a:avLst/>
            <a:gdLst/>
            <a:ahLst/>
            <a:cxnLst/>
            <a:rect l="l" t="t" r="r" b="b"/>
            <a:pathLst>
              <a:path w="384810" h="534035">
                <a:moveTo>
                  <a:pt x="384599" y="533999"/>
                </a:moveTo>
                <a:lnTo>
                  <a:pt x="0" y="533999"/>
                </a:lnTo>
                <a:lnTo>
                  <a:pt x="0" y="0"/>
                </a:lnTo>
                <a:lnTo>
                  <a:pt x="384599" y="0"/>
                </a:lnTo>
                <a:lnTo>
                  <a:pt x="384599" y="533999"/>
                </a:lnTo>
                <a:close/>
              </a:path>
            </a:pathLst>
          </a:custGeom>
          <a:solidFill>
            <a:srgbClr val="AA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8410" y="1186773"/>
            <a:ext cx="5107177" cy="31071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250" y="186192"/>
            <a:ext cx="63068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/>
              <a:t>Immediate</a:t>
            </a:r>
            <a:r>
              <a:rPr sz="2600" spc="-25" dirty="0"/>
              <a:t> </a:t>
            </a:r>
            <a:r>
              <a:rPr sz="2600" spc="-5" dirty="0"/>
              <a:t>business</a:t>
            </a:r>
            <a:r>
              <a:rPr sz="2600" spc="-25" dirty="0"/>
              <a:t> </a:t>
            </a:r>
            <a:r>
              <a:rPr sz="2600" spc="-10" dirty="0"/>
              <a:t>intervention</a:t>
            </a:r>
            <a:r>
              <a:rPr sz="2600" spc="-25" dirty="0"/>
              <a:t> </a:t>
            </a:r>
            <a:r>
              <a:rPr sz="2600" spc="-15" dirty="0"/>
              <a:t>required</a:t>
            </a:r>
            <a:r>
              <a:rPr sz="2600" spc="-25" dirty="0"/>
              <a:t> </a:t>
            </a:r>
            <a:r>
              <a:rPr sz="2600" spc="-5" dirty="0"/>
              <a:t>on...</a:t>
            </a:r>
            <a:endParaRPr sz="2600"/>
          </a:p>
        </p:txBody>
      </p:sp>
      <p:sp>
        <p:nvSpPr>
          <p:cNvPr id="3" name="object 3"/>
          <p:cNvSpPr/>
          <p:nvPr/>
        </p:nvSpPr>
        <p:spPr>
          <a:xfrm>
            <a:off x="0" y="145124"/>
            <a:ext cx="384810" cy="534035"/>
          </a:xfrm>
          <a:custGeom>
            <a:avLst/>
            <a:gdLst/>
            <a:ahLst/>
            <a:cxnLst/>
            <a:rect l="l" t="t" r="r" b="b"/>
            <a:pathLst>
              <a:path w="384810" h="534035">
                <a:moveTo>
                  <a:pt x="384599" y="533999"/>
                </a:moveTo>
                <a:lnTo>
                  <a:pt x="0" y="533999"/>
                </a:lnTo>
                <a:lnTo>
                  <a:pt x="0" y="0"/>
                </a:lnTo>
                <a:lnTo>
                  <a:pt x="384599" y="0"/>
                </a:lnTo>
                <a:lnTo>
                  <a:pt x="384599" y="533999"/>
                </a:lnTo>
                <a:close/>
              </a:path>
            </a:pathLst>
          </a:custGeom>
          <a:solidFill>
            <a:srgbClr val="AA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0424" y="997956"/>
            <a:ext cx="3660140" cy="2759075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  <a:tabLst>
                <a:tab pos="4565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700" spc="-15" dirty="0">
                <a:latin typeface="Calibri"/>
                <a:cs typeface="Calibri"/>
              </a:rPr>
              <a:t>Restaurant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staff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being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rude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  <a:tabLst>
                <a:tab pos="4565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700" spc="-5" dirty="0">
                <a:latin typeface="Calibri"/>
                <a:cs typeface="Calibri"/>
              </a:rPr>
              <a:t>Bad</a:t>
            </a:r>
            <a:r>
              <a:rPr sz="1700" spc="-15" dirty="0">
                <a:latin typeface="Calibri"/>
                <a:cs typeface="Calibri"/>
              </a:rPr>
              <a:t> food</a:t>
            </a:r>
            <a:r>
              <a:rPr sz="1700" spc="-10" dirty="0">
                <a:latin typeface="Calibri"/>
                <a:cs typeface="Calibri"/>
              </a:rPr>
              <a:t> (too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much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garlic/not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fresh)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  <a:tabLst>
                <a:tab pos="4565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700" spc="-15" dirty="0">
                <a:latin typeface="Calibri"/>
                <a:cs typeface="Calibri"/>
              </a:rPr>
              <a:t>Disliked </a:t>
            </a:r>
            <a:r>
              <a:rPr sz="1700" spc="-10" dirty="0">
                <a:latin typeface="Calibri"/>
                <a:cs typeface="Calibri"/>
              </a:rPr>
              <a:t>concept/theme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  <a:tabLst>
                <a:tab pos="4565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700" spc="-5" dirty="0">
                <a:latin typeface="Calibri"/>
                <a:cs typeface="Calibri"/>
              </a:rPr>
              <a:t>Slow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service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  <a:tabLst>
                <a:tab pos="4565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700" spc="-10" dirty="0">
                <a:latin typeface="Calibri"/>
                <a:cs typeface="Calibri"/>
              </a:rPr>
              <a:t>Overpriced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drinks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  <a:tabLst>
                <a:tab pos="4565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700" spc="-5" dirty="0">
                <a:latin typeface="Calibri"/>
                <a:cs typeface="Calibri"/>
              </a:rPr>
              <a:t>Cleanlines</a:t>
            </a:r>
            <a:r>
              <a:rPr sz="1700" dirty="0">
                <a:latin typeface="Calibri"/>
                <a:cs typeface="Calibri"/>
              </a:rPr>
              <a:t>s</a:t>
            </a:r>
            <a:r>
              <a:rPr sz="1700" spc="-5" dirty="0">
                <a:latin typeface="Calibri"/>
                <a:cs typeface="Calibri"/>
              </a:rPr>
              <a:t> issues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  <a:tabLst>
                <a:tab pos="4565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700" spc="-10" dirty="0">
                <a:latin typeface="Calibri"/>
                <a:cs typeface="Calibri"/>
              </a:rPr>
              <a:t>Live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green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caterpillar</a:t>
            </a:r>
            <a:r>
              <a:rPr sz="1700" spc="-15" dirty="0">
                <a:latin typeface="Calibri"/>
                <a:cs typeface="Calibri"/>
              </a:rPr>
              <a:t> found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12AA155-BE4E-359E-7CEC-E2833D7FF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4400" y="293543"/>
            <a:ext cx="7543800" cy="45564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251</Words>
  <Application>Microsoft Office PowerPoint</Application>
  <PresentationFormat>On-screen Show (16:9)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MS PGothic</vt:lpstr>
      <vt:lpstr>Arial</vt:lpstr>
      <vt:lpstr>Arial MT</vt:lpstr>
      <vt:lpstr>Calibri</vt:lpstr>
      <vt:lpstr>Times New Roman</vt:lpstr>
      <vt:lpstr>Office Theme</vt:lpstr>
      <vt:lpstr>Restaurant Sentiment Analysis Project Final Delivery Pres</vt:lpstr>
      <vt:lpstr>Our deliverables to ABC Restaurant</vt:lpstr>
      <vt:lpstr>Our approach</vt:lpstr>
      <vt:lpstr>Deliverable #1: Sentiment-based review classification model</vt:lpstr>
      <vt:lpstr>Deliverable #2: Predicted sentiment labels for fresh dataset</vt:lpstr>
      <vt:lpstr>Insight: Majority of customers not happy</vt:lpstr>
      <vt:lpstr>Immediate business intervention required on...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Sentiment Analysis Project Final Delivery Pres</dc:title>
  <cp:lastModifiedBy>Neeraj Garg</cp:lastModifiedBy>
  <cp:revision>1</cp:revision>
  <dcterms:created xsi:type="dcterms:W3CDTF">2023-09-12T10:30:29Z</dcterms:created>
  <dcterms:modified xsi:type="dcterms:W3CDTF">2023-09-12T10:39:26Z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