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273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1854279"/>
            <a:ext cx="7373541" cy="2656046"/>
          </a:xfrm>
          <a:prstGeom prst="rect">
            <a:avLst/>
          </a:prstGeom>
          <a:noFill/>
          <a:ln/>
        </p:spPr>
        <p:txBody>
          <a:bodyPr wrap="square" rtlCol="0" anchor="t"/>
          <a:lstStyle/>
          <a:p>
            <a:pPr marL="0" indent="0">
              <a:lnSpc>
                <a:spcPts val="6971"/>
              </a:lnSpc>
              <a:buNone/>
            </a:pPr>
            <a:r>
              <a:rPr lang="en-US" sz="5577" b="1" kern="0" spc="-112" dirty="0">
                <a:solidFill>
                  <a:srgbClr val="000000"/>
                </a:solidFill>
                <a:latin typeface="adonis-web" pitchFamily="34" charset="0"/>
                <a:ea typeface="adonis-web" pitchFamily="34" charset="-122"/>
                <a:cs typeface="adonis-web" pitchFamily="34" charset="-120"/>
              </a:rPr>
              <a:t>Exploring Whatsapp Chat Sentiment Analysis with VADER</a:t>
            </a:r>
            <a:endParaRPr lang="en-US" sz="5577" dirty="0"/>
          </a:p>
        </p:txBody>
      </p:sp>
      <p:sp>
        <p:nvSpPr>
          <p:cNvPr id="5" name="Text 2"/>
          <p:cNvSpPr/>
          <p:nvPr/>
        </p:nvSpPr>
        <p:spPr>
          <a:xfrm>
            <a:off x="885230" y="4864418"/>
            <a:ext cx="7373541" cy="849868"/>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Discover how to analyze the sentiment of your WhatsApp chats using the powerful VADER library.</a:t>
            </a:r>
            <a:endParaRPr lang="en-US" sz="1859" dirty="0"/>
          </a:p>
        </p:txBody>
      </p:sp>
      <p:pic>
        <p:nvPicPr>
          <p:cNvPr id="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921425"/>
            <a:ext cx="12859941" cy="1475423"/>
          </a:xfrm>
          <a:prstGeom prst="rect">
            <a:avLst/>
          </a:prstGeom>
          <a:noFill/>
          <a:ln/>
        </p:spPr>
        <p:txBody>
          <a:bodyPr wrap="squar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Introduction to Whatsapp Chat and Sentiment Analysis</a:t>
            </a:r>
            <a:endParaRPr lang="en-US" sz="4647" dirty="0"/>
          </a:p>
        </p:txBody>
      </p:sp>
      <p:sp>
        <p:nvSpPr>
          <p:cNvPr id="5" name="Shape 2"/>
          <p:cNvSpPr/>
          <p:nvPr/>
        </p:nvSpPr>
        <p:spPr>
          <a:xfrm>
            <a:off x="7291626" y="2750939"/>
            <a:ext cx="47149" cy="4557117"/>
          </a:xfrm>
          <a:prstGeom prst="rect">
            <a:avLst/>
          </a:prstGeom>
          <a:solidFill>
            <a:srgbClr val="E0A8F0"/>
          </a:solidFill>
          <a:ln/>
        </p:spPr>
        <p:txBody>
          <a:bodyPr/>
          <a:lstStyle/>
          <a:p>
            <a:endParaRPr lang="en-IN"/>
          </a:p>
        </p:txBody>
      </p:sp>
      <p:sp>
        <p:nvSpPr>
          <p:cNvPr id="6" name="Shape 3"/>
          <p:cNvSpPr/>
          <p:nvPr/>
        </p:nvSpPr>
        <p:spPr>
          <a:xfrm>
            <a:off x="7580769" y="3155156"/>
            <a:ext cx="826294" cy="47149"/>
          </a:xfrm>
          <a:prstGeom prst="rect">
            <a:avLst/>
          </a:prstGeom>
          <a:solidFill>
            <a:srgbClr val="E0A8F0"/>
          </a:solidFill>
          <a:ln/>
        </p:spPr>
        <p:txBody>
          <a:bodyPr/>
          <a:lstStyle/>
          <a:p>
            <a:endParaRPr lang="en-IN"/>
          </a:p>
        </p:txBody>
      </p:sp>
      <p:sp>
        <p:nvSpPr>
          <p:cNvPr id="7" name="Shape 4"/>
          <p:cNvSpPr/>
          <p:nvPr/>
        </p:nvSpPr>
        <p:spPr>
          <a:xfrm>
            <a:off x="7049631" y="2913221"/>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8" name="Text 5"/>
          <p:cNvSpPr/>
          <p:nvPr/>
        </p:nvSpPr>
        <p:spPr>
          <a:xfrm>
            <a:off x="7219652" y="2957513"/>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1</a:t>
            </a:r>
            <a:endParaRPr lang="en-US" sz="2788" dirty="0"/>
          </a:p>
        </p:txBody>
      </p:sp>
      <p:sp>
        <p:nvSpPr>
          <p:cNvPr id="9" name="Text 6"/>
          <p:cNvSpPr/>
          <p:nvPr/>
        </p:nvSpPr>
        <p:spPr>
          <a:xfrm>
            <a:off x="8613577" y="2986921"/>
            <a:ext cx="3234095" cy="368856"/>
          </a:xfrm>
          <a:prstGeom prst="rect">
            <a:avLst/>
          </a:prstGeom>
          <a:noFill/>
          <a:ln/>
        </p:spPr>
        <p:txBody>
          <a:bodyPr wrap="none" rtlCol="0" anchor="t"/>
          <a:lstStyle/>
          <a:p>
            <a:pPr marL="0" indent="0" algn="l">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What is a Whatsapp Chat?</a:t>
            </a:r>
            <a:endParaRPr lang="en-US" sz="2324" dirty="0"/>
          </a:p>
        </p:txBody>
      </p:sp>
      <p:sp>
        <p:nvSpPr>
          <p:cNvPr id="10" name="Text 7"/>
          <p:cNvSpPr/>
          <p:nvPr/>
        </p:nvSpPr>
        <p:spPr>
          <a:xfrm>
            <a:off x="8613577" y="3591758"/>
            <a:ext cx="5131594" cy="849868"/>
          </a:xfrm>
          <a:prstGeom prst="rect">
            <a:avLst/>
          </a:prstGeom>
          <a:noFill/>
          <a:ln/>
        </p:spPr>
        <p:txBody>
          <a:bodyPr wrap="square" rtlCol="0" anchor="t"/>
          <a:lstStyle/>
          <a:p>
            <a:pPr marL="0" indent="0" algn="l">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A chat transcript between two or more people using the Whatsapp messenger app.</a:t>
            </a:r>
            <a:endParaRPr lang="en-US" sz="1859" dirty="0"/>
          </a:p>
        </p:txBody>
      </p:sp>
      <p:sp>
        <p:nvSpPr>
          <p:cNvPr id="11" name="Shape 8"/>
          <p:cNvSpPr/>
          <p:nvPr/>
        </p:nvSpPr>
        <p:spPr>
          <a:xfrm>
            <a:off x="6223337" y="4335423"/>
            <a:ext cx="826294" cy="47149"/>
          </a:xfrm>
          <a:prstGeom prst="rect">
            <a:avLst/>
          </a:prstGeom>
          <a:solidFill>
            <a:srgbClr val="E0A8F0"/>
          </a:solidFill>
          <a:ln/>
        </p:spPr>
        <p:txBody>
          <a:bodyPr/>
          <a:lstStyle/>
          <a:p>
            <a:endParaRPr lang="en-IN"/>
          </a:p>
        </p:txBody>
      </p:sp>
      <p:sp>
        <p:nvSpPr>
          <p:cNvPr id="12" name="Shape 9"/>
          <p:cNvSpPr/>
          <p:nvPr/>
        </p:nvSpPr>
        <p:spPr>
          <a:xfrm>
            <a:off x="7049631" y="4093488"/>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13" name="Text 10"/>
          <p:cNvSpPr/>
          <p:nvPr/>
        </p:nvSpPr>
        <p:spPr>
          <a:xfrm>
            <a:off x="7219652" y="4137779"/>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2</a:t>
            </a:r>
            <a:endParaRPr lang="en-US" sz="2788" dirty="0"/>
          </a:p>
        </p:txBody>
      </p:sp>
      <p:sp>
        <p:nvSpPr>
          <p:cNvPr id="14" name="Text 11"/>
          <p:cNvSpPr/>
          <p:nvPr/>
        </p:nvSpPr>
        <p:spPr>
          <a:xfrm>
            <a:off x="2503289" y="4167188"/>
            <a:ext cx="3513534" cy="368856"/>
          </a:xfrm>
          <a:prstGeom prst="rect">
            <a:avLst/>
          </a:prstGeom>
          <a:noFill/>
          <a:ln/>
        </p:spPr>
        <p:txBody>
          <a:bodyPr wrap="none" rtlCol="0" anchor="t"/>
          <a:lstStyle/>
          <a:p>
            <a:pPr marL="0" indent="0" algn="r">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What is Sentiment Analysis?</a:t>
            </a:r>
            <a:endParaRPr lang="en-US" sz="2324" dirty="0"/>
          </a:p>
        </p:txBody>
      </p:sp>
      <p:sp>
        <p:nvSpPr>
          <p:cNvPr id="15" name="Text 12"/>
          <p:cNvSpPr/>
          <p:nvPr/>
        </p:nvSpPr>
        <p:spPr>
          <a:xfrm>
            <a:off x="885230" y="4772025"/>
            <a:ext cx="5131594" cy="849868"/>
          </a:xfrm>
          <a:prstGeom prst="rect">
            <a:avLst/>
          </a:prstGeom>
          <a:noFill/>
          <a:ln/>
        </p:spPr>
        <p:txBody>
          <a:bodyPr wrap="square" rtlCol="0" anchor="t"/>
          <a:lstStyle/>
          <a:p>
            <a:pPr marL="0" indent="0" algn="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An analysis of the emotions and attitudes expressed in text to determine the overall sentiment of the chat.</a:t>
            </a:r>
            <a:endParaRPr lang="en-US" sz="1859" dirty="0"/>
          </a:p>
        </p:txBody>
      </p:sp>
      <p:sp>
        <p:nvSpPr>
          <p:cNvPr id="16" name="Shape 13"/>
          <p:cNvSpPr/>
          <p:nvPr/>
        </p:nvSpPr>
        <p:spPr>
          <a:xfrm>
            <a:off x="7580769" y="5416748"/>
            <a:ext cx="826294" cy="47149"/>
          </a:xfrm>
          <a:prstGeom prst="rect">
            <a:avLst/>
          </a:prstGeom>
          <a:solidFill>
            <a:srgbClr val="E0A8F0"/>
          </a:solidFill>
          <a:ln/>
        </p:spPr>
        <p:txBody>
          <a:bodyPr/>
          <a:lstStyle/>
          <a:p>
            <a:endParaRPr lang="en-IN"/>
          </a:p>
        </p:txBody>
      </p:sp>
      <p:sp>
        <p:nvSpPr>
          <p:cNvPr id="17" name="Shape 14"/>
          <p:cNvSpPr/>
          <p:nvPr/>
        </p:nvSpPr>
        <p:spPr>
          <a:xfrm>
            <a:off x="7049631" y="5174813"/>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18" name="Text 15"/>
          <p:cNvSpPr/>
          <p:nvPr/>
        </p:nvSpPr>
        <p:spPr>
          <a:xfrm>
            <a:off x="7219652" y="5219105"/>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3</a:t>
            </a:r>
            <a:endParaRPr lang="en-US" sz="2788" dirty="0"/>
          </a:p>
        </p:txBody>
      </p:sp>
      <p:sp>
        <p:nvSpPr>
          <p:cNvPr id="19" name="Text 16"/>
          <p:cNvSpPr/>
          <p:nvPr/>
        </p:nvSpPr>
        <p:spPr>
          <a:xfrm>
            <a:off x="8613577" y="5248513"/>
            <a:ext cx="5131594" cy="737711"/>
          </a:xfrm>
          <a:prstGeom prst="rect">
            <a:avLst/>
          </a:prstGeom>
          <a:noFill/>
          <a:ln/>
        </p:spPr>
        <p:txBody>
          <a:bodyPr wrap="square" rtlCol="0" anchor="t"/>
          <a:lstStyle/>
          <a:p>
            <a:pPr marL="0" indent="0" algn="l">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Why perform Sentiment Analysis on a Whatsapp chat?</a:t>
            </a:r>
            <a:endParaRPr lang="en-US" sz="2324" dirty="0"/>
          </a:p>
        </p:txBody>
      </p:sp>
      <p:sp>
        <p:nvSpPr>
          <p:cNvPr id="20" name="Text 17"/>
          <p:cNvSpPr/>
          <p:nvPr/>
        </p:nvSpPr>
        <p:spPr>
          <a:xfrm>
            <a:off x="8613577" y="6222206"/>
            <a:ext cx="5131594" cy="849868"/>
          </a:xfrm>
          <a:prstGeom prst="rect">
            <a:avLst/>
          </a:prstGeom>
          <a:noFill/>
          <a:ln/>
        </p:spPr>
        <p:txBody>
          <a:bodyPr wrap="square" rtlCol="0" anchor="t"/>
          <a:lstStyle/>
          <a:p>
            <a:pPr marL="0" indent="0" algn="l">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To gain insights into the emotions and attitudes of the chat participants and make data-driven decisions.</a:t>
            </a:r>
            <a:endParaRPr lang="en-US" sz="18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2025610"/>
            <a:ext cx="4897160"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Overview of VADER</a:t>
            </a:r>
            <a:endParaRPr lang="en-US" sz="4647" dirty="0"/>
          </a:p>
        </p:txBody>
      </p:sp>
      <p:sp>
        <p:nvSpPr>
          <p:cNvPr id="5" name="Text 2"/>
          <p:cNvSpPr/>
          <p:nvPr/>
        </p:nvSpPr>
        <p:spPr>
          <a:xfrm>
            <a:off x="885230" y="3471505"/>
            <a:ext cx="2832973" cy="442555"/>
          </a:xfrm>
          <a:prstGeom prst="rect">
            <a:avLst/>
          </a:prstGeom>
          <a:noFill/>
          <a:ln/>
        </p:spPr>
        <p:txBody>
          <a:bodyPr wrap="none" rtlCol="0" anchor="t"/>
          <a:lstStyle/>
          <a:p>
            <a:pPr marL="0" indent="0">
              <a:lnSpc>
                <a:spcPts val="3486"/>
              </a:lnSpc>
              <a:buNone/>
            </a:pPr>
            <a:r>
              <a:rPr lang="en-US" sz="2788" b="1" kern="0" spc="-56" dirty="0">
                <a:solidFill>
                  <a:srgbClr val="000000"/>
                </a:solidFill>
                <a:latin typeface="adonis-web" pitchFamily="34" charset="0"/>
                <a:ea typeface="adonis-web" pitchFamily="34" charset="-122"/>
                <a:cs typeface="adonis-web" pitchFamily="34" charset="-120"/>
              </a:rPr>
              <a:t>What is VADER?</a:t>
            </a:r>
            <a:endParaRPr lang="en-US" sz="2788" dirty="0"/>
          </a:p>
        </p:txBody>
      </p:sp>
      <p:sp>
        <p:nvSpPr>
          <p:cNvPr id="6" name="Text 3"/>
          <p:cNvSpPr/>
          <p:nvPr/>
        </p:nvSpPr>
        <p:spPr>
          <a:xfrm>
            <a:off x="885230" y="4268153"/>
            <a:ext cx="6141958" cy="1274802"/>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(Valence Aware Dictionary and sEntiment Reasoner) is a lexicon and rule-based sentiment analysis tool that is specifically attuned to sentiments expressed in social media.</a:t>
            </a:r>
            <a:endParaRPr lang="en-US" sz="1859" dirty="0"/>
          </a:p>
        </p:txBody>
      </p:sp>
      <p:sp>
        <p:nvSpPr>
          <p:cNvPr id="7" name="Text 4"/>
          <p:cNvSpPr/>
          <p:nvPr/>
        </p:nvSpPr>
        <p:spPr>
          <a:xfrm>
            <a:off x="7610832" y="3471505"/>
            <a:ext cx="3584615" cy="442555"/>
          </a:xfrm>
          <a:prstGeom prst="rect">
            <a:avLst/>
          </a:prstGeom>
          <a:noFill/>
          <a:ln/>
        </p:spPr>
        <p:txBody>
          <a:bodyPr wrap="none" rtlCol="0" anchor="t"/>
          <a:lstStyle/>
          <a:p>
            <a:pPr marL="0" indent="0">
              <a:lnSpc>
                <a:spcPts val="3486"/>
              </a:lnSpc>
              <a:buNone/>
            </a:pPr>
            <a:r>
              <a:rPr lang="en-US" sz="2788" b="1" kern="0" spc="-56" dirty="0">
                <a:solidFill>
                  <a:srgbClr val="000000"/>
                </a:solidFill>
                <a:latin typeface="adonis-web" pitchFamily="34" charset="0"/>
                <a:ea typeface="adonis-web" pitchFamily="34" charset="-122"/>
                <a:cs typeface="adonis-web" pitchFamily="34" charset="-120"/>
              </a:rPr>
              <a:t>How does VADER work?</a:t>
            </a:r>
            <a:endParaRPr lang="en-US" sz="2788" dirty="0"/>
          </a:p>
        </p:txBody>
      </p:sp>
      <p:sp>
        <p:nvSpPr>
          <p:cNvPr id="8" name="Text 5"/>
          <p:cNvSpPr/>
          <p:nvPr/>
        </p:nvSpPr>
        <p:spPr>
          <a:xfrm>
            <a:off x="7610832" y="4268153"/>
            <a:ext cx="6141958" cy="1699736"/>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uses a unique "bag of words" approach to sentiment analysis. It looks for words that are indicative of a particular sentiment (positive, negative, or neutral) and then assigns a score based on the intensity of that sentiment.</a:t>
            </a:r>
            <a:endParaRPr lang="en-US" sz="185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2"/>
          <p:cNvSpPr/>
          <p:nvPr/>
        </p:nvSpPr>
        <p:spPr>
          <a:xfrm>
            <a:off x="885230" y="2298621"/>
            <a:ext cx="4721662"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Why VADER?</a:t>
            </a:r>
            <a:endParaRPr lang="en-US" sz="4647" dirty="0"/>
          </a:p>
        </p:txBody>
      </p:sp>
      <p:sp>
        <p:nvSpPr>
          <p:cNvPr id="7" name="Shape 3"/>
          <p:cNvSpPr/>
          <p:nvPr/>
        </p:nvSpPr>
        <p:spPr>
          <a:xfrm>
            <a:off x="885230" y="3552706"/>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8" name="Text 4"/>
          <p:cNvSpPr/>
          <p:nvPr/>
        </p:nvSpPr>
        <p:spPr>
          <a:xfrm>
            <a:off x="1055251" y="3596997"/>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1</a:t>
            </a:r>
            <a:endParaRPr lang="en-US" sz="2788" dirty="0"/>
          </a:p>
        </p:txBody>
      </p:sp>
      <p:sp>
        <p:nvSpPr>
          <p:cNvPr id="9" name="Text 5"/>
          <p:cNvSpPr/>
          <p:nvPr/>
        </p:nvSpPr>
        <p:spPr>
          <a:xfrm>
            <a:off x="1652349" y="3626406"/>
            <a:ext cx="2762369"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Free and Open-Source</a:t>
            </a:r>
            <a:endParaRPr lang="en-US" sz="2324" dirty="0"/>
          </a:p>
        </p:txBody>
      </p:sp>
      <p:sp>
        <p:nvSpPr>
          <p:cNvPr id="10" name="Text 6"/>
          <p:cNvSpPr/>
          <p:nvPr/>
        </p:nvSpPr>
        <p:spPr>
          <a:xfrm>
            <a:off x="1652349" y="4231243"/>
            <a:ext cx="3362206" cy="1699736"/>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is a free and open-source sentiment analysis tool, making it accessible to anyone who wants to use it.</a:t>
            </a:r>
            <a:endParaRPr lang="en-US" sz="1859" dirty="0"/>
          </a:p>
        </p:txBody>
      </p:sp>
      <p:sp>
        <p:nvSpPr>
          <p:cNvPr id="11" name="Shape 7"/>
          <p:cNvSpPr/>
          <p:nvPr/>
        </p:nvSpPr>
        <p:spPr>
          <a:xfrm>
            <a:off x="5250537" y="3552706"/>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12" name="Text 8"/>
          <p:cNvSpPr/>
          <p:nvPr/>
        </p:nvSpPr>
        <p:spPr>
          <a:xfrm>
            <a:off x="5420558" y="3596997"/>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2</a:t>
            </a:r>
            <a:endParaRPr lang="en-US" sz="2788" dirty="0"/>
          </a:p>
        </p:txBody>
      </p:sp>
      <p:sp>
        <p:nvSpPr>
          <p:cNvPr id="13" name="Text 9"/>
          <p:cNvSpPr/>
          <p:nvPr/>
        </p:nvSpPr>
        <p:spPr>
          <a:xfrm>
            <a:off x="6017657" y="3626406"/>
            <a:ext cx="2360771"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Highly Accurate</a:t>
            </a:r>
            <a:endParaRPr lang="en-US" sz="2324" dirty="0"/>
          </a:p>
        </p:txBody>
      </p:sp>
      <p:sp>
        <p:nvSpPr>
          <p:cNvPr id="14" name="Text 10"/>
          <p:cNvSpPr/>
          <p:nvPr/>
        </p:nvSpPr>
        <p:spPr>
          <a:xfrm>
            <a:off x="6017657" y="4231243"/>
            <a:ext cx="3362206" cy="1699736"/>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performs better than other commonly used sentiment analysis tools, especially when it comes to social media content.</a:t>
            </a:r>
            <a:endParaRPr lang="en-US" sz="1859" dirty="0"/>
          </a:p>
        </p:txBody>
      </p:sp>
      <p:sp>
        <p:nvSpPr>
          <p:cNvPr id="15" name="Shape 11"/>
          <p:cNvSpPr/>
          <p:nvPr/>
        </p:nvSpPr>
        <p:spPr>
          <a:xfrm>
            <a:off x="9615845" y="3552706"/>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16" name="Text 12"/>
          <p:cNvSpPr/>
          <p:nvPr/>
        </p:nvSpPr>
        <p:spPr>
          <a:xfrm>
            <a:off x="9785866" y="3596997"/>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3</a:t>
            </a:r>
            <a:endParaRPr lang="en-US" sz="2788" dirty="0"/>
          </a:p>
        </p:txBody>
      </p:sp>
      <p:sp>
        <p:nvSpPr>
          <p:cNvPr id="17" name="Text 13"/>
          <p:cNvSpPr/>
          <p:nvPr/>
        </p:nvSpPr>
        <p:spPr>
          <a:xfrm>
            <a:off x="10382964" y="3626406"/>
            <a:ext cx="2360771"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Easy to Use</a:t>
            </a:r>
            <a:endParaRPr lang="en-US" sz="2324" dirty="0"/>
          </a:p>
        </p:txBody>
      </p:sp>
      <p:sp>
        <p:nvSpPr>
          <p:cNvPr id="18" name="Text 14"/>
          <p:cNvSpPr/>
          <p:nvPr/>
        </p:nvSpPr>
        <p:spPr>
          <a:xfrm>
            <a:off x="10382964" y="4231243"/>
            <a:ext cx="3362206" cy="1274802"/>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is easy to use thanks to its simple API, making it a great option for beginners.</a:t>
            </a:r>
            <a:endParaRPr lang="en-US" sz="18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1590318"/>
            <a:ext cx="9481066"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Data Preprocessing for Whatsapp Chat</a:t>
            </a:r>
            <a:endParaRPr lang="en-US" sz="4647" dirty="0"/>
          </a:p>
        </p:txBody>
      </p:sp>
      <p:pic>
        <p:nvPicPr>
          <p:cNvPr id="5" name="Image 1" descr="preencoded.png"/>
          <p:cNvPicPr>
            <a:picLocks noChangeAspect="1"/>
          </p:cNvPicPr>
          <p:nvPr/>
        </p:nvPicPr>
        <p:blipFill>
          <a:blip r:embed="rId4"/>
          <a:stretch>
            <a:fillRect/>
          </a:stretch>
        </p:blipFill>
        <p:spPr>
          <a:xfrm>
            <a:off x="2241590" y="2682121"/>
            <a:ext cx="1416487" cy="1416487"/>
          </a:xfrm>
          <a:prstGeom prst="rect">
            <a:avLst/>
          </a:prstGeom>
        </p:spPr>
      </p:pic>
      <p:sp>
        <p:nvSpPr>
          <p:cNvPr id="6" name="Text 2"/>
          <p:cNvSpPr/>
          <p:nvPr/>
        </p:nvSpPr>
        <p:spPr>
          <a:xfrm>
            <a:off x="1769507" y="4334589"/>
            <a:ext cx="2360771" cy="368856"/>
          </a:xfrm>
          <a:prstGeom prst="rect">
            <a:avLst/>
          </a:prstGeom>
          <a:noFill/>
          <a:ln/>
        </p:spPr>
        <p:txBody>
          <a:bodyPr wrap="non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Data Cleaning</a:t>
            </a:r>
            <a:endParaRPr lang="en-US" sz="2324" dirty="0"/>
          </a:p>
        </p:txBody>
      </p:sp>
      <p:sp>
        <p:nvSpPr>
          <p:cNvPr id="7" name="Text 3"/>
          <p:cNvSpPr/>
          <p:nvPr/>
        </p:nvSpPr>
        <p:spPr>
          <a:xfrm>
            <a:off x="885230" y="4939427"/>
            <a:ext cx="4129326" cy="1699736"/>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Cleaning the data is crucial to ensure that the sentiment analysis is accurate. Common cleaning steps include removing emojis and non-textual content.</a:t>
            </a:r>
            <a:endParaRPr lang="en-US" sz="1859" dirty="0"/>
          </a:p>
        </p:txBody>
      </p:sp>
      <p:pic>
        <p:nvPicPr>
          <p:cNvPr id="8" name="Image 2" descr="preencoded.png"/>
          <p:cNvPicPr>
            <a:picLocks noChangeAspect="1"/>
          </p:cNvPicPr>
          <p:nvPr/>
        </p:nvPicPr>
        <p:blipFill>
          <a:blip r:embed="rId5"/>
          <a:stretch>
            <a:fillRect/>
          </a:stretch>
        </p:blipFill>
        <p:spPr>
          <a:xfrm>
            <a:off x="6606897" y="2682121"/>
            <a:ext cx="1416487" cy="1416487"/>
          </a:xfrm>
          <a:prstGeom prst="rect">
            <a:avLst/>
          </a:prstGeom>
        </p:spPr>
      </p:pic>
      <p:sp>
        <p:nvSpPr>
          <p:cNvPr id="9" name="Text 4"/>
          <p:cNvSpPr/>
          <p:nvPr/>
        </p:nvSpPr>
        <p:spPr>
          <a:xfrm>
            <a:off x="6134814" y="4334589"/>
            <a:ext cx="2360771" cy="368856"/>
          </a:xfrm>
          <a:prstGeom prst="rect">
            <a:avLst/>
          </a:prstGeom>
          <a:noFill/>
          <a:ln/>
        </p:spPr>
        <p:txBody>
          <a:bodyPr wrap="non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Tokenization</a:t>
            </a:r>
            <a:endParaRPr lang="en-US" sz="2324" dirty="0"/>
          </a:p>
        </p:txBody>
      </p:sp>
      <p:sp>
        <p:nvSpPr>
          <p:cNvPr id="10" name="Text 5"/>
          <p:cNvSpPr/>
          <p:nvPr/>
        </p:nvSpPr>
        <p:spPr>
          <a:xfrm>
            <a:off x="5250537" y="4939427"/>
            <a:ext cx="4129326" cy="1699736"/>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Tokenization is the process of breaking up the text data into individual "tokens" or words so that they can be analyzed individually.</a:t>
            </a:r>
            <a:endParaRPr lang="en-US" sz="1859" dirty="0"/>
          </a:p>
        </p:txBody>
      </p:sp>
      <p:pic>
        <p:nvPicPr>
          <p:cNvPr id="11" name="Image 3" descr="preencoded.png"/>
          <p:cNvPicPr>
            <a:picLocks noChangeAspect="1"/>
          </p:cNvPicPr>
          <p:nvPr/>
        </p:nvPicPr>
        <p:blipFill>
          <a:blip r:embed="rId6"/>
          <a:stretch>
            <a:fillRect/>
          </a:stretch>
        </p:blipFill>
        <p:spPr>
          <a:xfrm>
            <a:off x="10972205" y="2682121"/>
            <a:ext cx="1416487" cy="1416487"/>
          </a:xfrm>
          <a:prstGeom prst="rect">
            <a:avLst/>
          </a:prstGeom>
        </p:spPr>
      </p:pic>
      <p:sp>
        <p:nvSpPr>
          <p:cNvPr id="12" name="Text 6"/>
          <p:cNvSpPr/>
          <p:nvPr/>
        </p:nvSpPr>
        <p:spPr>
          <a:xfrm>
            <a:off x="10435233" y="4334589"/>
            <a:ext cx="2490549" cy="368856"/>
          </a:xfrm>
          <a:prstGeom prst="rect">
            <a:avLst/>
          </a:prstGeom>
          <a:noFill/>
          <a:ln/>
        </p:spPr>
        <p:txBody>
          <a:bodyPr wrap="non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Stopwords Removal</a:t>
            </a:r>
            <a:endParaRPr lang="en-US" sz="2324" dirty="0"/>
          </a:p>
        </p:txBody>
      </p:sp>
      <p:sp>
        <p:nvSpPr>
          <p:cNvPr id="13" name="Text 7"/>
          <p:cNvSpPr/>
          <p:nvPr/>
        </p:nvSpPr>
        <p:spPr>
          <a:xfrm>
            <a:off x="9615845" y="4939427"/>
            <a:ext cx="4129326" cy="1699736"/>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Stopwords are common words that don't contribute to the overall meaning of the text and can be removed to make the data cleaner.</a:t>
            </a:r>
            <a:endParaRPr lang="en-US" sz="18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2133362"/>
            <a:ext cx="10652284"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Visualizing Whatsapp chat data with Python</a:t>
            </a:r>
            <a:endParaRPr lang="en-US" sz="4647" dirty="0"/>
          </a:p>
        </p:txBody>
      </p:sp>
      <p:sp>
        <p:nvSpPr>
          <p:cNvPr id="5" name="Shape 2"/>
          <p:cNvSpPr/>
          <p:nvPr/>
        </p:nvSpPr>
        <p:spPr>
          <a:xfrm>
            <a:off x="885230" y="3579257"/>
            <a:ext cx="12859941" cy="47149"/>
          </a:xfrm>
          <a:prstGeom prst="rect">
            <a:avLst/>
          </a:prstGeom>
          <a:solidFill>
            <a:srgbClr val="E0A8F0"/>
          </a:solidFill>
          <a:ln/>
        </p:spPr>
        <p:txBody>
          <a:bodyPr/>
          <a:lstStyle/>
          <a:p>
            <a:endParaRPr lang="en-IN"/>
          </a:p>
        </p:txBody>
      </p:sp>
      <p:sp>
        <p:nvSpPr>
          <p:cNvPr id="6" name="Shape 3"/>
          <p:cNvSpPr/>
          <p:nvPr/>
        </p:nvSpPr>
        <p:spPr>
          <a:xfrm>
            <a:off x="4017645" y="3579257"/>
            <a:ext cx="47149" cy="826294"/>
          </a:xfrm>
          <a:prstGeom prst="rect">
            <a:avLst/>
          </a:prstGeom>
          <a:solidFill>
            <a:srgbClr val="E0A8F0"/>
          </a:solidFill>
          <a:ln/>
        </p:spPr>
        <p:txBody>
          <a:bodyPr/>
          <a:lstStyle/>
          <a:p>
            <a:endParaRPr lang="en-IN"/>
          </a:p>
        </p:txBody>
      </p:sp>
      <p:sp>
        <p:nvSpPr>
          <p:cNvPr id="7" name="Shape 4"/>
          <p:cNvSpPr/>
          <p:nvPr/>
        </p:nvSpPr>
        <p:spPr>
          <a:xfrm>
            <a:off x="3775710" y="3313748"/>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8" name="Text 5"/>
          <p:cNvSpPr/>
          <p:nvPr/>
        </p:nvSpPr>
        <p:spPr>
          <a:xfrm>
            <a:off x="3945731" y="3358039"/>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1</a:t>
            </a:r>
            <a:endParaRPr lang="en-US" sz="2788" dirty="0"/>
          </a:p>
        </p:txBody>
      </p:sp>
      <p:sp>
        <p:nvSpPr>
          <p:cNvPr id="9" name="Text 6"/>
          <p:cNvSpPr/>
          <p:nvPr/>
        </p:nvSpPr>
        <p:spPr>
          <a:xfrm>
            <a:off x="2860834" y="4641533"/>
            <a:ext cx="2360771" cy="368856"/>
          </a:xfrm>
          <a:prstGeom prst="rect">
            <a:avLst/>
          </a:prstGeom>
          <a:noFill/>
          <a:ln/>
        </p:spPr>
        <p:txBody>
          <a:bodyPr wrap="none" rtlCol="0" anchor="t"/>
          <a:lstStyle/>
          <a:p>
            <a:pPr marL="0" indent="0" algn="ctr">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Graphical Analysis</a:t>
            </a:r>
            <a:endParaRPr lang="en-US" sz="2324" dirty="0"/>
          </a:p>
        </p:txBody>
      </p:sp>
      <p:sp>
        <p:nvSpPr>
          <p:cNvPr id="10" name="Text 7"/>
          <p:cNvSpPr/>
          <p:nvPr/>
        </p:nvSpPr>
        <p:spPr>
          <a:xfrm>
            <a:off x="1121212" y="5246370"/>
            <a:ext cx="5840016" cy="849868"/>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Use Python libraries like Matplotlib and Seaborn to create graphical representations of the data for easy interpretation.</a:t>
            </a:r>
            <a:endParaRPr lang="en-US" sz="1859" dirty="0"/>
          </a:p>
        </p:txBody>
      </p:sp>
      <p:sp>
        <p:nvSpPr>
          <p:cNvPr id="11" name="Shape 8"/>
          <p:cNvSpPr/>
          <p:nvPr/>
        </p:nvSpPr>
        <p:spPr>
          <a:xfrm>
            <a:off x="10565606" y="3579257"/>
            <a:ext cx="47149" cy="826294"/>
          </a:xfrm>
          <a:prstGeom prst="rect">
            <a:avLst/>
          </a:prstGeom>
          <a:solidFill>
            <a:srgbClr val="E0A8F0"/>
          </a:solidFill>
          <a:ln/>
        </p:spPr>
        <p:txBody>
          <a:bodyPr/>
          <a:lstStyle/>
          <a:p>
            <a:endParaRPr lang="en-IN"/>
          </a:p>
        </p:txBody>
      </p:sp>
      <p:sp>
        <p:nvSpPr>
          <p:cNvPr id="12" name="Shape 9"/>
          <p:cNvSpPr/>
          <p:nvPr/>
        </p:nvSpPr>
        <p:spPr>
          <a:xfrm>
            <a:off x="10323671" y="3313748"/>
            <a:ext cx="531138" cy="531138"/>
          </a:xfrm>
          <a:prstGeom prst="roundRect">
            <a:avLst>
              <a:gd name="adj" fmla="val 10330"/>
            </a:avLst>
          </a:prstGeom>
          <a:solidFill>
            <a:srgbClr val="F0D4F7"/>
          </a:solidFill>
          <a:ln w="7620">
            <a:solidFill>
              <a:srgbClr val="E0A8F0"/>
            </a:solidFill>
            <a:prstDash val="solid"/>
          </a:ln>
        </p:spPr>
        <p:txBody>
          <a:bodyPr/>
          <a:lstStyle/>
          <a:p>
            <a:endParaRPr lang="en-IN"/>
          </a:p>
        </p:txBody>
      </p:sp>
      <p:sp>
        <p:nvSpPr>
          <p:cNvPr id="13" name="Text 10"/>
          <p:cNvSpPr/>
          <p:nvPr/>
        </p:nvSpPr>
        <p:spPr>
          <a:xfrm>
            <a:off x="10493693" y="3358039"/>
            <a:ext cx="191095" cy="442555"/>
          </a:xfrm>
          <a:prstGeom prst="rect">
            <a:avLst/>
          </a:prstGeom>
          <a:noFill/>
          <a:ln/>
        </p:spPr>
        <p:txBody>
          <a:bodyPr wrap="none" rtlCol="0" anchor="t"/>
          <a:lstStyle/>
          <a:p>
            <a:pPr marL="0" indent="0" algn="ctr">
              <a:lnSpc>
                <a:spcPts val="3486"/>
              </a:lnSpc>
              <a:buNone/>
            </a:pPr>
            <a:r>
              <a:rPr lang="en-US" sz="2788" b="1" kern="0" spc="-56" dirty="0">
                <a:solidFill>
                  <a:srgbClr val="272525"/>
                </a:solidFill>
                <a:latin typeface="adonis-web" pitchFamily="34" charset="0"/>
                <a:ea typeface="adonis-web" pitchFamily="34" charset="-122"/>
                <a:cs typeface="adonis-web" pitchFamily="34" charset="-120"/>
              </a:rPr>
              <a:t>2</a:t>
            </a:r>
            <a:endParaRPr lang="en-US" sz="2788" dirty="0"/>
          </a:p>
        </p:txBody>
      </p:sp>
      <p:sp>
        <p:nvSpPr>
          <p:cNvPr id="14" name="Text 11"/>
          <p:cNvSpPr/>
          <p:nvPr/>
        </p:nvSpPr>
        <p:spPr>
          <a:xfrm>
            <a:off x="9408795" y="4641533"/>
            <a:ext cx="2360771" cy="368856"/>
          </a:xfrm>
          <a:prstGeom prst="rect">
            <a:avLst/>
          </a:prstGeom>
          <a:noFill/>
          <a:ln/>
        </p:spPr>
        <p:txBody>
          <a:bodyPr wrap="none" rtlCol="0" anchor="t"/>
          <a:lstStyle/>
          <a:p>
            <a:pPr marL="0" indent="0" algn="ctr">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Word Clouds</a:t>
            </a:r>
            <a:endParaRPr lang="en-US" sz="2324" dirty="0"/>
          </a:p>
        </p:txBody>
      </p:sp>
      <p:sp>
        <p:nvSpPr>
          <p:cNvPr id="15" name="Text 12"/>
          <p:cNvSpPr/>
          <p:nvPr/>
        </p:nvSpPr>
        <p:spPr>
          <a:xfrm>
            <a:off x="7669173" y="5246370"/>
            <a:ext cx="5840016" cy="849868"/>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Word clouds can provide a quick overview of the most common words and topics in the chat.</a:t>
            </a:r>
            <a:endParaRPr lang="en-US" sz="185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1508998"/>
            <a:ext cx="10333792"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Advanced Sentiment Analysis with VADER</a:t>
            </a:r>
            <a:endParaRPr lang="en-US" sz="4647" dirty="0"/>
          </a:p>
        </p:txBody>
      </p:sp>
      <p:sp>
        <p:nvSpPr>
          <p:cNvPr id="5" name="Shape 2"/>
          <p:cNvSpPr/>
          <p:nvPr/>
        </p:nvSpPr>
        <p:spPr>
          <a:xfrm>
            <a:off x="885230" y="2600801"/>
            <a:ext cx="4129326" cy="2366843"/>
          </a:xfrm>
          <a:prstGeom prst="roundRect">
            <a:avLst>
              <a:gd name="adj" fmla="val 2318"/>
            </a:avLst>
          </a:prstGeom>
          <a:solidFill>
            <a:srgbClr val="F0D4F7"/>
          </a:solidFill>
          <a:ln w="7620">
            <a:solidFill>
              <a:srgbClr val="E0A8F0"/>
            </a:solidFill>
            <a:prstDash val="solid"/>
          </a:ln>
        </p:spPr>
        <p:txBody>
          <a:bodyPr/>
          <a:lstStyle/>
          <a:p>
            <a:endParaRPr lang="en-IN"/>
          </a:p>
        </p:txBody>
      </p:sp>
      <p:sp>
        <p:nvSpPr>
          <p:cNvPr id="6" name="Text 3"/>
          <p:cNvSpPr/>
          <p:nvPr/>
        </p:nvSpPr>
        <p:spPr>
          <a:xfrm>
            <a:off x="1128832" y="2844403"/>
            <a:ext cx="2709029"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Emoticons and Slangs</a:t>
            </a:r>
            <a:endParaRPr lang="en-US" sz="2324" dirty="0"/>
          </a:p>
        </p:txBody>
      </p:sp>
      <p:sp>
        <p:nvSpPr>
          <p:cNvPr id="7" name="Text 4"/>
          <p:cNvSpPr/>
          <p:nvPr/>
        </p:nvSpPr>
        <p:spPr>
          <a:xfrm>
            <a:off x="1128832" y="3449241"/>
            <a:ext cx="3642122" cy="849868"/>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can handle emoticons and slang words used in social media.</a:t>
            </a:r>
            <a:endParaRPr lang="en-US" sz="1859" dirty="0"/>
          </a:p>
        </p:txBody>
      </p:sp>
      <p:sp>
        <p:nvSpPr>
          <p:cNvPr id="8" name="Shape 5"/>
          <p:cNvSpPr/>
          <p:nvPr/>
        </p:nvSpPr>
        <p:spPr>
          <a:xfrm>
            <a:off x="5250537" y="2600801"/>
            <a:ext cx="4129326" cy="2366843"/>
          </a:xfrm>
          <a:prstGeom prst="roundRect">
            <a:avLst>
              <a:gd name="adj" fmla="val 2318"/>
            </a:avLst>
          </a:prstGeom>
          <a:solidFill>
            <a:srgbClr val="F0D4F7"/>
          </a:solidFill>
          <a:ln w="7620">
            <a:solidFill>
              <a:srgbClr val="E0A8F0"/>
            </a:solidFill>
            <a:prstDash val="solid"/>
          </a:ln>
        </p:spPr>
        <p:txBody>
          <a:bodyPr/>
          <a:lstStyle/>
          <a:p>
            <a:endParaRPr lang="en-IN"/>
          </a:p>
        </p:txBody>
      </p:sp>
      <p:sp>
        <p:nvSpPr>
          <p:cNvPr id="9" name="Text 6"/>
          <p:cNvSpPr/>
          <p:nvPr/>
        </p:nvSpPr>
        <p:spPr>
          <a:xfrm>
            <a:off x="5494139" y="2844403"/>
            <a:ext cx="2360771"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Contractions</a:t>
            </a:r>
            <a:endParaRPr lang="en-US" sz="2324" dirty="0"/>
          </a:p>
        </p:txBody>
      </p:sp>
      <p:sp>
        <p:nvSpPr>
          <p:cNvPr id="10" name="Text 7"/>
          <p:cNvSpPr/>
          <p:nvPr/>
        </p:nvSpPr>
        <p:spPr>
          <a:xfrm>
            <a:off x="5494139" y="3449241"/>
            <a:ext cx="3642122" cy="1274802"/>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can handle contractions like "shouldn't" and "didn't" by treating them as separate words.</a:t>
            </a:r>
            <a:endParaRPr lang="en-US" sz="1859" dirty="0"/>
          </a:p>
        </p:txBody>
      </p:sp>
      <p:sp>
        <p:nvSpPr>
          <p:cNvPr id="11" name="Shape 8"/>
          <p:cNvSpPr/>
          <p:nvPr/>
        </p:nvSpPr>
        <p:spPr>
          <a:xfrm>
            <a:off x="9615845" y="2600801"/>
            <a:ext cx="4129326" cy="2366843"/>
          </a:xfrm>
          <a:prstGeom prst="roundRect">
            <a:avLst>
              <a:gd name="adj" fmla="val 2318"/>
            </a:avLst>
          </a:prstGeom>
          <a:solidFill>
            <a:srgbClr val="F0D4F7"/>
          </a:solidFill>
          <a:ln w="7620">
            <a:solidFill>
              <a:srgbClr val="E0A8F0"/>
            </a:solidFill>
            <a:prstDash val="solid"/>
          </a:ln>
        </p:spPr>
        <p:txBody>
          <a:bodyPr/>
          <a:lstStyle/>
          <a:p>
            <a:endParaRPr lang="en-IN"/>
          </a:p>
        </p:txBody>
      </p:sp>
      <p:sp>
        <p:nvSpPr>
          <p:cNvPr id="12" name="Text 9"/>
          <p:cNvSpPr/>
          <p:nvPr/>
        </p:nvSpPr>
        <p:spPr>
          <a:xfrm>
            <a:off x="9859447" y="2844403"/>
            <a:ext cx="2360771"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Negations</a:t>
            </a:r>
            <a:endParaRPr lang="en-US" sz="2324" dirty="0"/>
          </a:p>
        </p:txBody>
      </p:sp>
      <p:sp>
        <p:nvSpPr>
          <p:cNvPr id="13" name="Text 10"/>
          <p:cNvSpPr/>
          <p:nvPr/>
        </p:nvSpPr>
        <p:spPr>
          <a:xfrm>
            <a:off x="9859447" y="3449241"/>
            <a:ext cx="3642122" cy="1274802"/>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can handle negations like "not good" by reversing the polarity of the sentiment.</a:t>
            </a:r>
            <a:endParaRPr lang="en-US" sz="1859" dirty="0"/>
          </a:p>
        </p:txBody>
      </p:sp>
      <p:sp>
        <p:nvSpPr>
          <p:cNvPr id="14" name="Shape 11"/>
          <p:cNvSpPr/>
          <p:nvPr/>
        </p:nvSpPr>
        <p:spPr>
          <a:xfrm>
            <a:off x="885230" y="5203627"/>
            <a:ext cx="12859941" cy="1516975"/>
          </a:xfrm>
          <a:prstGeom prst="roundRect">
            <a:avLst>
              <a:gd name="adj" fmla="val 3617"/>
            </a:avLst>
          </a:prstGeom>
          <a:solidFill>
            <a:srgbClr val="F0D4F7"/>
          </a:solidFill>
          <a:ln w="7620">
            <a:solidFill>
              <a:srgbClr val="E0A8F0"/>
            </a:solidFill>
            <a:prstDash val="solid"/>
          </a:ln>
        </p:spPr>
        <p:txBody>
          <a:bodyPr/>
          <a:lstStyle/>
          <a:p>
            <a:endParaRPr lang="en-IN"/>
          </a:p>
        </p:txBody>
      </p:sp>
      <p:sp>
        <p:nvSpPr>
          <p:cNvPr id="15" name="Text 12"/>
          <p:cNvSpPr/>
          <p:nvPr/>
        </p:nvSpPr>
        <p:spPr>
          <a:xfrm>
            <a:off x="1128832" y="5447228"/>
            <a:ext cx="3284934" cy="368856"/>
          </a:xfrm>
          <a:prstGeom prst="rect">
            <a:avLst/>
          </a:prstGeom>
          <a:noFill/>
          <a:ln/>
        </p:spPr>
        <p:txBody>
          <a:bodyPr wrap="none" rtlCol="0" anchor="t"/>
          <a:lstStyle/>
          <a:p>
            <a:pPr marL="0" indent="0">
              <a:lnSpc>
                <a:spcPts val="2905"/>
              </a:lnSpc>
              <a:buNone/>
            </a:pPr>
            <a:r>
              <a:rPr lang="en-US" sz="2324" b="1" kern="0" spc="-46" dirty="0">
                <a:solidFill>
                  <a:srgbClr val="272525"/>
                </a:solidFill>
                <a:latin typeface="adonis-web" pitchFamily="34" charset="0"/>
                <a:ea typeface="adonis-web" pitchFamily="34" charset="-122"/>
                <a:cs typeface="adonis-web" pitchFamily="34" charset="-120"/>
              </a:rPr>
              <a:t>Amplifiers and Intensifiers</a:t>
            </a:r>
            <a:endParaRPr lang="en-US" sz="2324" dirty="0"/>
          </a:p>
        </p:txBody>
      </p:sp>
      <p:sp>
        <p:nvSpPr>
          <p:cNvPr id="16" name="Text 13"/>
          <p:cNvSpPr/>
          <p:nvPr/>
        </p:nvSpPr>
        <p:spPr>
          <a:xfrm>
            <a:off x="1128832" y="6052066"/>
            <a:ext cx="12372737" cy="424934"/>
          </a:xfrm>
          <a:prstGeom prst="rect">
            <a:avLst/>
          </a:prstGeom>
          <a:noFill/>
          <a:ln/>
        </p:spPr>
        <p:txBody>
          <a:bodyPr wrap="non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VADER can handle words that modify the intensity of the sentiment like "very" or "extremely".</a:t>
            </a:r>
            <a:endParaRPr lang="en-US" sz="185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950000"/>
            <a:ext cx="12859941" cy="1475423"/>
          </a:xfrm>
          <a:prstGeom prst="rect">
            <a:avLst/>
          </a:prstGeom>
          <a:noFill/>
          <a:ln/>
        </p:spPr>
        <p:txBody>
          <a:bodyPr wrap="squar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Conclusion and Applications of Whatsapp Chat Analysis and VADER</a:t>
            </a:r>
            <a:endParaRPr lang="en-US" sz="4647" dirty="0"/>
          </a:p>
        </p:txBody>
      </p:sp>
      <p:pic>
        <p:nvPicPr>
          <p:cNvPr id="5" name="Image 1" descr="preencoded.png"/>
          <p:cNvPicPr>
            <a:picLocks noChangeAspect="1"/>
          </p:cNvPicPr>
          <p:nvPr/>
        </p:nvPicPr>
        <p:blipFill>
          <a:blip r:embed="rId4"/>
          <a:stretch>
            <a:fillRect/>
          </a:stretch>
        </p:blipFill>
        <p:spPr>
          <a:xfrm>
            <a:off x="2182654" y="2779514"/>
            <a:ext cx="1534478" cy="1534477"/>
          </a:xfrm>
          <a:prstGeom prst="rect">
            <a:avLst/>
          </a:prstGeom>
        </p:spPr>
      </p:pic>
      <p:sp>
        <p:nvSpPr>
          <p:cNvPr id="6" name="Text 2"/>
          <p:cNvSpPr/>
          <p:nvPr/>
        </p:nvSpPr>
        <p:spPr>
          <a:xfrm>
            <a:off x="1769507" y="4549973"/>
            <a:ext cx="2360771" cy="368856"/>
          </a:xfrm>
          <a:prstGeom prst="rect">
            <a:avLst/>
          </a:prstGeom>
          <a:noFill/>
          <a:ln/>
        </p:spPr>
        <p:txBody>
          <a:bodyPr wrap="non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Business Meetings</a:t>
            </a:r>
            <a:endParaRPr lang="en-US" sz="2324" dirty="0"/>
          </a:p>
        </p:txBody>
      </p:sp>
      <p:sp>
        <p:nvSpPr>
          <p:cNvPr id="7" name="Text 3"/>
          <p:cNvSpPr/>
          <p:nvPr/>
        </p:nvSpPr>
        <p:spPr>
          <a:xfrm>
            <a:off x="885230" y="5154811"/>
            <a:ext cx="4129326" cy="2124670"/>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Performing sentiment analysis on Whatsapp chats during business meetings can help managers identify positive and negative trends in the discussion and make data-driven decisions in real-time.</a:t>
            </a:r>
            <a:endParaRPr lang="en-US" sz="1859" dirty="0"/>
          </a:p>
        </p:txBody>
      </p:sp>
      <p:pic>
        <p:nvPicPr>
          <p:cNvPr id="8" name="Image 2" descr="preencoded.png"/>
          <p:cNvPicPr>
            <a:picLocks noChangeAspect="1"/>
          </p:cNvPicPr>
          <p:nvPr/>
        </p:nvPicPr>
        <p:blipFill>
          <a:blip r:embed="rId5"/>
          <a:stretch>
            <a:fillRect/>
          </a:stretch>
        </p:blipFill>
        <p:spPr>
          <a:xfrm>
            <a:off x="6547961" y="2779514"/>
            <a:ext cx="1534478" cy="1534477"/>
          </a:xfrm>
          <a:prstGeom prst="rect">
            <a:avLst/>
          </a:prstGeom>
        </p:spPr>
      </p:pic>
      <p:sp>
        <p:nvSpPr>
          <p:cNvPr id="9" name="Text 4"/>
          <p:cNvSpPr/>
          <p:nvPr/>
        </p:nvSpPr>
        <p:spPr>
          <a:xfrm>
            <a:off x="6134814" y="4549973"/>
            <a:ext cx="2360771" cy="368856"/>
          </a:xfrm>
          <a:prstGeom prst="rect">
            <a:avLst/>
          </a:prstGeom>
          <a:noFill/>
          <a:ln/>
        </p:spPr>
        <p:txBody>
          <a:bodyPr wrap="non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Customer Support</a:t>
            </a:r>
            <a:endParaRPr lang="en-US" sz="2324" dirty="0"/>
          </a:p>
        </p:txBody>
      </p:sp>
      <p:sp>
        <p:nvSpPr>
          <p:cNvPr id="10" name="Text 5"/>
          <p:cNvSpPr/>
          <p:nvPr/>
        </p:nvSpPr>
        <p:spPr>
          <a:xfrm>
            <a:off x="5250537" y="5154811"/>
            <a:ext cx="4129326" cy="1699736"/>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Sentiment analysis on customer support chats can help companies identify unsatisfied customers and provide personalized solutions to their problems.</a:t>
            </a:r>
            <a:endParaRPr lang="en-US" sz="1859" dirty="0"/>
          </a:p>
        </p:txBody>
      </p:sp>
      <p:pic>
        <p:nvPicPr>
          <p:cNvPr id="11" name="Image 3" descr="preencoded.png"/>
          <p:cNvPicPr>
            <a:picLocks noChangeAspect="1"/>
          </p:cNvPicPr>
          <p:nvPr/>
        </p:nvPicPr>
        <p:blipFill>
          <a:blip r:embed="rId6"/>
          <a:stretch>
            <a:fillRect/>
          </a:stretch>
        </p:blipFill>
        <p:spPr>
          <a:xfrm>
            <a:off x="10913269" y="2779514"/>
            <a:ext cx="1534478" cy="1534477"/>
          </a:xfrm>
          <a:prstGeom prst="rect">
            <a:avLst/>
          </a:prstGeom>
        </p:spPr>
      </p:pic>
      <p:sp>
        <p:nvSpPr>
          <p:cNvPr id="12" name="Text 6"/>
          <p:cNvSpPr/>
          <p:nvPr/>
        </p:nvSpPr>
        <p:spPr>
          <a:xfrm>
            <a:off x="9615845" y="4549973"/>
            <a:ext cx="4129326" cy="737711"/>
          </a:xfrm>
          <a:prstGeom prst="rect">
            <a:avLst/>
          </a:prstGeom>
          <a:noFill/>
          <a:ln/>
        </p:spPr>
        <p:txBody>
          <a:bodyPr wrap="square" rtlCol="0" anchor="t"/>
          <a:lstStyle/>
          <a:p>
            <a:pPr marL="0" indent="0" algn="ctr">
              <a:lnSpc>
                <a:spcPts val="2905"/>
              </a:lnSpc>
              <a:buNone/>
            </a:pPr>
            <a:r>
              <a:rPr lang="en-US" sz="2324" b="1" kern="0" spc="-46" dirty="0">
                <a:solidFill>
                  <a:srgbClr val="000000"/>
                </a:solidFill>
                <a:latin typeface="adonis-web" pitchFamily="34" charset="0"/>
                <a:ea typeface="adonis-web" pitchFamily="34" charset="-122"/>
                <a:cs typeface="adonis-web" pitchFamily="34" charset="-120"/>
              </a:rPr>
              <a:t>Study of Emotions in Social Media</a:t>
            </a:r>
            <a:endParaRPr lang="en-US" sz="2324" dirty="0"/>
          </a:p>
        </p:txBody>
      </p:sp>
      <p:sp>
        <p:nvSpPr>
          <p:cNvPr id="13" name="Text 7"/>
          <p:cNvSpPr/>
          <p:nvPr/>
        </p:nvSpPr>
        <p:spPr>
          <a:xfrm>
            <a:off x="9615845" y="5523667"/>
            <a:ext cx="4129326" cy="1699736"/>
          </a:xfrm>
          <a:prstGeom prst="rect">
            <a:avLst/>
          </a:prstGeom>
          <a:noFill/>
          <a:ln/>
        </p:spPr>
        <p:txBody>
          <a:bodyPr wrap="square" rtlCol="0" anchor="t"/>
          <a:lstStyle/>
          <a:p>
            <a:pPr marL="0" indent="0" algn="ctr">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Researchers can use VADER and Whatsapp chat data to study the emotions and sentiments of users on social media platforms.</a:t>
            </a:r>
            <a:endParaRPr lang="en-US" sz="185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a:p>
        </p:txBody>
      </p:sp>
      <p:sp>
        <p:nvSpPr>
          <p:cNvPr id="4" name="Text 1"/>
          <p:cNvSpPr/>
          <p:nvPr/>
        </p:nvSpPr>
        <p:spPr>
          <a:xfrm>
            <a:off x="885230" y="2931438"/>
            <a:ext cx="4721662" cy="737711"/>
          </a:xfrm>
          <a:prstGeom prst="rect">
            <a:avLst/>
          </a:prstGeom>
          <a:noFill/>
          <a:ln/>
        </p:spPr>
        <p:txBody>
          <a:bodyPr wrap="none" rtlCol="0" anchor="t"/>
          <a:lstStyle/>
          <a:p>
            <a:pPr marL="0" indent="0">
              <a:lnSpc>
                <a:spcPts val="5809"/>
              </a:lnSpc>
              <a:buNone/>
            </a:pPr>
            <a:r>
              <a:rPr lang="en-US" sz="4647" b="1" kern="0" spc="-93" dirty="0">
                <a:solidFill>
                  <a:srgbClr val="000000"/>
                </a:solidFill>
                <a:latin typeface="adonis-web" pitchFamily="34" charset="0"/>
                <a:ea typeface="adonis-web" pitchFamily="34" charset="-122"/>
                <a:cs typeface="adonis-web" pitchFamily="34" charset="-120"/>
              </a:rPr>
              <a:t>Thank You!</a:t>
            </a:r>
            <a:endParaRPr lang="en-US" sz="4647" dirty="0"/>
          </a:p>
        </p:txBody>
      </p:sp>
      <p:sp>
        <p:nvSpPr>
          <p:cNvPr id="5" name="Text 2"/>
          <p:cNvSpPr/>
          <p:nvPr/>
        </p:nvSpPr>
        <p:spPr>
          <a:xfrm>
            <a:off x="885230" y="4023241"/>
            <a:ext cx="7373541" cy="1274802"/>
          </a:xfrm>
          <a:prstGeom prst="rect">
            <a:avLst/>
          </a:prstGeom>
          <a:noFill/>
          <a:ln/>
        </p:spPr>
        <p:txBody>
          <a:bodyPr wrap="square" rtlCol="0" anchor="t"/>
          <a:lstStyle/>
          <a:p>
            <a:pPr marL="0" indent="0">
              <a:lnSpc>
                <a:spcPts val="3346"/>
              </a:lnSpc>
              <a:buNone/>
            </a:pPr>
            <a:r>
              <a:rPr lang="en-US" sz="1859" kern="0" spc="-37" dirty="0">
                <a:solidFill>
                  <a:srgbClr val="272525"/>
                </a:solidFill>
                <a:latin typeface="Source Sans Pro" pitchFamily="34" charset="0"/>
                <a:ea typeface="Source Sans Pro" pitchFamily="34" charset="-122"/>
                <a:cs typeface="Source Sans Pro" pitchFamily="34" charset="-120"/>
              </a:rPr>
              <a:t>Thanks for joining us for this presentation on Whatsapp chat and sentiment analysis. We hope you found it informative and valuable. If you have any questions or comments, please don't hesitate to ask.</a:t>
            </a:r>
            <a:endParaRPr lang="en-US" sz="1859"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Custom</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Neeraj Garg</cp:lastModifiedBy>
  <cp:revision>2</cp:revision>
  <dcterms:created xsi:type="dcterms:W3CDTF">2023-06-19T17:43:29Z</dcterms:created>
  <dcterms:modified xsi:type="dcterms:W3CDTF">2023-09-12T10:54:00Z</dcterms:modified>
</cp:coreProperties>
</file>