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2C2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4350" y="1050897"/>
            <a:ext cx="8629650" cy="9525"/>
          </a:xfrm>
          <a:custGeom>
            <a:avLst/>
            <a:gdLst/>
            <a:ahLst/>
            <a:cxnLst/>
            <a:rect l="l" t="t" r="r" b="b"/>
            <a:pathLst>
              <a:path w="8629650" h="9525">
                <a:moveTo>
                  <a:pt x="0" y="0"/>
                </a:moveTo>
                <a:lnTo>
                  <a:pt x="8629650" y="2381"/>
                </a:lnTo>
              </a:path>
              <a:path w="8629650" h="9525">
                <a:moveTo>
                  <a:pt x="0" y="0"/>
                </a:moveTo>
                <a:lnTo>
                  <a:pt x="8629650" y="2381"/>
                </a:lnTo>
              </a:path>
              <a:path w="8629650" h="9525">
                <a:moveTo>
                  <a:pt x="0" y="7088"/>
                </a:moveTo>
                <a:lnTo>
                  <a:pt x="8629650" y="94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0"/>
            <a:ext cx="3429000" cy="6858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612" y="1133176"/>
            <a:ext cx="3314700" cy="5715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52754" y="1403451"/>
            <a:ext cx="603885" cy="4865370"/>
          </a:xfrm>
          <a:custGeom>
            <a:avLst/>
            <a:gdLst/>
            <a:ahLst/>
            <a:cxnLst/>
            <a:rect l="l" t="t" r="r" b="b"/>
            <a:pathLst>
              <a:path w="603885" h="4865370">
                <a:moveTo>
                  <a:pt x="14287" y="3200"/>
                </a:moveTo>
                <a:lnTo>
                  <a:pt x="11087" y="0"/>
                </a:lnTo>
                <a:lnTo>
                  <a:pt x="3200" y="0"/>
                </a:lnTo>
                <a:lnTo>
                  <a:pt x="0" y="3200"/>
                </a:lnTo>
                <a:lnTo>
                  <a:pt x="0" y="4861801"/>
                </a:lnTo>
                <a:lnTo>
                  <a:pt x="3200" y="4865001"/>
                </a:lnTo>
                <a:lnTo>
                  <a:pt x="7137" y="4865001"/>
                </a:lnTo>
                <a:lnTo>
                  <a:pt x="11087" y="4865001"/>
                </a:lnTo>
                <a:lnTo>
                  <a:pt x="14287" y="4861801"/>
                </a:lnTo>
                <a:lnTo>
                  <a:pt x="14287" y="3200"/>
                </a:lnTo>
                <a:close/>
              </a:path>
              <a:path w="603885" h="4865370">
                <a:moveTo>
                  <a:pt x="603313" y="390626"/>
                </a:moveTo>
                <a:lnTo>
                  <a:pt x="599046" y="386359"/>
                </a:lnTo>
                <a:lnTo>
                  <a:pt x="145618" y="386359"/>
                </a:lnTo>
                <a:lnTo>
                  <a:pt x="141351" y="390626"/>
                </a:lnTo>
                <a:lnTo>
                  <a:pt x="141351" y="395884"/>
                </a:lnTo>
                <a:lnTo>
                  <a:pt x="141351" y="401142"/>
                </a:lnTo>
                <a:lnTo>
                  <a:pt x="145618" y="405409"/>
                </a:lnTo>
                <a:lnTo>
                  <a:pt x="599046" y="405409"/>
                </a:lnTo>
                <a:lnTo>
                  <a:pt x="603313" y="401142"/>
                </a:lnTo>
                <a:lnTo>
                  <a:pt x="603313" y="390626"/>
                </a:lnTo>
                <a:close/>
              </a:path>
            </a:pathLst>
          </a:custGeom>
          <a:solidFill>
            <a:srgbClr val="CBC5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11411" y="1601391"/>
            <a:ext cx="297180" cy="396240"/>
          </a:xfrm>
          <a:custGeom>
            <a:avLst/>
            <a:gdLst/>
            <a:ahLst/>
            <a:cxnLst/>
            <a:rect l="l" t="t" r="r" b="b"/>
            <a:pathLst>
              <a:path w="297180" h="396239">
                <a:moveTo>
                  <a:pt x="19800" y="395982"/>
                </a:moveTo>
                <a:lnTo>
                  <a:pt x="12092" y="394425"/>
                </a:lnTo>
                <a:lnTo>
                  <a:pt x="5799" y="390182"/>
                </a:lnTo>
                <a:lnTo>
                  <a:pt x="1555" y="383888"/>
                </a:lnTo>
                <a:lnTo>
                  <a:pt x="0" y="376181"/>
                </a:lnTo>
                <a:lnTo>
                  <a:pt x="0" y="19800"/>
                </a:lnTo>
                <a:lnTo>
                  <a:pt x="1555" y="12092"/>
                </a:lnTo>
                <a:lnTo>
                  <a:pt x="5799" y="5799"/>
                </a:lnTo>
                <a:lnTo>
                  <a:pt x="12092" y="1555"/>
                </a:lnTo>
                <a:lnTo>
                  <a:pt x="19800" y="0"/>
                </a:lnTo>
                <a:lnTo>
                  <a:pt x="277185" y="0"/>
                </a:lnTo>
                <a:lnTo>
                  <a:pt x="284893" y="1555"/>
                </a:lnTo>
                <a:lnTo>
                  <a:pt x="291186" y="5799"/>
                </a:lnTo>
                <a:lnTo>
                  <a:pt x="295430" y="12092"/>
                </a:lnTo>
                <a:lnTo>
                  <a:pt x="296985" y="19800"/>
                </a:lnTo>
                <a:lnTo>
                  <a:pt x="296985" y="376181"/>
                </a:lnTo>
                <a:lnTo>
                  <a:pt x="19800" y="395982"/>
                </a:lnTo>
                <a:close/>
              </a:path>
            </a:pathLst>
          </a:custGeom>
          <a:solidFill>
            <a:srgbClr val="E5DF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2C2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4350" y="1050897"/>
            <a:ext cx="8629650" cy="9525"/>
          </a:xfrm>
          <a:custGeom>
            <a:avLst/>
            <a:gdLst/>
            <a:ahLst/>
            <a:cxnLst/>
            <a:rect l="l" t="t" r="r" b="b"/>
            <a:pathLst>
              <a:path w="8629650" h="9525">
                <a:moveTo>
                  <a:pt x="0" y="0"/>
                </a:moveTo>
                <a:lnTo>
                  <a:pt x="8629650" y="2381"/>
                </a:lnTo>
              </a:path>
              <a:path w="8629650" h="9525">
                <a:moveTo>
                  <a:pt x="0" y="0"/>
                </a:moveTo>
                <a:lnTo>
                  <a:pt x="8629650" y="2381"/>
                </a:lnTo>
              </a:path>
              <a:path w="8629650" h="9525">
                <a:moveTo>
                  <a:pt x="0" y="7088"/>
                </a:moveTo>
                <a:lnTo>
                  <a:pt x="8629650" y="94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" y="502919"/>
            <a:ext cx="8686800" cy="1676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2C2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2C2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4350" y="1050897"/>
            <a:ext cx="8629650" cy="9525"/>
          </a:xfrm>
          <a:custGeom>
            <a:avLst/>
            <a:gdLst/>
            <a:ahLst/>
            <a:cxnLst/>
            <a:rect l="l" t="t" r="r" b="b"/>
            <a:pathLst>
              <a:path w="8629650" h="9525">
                <a:moveTo>
                  <a:pt x="0" y="0"/>
                </a:moveTo>
                <a:lnTo>
                  <a:pt x="8629650" y="2381"/>
                </a:lnTo>
              </a:path>
              <a:path w="8629650" h="9525">
                <a:moveTo>
                  <a:pt x="0" y="0"/>
                </a:moveTo>
                <a:lnTo>
                  <a:pt x="8629650" y="2381"/>
                </a:lnTo>
              </a:path>
              <a:path w="8629650" h="9525">
                <a:moveTo>
                  <a:pt x="0" y="7088"/>
                </a:moveTo>
                <a:lnTo>
                  <a:pt x="8629650" y="94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262" y="490648"/>
            <a:ext cx="53365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2C2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045827"/>
            <a:ext cx="8115300" cy="2286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21650" y="2902549"/>
            <a:ext cx="3018790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r>
              <a:rPr dirty="0" sz="1450" spc="14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1450">
                <a:solidFill>
                  <a:srgbClr val="F0A22E"/>
                </a:solidFill>
                <a:latin typeface="Arial MT"/>
                <a:cs typeface="Arial MT"/>
              </a:rPr>
              <a:t>	</a:t>
            </a:r>
            <a:r>
              <a:rPr dirty="0" sz="2000" spc="-20">
                <a:latin typeface="Arial MT"/>
                <a:cs typeface="Arial MT"/>
              </a:rPr>
              <a:t>Dharani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Anthireddy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5600" algn="l"/>
              </a:tabLst>
            </a:pPr>
            <a:r>
              <a:rPr dirty="0" sz="1450" spc="14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1450">
                <a:solidFill>
                  <a:srgbClr val="F0A22E"/>
                </a:solidFill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Shajahan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Sayyed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5600" algn="l"/>
              </a:tabLst>
            </a:pPr>
            <a:r>
              <a:rPr dirty="0" sz="1450" spc="14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1450">
                <a:solidFill>
                  <a:srgbClr val="F0A22E"/>
                </a:solidFill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Neeraj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Babu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Vaddepalli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9" y="974390"/>
            <a:ext cx="5105400" cy="4851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7851" y="1714487"/>
            <a:ext cx="3286147" cy="38576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35898" y="3240689"/>
            <a:ext cx="489585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Explore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world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artificial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intelligence </a:t>
            </a:r>
            <a:r>
              <a:rPr dirty="0" sz="2000">
                <a:latin typeface="Arial MT"/>
                <a:cs typeface="Arial MT"/>
              </a:rPr>
              <a:t>through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8-</a:t>
            </a:r>
            <a:r>
              <a:rPr dirty="0" sz="2000">
                <a:latin typeface="Arial MT"/>
                <a:cs typeface="Arial MT"/>
              </a:rPr>
              <a:t>puzzle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solver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project.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This </a:t>
            </a:r>
            <a:r>
              <a:rPr dirty="0" sz="2000">
                <a:latin typeface="Arial MT"/>
                <a:cs typeface="Arial MT"/>
              </a:rPr>
              <a:t>presentation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outlines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approach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to </a:t>
            </a:r>
            <a:r>
              <a:rPr dirty="0" sz="2000" spc="-10">
                <a:latin typeface="Arial MT"/>
                <a:cs typeface="Arial MT"/>
              </a:rPr>
              <a:t>implementing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analyzing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various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search </a:t>
            </a:r>
            <a:r>
              <a:rPr dirty="0" sz="2000">
                <a:latin typeface="Arial MT"/>
                <a:cs typeface="Arial MT"/>
              </a:rPr>
              <a:t>algorithms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solving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classic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sliding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tile </a:t>
            </a:r>
            <a:r>
              <a:rPr dirty="0" sz="2000" spc="-10">
                <a:latin typeface="Arial MT"/>
                <a:cs typeface="Arial MT"/>
              </a:rPr>
              <a:t>puzzle.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63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OBJECTIVES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6879" y="1615261"/>
            <a:ext cx="1460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 b="1">
                <a:solidFill>
                  <a:srgbClr val="4A4A45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3187" y="1442568"/>
            <a:ext cx="3889375" cy="1007744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800" b="1">
                <a:solidFill>
                  <a:srgbClr val="4A4A45"/>
                </a:solidFill>
                <a:latin typeface="Arial"/>
                <a:cs typeface="Arial"/>
              </a:rPr>
              <a:t>Main </a:t>
            </a:r>
            <a:r>
              <a:rPr dirty="0" sz="1800" spc="-20" b="1">
                <a:solidFill>
                  <a:srgbClr val="4A4A45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77300"/>
              </a:lnSpc>
              <a:spcBef>
                <a:spcPts val="1240"/>
              </a:spcBef>
            </a:pPr>
            <a:r>
              <a:rPr dirty="0" sz="2000">
                <a:solidFill>
                  <a:srgbClr val="4A4A45"/>
                </a:solidFill>
                <a:latin typeface="Arial MT"/>
                <a:cs typeface="Arial MT"/>
              </a:rPr>
              <a:t>Design</a:t>
            </a:r>
            <a:r>
              <a:rPr dirty="0" sz="2000" spc="-7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A4A45"/>
                </a:solidFill>
                <a:latin typeface="Arial MT"/>
                <a:cs typeface="Arial MT"/>
              </a:rPr>
              <a:t>an</a:t>
            </a:r>
            <a:r>
              <a:rPr dirty="0" sz="2000" spc="-7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A4A45"/>
                </a:solidFill>
                <a:latin typeface="Arial MT"/>
                <a:cs typeface="Arial MT"/>
              </a:rPr>
              <a:t>efficient</a:t>
            </a:r>
            <a:r>
              <a:rPr dirty="0" sz="2000" spc="-75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4A4A45"/>
                </a:solidFill>
                <a:latin typeface="Arial MT"/>
                <a:cs typeface="Arial MT"/>
              </a:rPr>
              <a:t>8-</a:t>
            </a:r>
            <a:r>
              <a:rPr dirty="0" sz="2000">
                <a:solidFill>
                  <a:srgbClr val="4A4A45"/>
                </a:solidFill>
                <a:latin typeface="Arial MT"/>
                <a:cs typeface="Arial MT"/>
              </a:rPr>
              <a:t>puzzle</a:t>
            </a:r>
            <a:r>
              <a:rPr dirty="0" sz="2000" spc="-7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Arial MT"/>
                <a:cs typeface="Arial MT"/>
              </a:rPr>
              <a:t>solver </a:t>
            </a:r>
            <a:r>
              <a:rPr dirty="0" sz="2000">
                <a:solidFill>
                  <a:srgbClr val="4A4A45"/>
                </a:solidFill>
                <a:latin typeface="Arial MT"/>
                <a:cs typeface="Arial MT"/>
              </a:rPr>
              <a:t>using</a:t>
            </a:r>
            <a:r>
              <a:rPr dirty="0" sz="2000" spc="-55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A4A45"/>
                </a:solidFill>
                <a:latin typeface="Arial MT"/>
                <a:cs typeface="Arial MT"/>
              </a:rPr>
              <a:t>various</a:t>
            </a:r>
            <a:r>
              <a:rPr dirty="0" sz="2000" spc="-5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A4A45"/>
                </a:solidFill>
                <a:latin typeface="Arial MT"/>
                <a:cs typeface="Arial MT"/>
              </a:rPr>
              <a:t>search</a:t>
            </a:r>
            <a:r>
              <a:rPr dirty="0" sz="2000" spc="-55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Arial MT"/>
                <a:cs typeface="Arial MT"/>
              </a:rPr>
              <a:t>algorithms.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11411" y="2791221"/>
            <a:ext cx="744855" cy="396240"/>
            <a:chOff x="511411" y="2791221"/>
            <a:chExt cx="744855" cy="396240"/>
          </a:xfrm>
        </p:grpSpPr>
        <p:sp>
          <p:nvSpPr>
            <p:cNvPr id="6" name="object 6" descr=""/>
            <p:cNvSpPr/>
            <p:nvPr/>
          </p:nvSpPr>
          <p:spPr>
            <a:xfrm>
              <a:off x="794109" y="2979638"/>
              <a:ext cx="462280" cy="19050"/>
            </a:xfrm>
            <a:custGeom>
              <a:avLst/>
              <a:gdLst/>
              <a:ahLst/>
              <a:cxnLst/>
              <a:rect l="l" t="t" r="r" b="b"/>
              <a:pathLst>
                <a:path w="462280" h="19050">
                  <a:moveTo>
                    <a:pt x="457698" y="19050"/>
                  </a:moveTo>
                  <a:lnTo>
                    <a:pt x="4264" y="19050"/>
                  </a:lnTo>
                  <a:lnTo>
                    <a:pt x="0" y="14785"/>
                  </a:lnTo>
                  <a:lnTo>
                    <a:pt x="0" y="9525"/>
                  </a:lnTo>
                  <a:lnTo>
                    <a:pt x="0" y="4264"/>
                  </a:lnTo>
                  <a:lnTo>
                    <a:pt x="4264" y="0"/>
                  </a:lnTo>
                  <a:lnTo>
                    <a:pt x="457698" y="0"/>
                  </a:lnTo>
                  <a:lnTo>
                    <a:pt x="461962" y="4264"/>
                  </a:lnTo>
                  <a:lnTo>
                    <a:pt x="461962" y="14785"/>
                  </a:lnTo>
                  <a:lnTo>
                    <a:pt x="457698" y="19050"/>
                  </a:lnTo>
                  <a:close/>
                </a:path>
              </a:pathLst>
            </a:custGeom>
            <a:solidFill>
              <a:srgbClr val="CBC5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1411" y="2791221"/>
              <a:ext cx="297180" cy="396240"/>
            </a:xfrm>
            <a:custGeom>
              <a:avLst/>
              <a:gdLst/>
              <a:ahLst/>
              <a:cxnLst/>
              <a:rect l="l" t="t" r="r" b="b"/>
              <a:pathLst>
                <a:path w="297180" h="396239">
                  <a:moveTo>
                    <a:pt x="277185" y="395982"/>
                  </a:moveTo>
                  <a:lnTo>
                    <a:pt x="19800" y="395982"/>
                  </a:lnTo>
                  <a:lnTo>
                    <a:pt x="12092" y="394425"/>
                  </a:lnTo>
                  <a:lnTo>
                    <a:pt x="5799" y="390182"/>
                  </a:lnTo>
                  <a:lnTo>
                    <a:pt x="1555" y="383888"/>
                  </a:lnTo>
                  <a:lnTo>
                    <a:pt x="0" y="376182"/>
                  </a:lnTo>
                  <a:lnTo>
                    <a:pt x="0" y="19800"/>
                  </a:lnTo>
                  <a:lnTo>
                    <a:pt x="1555" y="12093"/>
                  </a:lnTo>
                  <a:lnTo>
                    <a:pt x="5799" y="5799"/>
                  </a:lnTo>
                  <a:lnTo>
                    <a:pt x="12092" y="1555"/>
                  </a:lnTo>
                  <a:lnTo>
                    <a:pt x="19800" y="0"/>
                  </a:lnTo>
                  <a:lnTo>
                    <a:pt x="277185" y="0"/>
                  </a:lnTo>
                  <a:lnTo>
                    <a:pt x="296985" y="376182"/>
                  </a:lnTo>
                  <a:lnTo>
                    <a:pt x="295430" y="383889"/>
                  </a:lnTo>
                  <a:lnTo>
                    <a:pt x="291186" y="390182"/>
                  </a:lnTo>
                  <a:lnTo>
                    <a:pt x="284893" y="394426"/>
                  </a:lnTo>
                  <a:lnTo>
                    <a:pt x="277185" y="395982"/>
                  </a:lnTo>
                  <a:close/>
                </a:path>
              </a:pathLst>
            </a:custGeom>
            <a:solidFill>
              <a:srgbClr val="E5DF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86879" y="2805093"/>
            <a:ext cx="1460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 b="1">
                <a:solidFill>
                  <a:srgbClr val="4A4A45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73187" y="2565846"/>
            <a:ext cx="3173095" cy="83375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000" b="1">
                <a:solidFill>
                  <a:srgbClr val="4A4A45"/>
                </a:solidFill>
                <a:latin typeface="Arial"/>
                <a:cs typeface="Arial"/>
              </a:rPr>
              <a:t>Algorithm</a:t>
            </a:r>
            <a:r>
              <a:rPr dirty="0" sz="2000" spc="-40" b="1">
                <a:solidFill>
                  <a:srgbClr val="4A4A4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A4A45"/>
                </a:solidFill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Implement BFS, DFS,</a:t>
            </a:r>
            <a:r>
              <a:rPr dirty="0" sz="1800" spc="-10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4A4A45"/>
                </a:solidFill>
                <a:latin typeface="Arial MT"/>
                <a:cs typeface="Arial MT"/>
              </a:rPr>
              <a:t>A*.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11411" y="3981053"/>
            <a:ext cx="744855" cy="396240"/>
            <a:chOff x="511411" y="3981053"/>
            <a:chExt cx="744855" cy="396240"/>
          </a:xfrm>
        </p:grpSpPr>
        <p:sp>
          <p:nvSpPr>
            <p:cNvPr id="11" name="object 11" descr=""/>
            <p:cNvSpPr/>
            <p:nvPr/>
          </p:nvSpPr>
          <p:spPr>
            <a:xfrm>
              <a:off x="794109" y="4169469"/>
              <a:ext cx="462280" cy="19050"/>
            </a:xfrm>
            <a:custGeom>
              <a:avLst/>
              <a:gdLst/>
              <a:ahLst/>
              <a:cxnLst/>
              <a:rect l="l" t="t" r="r" b="b"/>
              <a:pathLst>
                <a:path w="462280" h="19050">
                  <a:moveTo>
                    <a:pt x="457698" y="19050"/>
                  </a:moveTo>
                  <a:lnTo>
                    <a:pt x="4264" y="19050"/>
                  </a:lnTo>
                  <a:lnTo>
                    <a:pt x="0" y="14785"/>
                  </a:lnTo>
                  <a:lnTo>
                    <a:pt x="0" y="9525"/>
                  </a:lnTo>
                  <a:lnTo>
                    <a:pt x="0" y="4264"/>
                  </a:lnTo>
                  <a:lnTo>
                    <a:pt x="4264" y="0"/>
                  </a:lnTo>
                  <a:lnTo>
                    <a:pt x="457698" y="0"/>
                  </a:lnTo>
                  <a:lnTo>
                    <a:pt x="461962" y="4264"/>
                  </a:lnTo>
                  <a:lnTo>
                    <a:pt x="461962" y="14785"/>
                  </a:lnTo>
                  <a:lnTo>
                    <a:pt x="457698" y="19050"/>
                  </a:lnTo>
                  <a:close/>
                </a:path>
              </a:pathLst>
            </a:custGeom>
            <a:solidFill>
              <a:srgbClr val="CBC5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11411" y="3981053"/>
              <a:ext cx="297180" cy="396240"/>
            </a:xfrm>
            <a:custGeom>
              <a:avLst/>
              <a:gdLst/>
              <a:ahLst/>
              <a:cxnLst/>
              <a:rect l="l" t="t" r="r" b="b"/>
              <a:pathLst>
                <a:path w="297180" h="396239">
                  <a:moveTo>
                    <a:pt x="277185" y="395982"/>
                  </a:moveTo>
                  <a:lnTo>
                    <a:pt x="19798" y="395982"/>
                  </a:lnTo>
                  <a:lnTo>
                    <a:pt x="12092" y="394426"/>
                  </a:lnTo>
                  <a:lnTo>
                    <a:pt x="5799" y="390182"/>
                  </a:lnTo>
                  <a:lnTo>
                    <a:pt x="1555" y="383888"/>
                  </a:lnTo>
                  <a:lnTo>
                    <a:pt x="0" y="376182"/>
                  </a:lnTo>
                  <a:lnTo>
                    <a:pt x="0" y="19799"/>
                  </a:lnTo>
                  <a:lnTo>
                    <a:pt x="1555" y="12093"/>
                  </a:lnTo>
                  <a:lnTo>
                    <a:pt x="5799" y="5799"/>
                  </a:lnTo>
                  <a:lnTo>
                    <a:pt x="12092" y="1556"/>
                  </a:lnTo>
                  <a:lnTo>
                    <a:pt x="19800" y="0"/>
                  </a:lnTo>
                  <a:lnTo>
                    <a:pt x="277185" y="0"/>
                  </a:lnTo>
                  <a:lnTo>
                    <a:pt x="284893" y="1556"/>
                  </a:lnTo>
                  <a:lnTo>
                    <a:pt x="291186" y="5799"/>
                  </a:lnTo>
                  <a:lnTo>
                    <a:pt x="295430" y="12093"/>
                  </a:lnTo>
                  <a:lnTo>
                    <a:pt x="296985" y="19799"/>
                  </a:lnTo>
                  <a:lnTo>
                    <a:pt x="296985" y="376182"/>
                  </a:lnTo>
                  <a:lnTo>
                    <a:pt x="295429" y="383889"/>
                  </a:lnTo>
                  <a:lnTo>
                    <a:pt x="291186" y="390183"/>
                  </a:lnTo>
                  <a:lnTo>
                    <a:pt x="284891" y="394426"/>
                  </a:lnTo>
                  <a:lnTo>
                    <a:pt x="277185" y="395982"/>
                  </a:lnTo>
                  <a:close/>
                </a:path>
                <a:path w="297180" h="396239">
                  <a:moveTo>
                    <a:pt x="19800" y="395982"/>
                  </a:moveTo>
                  <a:close/>
                </a:path>
              </a:pathLst>
            </a:custGeom>
            <a:solidFill>
              <a:srgbClr val="E5DF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86879" y="3994924"/>
            <a:ext cx="1460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 b="1">
                <a:solidFill>
                  <a:srgbClr val="4A4A45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73187" y="3755679"/>
            <a:ext cx="3575685" cy="106934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000" b="1">
                <a:solidFill>
                  <a:srgbClr val="4A4A45"/>
                </a:solidFill>
                <a:latin typeface="Arial"/>
                <a:cs typeface="Arial"/>
              </a:rPr>
              <a:t>Performance</a:t>
            </a:r>
            <a:r>
              <a:rPr dirty="0" sz="2000" spc="-125" b="1">
                <a:solidFill>
                  <a:srgbClr val="4A4A4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A4A45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1860"/>
              </a:lnSpc>
              <a:spcBef>
                <a:spcPts val="1165"/>
              </a:spcBef>
            </a:pP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Compare</a:t>
            </a:r>
            <a:r>
              <a:rPr dirty="0" sz="1800" spc="-1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algorithms'</a:t>
            </a:r>
            <a:r>
              <a:rPr dirty="0" sz="1800" spc="-1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time,</a:t>
            </a:r>
            <a:r>
              <a:rPr dirty="0" sz="1800" spc="-10">
                <a:solidFill>
                  <a:srgbClr val="4A4A45"/>
                </a:solidFill>
                <a:latin typeface="Arial MT"/>
                <a:cs typeface="Arial MT"/>
              </a:rPr>
              <a:t> memory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usage,</a:t>
            </a:r>
            <a:r>
              <a:rPr dirty="0" sz="1800" spc="-1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path</a:t>
            </a:r>
            <a:r>
              <a:rPr dirty="0" sz="1800" spc="-5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A4A45"/>
                </a:solidFill>
                <a:latin typeface="Arial MT"/>
                <a:cs typeface="Arial MT"/>
              </a:rPr>
              <a:t>optimality.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11411" y="5170883"/>
            <a:ext cx="744855" cy="396240"/>
            <a:chOff x="511411" y="5170883"/>
            <a:chExt cx="744855" cy="396240"/>
          </a:xfrm>
        </p:grpSpPr>
        <p:sp>
          <p:nvSpPr>
            <p:cNvPr id="16" name="object 16" descr=""/>
            <p:cNvSpPr/>
            <p:nvPr/>
          </p:nvSpPr>
          <p:spPr>
            <a:xfrm>
              <a:off x="794109" y="5359301"/>
              <a:ext cx="462280" cy="19050"/>
            </a:xfrm>
            <a:custGeom>
              <a:avLst/>
              <a:gdLst/>
              <a:ahLst/>
              <a:cxnLst/>
              <a:rect l="l" t="t" r="r" b="b"/>
              <a:pathLst>
                <a:path w="462280" h="19050">
                  <a:moveTo>
                    <a:pt x="457698" y="19050"/>
                  </a:moveTo>
                  <a:lnTo>
                    <a:pt x="4264" y="19050"/>
                  </a:lnTo>
                  <a:lnTo>
                    <a:pt x="0" y="14785"/>
                  </a:lnTo>
                  <a:lnTo>
                    <a:pt x="0" y="9525"/>
                  </a:lnTo>
                  <a:lnTo>
                    <a:pt x="0" y="4264"/>
                  </a:lnTo>
                  <a:lnTo>
                    <a:pt x="4264" y="0"/>
                  </a:lnTo>
                  <a:lnTo>
                    <a:pt x="457698" y="0"/>
                  </a:lnTo>
                  <a:lnTo>
                    <a:pt x="461962" y="4264"/>
                  </a:lnTo>
                  <a:lnTo>
                    <a:pt x="461962" y="14785"/>
                  </a:lnTo>
                  <a:lnTo>
                    <a:pt x="457698" y="19050"/>
                  </a:lnTo>
                  <a:close/>
                </a:path>
              </a:pathLst>
            </a:custGeom>
            <a:solidFill>
              <a:srgbClr val="CBC5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1411" y="5170883"/>
              <a:ext cx="297180" cy="396240"/>
            </a:xfrm>
            <a:custGeom>
              <a:avLst/>
              <a:gdLst/>
              <a:ahLst/>
              <a:cxnLst/>
              <a:rect l="l" t="t" r="r" b="b"/>
              <a:pathLst>
                <a:path w="297180" h="396239">
                  <a:moveTo>
                    <a:pt x="277185" y="395982"/>
                  </a:moveTo>
                  <a:lnTo>
                    <a:pt x="19800" y="395982"/>
                  </a:lnTo>
                  <a:lnTo>
                    <a:pt x="0" y="376182"/>
                  </a:lnTo>
                  <a:lnTo>
                    <a:pt x="0" y="19799"/>
                  </a:lnTo>
                  <a:lnTo>
                    <a:pt x="1555" y="12093"/>
                  </a:lnTo>
                  <a:lnTo>
                    <a:pt x="5799" y="5799"/>
                  </a:lnTo>
                  <a:lnTo>
                    <a:pt x="12092" y="1556"/>
                  </a:lnTo>
                  <a:lnTo>
                    <a:pt x="19800" y="0"/>
                  </a:lnTo>
                  <a:lnTo>
                    <a:pt x="277185" y="0"/>
                  </a:lnTo>
                  <a:lnTo>
                    <a:pt x="284893" y="1556"/>
                  </a:lnTo>
                  <a:lnTo>
                    <a:pt x="291186" y="5799"/>
                  </a:lnTo>
                  <a:lnTo>
                    <a:pt x="295430" y="12093"/>
                  </a:lnTo>
                  <a:lnTo>
                    <a:pt x="296985" y="19799"/>
                  </a:lnTo>
                  <a:lnTo>
                    <a:pt x="296985" y="376182"/>
                  </a:lnTo>
                  <a:lnTo>
                    <a:pt x="295430" y="383889"/>
                  </a:lnTo>
                  <a:lnTo>
                    <a:pt x="291186" y="390183"/>
                  </a:lnTo>
                  <a:lnTo>
                    <a:pt x="284893" y="394426"/>
                  </a:lnTo>
                  <a:lnTo>
                    <a:pt x="277185" y="395982"/>
                  </a:lnTo>
                  <a:close/>
                </a:path>
                <a:path w="297180" h="396239">
                  <a:moveTo>
                    <a:pt x="19800" y="395982"/>
                  </a:moveTo>
                  <a:close/>
                </a:path>
              </a:pathLst>
            </a:custGeom>
            <a:solidFill>
              <a:srgbClr val="E5DF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86879" y="5184755"/>
            <a:ext cx="1460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 b="1">
                <a:solidFill>
                  <a:srgbClr val="4A4A45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73187" y="4945509"/>
            <a:ext cx="3291204" cy="130492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000" spc="-10" b="1">
                <a:solidFill>
                  <a:srgbClr val="4A4A45"/>
                </a:solidFill>
                <a:latin typeface="Arial"/>
                <a:cs typeface="Arial"/>
              </a:rPr>
              <a:t>Scalability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1860"/>
              </a:lnSpc>
              <a:spcBef>
                <a:spcPts val="1165"/>
              </a:spcBef>
            </a:pPr>
            <a:r>
              <a:rPr dirty="0" sz="1800" spc="-30">
                <a:solidFill>
                  <a:srgbClr val="4A4A45"/>
                </a:solidFill>
                <a:latin typeface="Arial MT"/>
                <a:cs typeface="Arial MT"/>
              </a:rPr>
              <a:t>Test</a:t>
            </a:r>
            <a:r>
              <a:rPr dirty="0" sz="1800" spc="-35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algorithms</a:t>
            </a:r>
            <a:r>
              <a:rPr dirty="0" sz="1800" spc="-3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on</a:t>
            </a:r>
            <a:r>
              <a:rPr dirty="0" sz="1800" spc="-3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varied</a:t>
            </a:r>
            <a:r>
              <a:rPr dirty="0" sz="1800" spc="-30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A4A45"/>
                </a:solidFill>
                <a:latin typeface="Arial MT"/>
                <a:cs typeface="Arial MT"/>
              </a:rPr>
              <a:t>puzzle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difficulties</a:t>
            </a:r>
            <a:r>
              <a:rPr dirty="0" sz="1800" spc="-25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A4A45"/>
                </a:solidFill>
                <a:latin typeface="Arial MT"/>
                <a:cs typeface="Arial MT"/>
              </a:rPr>
              <a:t>explore</a:t>
            </a:r>
            <a:r>
              <a:rPr dirty="0" sz="1800" spc="-25">
                <a:solidFill>
                  <a:srgbClr val="4A4A45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A4A45"/>
                </a:solidFill>
                <a:latin typeface="Arial MT"/>
                <a:cs typeface="Arial MT"/>
              </a:rPr>
              <a:t>potential generalizations.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5" y="1602732"/>
            <a:ext cx="1767839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solidFill>
                  <a:srgbClr val="000000"/>
                </a:solidFill>
              </a:rPr>
              <a:t>Algorithms</a:t>
            </a:r>
            <a:endParaRPr sz="2600"/>
          </a:p>
        </p:txBody>
      </p:sp>
      <p:sp>
        <p:nvSpPr>
          <p:cNvPr id="3" name="object 3" descr=""/>
          <p:cNvSpPr txBox="1"/>
          <p:nvPr/>
        </p:nvSpPr>
        <p:spPr>
          <a:xfrm>
            <a:off x="507335" y="1998972"/>
            <a:ext cx="2534285" cy="216535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marR="170815" indent="-342900">
              <a:lnSpc>
                <a:spcPct val="80000"/>
              </a:lnSpc>
              <a:spcBef>
                <a:spcPts val="725"/>
              </a:spcBef>
              <a:tabLst>
                <a:tab pos="355600" algn="l"/>
              </a:tabLst>
            </a:pPr>
            <a:r>
              <a:rPr dirty="0" sz="1850" spc="22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1850">
                <a:solidFill>
                  <a:srgbClr val="F0A22E"/>
                </a:solidFill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Breadth-</a:t>
            </a:r>
            <a:r>
              <a:rPr dirty="0" sz="2600" spc="-10">
                <a:latin typeface="Arial MT"/>
                <a:cs typeface="Arial MT"/>
              </a:rPr>
              <a:t>First </a:t>
            </a:r>
            <a:r>
              <a:rPr dirty="0" sz="2600">
                <a:latin typeface="Arial MT"/>
                <a:cs typeface="Arial MT"/>
              </a:rPr>
              <a:t>Search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(BFS)</a:t>
            </a:r>
            <a:endParaRPr sz="2600">
              <a:latin typeface="Arial MT"/>
              <a:cs typeface="Arial MT"/>
            </a:endParaRPr>
          </a:p>
          <a:p>
            <a:pPr marL="355600" marR="152400" indent="-342900">
              <a:lnSpc>
                <a:spcPts val="2500"/>
              </a:lnSpc>
              <a:spcBef>
                <a:spcPts val="595"/>
              </a:spcBef>
              <a:tabLst>
                <a:tab pos="355600" algn="l"/>
              </a:tabLst>
            </a:pPr>
            <a:r>
              <a:rPr dirty="0" sz="1850" spc="22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1850">
                <a:solidFill>
                  <a:srgbClr val="F0A22E"/>
                </a:solidFill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Depth-</a:t>
            </a:r>
            <a:r>
              <a:rPr dirty="0" sz="2600" spc="-10">
                <a:latin typeface="Arial MT"/>
                <a:cs typeface="Arial MT"/>
              </a:rPr>
              <a:t>First </a:t>
            </a:r>
            <a:r>
              <a:rPr dirty="0" sz="2600">
                <a:latin typeface="Arial MT"/>
                <a:cs typeface="Arial MT"/>
              </a:rPr>
              <a:t>Search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(DFS)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ts val="2500"/>
              </a:lnSpc>
              <a:spcBef>
                <a:spcPts val="620"/>
              </a:spcBef>
              <a:tabLst>
                <a:tab pos="355600" algn="l"/>
              </a:tabLst>
            </a:pPr>
            <a:r>
              <a:rPr dirty="0" sz="1850" spc="22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1850">
                <a:solidFill>
                  <a:srgbClr val="F0A22E"/>
                </a:solidFill>
                <a:latin typeface="Arial MT"/>
                <a:cs typeface="Arial MT"/>
              </a:rPr>
              <a:t>	</a:t>
            </a:r>
            <a:r>
              <a:rPr dirty="0" sz="2600">
                <a:latin typeface="Arial MT"/>
                <a:cs typeface="Arial MT"/>
              </a:rPr>
              <a:t>A*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Search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with </a:t>
            </a:r>
            <a:r>
              <a:rPr dirty="0" sz="2600" spc="-10">
                <a:latin typeface="Arial MT"/>
                <a:cs typeface="Arial MT"/>
              </a:rPr>
              <a:t>heuristics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64855" y="1667650"/>
            <a:ext cx="24022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Heuristics</a:t>
            </a:r>
            <a:r>
              <a:rPr dirty="0" sz="2400" spc="-1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for</a:t>
            </a:r>
            <a:r>
              <a:rPr dirty="0" sz="2400" spc="-1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A*</a:t>
            </a:r>
            <a:endParaRPr sz="2400">
              <a:latin typeface="Arial"/>
              <a:cs typeface="Arial"/>
            </a:endParaRPr>
          </a:p>
          <a:p>
            <a:pPr marL="12700" marR="831850" indent="-8890">
              <a:lnSpc>
                <a:spcPts val="2880"/>
              </a:lnSpc>
              <a:spcBef>
                <a:spcPts val="120"/>
              </a:spcBef>
              <a:buClr>
                <a:srgbClr val="F0A22E"/>
              </a:buClr>
              <a:buSzPct val="97916"/>
              <a:buChar char="•"/>
              <a:tabLst>
                <a:tab pos="121285" algn="l"/>
              </a:tabLst>
            </a:pP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Manhattan Distance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79500" y="1667650"/>
            <a:ext cx="1964689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marL="121285" indent="-117475">
              <a:lnSpc>
                <a:spcPts val="2885"/>
              </a:lnSpc>
              <a:buClr>
                <a:srgbClr val="F0A22E"/>
              </a:buClr>
              <a:buSzPct val="97916"/>
              <a:buChar char="•"/>
              <a:tabLst>
                <a:tab pos="121285" algn="l"/>
              </a:tabLst>
            </a:pPr>
            <a:r>
              <a:rPr dirty="0" sz="2400" spc="-10">
                <a:latin typeface="Arial MT"/>
                <a:cs typeface="Arial MT"/>
              </a:rPr>
              <a:t>Python</a:t>
            </a:r>
            <a:endParaRPr sz="2400">
              <a:latin typeface="Arial MT"/>
              <a:cs typeface="Arial MT"/>
            </a:endParaRPr>
          </a:p>
          <a:p>
            <a:pPr marL="121285" indent="-117475">
              <a:lnSpc>
                <a:spcPts val="2880"/>
              </a:lnSpc>
              <a:buClr>
                <a:srgbClr val="F0A22E"/>
              </a:buClr>
              <a:buSzPct val="97916"/>
              <a:buChar char="•"/>
              <a:tabLst>
                <a:tab pos="121285" algn="l"/>
              </a:tabLst>
            </a:pPr>
            <a:r>
              <a:rPr dirty="0" sz="2400">
                <a:latin typeface="Arial MT"/>
                <a:cs typeface="Arial MT"/>
              </a:rPr>
              <a:t>heapq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121285" indent="-117475">
              <a:lnSpc>
                <a:spcPts val="2880"/>
              </a:lnSpc>
              <a:buClr>
                <a:srgbClr val="F0A22E"/>
              </a:buClr>
              <a:buSzPct val="97916"/>
              <a:buChar char="•"/>
              <a:tabLst>
                <a:tab pos="121285" algn="l"/>
              </a:tabLst>
            </a:pPr>
            <a:r>
              <a:rPr dirty="0" sz="2400">
                <a:latin typeface="Arial MT"/>
                <a:cs typeface="Arial MT"/>
              </a:rPr>
              <a:t>numpy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12700" marR="276225" indent="-8890">
              <a:lnSpc>
                <a:spcPts val="2880"/>
              </a:lnSpc>
              <a:spcBef>
                <a:spcPts val="114"/>
              </a:spcBef>
              <a:buClr>
                <a:srgbClr val="F0A22E"/>
              </a:buClr>
              <a:buSzPct val="97916"/>
              <a:buChar char="•"/>
              <a:tabLst>
                <a:tab pos="121285" algn="l"/>
              </a:tabLst>
            </a:pP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Pycharm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or </a:t>
            </a:r>
            <a:r>
              <a:rPr dirty="0" sz="2400" spc="-10">
                <a:latin typeface="Arial MT"/>
                <a:cs typeface="Arial MT"/>
              </a:rPr>
              <a:t>VScode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502919"/>
            <a:ext cx="8686800" cy="16764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83540" y="1492015"/>
            <a:ext cx="5387975" cy="36099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28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2000" spc="300">
                <a:solidFill>
                  <a:srgbClr val="F0A22E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Project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Report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000" spc="28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2000" spc="350">
                <a:solidFill>
                  <a:srgbClr val="F0A22E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Codebase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000" spc="28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2000" spc="270">
                <a:solidFill>
                  <a:srgbClr val="F0A22E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Heuristic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Comparison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Summary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000" spc="28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2000" spc="265">
                <a:solidFill>
                  <a:srgbClr val="F0A22E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Algorithm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Performance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Insights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000" spc="28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2000" spc="350">
                <a:solidFill>
                  <a:srgbClr val="F0A22E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Presentation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000" spc="28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2000" spc="265">
                <a:solidFill>
                  <a:srgbClr val="F0A22E"/>
                </a:solidFill>
                <a:latin typeface="Arial MT"/>
                <a:cs typeface="Arial MT"/>
              </a:rPr>
              <a:t> </a:t>
            </a:r>
            <a:r>
              <a:rPr dirty="0" sz="2800" spc="-30">
                <a:latin typeface="Arial MT"/>
                <a:cs typeface="Arial MT"/>
              </a:rPr>
              <a:t>Youtube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Video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000" spc="285">
                <a:solidFill>
                  <a:srgbClr val="F0A22E"/>
                </a:solidFill>
                <a:latin typeface="Arial MT"/>
                <a:cs typeface="Arial MT"/>
              </a:rPr>
              <a:t>🞭</a:t>
            </a:r>
            <a:r>
              <a:rPr dirty="0" sz="2000" spc="290">
                <a:solidFill>
                  <a:srgbClr val="F0A22E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Github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Repository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502919"/>
            <a:ext cx="8686800" cy="1676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554163"/>
            <a:ext cx="8686800" cy="3916745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8450" y="1547813"/>
          <a:ext cx="8775700" cy="391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  <a:gridCol w="4343400"/>
              </a:tblGrid>
              <a:tr h="3981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Execution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Time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taken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reach</a:t>
                      </a:r>
                      <a:r>
                        <a:rPr dirty="0" sz="2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solution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Memory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Usage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Amount of memory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consumed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Solution</a:t>
                      </a:r>
                      <a:r>
                        <a:rPr dirty="0" sz="2000" spc="-1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Optimality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Shortest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path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verification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Nodes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Explored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45">
                          <a:latin typeface="Arial MT"/>
                          <a:cs typeface="Arial MT"/>
                        </a:rPr>
                        <a:t>Total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states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visited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Scalability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204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across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varied configurations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C7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Dharani Reddy</dc:creator>
  <dc:title>GROUP MEMBERS</dc:title>
  <dcterms:created xsi:type="dcterms:W3CDTF">2024-11-23T23:55:38Z</dcterms:created>
  <dcterms:modified xsi:type="dcterms:W3CDTF">2024-11-23T23:55:38Z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2024-11-23T00:00:00Z</vt:filetime>
  </property>
  <property fmtid="{D5CDD505-2E9C-101B-9397-08002B2CF9AE}" pid="5" name="Producer">
    <vt:lpwstr>Aspose.PDF for Java 23.4</vt:lpwstr>
  </property>
</Properties>
</file>