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5" r:id="rId8"/>
    <p:sldId id="266" r:id="rId9"/>
    <p:sldId id="268" r:id="rId10"/>
    <p:sldId id="269" r:id="rId11"/>
    <p:sldId id="271" r:id="rId12"/>
    <p:sldId id="272"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1052" y="5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0"/>
            <a:ext cx="12192000" cy="6858000"/>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subTitle" idx="1"/>
          </p:nvPr>
        </p:nvSpPr>
        <p:spPr>
          <a:xfrm>
            <a:off x="808397" y="3337041"/>
            <a:ext cx="5426076" cy="558799"/>
          </a:xfrm>
        </p:spPr>
        <p:txBody>
          <a:bodyPr vert="horz" lIns="91440" tIns="45720" rIns="91440" bIns="45720" anchor="ctr">
            <a:normAutofit/>
          </a:bodyPr>
          <a:lstStyle/>
          <a:p>
            <a:pPr marL="0" indent="0" algn="l">
              <a:lnSpc>
                <a:spcPct val="90000"/>
              </a:lnSpc>
              <a:spcBef>
                <a:spcPts val="1000"/>
              </a:spcBef>
            </a:pPr>
            <a:r>
              <a:rPr lang="en-US" sz="2000" b="0" i="0" u="none" baseline="0">
                <a:solidFill>
                  <a:srgbClr val="FFFFFF"/>
                </a:solidFill>
                <a:latin typeface="Arial"/>
                <a:ea typeface="Arial"/>
              </a:rPr>
              <a:t>Click to edit Master subtitle style</a:t>
            </a:r>
          </a:p>
        </p:txBody>
      </p:sp>
      <p:sp>
        <p:nvSpPr>
          <p:cNvPr id="4" name="AutoShape 4"/>
          <p:cNvSpPr>
            <a:spLocks noGrp="1"/>
          </p:cNvSpPr>
          <p:nvPr>
            <p:ph type="ctrTitle"/>
          </p:nvPr>
        </p:nvSpPr>
        <p:spPr>
          <a:xfrm>
            <a:off x="808397" y="2012476"/>
            <a:ext cx="5426076" cy="1324566"/>
          </a:xfrm>
        </p:spPr>
        <p:txBody>
          <a:bodyPr vert="horz" lIns="91440" tIns="45720" rIns="91440" bIns="45720" anchor="ctr">
            <a:normAutofit/>
          </a:bodyPr>
          <a:lstStyle/>
          <a:p>
            <a:pPr algn="l">
              <a:lnSpc>
                <a:spcPct val="90000"/>
              </a:lnSpc>
              <a:spcBef>
                <a:spcPct val="0"/>
              </a:spcBef>
            </a:pPr>
            <a:r>
              <a:rPr lang="en-US" sz="4000" b="1" i="0" u="none" baseline="0">
                <a:solidFill>
                  <a:srgbClr val="FFFFFF"/>
                </a:solidFill>
                <a:latin typeface="Arial"/>
                <a:ea typeface="Arial"/>
              </a:rPr>
              <a:t>Click to edit Master title style</a:t>
            </a:r>
          </a:p>
        </p:txBody>
      </p:sp>
      <p:sp>
        <p:nvSpPr>
          <p:cNvPr id="5" name="AutoShape 5"/>
          <p:cNvSpPr>
            <a:spLocks noGrp="1"/>
          </p:cNvSpPr>
          <p:nvPr>
            <p:ph type="body" sz="quarter" idx="10"/>
          </p:nvPr>
        </p:nvSpPr>
        <p:spPr>
          <a:xfrm>
            <a:off x="808397" y="4940892"/>
            <a:ext cx="5426076" cy="296271"/>
          </a:xfrm>
        </p:spPr>
        <p:txBody>
          <a:bodyPr vert="horz" lIns="91440" tIns="45720" rIns="91440" bIns="45720" anchor="ctr">
            <a:noAutofit/>
          </a:bodyPr>
          <a:lstStyle/>
          <a:p>
            <a:pPr marL="0" indent="0" algn="l">
              <a:lnSpc>
                <a:spcPct val="90000"/>
              </a:lnSpc>
              <a:spcBef>
                <a:spcPts val="1000"/>
              </a:spcBef>
            </a:pPr>
            <a:r>
              <a:rPr lang="en-US" sz="1500" b="0" i="0" u="none" baseline="0">
                <a:solidFill>
                  <a:srgbClr val="FFFFFF"/>
                </a:solidFill>
                <a:latin typeface="Arial"/>
                <a:ea typeface="Arial"/>
              </a:rPr>
              <a:t>Signature</a:t>
            </a:r>
          </a:p>
        </p:txBody>
      </p:sp>
      <p:sp>
        <p:nvSpPr>
          <p:cNvPr id="6" name="AutoShape 6"/>
          <p:cNvSpPr>
            <a:spLocks noGrp="1"/>
          </p:cNvSpPr>
          <p:nvPr>
            <p:ph type="body" sz="quarter" idx="11"/>
          </p:nvPr>
        </p:nvSpPr>
        <p:spPr>
          <a:xfrm>
            <a:off x="808397" y="5237163"/>
            <a:ext cx="5426076" cy="296271"/>
          </a:xfrm>
        </p:spPr>
        <p:txBody>
          <a:bodyPr vert="horz" lIns="91440" tIns="45720" rIns="91440" bIns="45720" anchor="ctr">
            <a:noAutofit/>
          </a:bodyPr>
          <a:lstStyle/>
          <a:p>
            <a:pPr marL="0" indent="0" algn="l">
              <a:lnSpc>
                <a:spcPct val="90000"/>
              </a:lnSpc>
              <a:spcBef>
                <a:spcPts val="1000"/>
              </a:spcBef>
            </a:pPr>
            <a:r>
              <a:rPr lang="en-US" sz="1500" b="0" i="0" u="none" baseline="0">
                <a:solidFill>
                  <a:srgbClr val="FFFFFF"/>
                </a:solidFill>
                <a:latin typeface="Arial"/>
                <a:ea typeface="Arial"/>
              </a:rPr>
              <a:t>Date</a:t>
            </a:r>
          </a:p>
        </p:txBody>
      </p:sp>
      <p:sp>
        <p:nvSpPr>
          <p:cNvPr id="7" name="AutoShape 7"/>
          <p:cNvSpPr/>
          <p:nvPr/>
        </p:nvSpPr>
        <p:spPr>
          <a:xfrm>
            <a:off x="7879776" y="478970"/>
            <a:ext cx="2073243" cy="2046030"/>
          </a:xfrm>
          <a:prstGeom prst="rect">
            <a:avLst/>
          </a:prstGeom>
          <a:solidFill>
            <a:schemeClr val="accent3">
              <a:alpha val="48000"/>
              <a:lumMod val="50000"/>
            </a:schemeClr>
          </a:solidFill>
          <a:ln cap="flat" cmpd="sng">
            <a:prstDash val="solid"/>
          </a:ln>
        </p:spPr>
        <p:txBody>
          <a:bodyPr vert="horz" lIns="91440" tIns="45720" rIns="91440" bIns="45720" anchor="ctr">
            <a:normAutofit/>
          </a:bodyPr>
          <a:lstStyle/>
          <a:p>
            <a:pPr marL="0" algn="ctr"/>
            <a:endParaRPr/>
          </a:p>
        </p:txBody>
      </p:sp>
      <p:sp>
        <p:nvSpPr>
          <p:cNvPr id="8" name="AutoShape 8"/>
          <p:cNvSpPr/>
          <p:nvPr/>
        </p:nvSpPr>
        <p:spPr>
          <a:xfrm>
            <a:off x="9506987" y="2027948"/>
            <a:ext cx="1522963" cy="1656739"/>
          </a:xfrm>
          <a:prstGeom prst="rect">
            <a:avLst/>
          </a:prstGeom>
          <a:solidFill>
            <a:schemeClr val="accent1">
              <a:alpha val="48000"/>
            </a:schemeClr>
          </a:solidFill>
          <a:ln cap="flat" cmpd="sng">
            <a:prstDash val="solid"/>
          </a:ln>
        </p:spPr>
        <p:txBody>
          <a:bodyPr vert="horz" lIns="91440" tIns="45720" rIns="91440" bIns="45720" anchor="ctr">
            <a:normAutofit/>
          </a:bodyPr>
          <a:lstStyle/>
          <a:p>
            <a:pPr marL="0" algn="ctr"/>
            <a:endParaRPr/>
          </a:p>
        </p:txBody>
      </p:sp>
      <p:sp>
        <p:nvSpPr>
          <p:cNvPr id="9" name="AutoShape 9"/>
          <p:cNvSpPr/>
          <p:nvPr/>
        </p:nvSpPr>
        <p:spPr>
          <a:xfrm>
            <a:off x="6237836" y="3976571"/>
            <a:ext cx="1647731" cy="1646444"/>
          </a:xfrm>
          <a:prstGeom prst="rect">
            <a:avLst/>
          </a:prstGeom>
          <a:solidFill>
            <a:schemeClr val="accent1">
              <a:alpha val="31000"/>
            </a:schemeClr>
          </a:solidFill>
          <a:ln cap="flat" cmpd="sng">
            <a:prstDash val="solid"/>
          </a:ln>
        </p:spPr>
        <p:txBody>
          <a:bodyPr vert="horz" lIns="91440" tIns="45720" rIns="91440" bIns="45720" anchor="ctr">
            <a:normAutofit/>
          </a:bodyPr>
          <a:lstStyle/>
          <a:p>
            <a:pPr marL="0" algn="ctr"/>
            <a:endParaRPr/>
          </a:p>
        </p:txBody>
      </p:sp>
      <p:sp>
        <p:nvSpPr>
          <p:cNvPr id="10" name="AutoShape 10"/>
          <p:cNvSpPr/>
          <p:nvPr/>
        </p:nvSpPr>
        <p:spPr>
          <a:xfrm>
            <a:off x="8388035" y="3375040"/>
            <a:ext cx="2915216" cy="2932954"/>
          </a:xfrm>
          <a:prstGeom prst="rect">
            <a:avLst/>
          </a:prstGeom>
          <a:solidFill>
            <a:schemeClr val="accent4">
              <a:alpha val="51000"/>
              <a:lumMod val="75000"/>
            </a:schemeClr>
          </a:solidFill>
          <a:ln cap="flat" cmpd="sng">
            <a:prstDash val="solid"/>
          </a:ln>
        </p:spPr>
        <p:txBody>
          <a:bodyPr vert="horz" lIns="91440" tIns="45720" rIns="91440" bIns="45720" anchor="ctr">
            <a:normAutofit/>
          </a:bodyPr>
          <a:lstStyle/>
          <a:p>
            <a:pPr marL="0" algn="ctr"/>
            <a:endParaRPr/>
          </a:p>
        </p:txBody>
      </p:sp>
      <p:sp>
        <p:nvSpPr>
          <p:cNvPr id="11" name="AutoShape 11"/>
          <p:cNvSpPr/>
          <p:nvPr/>
        </p:nvSpPr>
        <p:spPr>
          <a:xfrm>
            <a:off x="7061702" y="5180273"/>
            <a:ext cx="2245259" cy="1646444"/>
          </a:xfrm>
          <a:prstGeom prst="rect">
            <a:avLst/>
          </a:prstGeom>
          <a:solidFill>
            <a:schemeClr val="accent6">
              <a:alpha val="84000"/>
              <a:lumMod val="50000"/>
            </a:schemeClr>
          </a:solidFill>
          <a:ln cap="flat" cmpd="sng">
            <a:prstDash val="solid"/>
          </a:ln>
        </p:spPr>
        <p:txBody>
          <a:bodyPr vert="horz" lIns="91440" tIns="45720" rIns="91440" bIns="45720" anchor="ctr">
            <a:normAutofit/>
          </a:bodyPr>
          <a:lstStyle/>
          <a:p>
            <a:pPr marL="0"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1785738" y="2025838"/>
            <a:ext cx="3145290" cy="3128207"/>
          </a:xfrm>
          <a:prstGeom prst="rect">
            <a:avLst/>
          </a:prstGeom>
          <a:blipFill>
            <a:blip r:embed="rId2"/>
            <a:srcRect/>
            <a:stretch>
              <a:fillRect l="-38266" r="-38266"/>
            </a:stretch>
          </a:blip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title"/>
          </p:nvPr>
        </p:nvSpPr>
        <p:spPr>
          <a:xfrm>
            <a:off x="5494441" y="3589942"/>
            <a:ext cx="5419185" cy="895350"/>
          </a:xfrm>
        </p:spPr>
        <p:txBody>
          <a:bodyPr vert="horz" lIns="91440" tIns="45720" rIns="91440" bIns="45720" anchor="b">
            <a:normAutofit/>
          </a:bodyPr>
          <a:lstStyle/>
          <a:p>
            <a:pPr algn="l">
              <a:lnSpc>
                <a:spcPct val="90000"/>
              </a:lnSpc>
              <a:spcBef>
                <a:spcPct val="0"/>
              </a:spcBef>
            </a:pPr>
            <a:r>
              <a:rPr lang="en-US" sz="2400" b="1" i="0" u="none" baseline="0">
                <a:solidFill>
                  <a:srgbClr val="000000"/>
                </a:solidFill>
                <a:latin typeface="Arial"/>
                <a:ea typeface="Arial"/>
              </a:rPr>
              <a:t>Click to edit Master title style</a:t>
            </a:r>
          </a:p>
        </p:txBody>
      </p:sp>
      <p:sp>
        <p:nvSpPr>
          <p:cNvPr id="4" name="AutoShape 4"/>
          <p:cNvSpPr>
            <a:spLocks noGrp="1"/>
          </p:cNvSpPr>
          <p:nvPr>
            <p:ph type="body" idx="1"/>
          </p:nvPr>
        </p:nvSpPr>
        <p:spPr>
          <a:xfrm>
            <a:off x="5495557" y="4485292"/>
            <a:ext cx="5419185" cy="1015623"/>
          </a:xfrm>
        </p:spPr>
        <p:txBody>
          <a:bodyPr vert="horz" lIns="91440" tIns="45720" rIns="91440" bIns="45720" anchor="t">
            <a:normAutofit/>
          </a:bodyPr>
          <a:lstStyle/>
          <a:p>
            <a:pPr marL="0" indent="0" algn="l">
              <a:lnSpc>
                <a:spcPct val="100000"/>
              </a:lnSpc>
              <a:spcBef>
                <a:spcPts val="1000"/>
              </a:spcBef>
            </a:pPr>
            <a:r>
              <a:rPr lang="en-US" sz="1100" b="0" i="0" u="none" baseline="0">
                <a:solidFill>
                  <a:srgbClr val="000000"/>
                </a:solidFill>
                <a:latin typeface="Arial"/>
                <a:ea typeface="Arial"/>
              </a:rPr>
              <a:t>Edit Master text styles</a:t>
            </a:r>
          </a:p>
        </p:txBody>
      </p:sp>
      <p:sp>
        <p:nvSpPr>
          <p:cNvPr id="5" name="AutoShape 5"/>
          <p:cNvSpPr/>
          <p:nvPr/>
        </p:nvSpPr>
        <p:spPr>
          <a:xfrm>
            <a:off x="2735385" y="2930630"/>
            <a:ext cx="2554740" cy="2570285"/>
          </a:xfrm>
          <a:prstGeom prst="rect">
            <a:avLst/>
          </a:prstGeom>
          <a:solidFill>
            <a:schemeClr val="accent4">
              <a:alpha val="51000"/>
              <a:lumMod val="75000"/>
            </a:schemeClr>
          </a:solidFill>
          <a:ln cap="flat" cmpd="sng">
            <a:prstDash val="solid"/>
          </a:ln>
        </p:spPr>
        <p:txBody>
          <a:bodyPr vert="horz" lIns="91440" tIns="45720" rIns="91440" bIns="45720" anchor="ctr">
            <a:normAutofit/>
          </a:bodyPr>
          <a:lstStyle/>
          <a:p>
            <a:pPr marL="0"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dt" sz="half" idx="10"/>
          </p:nvPr>
        </p:nvSpPr>
        <p:spPr>
          <a:xfrm>
            <a:off x="5401732" y="6240463"/>
            <a:ext cx="1388536" cy="206381"/>
          </a:xfrm>
        </p:spPr>
        <p:txBody>
          <a:bodyPr vert="horz" lIns="91440" tIns="45720" rIns="91440" bIns="45720" anchor="ctr">
            <a:normAutofit/>
          </a:bodyPr>
          <a:lstStyle/>
          <a:p>
            <a:pPr marL="0" algn="ctr"/>
            <a:r>
              <a:rPr lang="zh-CN" altLang="en-US" sz="1000" b="0" i="0" u="none" baseline="0">
                <a:solidFill>
                  <a:srgbClr val="000000">
                    <a:lumMod val="50000"/>
                    <a:lumOff val="50000"/>
                  </a:srgbClr>
                </a:solidFill>
                <a:latin typeface="Arial"/>
                <a:ea typeface="Arial"/>
              </a:rPr>
              <a:t>2024/8/12</a:t>
            </a:r>
          </a:p>
        </p:txBody>
      </p:sp>
      <p:sp>
        <p:nvSpPr>
          <p:cNvPr id="3" name="AutoShape 3"/>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
        <p:nvSpPr>
          <p:cNvPr id="4" name="AutoShape 4"/>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5" name="AutoShape 5"/>
          <p:cNvSpPr>
            <a:spLocks noGrp="1"/>
          </p:cNvSpPr>
          <p:nvPr>
            <p:ph sz="quarter" idx="13"/>
          </p:nvPr>
        </p:nvSpPr>
        <p:spPr>
          <a:xfrm>
            <a:off x="669925" y="1130299"/>
            <a:ext cx="10850563" cy="5006975"/>
          </a:xfrm>
        </p:spPr>
        <p:txBody>
          <a:bodyPr vert="horz" lIns="91440" tIns="45720" rIns="91440" bIns="45720" anchor="t">
            <a:normAutofit/>
          </a:bodyPr>
          <a:lstStyle/>
          <a:p>
            <a:pPr marL="228589" indent="-228589" algn="l">
              <a:lnSpc>
                <a:spcPct val="90000"/>
              </a:lnSpc>
              <a:spcBef>
                <a:spcPts val="1000"/>
              </a:spcBef>
            </a:pPr>
            <a:r>
              <a:rPr lang="en-US" sz="1800" b="0" i="0" u="none" baseline="0">
                <a:solidFill>
                  <a:srgbClr val="000000"/>
                </a:solidFill>
                <a:latin typeface="Arial"/>
                <a:ea typeface="Arial"/>
              </a:rPr>
              <a:t>Edit Master text styles</a:t>
            </a:r>
          </a:p>
          <a:p>
            <a:pPr marL="685766" lvl="1" indent="-228589" algn="l">
              <a:lnSpc>
                <a:spcPct val="90000"/>
              </a:lnSpc>
              <a:spcBef>
                <a:spcPts val="500"/>
              </a:spcBef>
            </a:pPr>
            <a:r>
              <a:rPr lang="en-US" sz="1600" b="0" i="0" u="none" baseline="0">
                <a:solidFill>
                  <a:srgbClr val="000000"/>
                </a:solidFill>
                <a:latin typeface="Arial"/>
                <a:ea typeface="Arial"/>
              </a:rPr>
              <a:t>Second level</a:t>
            </a:r>
          </a:p>
          <a:p>
            <a:pPr marL="1142942" lvl="2" indent="-228589" algn="l">
              <a:lnSpc>
                <a:spcPct val="90000"/>
              </a:lnSpc>
              <a:spcBef>
                <a:spcPts val="500"/>
              </a:spcBef>
            </a:pPr>
            <a:r>
              <a:rPr lang="en-US" sz="1400" b="0" i="0" u="none" baseline="0">
                <a:solidFill>
                  <a:srgbClr val="000000"/>
                </a:solidFill>
                <a:latin typeface="Arial"/>
                <a:ea typeface="Arial"/>
              </a:rPr>
              <a:t>Third level</a:t>
            </a:r>
          </a:p>
          <a:p>
            <a:pPr marL="1600120" lvl="3" indent="-228589" algn="l">
              <a:lnSpc>
                <a:spcPct val="90000"/>
              </a:lnSpc>
              <a:spcBef>
                <a:spcPts val="500"/>
              </a:spcBef>
            </a:pPr>
            <a:r>
              <a:rPr lang="en-US" sz="1200" b="0" i="0" u="none" baseline="0">
                <a:solidFill>
                  <a:srgbClr val="000000"/>
                </a:solidFill>
                <a:latin typeface="Arial"/>
                <a:ea typeface="Arial"/>
              </a:rPr>
              <a:t>Fourth level</a:t>
            </a:r>
          </a:p>
          <a:p>
            <a:pPr marL="2057298" lvl="4" indent="-228589" algn="l">
              <a:lnSpc>
                <a:spcPct val="90000"/>
              </a:lnSpc>
              <a:spcBef>
                <a:spcPts val="500"/>
              </a:spcBef>
            </a:pPr>
            <a:r>
              <a:rPr lang="en-US" sz="1200" b="0" i="0" u="none" baseline="0">
                <a:solidFill>
                  <a:srgbClr val="000000"/>
                </a:solidFill>
                <a:latin typeface="Arial"/>
                <a:ea typeface="Arial"/>
              </a:rPr>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页">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dt" sz="half" idx="10"/>
          </p:nvPr>
        </p:nvSpPr>
        <p:spPr>
          <a:xfrm>
            <a:off x="5401732" y="6240463"/>
            <a:ext cx="1388536" cy="206381"/>
          </a:xfrm>
        </p:spPr>
        <p:txBody>
          <a:bodyPr vert="horz" lIns="91440" tIns="45720" rIns="91440" bIns="45720" anchor="ctr">
            <a:normAutofit/>
          </a:bodyPr>
          <a:lstStyle/>
          <a:p>
            <a:pPr marL="0" algn="ctr"/>
            <a:r>
              <a:rPr lang="zh-CN" altLang="en-US" sz="1000" b="0" i="0" u="none" baseline="0">
                <a:solidFill>
                  <a:srgbClr val="000000">
                    <a:lumMod val="50000"/>
                    <a:lumOff val="50000"/>
                  </a:srgbClr>
                </a:solidFill>
                <a:latin typeface="Arial"/>
                <a:ea typeface="Arial"/>
              </a:rPr>
              <a:t>2024/8/12</a:t>
            </a:r>
          </a:p>
        </p:txBody>
      </p:sp>
      <p:sp>
        <p:nvSpPr>
          <p:cNvPr id="4" name="AutoShape 4"/>
          <p:cNvSpPr>
            <a:spLocks noGrp="1"/>
          </p:cNvSpPr>
          <p:nvPr>
            <p:ph type="ftr" sz="quarter" idx="11"/>
          </p:nvPr>
        </p:nvSpPr>
        <p:spPr>
          <a:xfrm>
            <a:off x="669924" y="6240463"/>
            <a:ext cx="4140201" cy="206381"/>
          </a:xfrm>
          <a:prstGeom prst="rect">
            <a:avLst/>
          </a:prstGeom>
        </p:spPr>
        <p:txBody>
          <a:bodyPr vert="horz" lIns="91440" tIns="45720" rIns="91440" bIns="45720" anchor="t">
            <a:normAutofit/>
          </a:bodyPr>
          <a:lstStyle/>
          <a:p>
            <a:pPr marL="0" algn="l"/>
            <a:r>
              <a:rPr lang="en-US" sz="1800" b="0" i="0" u="none" baseline="0">
                <a:solidFill>
                  <a:srgbClr val="000000"/>
                </a:solidFill>
                <a:latin typeface="Arial"/>
                <a:ea typeface="Arial"/>
              </a:rPr>
              <a:t>OfficePLU</a:t>
            </a:r>
          </a:p>
        </p:txBody>
      </p:sp>
      <p:sp>
        <p:nvSpPr>
          <p:cNvPr id="5" name="AutoShape 5"/>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0"/>
            <a:ext cx="12192000" cy="6858000"/>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3" name="AutoShape 3"/>
          <p:cNvSpPr/>
          <p:nvPr/>
        </p:nvSpPr>
        <p:spPr>
          <a:xfrm>
            <a:off x="1060678" y="1283290"/>
            <a:ext cx="9941152" cy="4633875"/>
          </a:xfrm>
          <a:prstGeom prst="rect">
            <a:avLst/>
          </a:prstGeom>
          <a:solidFill>
            <a:srgbClr val="000000">
              <a:alpha val="25000"/>
              <a:lumMod val="95000"/>
              <a:lumOff val="5000"/>
            </a:srgbClr>
          </a:solidFill>
          <a:ln cap="flat" cmpd="sng">
            <a:prstDash val="solid"/>
          </a:ln>
        </p:spPr>
        <p:txBody>
          <a:bodyPr vert="horz" lIns="91440" tIns="45720" rIns="91440" bIns="45720" anchor="ctr">
            <a:normAutofit/>
          </a:bodyPr>
          <a:lstStyle/>
          <a:p>
            <a:pPr marL="0" algn="ctr"/>
            <a:endParaRPr/>
          </a:p>
        </p:txBody>
      </p:sp>
      <p:sp>
        <p:nvSpPr>
          <p:cNvPr id="4" name="AutoShape 4"/>
          <p:cNvSpPr>
            <a:spLocks noGrp="1"/>
          </p:cNvSpPr>
          <p:nvPr>
            <p:ph type="ctrTitle"/>
          </p:nvPr>
        </p:nvSpPr>
        <p:spPr>
          <a:xfrm>
            <a:off x="3382962" y="2165577"/>
            <a:ext cx="5426076" cy="1621509"/>
          </a:xfrm>
        </p:spPr>
        <p:txBody>
          <a:bodyPr vert="horz" lIns="91440" tIns="45720" rIns="91440" bIns="45720" anchor="b">
            <a:normAutofit/>
          </a:bodyPr>
          <a:lstStyle/>
          <a:p>
            <a:pPr marL="0" indent="0" algn="ctr">
              <a:lnSpc>
                <a:spcPct val="90000"/>
              </a:lnSpc>
              <a:spcBef>
                <a:spcPct val="0"/>
              </a:spcBef>
            </a:pPr>
            <a:r>
              <a:rPr lang="en-US" sz="3200" b="1" i="0" u="none" baseline="0">
                <a:solidFill>
                  <a:srgbClr val="FFFFFF"/>
                </a:solidFill>
                <a:latin typeface="Arial"/>
                <a:ea typeface="Arial"/>
              </a:rPr>
              <a:t>Conclusion</a:t>
            </a:r>
          </a:p>
        </p:txBody>
      </p:sp>
      <p:sp>
        <p:nvSpPr>
          <p:cNvPr id="5" name="AutoShape 5"/>
          <p:cNvSpPr>
            <a:spLocks noGrp="1"/>
          </p:cNvSpPr>
          <p:nvPr>
            <p:ph type="body" sz="quarter" idx="18"/>
          </p:nvPr>
        </p:nvSpPr>
        <p:spPr>
          <a:xfrm>
            <a:off x="3382962" y="4471813"/>
            <a:ext cx="5426076" cy="310871"/>
          </a:xfrm>
        </p:spPr>
        <p:txBody>
          <a:bodyPr vert="horz" lIns="91440" tIns="45720" rIns="91440" bIns="45720" anchor="t">
            <a:normAutofit/>
          </a:bodyPr>
          <a:lstStyle/>
          <a:p>
            <a:pPr marL="228589" marR="0" indent="-228589" algn="ctr" fontAlgn="auto">
              <a:lnSpc>
                <a:spcPct val="90000"/>
              </a:lnSpc>
              <a:spcBef>
                <a:spcPts val="1000"/>
              </a:spcBef>
              <a:spcAft>
                <a:spcPct val="0"/>
              </a:spcAft>
            </a:pPr>
            <a:r>
              <a:rPr lang="en-US" sz="1500" b="0" i="0" u="none" baseline="0">
                <a:solidFill>
                  <a:srgbClr val="FFFFFF"/>
                </a:solidFill>
                <a:latin typeface="Arial"/>
                <a:ea typeface="Arial"/>
              </a:rPr>
              <a:t>Data</a:t>
            </a:r>
          </a:p>
        </p:txBody>
      </p:sp>
      <p:sp>
        <p:nvSpPr>
          <p:cNvPr id="6" name="AutoShape 6"/>
          <p:cNvSpPr>
            <a:spLocks noGrp="1"/>
          </p:cNvSpPr>
          <p:nvPr>
            <p:ph type="body" sz="quarter" idx="10"/>
          </p:nvPr>
        </p:nvSpPr>
        <p:spPr>
          <a:xfrm>
            <a:off x="3382963" y="4175542"/>
            <a:ext cx="5426076" cy="296271"/>
          </a:xfrm>
        </p:spPr>
        <p:txBody>
          <a:bodyPr vert="horz" lIns="91440" tIns="45720" rIns="91440" bIns="45720" anchor="ctr">
            <a:noAutofit/>
          </a:bodyPr>
          <a:lstStyle/>
          <a:p>
            <a:pPr marL="0" indent="0" algn="ctr">
              <a:lnSpc>
                <a:spcPct val="90000"/>
              </a:lnSpc>
              <a:spcBef>
                <a:spcPts val="1000"/>
              </a:spcBef>
            </a:pPr>
            <a:r>
              <a:rPr lang="en-US" sz="1500" b="0" i="0" u="none" baseline="0">
                <a:solidFill>
                  <a:srgbClr val="FFFFFF"/>
                </a:solidFill>
                <a:latin typeface="Arial"/>
                <a:ea typeface="Arial"/>
              </a:rPr>
              <a:t>Signature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body" idx="1"/>
          </p:nvPr>
        </p:nvSpPr>
        <p:spPr>
          <a:xfrm>
            <a:off x="669924" y="1123950"/>
            <a:ext cx="10850563" cy="5019675"/>
          </a:xfrm>
          <a:prstGeom prst="rect">
            <a:avLst/>
          </a:prstGeom>
        </p:spPr>
        <p:txBody>
          <a:bodyPr vert="horz" lIns="91440" tIns="45720" rIns="91440" bIns="45720" anchor="t">
            <a:normAutofit/>
          </a:bodyPr>
          <a:lstStyle/>
          <a:p>
            <a:pPr marL="228589" indent="-228589" algn="l">
              <a:lnSpc>
                <a:spcPct val="90000"/>
              </a:lnSpc>
              <a:spcBef>
                <a:spcPts val="1000"/>
              </a:spcBef>
            </a:pPr>
            <a:r>
              <a:rPr lang="en-US" sz="1800" b="0" i="0" u="none" baseline="0">
                <a:solidFill>
                  <a:srgbClr val="000000"/>
                </a:solidFill>
                <a:latin typeface="Arial"/>
                <a:ea typeface="Arial"/>
              </a:rPr>
              <a:t>Edit Master text styles</a:t>
            </a:r>
          </a:p>
          <a:p>
            <a:pPr marL="685766" lvl="1" indent="-228589" algn="l">
              <a:lnSpc>
                <a:spcPct val="90000"/>
              </a:lnSpc>
              <a:spcBef>
                <a:spcPts val="500"/>
              </a:spcBef>
            </a:pPr>
            <a:r>
              <a:rPr lang="en-US" sz="1600" b="0" i="0" u="none" baseline="0">
                <a:solidFill>
                  <a:srgbClr val="000000"/>
                </a:solidFill>
                <a:latin typeface="Arial"/>
                <a:ea typeface="Arial"/>
              </a:rPr>
              <a:t>Second level</a:t>
            </a:r>
          </a:p>
          <a:p>
            <a:pPr marL="1142942" lvl="2" indent="-228589" algn="l">
              <a:lnSpc>
                <a:spcPct val="90000"/>
              </a:lnSpc>
              <a:spcBef>
                <a:spcPts val="500"/>
              </a:spcBef>
            </a:pPr>
            <a:r>
              <a:rPr lang="en-US" sz="1400" b="0" i="0" u="none" baseline="0">
                <a:solidFill>
                  <a:srgbClr val="000000"/>
                </a:solidFill>
                <a:latin typeface="Arial"/>
                <a:ea typeface="Arial"/>
              </a:rPr>
              <a:t>Third level</a:t>
            </a:r>
          </a:p>
          <a:p>
            <a:pPr marL="1600120" lvl="3" indent="-228589" algn="l">
              <a:lnSpc>
                <a:spcPct val="90000"/>
              </a:lnSpc>
              <a:spcBef>
                <a:spcPts val="500"/>
              </a:spcBef>
            </a:pPr>
            <a:r>
              <a:rPr lang="en-US" sz="1200" b="0" i="0" u="none" baseline="0">
                <a:solidFill>
                  <a:srgbClr val="000000"/>
                </a:solidFill>
                <a:latin typeface="Arial"/>
                <a:ea typeface="Arial"/>
              </a:rPr>
              <a:t>Fourth level</a:t>
            </a:r>
          </a:p>
          <a:p>
            <a:pPr marL="2057298" lvl="4" indent="-228589" algn="l">
              <a:lnSpc>
                <a:spcPct val="90000"/>
              </a:lnSpc>
              <a:spcBef>
                <a:spcPts val="500"/>
              </a:spcBef>
            </a:pPr>
            <a:r>
              <a:rPr lang="en-US" sz="1200" b="0" i="0" u="none" baseline="0">
                <a:solidFill>
                  <a:srgbClr val="000000"/>
                </a:solidFill>
                <a:latin typeface="Arial"/>
                <a:ea typeface="Arial"/>
              </a:rPr>
              <a:t>Fifth level</a:t>
            </a:r>
          </a:p>
        </p:txBody>
      </p:sp>
      <p:cxnSp>
        <p:nvCxnSpPr>
          <p:cNvPr id="4" name="Connector 4"/>
          <p:cNvCxnSpPr/>
          <p:nvPr/>
        </p:nvCxnSpPr>
        <p:spPr>
          <a:xfrm>
            <a:off x="669924" y="1028700"/>
            <a:ext cx="10850563" cy="0"/>
          </a:xfrm>
          <a:prstGeom prst="line">
            <a:avLst/>
          </a:prstGeom>
          <a:ln w="3175" cap="flat" cmpd="sng">
            <a:solidFill>
              <a:srgbClr val="000000">
                <a:lumMod val="50000"/>
                <a:lumOff val="50000"/>
              </a:srgbClr>
            </a:solidFill>
            <a:prstDash val="solid"/>
          </a:ln>
        </p:spPr>
      </p:cxnSp>
      <p:sp>
        <p:nvSpPr>
          <p:cNvPr id="5" name="AutoShape 5"/>
          <p:cNvSpPr>
            <a:spLocks noGrp="1"/>
          </p:cNvSpPr>
          <p:nvPr>
            <p:ph type="dt" sz="half" idx="2"/>
          </p:nvPr>
        </p:nvSpPr>
        <p:spPr>
          <a:xfrm>
            <a:off x="5401732" y="6240463"/>
            <a:ext cx="1388536" cy="206381"/>
          </a:xfrm>
          <a:prstGeom prst="rect">
            <a:avLst/>
          </a:prstGeom>
        </p:spPr>
        <p:txBody>
          <a:bodyPr vert="horz" lIns="91440" tIns="45720" rIns="91440" bIns="45720" anchor="ctr">
            <a:normAutofit/>
          </a:bodyPr>
          <a:lstStyle/>
          <a:p>
            <a:pPr marL="0" algn="l"/>
            <a:r>
              <a:rPr lang="zh-CN" altLang="en-US" sz="1800" b="0" i="0" u="none" baseline="0">
                <a:solidFill>
                  <a:srgbClr val="000000"/>
                </a:solidFill>
                <a:latin typeface="Arial"/>
                <a:ea typeface="Arial"/>
              </a:rPr>
              <a:t>2024/8/12</a:t>
            </a:r>
          </a:p>
        </p:txBody>
      </p:sp>
      <p:sp>
        <p:nvSpPr>
          <p:cNvPr id="6" name="AutoShape 6"/>
          <p:cNvSpPr>
            <a:spLocks noGrp="1"/>
          </p:cNvSpPr>
          <p:nvPr>
            <p:ph type="sldNum" sz="quarter" idx="4"/>
          </p:nvPr>
        </p:nvSpPr>
        <p:spPr>
          <a:xfrm>
            <a:off x="8610599" y="6240463"/>
            <a:ext cx="2909888" cy="206381"/>
          </a:xfrm>
          <a:prstGeom prst="rect">
            <a:avLst/>
          </a:prstGeom>
        </p:spPr>
        <p:txBody>
          <a:bodyPr vert="horz" lIns="91440" tIns="45720" rIns="91440" bIns="45720" anchor="ctr">
            <a:normAutofit/>
          </a:bodyPr>
          <a:lstStyle/>
          <a:p>
            <a:pPr marL="0" algn="l"/>
            <a:fld id="{3386411A-70EE-422D-B97C-F56BEE3FF077}" type="slidenum">
              <a:rPr lang="zh-CN" altLang="en-US" sz="1800" b="0" i="0" u="none" baseline="0">
                <a:solidFill>
                  <a:srgbClr val="000000"/>
                </a:solidFill>
                <a:latin typeface="Arial"/>
                <a:ea typeface="Arial"/>
              </a:rPr>
              <a:t>‹#›</a:t>
            </a:fld>
            <a:endParaRPr lang="zh-CN" altLang="en-US" sz="1800" b="0" i="0" u="none" baseline="0">
              <a:solidFill>
                <a:srgbClr val="000000"/>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808396" y="2012476"/>
            <a:ext cx="7074569" cy="1324566"/>
          </a:xfrm>
        </p:spPr>
        <p:txBody>
          <a:bodyPr vert="horz" lIns="91440" tIns="45720" rIns="91440" bIns="45720" anchor="ctr">
            <a:normAutofit/>
          </a:bodyPr>
          <a:lstStyle/>
          <a:p>
            <a:pPr algn="l">
              <a:lnSpc>
                <a:spcPct val="90000"/>
              </a:lnSpc>
              <a:spcBef>
                <a:spcPct val="0"/>
              </a:spcBef>
            </a:pPr>
            <a:r>
              <a:rPr lang="en-US" sz="4000" b="1" i="0" u="none" baseline="0">
                <a:solidFill>
                  <a:srgbClr val="FFFFFF"/>
                </a:solidFill>
                <a:latin typeface="+mn-ea"/>
                <a:ea typeface="+mn-ea"/>
              </a:rPr>
              <a:t>MIS for Employee Training and Development</a:t>
            </a:r>
          </a:p>
        </p:txBody>
      </p:sp>
      <p:sp>
        <p:nvSpPr>
          <p:cNvPr id="3" name="AutoShape 3"/>
          <p:cNvSpPr>
            <a:spLocks noGrp="1"/>
          </p:cNvSpPr>
          <p:nvPr>
            <p:ph type="body" sz="quarter" idx="10"/>
          </p:nvPr>
        </p:nvSpPr>
        <p:spPr>
          <a:xfrm>
            <a:off x="669924" y="5486400"/>
            <a:ext cx="5426076" cy="296271"/>
          </a:xfrm>
        </p:spPr>
        <p:txBody>
          <a:bodyPr vert="horz" lIns="91440" tIns="45720" rIns="91440" bIns="45720" anchor="ctr">
            <a:noAutofit/>
          </a:bodyPr>
          <a:lstStyle/>
          <a:p>
            <a:pPr marL="0" indent="0" algn="l">
              <a:lnSpc>
                <a:spcPct val="90000"/>
              </a:lnSpc>
              <a:spcBef>
                <a:spcPts val="1000"/>
              </a:spcBef>
              <a:buNone/>
            </a:pPr>
            <a:r>
              <a:rPr lang="en-US" altLang="zh-CN" sz="2400" b="1" i="0" u="none" baseline="0" dirty="0">
                <a:solidFill>
                  <a:schemeClr val="bg1"/>
                </a:solidFill>
                <a:latin typeface="微软雅黑"/>
                <a:ea typeface="微软雅黑"/>
              </a:rPr>
              <a:t>BY</a:t>
            </a:r>
            <a:br>
              <a:rPr lang="en-US" altLang="zh-CN" sz="2400" b="1" i="0" u="none" baseline="0" dirty="0">
                <a:solidFill>
                  <a:schemeClr val="bg1"/>
                </a:solidFill>
                <a:latin typeface="微软雅黑"/>
                <a:ea typeface="微软雅黑"/>
              </a:rPr>
            </a:br>
            <a:r>
              <a:rPr lang="en-US" altLang="zh-CN" sz="2400" b="1" i="0" u="none" baseline="0" dirty="0" err="1">
                <a:solidFill>
                  <a:schemeClr val="bg1"/>
                </a:solidFill>
                <a:latin typeface="微软雅黑"/>
                <a:ea typeface="微软雅黑"/>
              </a:rPr>
              <a:t>S.Neeraj</a:t>
            </a:r>
            <a:r>
              <a:rPr lang="en-US" altLang="zh-CN" sz="2400" b="1" i="0" u="none" baseline="0" dirty="0">
                <a:solidFill>
                  <a:schemeClr val="bg1"/>
                </a:solidFill>
                <a:latin typeface="微软雅黑"/>
                <a:ea typeface="微软雅黑"/>
              </a:rPr>
              <a:t> </a:t>
            </a:r>
            <a:r>
              <a:rPr lang="en-US" altLang="zh-CN" sz="2400" b="1" i="0" u="none" baseline="0" dirty="0" err="1">
                <a:solidFill>
                  <a:schemeClr val="bg1"/>
                </a:solidFill>
                <a:latin typeface="微软雅黑"/>
                <a:ea typeface="微软雅黑"/>
              </a:rPr>
              <a:t>sai</a:t>
            </a:r>
            <a:r>
              <a:rPr lang="en-US" altLang="zh-CN" sz="2400" b="1" i="0" u="none" baseline="0" dirty="0">
                <a:solidFill>
                  <a:schemeClr val="bg1"/>
                </a:solidFill>
                <a:latin typeface="微软雅黑"/>
                <a:ea typeface="微软雅黑"/>
              </a:rPr>
              <a:t> </a:t>
            </a:r>
            <a:r>
              <a:rPr lang="en-US" altLang="zh-CN" sz="2400" b="1" i="0" u="none" baseline="0" dirty="0" err="1">
                <a:solidFill>
                  <a:schemeClr val="bg1"/>
                </a:solidFill>
                <a:latin typeface="微软雅黑"/>
                <a:ea typeface="微软雅黑"/>
              </a:rPr>
              <a:t>kumar</a:t>
            </a:r>
            <a:br>
              <a:rPr lang="en-US" altLang="zh-CN" sz="2400" b="1" dirty="0">
                <a:solidFill>
                  <a:schemeClr val="bg1"/>
                </a:solidFill>
                <a:latin typeface="微软雅黑"/>
                <a:ea typeface="微软雅黑"/>
              </a:rPr>
            </a:br>
            <a:r>
              <a:rPr lang="en-US" altLang="zh-CN" sz="2400" b="1" dirty="0">
                <a:solidFill>
                  <a:schemeClr val="bg1"/>
                </a:solidFill>
                <a:latin typeface="微软雅黑"/>
                <a:ea typeface="微软雅黑"/>
              </a:rPr>
              <a:t>192110451</a:t>
            </a:r>
            <a:endParaRPr lang="en-US" altLang="zh-CN" sz="2400" b="1" i="0" u="none" baseline="0" dirty="0">
              <a:solidFill>
                <a:schemeClr val="bg1"/>
              </a:solidFill>
              <a:latin typeface="微软雅黑"/>
              <a:ea typeface="微软雅黑"/>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Implementation Strategies</a:t>
            </a:r>
          </a:p>
        </p:txBody>
      </p:sp>
      <p:sp>
        <p:nvSpPr>
          <p:cNvPr id="3" name="Freeform 3"/>
          <p:cNvSpPr/>
          <p:nvPr/>
        </p:nvSpPr>
        <p:spPr>
          <a:xfrm>
            <a:off x="0" y="575844"/>
            <a:ext cx="12192000" cy="5706312"/>
          </a:xfrm>
          <a:custGeom>
            <a:avLst/>
            <a:gdLst/>
            <a:ahLst/>
            <a:cxnLst/>
            <a:rect l="l" t="t" r="r" b="b"/>
            <a:pathLst>
              <a:path w="12192000" h="5706312">
                <a:moveTo>
                  <a:pt x="12192000" y="0"/>
                </a:moveTo>
                <a:lnTo>
                  <a:pt x="12192000" y="5706312"/>
                </a:lnTo>
                <a:lnTo>
                  <a:pt x="0" y="5706312"/>
                </a:lnTo>
                <a:lnTo>
                  <a:pt x="0" y="5072958"/>
                </a:lnTo>
                <a:lnTo>
                  <a:pt x="42836" y="5074866"/>
                </a:lnTo>
                <a:cubicBezTo>
                  <a:pt x="247381" y="5080939"/>
                  <a:pt x="453278" y="5084012"/>
                  <a:pt x="660400" y="5084012"/>
                </a:cubicBezTo>
                <a:cubicBezTo>
                  <a:pt x="6045574" y="5084012"/>
                  <a:pt x="10602300" y="3006374"/>
                  <a:pt x="12121750" y="144906"/>
                </a:cubicBezTo>
                <a:close/>
              </a:path>
            </a:pathLst>
          </a:custGeom>
          <a:blipFill>
            <a:blip r:embed="rId2"/>
            <a:srcRect/>
            <a:tile tx="0" ty="0" sx="100000" sy="100000" algn="r"/>
          </a:blipFill>
          <a:ln cap="flat" cmpd="sng">
            <a:prstDash val="solid"/>
          </a:ln>
        </p:spPr>
        <p:txBody>
          <a:bodyPr rot="0" vert="horz" wrap="square" lIns="91440" tIns="45720" rIns="91440" bIns="45720" anchor="t">
            <a:prstTxWarp prst="textNoShape">
              <a:avLst/>
            </a:prstTxWarp>
            <a:noAutofit/>
          </a:bodyPr>
          <a:lstStyle/>
          <a:p>
            <a:pPr marL="0" algn="ctr"/>
            <a:endParaRPr/>
          </a:p>
        </p:txBody>
      </p:sp>
      <p:cxnSp>
        <p:nvCxnSpPr>
          <p:cNvPr id="4" name="Connector 4"/>
          <p:cNvCxnSpPr/>
          <p:nvPr/>
        </p:nvCxnSpPr>
        <p:spPr>
          <a:xfrm flipV="1">
            <a:off x="660400" y="3601459"/>
            <a:ext cx="13506" cy="2058397"/>
          </a:xfrm>
          <a:prstGeom prst="straightConnector1">
            <a:avLst/>
          </a:prstGeom>
          <a:ln w="15875" cap="flat" cmpd="sng">
            <a:solidFill>
              <a:schemeClr val="accent1"/>
            </a:solidFill>
            <a:prstDash val="dash"/>
            <a:tailEnd type="oval"/>
          </a:ln>
        </p:spPr>
      </p:cxnSp>
      <p:sp>
        <p:nvSpPr>
          <p:cNvPr id="5" name="AutoShape 5"/>
          <p:cNvSpPr/>
          <p:nvPr/>
        </p:nvSpPr>
        <p:spPr>
          <a:xfrm>
            <a:off x="830516" y="3005522"/>
            <a:ext cx="3785026" cy="595937"/>
          </a:xfrm>
          <a:prstGeom prst="roundRect">
            <a:avLst>
              <a:gd name="adj" fmla="val 50000"/>
            </a:avLst>
          </a:prstGeom>
          <a:solidFill>
            <a:schemeClr val="accent1"/>
          </a:solidFill>
          <a:ln cap="flat" cmpd="sng">
            <a:prstDash val="solid"/>
          </a:ln>
        </p:spPr>
        <p:txBody>
          <a:bodyPr vert="horz" lIns="91440" tIns="45720" rIns="91440" bIns="45720" anchor="ctr">
            <a:normAutofit/>
          </a:bodyPr>
          <a:lstStyle/>
          <a:p>
            <a:pPr marL="0" algn="l">
              <a:lnSpc>
                <a:spcPct val="130000"/>
              </a:lnSpc>
              <a:spcBef>
                <a:spcPct val="0"/>
              </a:spcBef>
            </a:pPr>
            <a:r>
              <a:rPr lang="zh-CN" altLang="en-US" sz="1600" b="1" i="0" u="none" baseline="0">
                <a:solidFill>
                  <a:srgbClr val="FFFFFF"/>
                </a:solidFill>
                <a:latin typeface="微软雅黑"/>
                <a:ea typeface="微软雅黑"/>
              </a:rPr>
              <a:t>Course Assignment Process</a:t>
            </a:r>
          </a:p>
        </p:txBody>
      </p:sp>
      <p:sp>
        <p:nvSpPr>
          <p:cNvPr id="6" name="AutoShape 6"/>
          <p:cNvSpPr/>
          <p:nvPr/>
        </p:nvSpPr>
        <p:spPr>
          <a:xfrm>
            <a:off x="860687" y="3557455"/>
            <a:ext cx="3785027" cy="1537800"/>
          </a:xfrm>
          <a:prstGeom prst="rect">
            <a:avLst/>
          </a:prstGeom>
          <a:noFill/>
          <a:ln cap="flat" cmpd="sng">
            <a:prstDash val="solid"/>
          </a:ln>
        </p:spPr>
        <p:txBody>
          <a:bodyPr vert="horz" wrap="square" lIns="0" tIns="90000" rIns="0" bIns="0" anchor="t">
            <a:spAutoFit/>
          </a:bodyPr>
          <a:lstStyle/>
          <a:p>
            <a:pPr marL="0" algn="l">
              <a:lnSpc>
                <a:spcPct val="150000"/>
              </a:lnSpc>
            </a:pPr>
            <a:r>
              <a:rPr lang="zh-CN" altLang="en-US" sz="1400" b="0" i="0" u="none" baseline="0" dirty="0">
                <a:ln/>
                <a:solidFill>
                  <a:srgbClr val="000000"/>
                </a:solidFill>
                <a:latin typeface="微软雅黑"/>
                <a:ea typeface="微软雅黑"/>
              </a:rPr>
              <a:t>A systematic course assignment process will be created to ensure employees receive training that aligns with their job roles and career aspirations, incorporating continuous assessments to adapt to their evolving needs.</a:t>
            </a:r>
          </a:p>
        </p:txBody>
      </p:sp>
      <p:cxnSp>
        <p:nvCxnSpPr>
          <p:cNvPr id="7" name="Connector 7"/>
          <p:cNvCxnSpPr/>
          <p:nvPr/>
        </p:nvCxnSpPr>
        <p:spPr>
          <a:xfrm flipV="1">
            <a:off x="5078145" y="2295790"/>
            <a:ext cx="0" cy="2834678"/>
          </a:xfrm>
          <a:prstGeom prst="straightConnector1">
            <a:avLst/>
          </a:prstGeom>
          <a:ln w="15875" cap="flat" cmpd="sng">
            <a:solidFill>
              <a:srgbClr val="000000">
                <a:alpha val="50000"/>
                <a:lumMod val="50000"/>
                <a:lumOff val="50000"/>
              </a:srgbClr>
            </a:solidFill>
            <a:prstDash val="dash"/>
            <a:tailEnd type="oval"/>
          </a:ln>
        </p:spPr>
      </p:cxnSp>
      <p:sp>
        <p:nvSpPr>
          <p:cNvPr id="8" name="AutoShape 8"/>
          <p:cNvSpPr/>
          <p:nvPr/>
        </p:nvSpPr>
        <p:spPr>
          <a:xfrm>
            <a:off x="5300408" y="1909482"/>
            <a:ext cx="3785026" cy="595937"/>
          </a:xfrm>
          <a:prstGeom prst="roundRect">
            <a:avLst>
              <a:gd name="adj" fmla="val 50000"/>
            </a:avLst>
          </a:prstGeom>
          <a:solidFill>
            <a:srgbClr val="768395">
              <a:alpha val="15000"/>
            </a:srgbClr>
          </a:solidFill>
          <a:ln cap="flat" cmpd="sng">
            <a:prstDash val="solid"/>
          </a:ln>
        </p:spPr>
        <p:txBody>
          <a:bodyPr vert="horz" lIns="91440" tIns="45720" rIns="91440" bIns="45720" anchor="ctr">
            <a:normAutofit/>
          </a:bodyPr>
          <a:lstStyle/>
          <a:p>
            <a:pPr marL="0" algn="l">
              <a:lnSpc>
                <a:spcPct val="130000"/>
              </a:lnSpc>
              <a:spcBef>
                <a:spcPct val="0"/>
              </a:spcBef>
            </a:pPr>
            <a:r>
              <a:rPr lang="zh-CN" altLang="en-US" sz="1600" b="1" i="0" u="none" baseline="0">
                <a:solidFill>
                  <a:srgbClr val="000000"/>
                </a:solidFill>
                <a:latin typeface="微软雅黑"/>
                <a:ea typeface="微软雅黑"/>
              </a:rPr>
              <a:t>Internal Training Platform</a:t>
            </a:r>
          </a:p>
        </p:txBody>
      </p:sp>
      <p:sp>
        <p:nvSpPr>
          <p:cNvPr id="9" name="AutoShape 9"/>
          <p:cNvSpPr/>
          <p:nvPr/>
        </p:nvSpPr>
        <p:spPr>
          <a:xfrm>
            <a:off x="5300409" y="2633007"/>
            <a:ext cx="3386387" cy="1991784"/>
          </a:xfrm>
          <a:prstGeom prst="rect">
            <a:avLst/>
          </a:prstGeom>
          <a:noFill/>
          <a:ln cap="flat" cmpd="sng">
            <a:prstDash val="solid"/>
          </a:ln>
        </p:spPr>
        <p:txBody>
          <a:bodyPr vert="horz" wrap="square" lIns="0" tIns="90000" rIns="0" bIns="0" anchor="t">
            <a:spAutoFit/>
          </a:bodyPr>
          <a:lstStyle/>
          <a:p>
            <a:pPr marL="0" algn="l">
              <a:lnSpc>
                <a:spcPct val="150000"/>
              </a:lnSpc>
            </a:pPr>
            <a:r>
              <a:rPr lang="zh-CN" altLang="en-US" sz="1400" b="0" i="0" u="none" baseline="0" dirty="0">
                <a:ln/>
                <a:solidFill>
                  <a:srgbClr val="000000"/>
                </a:solidFill>
                <a:latin typeface="微软雅黑"/>
                <a:ea typeface="微软雅黑"/>
              </a:rPr>
              <a:t>An internal training platform will be developed to house courses, track progress, and manage training data efficiently, providing a user-friendly interface for both administrators and employees.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Course Catalog Development</a:t>
            </a:r>
          </a:p>
        </p:txBody>
      </p:sp>
      <p:sp>
        <p:nvSpPr>
          <p:cNvPr id="3" name="AutoShape 3"/>
          <p:cNvSpPr/>
          <p:nvPr/>
        </p:nvSpPr>
        <p:spPr>
          <a:xfrm>
            <a:off x="888841" y="2338010"/>
            <a:ext cx="2275692" cy="3016817"/>
          </a:xfrm>
          <a:prstGeom prst="roundRect">
            <a:avLst>
              <a:gd name="adj" fmla="val 2500"/>
            </a:avLst>
          </a:prstGeom>
          <a:blipFill>
            <a:blip r:embed="rId2"/>
            <a:stretch>
              <a:fillRect/>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4" name="AutoShape 4"/>
          <p:cNvSpPr/>
          <p:nvPr/>
        </p:nvSpPr>
        <p:spPr>
          <a:xfrm>
            <a:off x="6213698" y="2299426"/>
            <a:ext cx="2286102" cy="2427446"/>
          </a:xfrm>
          <a:prstGeom prst="roundRect">
            <a:avLst>
              <a:gd name="adj" fmla="val 2500"/>
            </a:avLst>
          </a:prstGeom>
          <a:blipFill>
            <a:blip r:embed="rId3"/>
            <a:stretch>
              <a:fillRect/>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5" name="TextBox 5"/>
          <p:cNvSpPr txBox="1"/>
          <p:nvPr/>
        </p:nvSpPr>
        <p:spPr>
          <a:xfrm flipH="1">
            <a:off x="3886153" y="2207229"/>
            <a:ext cx="2034144" cy="338554"/>
          </a:xfrm>
          <a:prstGeom prst="rect">
            <a:avLst/>
          </a:prstGeom>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Types of Courses Offered</a:t>
            </a:r>
            <a:endParaRPr lang="en-US" sz="1100" dirty="0"/>
          </a:p>
        </p:txBody>
      </p:sp>
      <p:sp>
        <p:nvSpPr>
          <p:cNvPr id="6" name="AutoShape 6"/>
          <p:cNvSpPr/>
          <p:nvPr/>
        </p:nvSpPr>
        <p:spPr>
          <a:xfrm flipH="1">
            <a:off x="3857149" y="2622867"/>
            <a:ext cx="2092151" cy="393223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solidFill>
                <a:latin typeface="微软雅黑"/>
                <a:ea typeface="微软雅黑"/>
              </a:rPr>
              <a:t>The course catalog will include a diverse range of topics such as leadership development, technical skills training, and soft skills enhancement, enabling employees to choose pathways that suit their professional growth.</a:t>
            </a:r>
          </a:p>
        </p:txBody>
      </p:sp>
      <p:sp>
        <p:nvSpPr>
          <p:cNvPr id="7" name="TextBox 7"/>
          <p:cNvSpPr txBox="1"/>
          <p:nvPr/>
        </p:nvSpPr>
        <p:spPr>
          <a:xfrm flipH="1">
            <a:off x="9418028" y="2212024"/>
            <a:ext cx="2034144" cy="338554"/>
          </a:xfrm>
          <a:prstGeom prst="rect">
            <a:avLst/>
          </a:prstGeom>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Course Customization</a:t>
            </a:r>
            <a:endParaRPr lang="en-US" sz="1100" dirty="0"/>
          </a:p>
        </p:txBody>
      </p:sp>
      <p:sp>
        <p:nvSpPr>
          <p:cNvPr id="8" name="AutoShape 8"/>
          <p:cNvSpPr/>
          <p:nvPr/>
        </p:nvSpPr>
        <p:spPr>
          <a:xfrm flipH="1">
            <a:off x="9451048" y="2813903"/>
            <a:ext cx="2069438" cy="328590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solidFill>
                <a:latin typeface="微软雅黑"/>
                <a:ea typeface="微软雅黑"/>
              </a:rPr>
              <a:t>Offering customizable courses allows employees to tailor their learning experiences based on their specific interests and areas of need, promoting higher engagement and relevancy in training.</a:t>
            </a:r>
          </a:p>
        </p:txBody>
      </p:sp>
      <p:grpSp>
        <p:nvGrpSpPr>
          <p:cNvPr id="9" name="Group 9"/>
          <p:cNvGrpSpPr/>
          <p:nvPr/>
        </p:nvGrpSpPr>
        <p:grpSpPr>
          <a:xfrm>
            <a:off x="8727956" y="2299426"/>
            <a:ext cx="563552" cy="596174"/>
            <a:chOff x="5472389" y="1968240"/>
            <a:chExt cx="444222" cy="444220"/>
          </a:xfrm>
        </p:grpSpPr>
        <p:sp>
          <p:nvSpPr>
            <p:cNvPr id="10" name="AutoShape 10"/>
            <p:cNvSpPr/>
            <p:nvPr/>
          </p:nvSpPr>
          <p:spPr>
            <a:xfrm>
              <a:off x="5472389" y="1968240"/>
              <a:ext cx="444222" cy="444220"/>
            </a:xfrm>
            <a:prstGeom prst="ellipse">
              <a:avLst/>
            </a:prstGeom>
            <a:solidFill>
              <a:schemeClr val="accent1"/>
            </a:solidFill>
            <a:ln cap="rnd" cmpd="sng">
              <a:prstDash val="solid"/>
            </a:ln>
          </p:spPr>
          <p:txBody>
            <a:bodyPr rot="0" vert="horz" wrap="square" lIns="91440" tIns="45720" rIns="91440" bIns="45720" anchor="ctr">
              <a:prstTxWarp prst="textNoShape">
                <a:avLst/>
              </a:prstTxWarp>
              <a:normAutofit/>
            </a:bodyPr>
            <a:lstStyle/>
            <a:p>
              <a:pPr marL="0" algn="ctr"/>
              <a:endParaRPr dirty="0"/>
            </a:p>
          </p:txBody>
        </p:sp>
        <p:sp>
          <p:nvSpPr>
            <p:cNvPr id="11" name="Freeform 11"/>
            <p:cNvSpPr/>
            <p:nvPr/>
          </p:nvSpPr>
          <p:spPr>
            <a:xfrm>
              <a:off x="5591719" y="2096747"/>
              <a:ext cx="205561" cy="187207"/>
            </a:xfrm>
            <a:custGeom>
              <a:avLst/>
              <a:gdLst/>
              <a:ahLst/>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p:spPr>
          <p:txBody>
            <a:bodyPr vert="horz" lIns="91440" tIns="45720" rIns="91440" bIns="45720" anchor="t">
              <a:normAutofit/>
            </a:bodyPr>
            <a:lstStyle/>
            <a:p>
              <a:pPr marL="0" algn="l"/>
              <a:endParaRPr/>
            </a:p>
          </p:txBody>
        </p:sp>
      </p:grpSp>
      <p:grpSp>
        <p:nvGrpSpPr>
          <p:cNvPr id="12" name="Group 12"/>
          <p:cNvGrpSpPr/>
          <p:nvPr/>
        </p:nvGrpSpPr>
        <p:grpSpPr>
          <a:xfrm>
            <a:off x="3322599" y="2323672"/>
            <a:ext cx="444222" cy="444220"/>
            <a:chOff x="3866383" y="1968240"/>
            <a:chExt cx="444222" cy="444220"/>
          </a:xfrm>
        </p:grpSpPr>
        <p:sp>
          <p:nvSpPr>
            <p:cNvPr id="13" name="AutoShape 13"/>
            <p:cNvSpPr/>
            <p:nvPr/>
          </p:nvSpPr>
          <p:spPr>
            <a:xfrm>
              <a:off x="3866383" y="1968240"/>
              <a:ext cx="444222" cy="444220"/>
            </a:xfrm>
            <a:prstGeom prst="ellipse">
              <a:avLst/>
            </a:prstGeom>
            <a:solidFill>
              <a:srgbClr val="000000">
                <a:alpha val="50000"/>
                <a:lumMod val="50000"/>
                <a:lumOff val="50000"/>
              </a:srgbClr>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4" name="Freeform 14"/>
            <p:cNvSpPr/>
            <p:nvPr/>
          </p:nvSpPr>
          <p:spPr>
            <a:xfrm>
              <a:off x="3985714" y="2113265"/>
              <a:ext cx="205561" cy="154170"/>
            </a:xfrm>
            <a:custGeom>
              <a:avLst/>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p:spPr>
          <p:txBody>
            <a:bodyPr vert="horz" lIns="91440" tIns="45720" rIns="91440" bIns="45720" anchor="t">
              <a:normAutofit/>
            </a:bodyPr>
            <a:lstStyle/>
            <a:p>
              <a:pPr marL="0" algn="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Certification Process</a:t>
            </a:r>
          </a:p>
        </p:txBody>
      </p:sp>
      <p:sp>
        <p:nvSpPr>
          <p:cNvPr id="3" name="Freeform 3"/>
          <p:cNvSpPr/>
          <p:nvPr/>
        </p:nvSpPr>
        <p:spPr>
          <a:xfrm>
            <a:off x="7143938" y="3207387"/>
            <a:ext cx="862298" cy="862327"/>
          </a:xfrm>
          <a:custGeom>
            <a:avLst/>
            <a:gdLst/>
            <a:ahLst/>
            <a:cxnLst/>
            <a:rect l="l" t="t"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FFFFFF">
              <a:lumMod val="65000"/>
            </a:srgbClr>
          </a:solidFill>
          <a:ln w="50800" cap="flat">
            <a:solidFill>
              <a:srgbClr val="FFFFFF">
                <a:alpha val="70000"/>
                <a:lumMod val="95000"/>
              </a:srgbClr>
            </a:solidFill>
          </a:ln>
        </p:spPr>
        <p:txBody>
          <a:bodyPr vert="horz" wrap="square" lIns="91440" tIns="45720" rIns="91440" bIns="45720" anchor="ctr">
            <a:normAutofit/>
          </a:bodyPr>
          <a:lstStyle/>
          <a:p>
            <a:pPr marL="0" algn="ctr"/>
            <a:endParaRPr/>
          </a:p>
        </p:txBody>
      </p:sp>
      <p:sp>
        <p:nvSpPr>
          <p:cNvPr id="4" name="Freeform 4"/>
          <p:cNvSpPr/>
          <p:nvPr/>
        </p:nvSpPr>
        <p:spPr>
          <a:xfrm>
            <a:off x="7382524" y="3492694"/>
            <a:ext cx="385126" cy="312889"/>
          </a:xfrm>
          <a:custGeom>
            <a:avLst/>
            <a:gdLst/>
            <a:ahLst/>
            <a:cxnLst/>
            <a:rect l="l" t="t"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cap="flat"/>
        </p:spPr>
        <p:txBody>
          <a:bodyPr vert="horz" wrap="square" lIns="91440" tIns="45720" rIns="91440" bIns="45720" anchor="ctr">
            <a:normAutofit/>
          </a:bodyPr>
          <a:lstStyle/>
          <a:p>
            <a:pPr marL="0" algn="ctr"/>
            <a:endParaRPr/>
          </a:p>
        </p:txBody>
      </p:sp>
      <p:sp>
        <p:nvSpPr>
          <p:cNvPr id="5" name="Freeform 5"/>
          <p:cNvSpPr/>
          <p:nvPr/>
        </p:nvSpPr>
        <p:spPr>
          <a:xfrm>
            <a:off x="4184187" y="3207386"/>
            <a:ext cx="862331" cy="862314"/>
          </a:xfrm>
          <a:custGeom>
            <a:avLst/>
            <a:gdLst/>
            <a:ahLst/>
            <a:cxnLst/>
            <a:rect l="l" t="t"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50800" cap="flat">
            <a:solidFill>
              <a:srgbClr val="FFFFFF">
                <a:alpha val="70000"/>
                <a:lumMod val="95000"/>
              </a:srgbClr>
            </a:solidFill>
          </a:ln>
        </p:spPr>
        <p:txBody>
          <a:bodyPr vert="horz" wrap="square" lIns="91440" tIns="45720" rIns="91440" bIns="45720" anchor="ctr">
            <a:normAutofit/>
          </a:bodyPr>
          <a:lstStyle/>
          <a:p>
            <a:pPr marL="0" algn="ctr"/>
            <a:endParaRPr/>
          </a:p>
        </p:txBody>
      </p:sp>
      <p:sp>
        <p:nvSpPr>
          <p:cNvPr id="6" name="Freeform 6"/>
          <p:cNvSpPr/>
          <p:nvPr/>
        </p:nvSpPr>
        <p:spPr>
          <a:xfrm>
            <a:off x="4444348" y="3502543"/>
            <a:ext cx="340032" cy="272024"/>
          </a:xfrm>
          <a:custGeom>
            <a:avLst/>
            <a:gdLst/>
            <a:ahLst/>
            <a:cxnLst/>
            <a:rect l="l" t="t"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cap="flat"/>
        </p:spPr>
        <p:txBody>
          <a:bodyPr vert="horz" wrap="square" lIns="91440" tIns="45720" rIns="91440" bIns="45720" anchor="ctr">
            <a:normAutofit/>
          </a:bodyPr>
          <a:lstStyle/>
          <a:p>
            <a:pPr marL="0" algn="ctr"/>
            <a:endParaRPr/>
          </a:p>
        </p:txBody>
      </p:sp>
      <p:sp>
        <p:nvSpPr>
          <p:cNvPr id="7" name="Freeform 7"/>
          <p:cNvSpPr/>
          <p:nvPr/>
        </p:nvSpPr>
        <p:spPr>
          <a:xfrm>
            <a:off x="4858473" y="2258343"/>
            <a:ext cx="2461153" cy="2793052"/>
          </a:xfrm>
          <a:custGeom>
            <a:avLst/>
            <a:gdLst/>
            <a:ahLst/>
            <a:cxnLst/>
            <a:rect l="l" t="t" r="r" b="b"/>
            <a:pathLst>
              <a:path w="21529" h="21570" extrusionOk="0">
                <a:moveTo>
                  <a:pt x="10576" y="7"/>
                </a:moveTo>
                <a:cubicBezTo>
                  <a:pt x="10316" y="32"/>
                  <a:pt x="10047" y="121"/>
                  <a:pt x="9827" y="299"/>
                </a:cubicBezTo>
                <a:cubicBezTo>
                  <a:pt x="9719" y="387"/>
                  <a:pt x="9627" y="497"/>
                  <a:pt x="9563" y="615"/>
                </a:cubicBezTo>
                <a:cubicBezTo>
                  <a:pt x="9531" y="673"/>
                  <a:pt x="9506" y="734"/>
                  <a:pt x="9487" y="795"/>
                </a:cubicBezTo>
                <a:cubicBezTo>
                  <a:pt x="9482" y="810"/>
                  <a:pt x="9477" y="824"/>
                  <a:pt x="9474" y="839"/>
                </a:cubicBezTo>
                <a:cubicBezTo>
                  <a:pt x="9471" y="852"/>
                  <a:pt x="9467" y="866"/>
                  <a:pt x="9464" y="879"/>
                </a:cubicBezTo>
                <a:cubicBezTo>
                  <a:pt x="9460" y="897"/>
                  <a:pt x="9454" y="914"/>
                  <a:pt x="9450" y="932"/>
                </a:cubicBezTo>
                <a:cubicBezTo>
                  <a:pt x="9419" y="1060"/>
                  <a:pt x="9384" y="1192"/>
                  <a:pt x="9341" y="1320"/>
                </a:cubicBezTo>
                <a:cubicBezTo>
                  <a:pt x="9257" y="1577"/>
                  <a:pt x="9149" y="1828"/>
                  <a:pt x="9023" y="2072"/>
                </a:cubicBezTo>
                <a:cubicBezTo>
                  <a:pt x="8517" y="3046"/>
                  <a:pt x="7673" y="3879"/>
                  <a:pt x="6628" y="4419"/>
                </a:cubicBezTo>
                <a:cubicBezTo>
                  <a:pt x="5580" y="4964"/>
                  <a:pt x="4369" y="5264"/>
                  <a:pt x="3199" y="5205"/>
                </a:cubicBezTo>
                <a:cubicBezTo>
                  <a:pt x="2907" y="5191"/>
                  <a:pt x="2619" y="5154"/>
                  <a:pt x="2338" y="5094"/>
                </a:cubicBezTo>
                <a:cubicBezTo>
                  <a:pt x="2197" y="5064"/>
                  <a:pt x="2058" y="5029"/>
                  <a:pt x="1922" y="4987"/>
                </a:cubicBezTo>
                <a:cubicBezTo>
                  <a:pt x="1887" y="4977"/>
                  <a:pt x="1853" y="4966"/>
                  <a:pt x="1819" y="4955"/>
                </a:cubicBezTo>
                <a:cubicBezTo>
                  <a:pt x="1781" y="4942"/>
                  <a:pt x="1743" y="4930"/>
                  <a:pt x="1706" y="4917"/>
                </a:cubicBezTo>
                <a:cubicBezTo>
                  <a:pt x="1594" y="4880"/>
                  <a:pt x="1469" y="4853"/>
                  <a:pt x="1338" y="4843"/>
                </a:cubicBezTo>
                <a:cubicBezTo>
                  <a:pt x="1076" y="4822"/>
                  <a:pt x="782" y="4880"/>
                  <a:pt x="543" y="5025"/>
                </a:cubicBezTo>
                <a:cubicBezTo>
                  <a:pt x="304" y="5168"/>
                  <a:pt x="123" y="5390"/>
                  <a:pt x="46" y="5640"/>
                </a:cubicBezTo>
                <a:cubicBezTo>
                  <a:pt x="-34" y="5889"/>
                  <a:pt x="-4" y="6160"/>
                  <a:pt x="100" y="6381"/>
                </a:cubicBezTo>
                <a:cubicBezTo>
                  <a:pt x="204" y="6604"/>
                  <a:pt x="369" y="6779"/>
                  <a:pt x="541" y="6911"/>
                </a:cubicBezTo>
                <a:cubicBezTo>
                  <a:pt x="542" y="6911"/>
                  <a:pt x="543" y="6910"/>
                  <a:pt x="543" y="6910"/>
                </a:cubicBezTo>
                <a:cubicBezTo>
                  <a:pt x="1465" y="7610"/>
                  <a:pt x="2084" y="8536"/>
                  <a:pt x="2343" y="9549"/>
                </a:cubicBezTo>
                <a:cubicBezTo>
                  <a:pt x="2607" y="10562"/>
                  <a:pt x="2501" y="11652"/>
                  <a:pt x="2067" y="12652"/>
                </a:cubicBezTo>
                <a:cubicBezTo>
                  <a:pt x="1852" y="13152"/>
                  <a:pt x="1549" y="13623"/>
                  <a:pt x="1175" y="14045"/>
                </a:cubicBezTo>
                <a:cubicBezTo>
                  <a:pt x="988" y="14257"/>
                  <a:pt x="785" y="14456"/>
                  <a:pt x="565" y="14641"/>
                </a:cubicBezTo>
                <a:cubicBezTo>
                  <a:pt x="537" y="14664"/>
                  <a:pt x="509" y="14687"/>
                  <a:pt x="481" y="14710"/>
                </a:cubicBezTo>
                <a:cubicBezTo>
                  <a:pt x="449" y="14735"/>
                  <a:pt x="416" y="14761"/>
                  <a:pt x="384" y="14787"/>
                </a:cubicBezTo>
                <a:cubicBezTo>
                  <a:pt x="262" y="14888"/>
                  <a:pt x="169" y="15013"/>
                  <a:pt x="114" y="15147"/>
                </a:cubicBezTo>
                <a:cubicBezTo>
                  <a:pt x="5" y="15418"/>
                  <a:pt x="39" y="15673"/>
                  <a:pt x="116" y="15883"/>
                </a:cubicBezTo>
                <a:cubicBezTo>
                  <a:pt x="196" y="16096"/>
                  <a:pt x="324" y="16282"/>
                  <a:pt x="510" y="16443"/>
                </a:cubicBezTo>
                <a:cubicBezTo>
                  <a:pt x="604" y="16522"/>
                  <a:pt x="715" y="16595"/>
                  <a:pt x="847" y="16652"/>
                </a:cubicBezTo>
                <a:cubicBezTo>
                  <a:pt x="978" y="16709"/>
                  <a:pt x="1133" y="16748"/>
                  <a:pt x="1298" y="16754"/>
                </a:cubicBezTo>
                <a:cubicBezTo>
                  <a:pt x="1380" y="16756"/>
                  <a:pt x="1462" y="16750"/>
                  <a:pt x="1543" y="16736"/>
                </a:cubicBezTo>
                <a:cubicBezTo>
                  <a:pt x="1583" y="16729"/>
                  <a:pt x="1623" y="16721"/>
                  <a:pt x="1661" y="16711"/>
                </a:cubicBezTo>
                <a:cubicBezTo>
                  <a:pt x="1683" y="16704"/>
                  <a:pt x="1705" y="16698"/>
                  <a:pt x="1727" y="16692"/>
                </a:cubicBezTo>
                <a:cubicBezTo>
                  <a:pt x="1763" y="16681"/>
                  <a:pt x="1798" y="16671"/>
                  <a:pt x="1834" y="16661"/>
                </a:cubicBezTo>
                <a:cubicBezTo>
                  <a:pt x="1870" y="16651"/>
                  <a:pt x="1907" y="16641"/>
                  <a:pt x="1943" y="16632"/>
                </a:cubicBezTo>
                <a:cubicBezTo>
                  <a:pt x="2089" y="16594"/>
                  <a:pt x="2236" y="16562"/>
                  <a:pt x="2384" y="16534"/>
                </a:cubicBezTo>
                <a:cubicBezTo>
                  <a:pt x="2978" y="16424"/>
                  <a:pt x="3591" y="16393"/>
                  <a:pt x="4194" y="16443"/>
                </a:cubicBezTo>
                <a:cubicBezTo>
                  <a:pt x="5402" y="16540"/>
                  <a:pt x="6568" y="16973"/>
                  <a:pt x="7493" y="17667"/>
                </a:cubicBezTo>
                <a:cubicBezTo>
                  <a:pt x="8420" y="18356"/>
                  <a:pt x="9101" y="19300"/>
                  <a:pt x="9407" y="20333"/>
                </a:cubicBezTo>
                <a:cubicBezTo>
                  <a:pt x="9427" y="20398"/>
                  <a:pt x="9443" y="20464"/>
                  <a:pt x="9460" y="20529"/>
                </a:cubicBezTo>
                <a:cubicBezTo>
                  <a:pt x="9468" y="20562"/>
                  <a:pt x="9475" y="20594"/>
                  <a:pt x="9483" y="20627"/>
                </a:cubicBezTo>
                <a:cubicBezTo>
                  <a:pt x="9488" y="20647"/>
                  <a:pt x="9492" y="20666"/>
                  <a:pt x="9497" y="20685"/>
                </a:cubicBezTo>
                <a:cubicBezTo>
                  <a:pt x="9499" y="20694"/>
                  <a:pt x="9502" y="20704"/>
                  <a:pt x="9505" y="20713"/>
                </a:cubicBezTo>
                <a:cubicBezTo>
                  <a:pt x="9509" y="20728"/>
                  <a:pt x="9514" y="20744"/>
                  <a:pt x="9518" y="20759"/>
                </a:cubicBezTo>
                <a:cubicBezTo>
                  <a:pt x="9554" y="20877"/>
                  <a:pt x="9607" y="20989"/>
                  <a:pt x="9689" y="21099"/>
                </a:cubicBezTo>
                <a:cubicBezTo>
                  <a:pt x="9770" y="21207"/>
                  <a:pt x="9878" y="21306"/>
                  <a:pt x="10002" y="21380"/>
                </a:cubicBezTo>
                <a:cubicBezTo>
                  <a:pt x="10253" y="21532"/>
                  <a:pt x="10546" y="21583"/>
                  <a:pt x="10809" y="21567"/>
                </a:cubicBezTo>
                <a:cubicBezTo>
                  <a:pt x="11074" y="21551"/>
                  <a:pt x="11324" y="21472"/>
                  <a:pt x="11546" y="21331"/>
                </a:cubicBezTo>
                <a:cubicBezTo>
                  <a:pt x="11766" y="21191"/>
                  <a:pt x="11953" y="20968"/>
                  <a:pt x="12022" y="20711"/>
                </a:cubicBezTo>
                <a:cubicBezTo>
                  <a:pt x="12040" y="20639"/>
                  <a:pt x="12058" y="20568"/>
                  <a:pt x="12076" y="20496"/>
                </a:cubicBezTo>
                <a:cubicBezTo>
                  <a:pt x="12094" y="20431"/>
                  <a:pt x="12114" y="20368"/>
                  <a:pt x="12135" y="20303"/>
                </a:cubicBezTo>
                <a:cubicBezTo>
                  <a:pt x="12217" y="20044"/>
                  <a:pt x="12320" y="19791"/>
                  <a:pt x="12444" y="19546"/>
                </a:cubicBezTo>
                <a:cubicBezTo>
                  <a:pt x="12935" y="18564"/>
                  <a:pt x="13762" y="17718"/>
                  <a:pt x="14798" y="17165"/>
                </a:cubicBezTo>
                <a:cubicBezTo>
                  <a:pt x="15832" y="16608"/>
                  <a:pt x="17063" y="16343"/>
                  <a:pt x="18273" y="16412"/>
                </a:cubicBezTo>
                <a:cubicBezTo>
                  <a:pt x="18576" y="16429"/>
                  <a:pt x="18877" y="16465"/>
                  <a:pt x="19173" y="16522"/>
                </a:cubicBezTo>
                <a:cubicBezTo>
                  <a:pt x="19322" y="16550"/>
                  <a:pt x="19469" y="16583"/>
                  <a:pt x="19615" y="16621"/>
                </a:cubicBezTo>
                <a:cubicBezTo>
                  <a:pt x="19687" y="16640"/>
                  <a:pt x="19760" y="16660"/>
                  <a:pt x="19832" y="16681"/>
                </a:cubicBezTo>
                <a:cubicBezTo>
                  <a:pt x="19846" y="16685"/>
                  <a:pt x="19859" y="16689"/>
                  <a:pt x="19873" y="16693"/>
                </a:cubicBezTo>
                <a:cubicBezTo>
                  <a:pt x="19893" y="16698"/>
                  <a:pt x="19913" y="16704"/>
                  <a:pt x="19933" y="16709"/>
                </a:cubicBezTo>
                <a:cubicBezTo>
                  <a:pt x="19975" y="16717"/>
                  <a:pt x="20008" y="16723"/>
                  <a:pt x="20046" y="16728"/>
                </a:cubicBezTo>
                <a:cubicBezTo>
                  <a:pt x="20121" y="16737"/>
                  <a:pt x="20198" y="16740"/>
                  <a:pt x="20274" y="16736"/>
                </a:cubicBezTo>
                <a:cubicBezTo>
                  <a:pt x="20578" y="16722"/>
                  <a:pt x="20847" y="16602"/>
                  <a:pt x="21043" y="16446"/>
                </a:cubicBezTo>
                <a:cubicBezTo>
                  <a:pt x="21241" y="16289"/>
                  <a:pt x="21385" y="16092"/>
                  <a:pt x="21461" y="15863"/>
                </a:cubicBezTo>
                <a:cubicBezTo>
                  <a:pt x="21538" y="15636"/>
                  <a:pt x="21536" y="15362"/>
                  <a:pt x="21413" y="15118"/>
                </a:cubicBezTo>
                <a:cubicBezTo>
                  <a:pt x="21353" y="14997"/>
                  <a:pt x="21267" y="14888"/>
                  <a:pt x="21170" y="14801"/>
                </a:cubicBezTo>
                <a:cubicBezTo>
                  <a:pt x="21157" y="14789"/>
                  <a:pt x="21145" y="14778"/>
                  <a:pt x="21133" y="14768"/>
                </a:cubicBezTo>
                <a:cubicBezTo>
                  <a:pt x="21122" y="14759"/>
                  <a:pt x="21110" y="14751"/>
                  <a:pt x="21100" y="14742"/>
                </a:cubicBezTo>
                <a:cubicBezTo>
                  <a:pt x="21085" y="14730"/>
                  <a:pt x="21070" y="14716"/>
                  <a:pt x="21055" y="14704"/>
                </a:cubicBezTo>
                <a:cubicBezTo>
                  <a:pt x="21028" y="14682"/>
                  <a:pt x="20999" y="14660"/>
                  <a:pt x="20971" y="14637"/>
                </a:cubicBezTo>
                <a:cubicBezTo>
                  <a:pt x="20086" y="13898"/>
                  <a:pt x="19447" y="12932"/>
                  <a:pt x="19183" y="11888"/>
                </a:cubicBezTo>
                <a:cubicBezTo>
                  <a:pt x="18915" y="10846"/>
                  <a:pt x="19029" y="9731"/>
                  <a:pt x="19498" y="8744"/>
                </a:cubicBezTo>
                <a:cubicBezTo>
                  <a:pt x="19731" y="8250"/>
                  <a:pt x="20049" y="7787"/>
                  <a:pt x="20437" y="7375"/>
                </a:cubicBezTo>
                <a:cubicBezTo>
                  <a:pt x="20631" y="7168"/>
                  <a:pt x="20842" y="6975"/>
                  <a:pt x="21069" y="6796"/>
                </a:cubicBezTo>
                <a:cubicBezTo>
                  <a:pt x="21086" y="6782"/>
                  <a:pt x="21104" y="6768"/>
                  <a:pt x="21121" y="6753"/>
                </a:cubicBezTo>
                <a:cubicBezTo>
                  <a:pt x="21140" y="6737"/>
                  <a:pt x="21177" y="6705"/>
                  <a:pt x="21195" y="6686"/>
                </a:cubicBezTo>
                <a:cubicBezTo>
                  <a:pt x="21240" y="6643"/>
                  <a:pt x="21283" y="6596"/>
                  <a:pt x="21321" y="6544"/>
                </a:cubicBezTo>
                <a:cubicBezTo>
                  <a:pt x="21399" y="6442"/>
                  <a:pt x="21460" y="6324"/>
                  <a:pt x="21494" y="6197"/>
                </a:cubicBezTo>
                <a:cubicBezTo>
                  <a:pt x="21566" y="5944"/>
                  <a:pt x="21522" y="5678"/>
                  <a:pt x="21405" y="5461"/>
                </a:cubicBezTo>
                <a:cubicBezTo>
                  <a:pt x="21288" y="5243"/>
                  <a:pt x="21103" y="5063"/>
                  <a:pt x="20865" y="4939"/>
                </a:cubicBezTo>
                <a:cubicBezTo>
                  <a:pt x="20628" y="4815"/>
                  <a:pt x="20329" y="4759"/>
                  <a:pt x="20048" y="4795"/>
                </a:cubicBezTo>
                <a:cubicBezTo>
                  <a:pt x="19978" y="4804"/>
                  <a:pt x="19909" y="4817"/>
                  <a:pt x="19844" y="4835"/>
                </a:cubicBezTo>
                <a:cubicBezTo>
                  <a:pt x="19803" y="4846"/>
                  <a:pt x="19762" y="4858"/>
                  <a:pt x="19722" y="4869"/>
                </a:cubicBezTo>
                <a:cubicBezTo>
                  <a:pt x="19653" y="4888"/>
                  <a:pt x="19578" y="4908"/>
                  <a:pt x="19506" y="4926"/>
                </a:cubicBezTo>
                <a:cubicBezTo>
                  <a:pt x="19359" y="4961"/>
                  <a:pt x="19210" y="4992"/>
                  <a:pt x="19061" y="5018"/>
                </a:cubicBezTo>
                <a:cubicBezTo>
                  <a:pt x="18464" y="5122"/>
                  <a:pt x="17850" y="5149"/>
                  <a:pt x="17247" y="5096"/>
                </a:cubicBezTo>
                <a:cubicBezTo>
                  <a:pt x="16038" y="4993"/>
                  <a:pt x="14879" y="4552"/>
                  <a:pt x="13962" y="3850"/>
                </a:cubicBezTo>
                <a:cubicBezTo>
                  <a:pt x="13042" y="3152"/>
                  <a:pt x="12373" y="2202"/>
                  <a:pt x="12076" y="1166"/>
                </a:cubicBezTo>
                <a:cubicBezTo>
                  <a:pt x="12058" y="1101"/>
                  <a:pt x="12040" y="1035"/>
                  <a:pt x="12024" y="970"/>
                </a:cubicBezTo>
                <a:cubicBezTo>
                  <a:pt x="12015" y="933"/>
                  <a:pt x="12007" y="897"/>
                  <a:pt x="11999" y="860"/>
                </a:cubicBezTo>
                <a:cubicBezTo>
                  <a:pt x="11996" y="851"/>
                  <a:pt x="11993" y="842"/>
                  <a:pt x="11991" y="833"/>
                </a:cubicBezTo>
                <a:cubicBezTo>
                  <a:pt x="11985" y="814"/>
                  <a:pt x="11981" y="795"/>
                  <a:pt x="11975" y="776"/>
                </a:cubicBezTo>
                <a:cubicBezTo>
                  <a:pt x="11964" y="744"/>
                  <a:pt x="11952" y="714"/>
                  <a:pt x="11938" y="683"/>
                </a:cubicBezTo>
                <a:cubicBezTo>
                  <a:pt x="11830" y="436"/>
                  <a:pt x="11599" y="233"/>
                  <a:pt x="11351" y="127"/>
                </a:cubicBezTo>
                <a:cubicBezTo>
                  <a:pt x="11102" y="18"/>
                  <a:pt x="10837" y="-17"/>
                  <a:pt x="10576" y="7"/>
                </a:cubicBezTo>
                <a:close/>
                <a:moveTo>
                  <a:pt x="10690" y="939"/>
                </a:moveTo>
                <a:cubicBezTo>
                  <a:pt x="10756" y="932"/>
                  <a:pt x="10831" y="943"/>
                  <a:pt x="10877" y="965"/>
                </a:cubicBezTo>
                <a:cubicBezTo>
                  <a:pt x="10925" y="987"/>
                  <a:pt x="10938" y="1005"/>
                  <a:pt x="10951" y="1030"/>
                </a:cubicBezTo>
                <a:cubicBezTo>
                  <a:pt x="10952" y="1034"/>
                  <a:pt x="10955" y="1037"/>
                  <a:pt x="10957" y="1040"/>
                </a:cubicBezTo>
                <a:cubicBezTo>
                  <a:pt x="10959" y="1048"/>
                  <a:pt x="10961" y="1055"/>
                  <a:pt x="10962" y="1063"/>
                </a:cubicBezTo>
                <a:cubicBezTo>
                  <a:pt x="10971" y="1097"/>
                  <a:pt x="10978" y="1132"/>
                  <a:pt x="10986" y="1167"/>
                </a:cubicBezTo>
                <a:cubicBezTo>
                  <a:pt x="11004" y="1244"/>
                  <a:pt x="11024" y="1321"/>
                  <a:pt x="11046" y="1397"/>
                </a:cubicBezTo>
                <a:cubicBezTo>
                  <a:pt x="11396" y="2620"/>
                  <a:pt x="12185" y="3739"/>
                  <a:pt x="13268" y="4560"/>
                </a:cubicBezTo>
                <a:cubicBezTo>
                  <a:pt x="13808" y="4971"/>
                  <a:pt x="14419" y="5310"/>
                  <a:pt x="15076" y="5559"/>
                </a:cubicBezTo>
                <a:cubicBezTo>
                  <a:pt x="15732" y="5808"/>
                  <a:pt x="16433" y="5965"/>
                  <a:pt x="17142" y="6027"/>
                </a:cubicBezTo>
                <a:cubicBezTo>
                  <a:pt x="17851" y="6091"/>
                  <a:pt x="18569" y="6058"/>
                  <a:pt x="19267" y="5936"/>
                </a:cubicBezTo>
                <a:cubicBezTo>
                  <a:pt x="19441" y="5906"/>
                  <a:pt x="19615" y="5871"/>
                  <a:pt x="19786" y="5830"/>
                </a:cubicBezTo>
                <a:cubicBezTo>
                  <a:pt x="19872" y="5809"/>
                  <a:pt x="19955" y="5788"/>
                  <a:pt x="20044" y="5763"/>
                </a:cubicBezTo>
                <a:cubicBezTo>
                  <a:pt x="20082" y="5753"/>
                  <a:pt x="20119" y="5741"/>
                  <a:pt x="20157" y="5731"/>
                </a:cubicBezTo>
                <a:cubicBezTo>
                  <a:pt x="20170" y="5727"/>
                  <a:pt x="20182" y="5725"/>
                  <a:pt x="20194" y="5724"/>
                </a:cubicBezTo>
                <a:cubicBezTo>
                  <a:pt x="20240" y="5719"/>
                  <a:pt x="20282" y="5725"/>
                  <a:pt x="20330" y="5749"/>
                </a:cubicBezTo>
                <a:cubicBezTo>
                  <a:pt x="20377" y="5773"/>
                  <a:pt x="20423" y="5816"/>
                  <a:pt x="20447" y="5861"/>
                </a:cubicBezTo>
                <a:cubicBezTo>
                  <a:pt x="20471" y="5907"/>
                  <a:pt x="20472" y="5946"/>
                  <a:pt x="20464" y="5976"/>
                </a:cubicBezTo>
                <a:cubicBezTo>
                  <a:pt x="20460" y="5992"/>
                  <a:pt x="20451" y="6007"/>
                  <a:pt x="20437" y="6026"/>
                </a:cubicBezTo>
                <a:cubicBezTo>
                  <a:pt x="20430" y="6035"/>
                  <a:pt x="20422" y="6045"/>
                  <a:pt x="20412" y="6055"/>
                </a:cubicBezTo>
                <a:cubicBezTo>
                  <a:pt x="20408" y="6058"/>
                  <a:pt x="20404" y="6063"/>
                  <a:pt x="20400" y="6067"/>
                </a:cubicBezTo>
                <a:cubicBezTo>
                  <a:pt x="20387" y="6077"/>
                  <a:pt x="20374" y="6087"/>
                  <a:pt x="20361" y="6098"/>
                </a:cubicBezTo>
                <a:cubicBezTo>
                  <a:pt x="20096" y="6307"/>
                  <a:pt x="19848" y="6534"/>
                  <a:pt x="19620" y="6776"/>
                </a:cubicBezTo>
                <a:cubicBezTo>
                  <a:pt x="19166" y="7259"/>
                  <a:pt x="18792" y="7802"/>
                  <a:pt x="18518" y="8384"/>
                </a:cubicBezTo>
                <a:cubicBezTo>
                  <a:pt x="17967" y="9545"/>
                  <a:pt x="17832" y="10861"/>
                  <a:pt x="18149" y="12092"/>
                </a:cubicBezTo>
                <a:cubicBezTo>
                  <a:pt x="18461" y="13325"/>
                  <a:pt x="19212" y="14457"/>
                  <a:pt x="20242" y="15317"/>
                </a:cubicBezTo>
                <a:cubicBezTo>
                  <a:pt x="20298" y="15362"/>
                  <a:pt x="20351" y="15407"/>
                  <a:pt x="20406" y="15453"/>
                </a:cubicBezTo>
                <a:cubicBezTo>
                  <a:pt x="20424" y="15469"/>
                  <a:pt x="20435" y="15481"/>
                  <a:pt x="20441" y="15494"/>
                </a:cubicBezTo>
                <a:cubicBezTo>
                  <a:pt x="20452" y="15517"/>
                  <a:pt x="20457" y="15552"/>
                  <a:pt x="20441" y="15604"/>
                </a:cubicBezTo>
                <a:cubicBezTo>
                  <a:pt x="20425" y="15654"/>
                  <a:pt x="20383" y="15711"/>
                  <a:pt x="20336" y="15748"/>
                </a:cubicBezTo>
                <a:cubicBezTo>
                  <a:pt x="20287" y="15786"/>
                  <a:pt x="20243" y="15799"/>
                  <a:pt x="20217" y="15799"/>
                </a:cubicBezTo>
                <a:cubicBezTo>
                  <a:pt x="20210" y="15800"/>
                  <a:pt x="20161" y="15791"/>
                  <a:pt x="20161" y="15791"/>
                </a:cubicBezTo>
                <a:cubicBezTo>
                  <a:pt x="20157" y="15790"/>
                  <a:pt x="20001" y="15744"/>
                  <a:pt x="19916" y="15722"/>
                </a:cubicBezTo>
                <a:cubicBezTo>
                  <a:pt x="19745" y="15678"/>
                  <a:pt x="19573" y="15638"/>
                  <a:pt x="19399" y="15605"/>
                </a:cubicBezTo>
                <a:cubicBezTo>
                  <a:pt x="19051" y="15539"/>
                  <a:pt x="18695" y="15496"/>
                  <a:pt x="18339" y="15477"/>
                </a:cubicBezTo>
                <a:cubicBezTo>
                  <a:pt x="16916" y="15396"/>
                  <a:pt x="15467" y="15707"/>
                  <a:pt x="14248" y="16364"/>
                </a:cubicBezTo>
                <a:cubicBezTo>
                  <a:pt x="13023" y="17017"/>
                  <a:pt x="12047" y="18016"/>
                  <a:pt x="11472" y="19165"/>
                </a:cubicBezTo>
                <a:cubicBezTo>
                  <a:pt x="11327" y="19452"/>
                  <a:pt x="11208" y="19748"/>
                  <a:pt x="11112" y="20050"/>
                </a:cubicBezTo>
                <a:cubicBezTo>
                  <a:pt x="11088" y="20126"/>
                  <a:pt x="11065" y="20201"/>
                  <a:pt x="11044" y="20277"/>
                </a:cubicBezTo>
                <a:cubicBezTo>
                  <a:pt x="11024" y="20349"/>
                  <a:pt x="11002" y="20449"/>
                  <a:pt x="10992" y="20490"/>
                </a:cubicBezTo>
                <a:cubicBezTo>
                  <a:pt x="10984" y="20517"/>
                  <a:pt x="10966" y="20544"/>
                  <a:pt x="10920" y="20575"/>
                </a:cubicBezTo>
                <a:cubicBezTo>
                  <a:pt x="10874" y="20606"/>
                  <a:pt x="10803" y="20629"/>
                  <a:pt x="10739" y="20632"/>
                </a:cubicBezTo>
                <a:cubicBezTo>
                  <a:pt x="10674" y="20636"/>
                  <a:pt x="10625" y="20620"/>
                  <a:pt x="10603" y="20606"/>
                </a:cubicBezTo>
                <a:cubicBezTo>
                  <a:pt x="10582" y="20593"/>
                  <a:pt x="10562" y="20572"/>
                  <a:pt x="10545" y="20521"/>
                </a:cubicBezTo>
                <a:cubicBezTo>
                  <a:pt x="10544" y="20518"/>
                  <a:pt x="10537" y="20497"/>
                  <a:pt x="10535" y="20488"/>
                </a:cubicBezTo>
                <a:cubicBezTo>
                  <a:pt x="10531" y="20472"/>
                  <a:pt x="10529" y="20456"/>
                  <a:pt x="10525" y="20440"/>
                </a:cubicBezTo>
                <a:cubicBezTo>
                  <a:pt x="10516" y="20401"/>
                  <a:pt x="10505" y="20363"/>
                  <a:pt x="10496" y="20325"/>
                </a:cubicBezTo>
                <a:cubicBezTo>
                  <a:pt x="10477" y="20248"/>
                  <a:pt x="10457" y="20171"/>
                  <a:pt x="10434" y="20095"/>
                </a:cubicBezTo>
                <a:cubicBezTo>
                  <a:pt x="10072" y="18874"/>
                  <a:pt x="9270" y="17762"/>
                  <a:pt x="8179" y="16951"/>
                </a:cubicBezTo>
                <a:cubicBezTo>
                  <a:pt x="7092" y="16135"/>
                  <a:pt x="5714" y="15623"/>
                  <a:pt x="4293" y="15509"/>
                </a:cubicBezTo>
                <a:cubicBezTo>
                  <a:pt x="3583" y="15451"/>
                  <a:pt x="2864" y="15490"/>
                  <a:pt x="2167" y="15619"/>
                </a:cubicBezTo>
                <a:cubicBezTo>
                  <a:pt x="1992" y="15652"/>
                  <a:pt x="1819" y="15689"/>
                  <a:pt x="1648" y="15732"/>
                </a:cubicBezTo>
                <a:cubicBezTo>
                  <a:pt x="1605" y="15743"/>
                  <a:pt x="1562" y="15755"/>
                  <a:pt x="1519" y="15767"/>
                </a:cubicBezTo>
                <a:cubicBezTo>
                  <a:pt x="1385" y="15804"/>
                  <a:pt x="1252" y="15803"/>
                  <a:pt x="1169" y="15677"/>
                </a:cubicBezTo>
                <a:cubicBezTo>
                  <a:pt x="1064" y="15516"/>
                  <a:pt x="1175" y="15420"/>
                  <a:pt x="1199" y="15401"/>
                </a:cubicBezTo>
                <a:cubicBezTo>
                  <a:pt x="1231" y="15374"/>
                  <a:pt x="1263" y="15347"/>
                  <a:pt x="1296" y="15321"/>
                </a:cubicBezTo>
                <a:cubicBezTo>
                  <a:pt x="1554" y="15104"/>
                  <a:pt x="1794" y="14872"/>
                  <a:pt x="2013" y="14624"/>
                </a:cubicBezTo>
                <a:cubicBezTo>
                  <a:pt x="2451" y="14129"/>
                  <a:pt x="2806" y="13573"/>
                  <a:pt x="3059" y="12985"/>
                </a:cubicBezTo>
                <a:cubicBezTo>
                  <a:pt x="3570" y="11808"/>
                  <a:pt x="3690" y="10516"/>
                  <a:pt x="3374" y="9321"/>
                </a:cubicBezTo>
                <a:cubicBezTo>
                  <a:pt x="3218" y="8723"/>
                  <a:pt x="2957" y="8147"/>
                  <a:pt x="2596" y="7620"/>
                </a:cubicBezTo>
                <a:cubicBezTo>
                  <a:pt x="2237" y="7093"/>
                  <a:pt x="1772" y="6610"/>
                  <a:pt x="1237" y="6202"/>
                </a:cubicBezTo>
                <a:cubicBezTo>
                  <a:pt x="1226" y="6214"/>
                  <a:pt x="1214" y="6225"/>
                  <a:pt x="1202" y="6237"/>
                </a:cubicBezTo>
                <a:lnTo>
                  <a:pt x="1200" y="6237"/>
                </a:lnTo>
                <a:cubicBezTo>
                  <a:pt x="1212" y="6225"/>
                  <a:pt x="1224" y="6213"/>
                  <a:pt x="1235" y="6201"/>
                </a:cubicBezTo>
                <a:cubicBezTo>
                  <a:pt x="1159" y="6143"/>
                  <a:pt x="1110" y="6084"/>
                  <a:pt x="1088" y="6034"/>
                </a:cubicBezTo>
                <a:cubicBezTo>
                  <a:pt x="1066" y="5985"/>
                  <a:pt x="1066" y="5946"/>
                  <a:pt x="1076" y="5912"/>
                </a:cubicBezTo>
                <a:cubicBezTo>
                  <a:pt x="1087" y="5879"/>
                  <a:pt x="1112" y="5849"/>
                  <a:pt x="1144" y="5830"/>
                </a:cubicBezTo>
                <a:cubicBezTo>
                  <a:pt x="1177" y="5812"/>
                  <a:pt x="1215" y="5802"/>
                  <a:pt x="1274" y="5806"/>
                </a:cubicBezTo>
                <a:cubicBezTo>
                  <a:pt x="1304" y="5809"/>
                  <a:pt x="1337" y="5813"/>
                  <a:pt x="1375" y="5827"/>
                </a:cubicBezTo>
                <a:cubicBezTo>
                  <a:pt x="1413" y="5840"/>
                  <a:pt x="1452" y="5854"/>
                  <a:pt x="1490" y="5866"/>
                </a:cubicBezTo>
                <a:cubicBezTo>
                  <a:pt x="1532" y="5880"/>
                  <a:pt x="1573" y="5892"/>
                  <a:pt x="1614" y="5906"/>
                </a:cubicBezTo>
                <a:cubicBezTo>
                  <a:pt x="1783" y="5958"/>
                  <a:pt x="1954" y="6002"/>
                  <a:pt x="2126" y="6039"/>
                </a:cubicBezTo>
                <a:cubicBezTo>
                  <a:pt x="2469" y="6113"/>
                  <a:pt x="2817" y="6157"/>
                  <a:pt x="3166" y="6173"/>
                </a:cubicBezTo>
                <a:cubicBezTo>
                  <a:pt x="4564" y="6236"/>
                  <a:pt x="5943" y="5861"/>
                  <a:pt x="7166" y="5228"/>
                </a:cubicBezTo>
                <a:cubicBezTo>
                  <a:pt x="8399" y="4590"/>
                  <a:pt x="9395" y="3609"/>
                  <a:pt x="9989" y="2465"/>
                </a:cubicBezTo>
                <a:cubicBezTo>
                  <a:pt x="10138" y="2179"/>
                  <a:pt x="10261" y="1883"/>
                  <a:pt x="10360" y="1581"/>
                </a:cubicBezTo>
                <a:cubicBezTo>
                  <a:pt x="10410" y="1429"/>
                  <a:pt x="10452" y="1280"/>
                  <a:pt x="10490" y="1123"/>
                </a:cubicBezTo>
                <a:cubicBezTo>
                  <a:pt x="10494" y="1105"/>
                  <a:pt x="10499" y="1087"/>
                  <a:pt x="10504" y="1069"/>
                </a:cubicBezTo>
                <a:cubicBezTo>
                  <a:pt x="10505" y="1064"/>
                  <a:pt x="10506" y="1059"/>
                  <a:pt x="10508" y="1054"/>
                </a:cubicBezTo>
                <a:cubicBezTo>
                  <a:pt x="10508" y="1051"/>
                  <a:pt x="10509" y="1048"/>
                  <a:pt x="10510" y="1045"/>
                </a:cubicBezTo>
                <a:cubicBezTo>
                  <a:pt x="10513" y="1036"/>
                  <a:pt x="10516" y="1028"/>
                  <a:pt x="10519" y="1021"/>
                </a:cubicBezTo>
                <a:cubicBezTo>
                  <a:pt x="10527" y="1008"/>
                  <a:pt x="10534" y="999"/>
                  <a:pt x="10547" y="989"/>
                </a:cubicBezTo>
                <a:cubicBezTo>
                  <a:pt x="10570" y="968"/>
                  <a:pt x="10623" y="945"/>
                  <a:pt x="10690" y="939"/>
                </a:cubicBezTo>
                <a:close/>
              </a:path>
            </a:pathLst>
          </a:custGeom>
          <a:solidFill>
            <a:srgbClr val="FFFFFF">
              <a:lumMod val="95000"/>
            </a:srgbClr>
          </a:solidFill>
        </p:spPr>
        <p:txBody>
          <a:bodyPr vert="horz" wrap="square" lIns="91440" tIns="45720" rIns="91440" bIns="45720" anchor="ctr">
            <a:normAutofit/>
          </a:bodyPr>
          <a:lstStyle/>
          <a:p>
            <a:pPr marL="0" algn="ctr"/>
            <a:endParaRPr/>
          </a:p>
        </p:txBody>
      </p:sp>
      <p:sp>
        <p:nvSpPr>
          <p:cNvPr id="8" name="TextBox 8"/>
          <p:cNvSpPr txBox="1"/>
          <p:nvPr/>
        </p:nvSpPr>
        <p:spPr>
          <a:xfrm>
            <a:off x="8337206" y="3586331"/>
            <a:ext cx="3180900" cy="1127760"/>
          </a:xfrm>
          <a:prstGeom prst="rect">
            <a:avLst/>
          </a:prstGeom>
          <a:noFill/>
        </p:spPr>
        <p:txBody>
          <a:bodyPr vert="horz" wrap="square" lIns="91440" tIns="45720" rIns="91440" bIns="45720" rtlCol="0" anchor="t">
            <a:spAutoFit/>
          </a:bodyPr>
          <a:lstStyle/>
          <a:p>
            <a:pPr marL="0" algn="r">
              <a:lnSpc>
                <a:spcPct val="120000"/>
              </a:lnSpc>
              <a:defRPr/>
            </a:pPr>
            <a:r>
              <a:rPr lang="en-US" sz="1400" b="0" i="0" u="none" baseline="0">
                <a:solidFill>
                  <a:srgbClr val="000000"/>
                </a:solidFill>
                <a:latin typeface="Arial"/>
                <a:ea typeface="Arial"/>
              </a:rPr>
              <a:t>Certifications will be issued upon successful completion of training modules, reinforcing the value of the training while motivating employees to pursue further learning opportunities.</a:t>
            </a:r>
            <a:endParaRPr lang="en-US" sz="1100"/>
          </a:p>
        </p:txBody>
      </p:sp>
      <p:sp>
        <p:nvSpPr>
          <p:cNvPr id="9" name="AutoShape 9"/>
          <p:cNvSpPr/>
          <p:nvPr/>
        </p:nvSpPr>
        <p:spPr>
          <a:xfrm>
            <a:off x="8337206" y="3230746"/>
            <a:ext cx="3180900" cy="342145"/>
          </a:xfrm>
          <a:prstGeom prst="rect">
            <a:avLst/>
          </a:prstGeom>
        </p:spPr>
        <p:txBody>
          <a:bodyPr vert="horz" wrap="square" lIns="91440" tIns="45720" rIns="91440" bIns="45720" anchor="t">
            <a:spAutoFit/>
          </a:bodyPr>
          <a:lstStyle/>
          <a:p>
            <a:pPr marL="0" algn="r">
              <a:lnSpc>
                <a:spcPct val="110000"/>
              </a:lnSpc>
              <a:spcBef>
                <a:spcPct val="0"/>
              </a:spcBef>
            </a:pPr>
            <a:r>
              <a:rPr lang="en-US" sz="1600" b="1" i="0" u="none" baseline="0">
                <a:solidFill>
                  <a:srgbClr val="000000"/>
                </a:solidFill>
                <a:latin typeface="Arial"/>
                <a:ea typeface="Arial"/>
              </a:rPr>
              <a:t>Issuing Certifications</a:t>
            </a:r>
          </a:p>
        </p:txBody>
      </p:sp>
      <p:sp>
        <p:nvSpPr>
          <p:cNvPr id="10" name="TextBox 10"/>
          <p:cNvSpPr txBox="1"/>
          <p:nvPr/>
        </p:nvSpPr>
        <p:spPr>
          <a:xfrm>
            <a:off x="672306" y="3586331"/>
            <a:ext cx="3180900" cy="1127760"/>
          </a:xfrm>
          <a:prstGeom prst="rect">
            <a:avLst/>
          </a:prstGeom>
          <a:noFill/>
        </p:spPr>
        <p:txBody>
          <a:bodyPr vert="horz" wrap="square" lIns="91440" tIns="45720" rIns="91440" bIns="45720" rtlCol="0" anchor="t">
            <a:spAutoFit/>
          </a:bodyPr>
          <a:lstStyle/>
          <a:p>
            <a:pPr marL="0" algn="l">
              <a:lnSpc>
                <a:spcPct val="120000"/>
              </a:lnSpc>
              <a:defRPr/>
            </a:pPr>
            <a:r>
              <a:rPr lang="en-US" sz="1400" b="0" i="0" u="none" baseline="0">
                <a:solidFill>
                  <a:srgbClr val="000000"/>
                </a:solidFill>
                <a:latin typeface="Arial"/>
                <a:ea typeface="Arial"/>
              </a:rPr>
              <a:t>A robust system for tracking course completion will be implemented, analyzing data to ensure compliance and effectiveness in training, and providing instant feedback to employees on their progress.</a:t>
            </a:r>
            <a:endParaRPr lang="en-US" sz="1100"/>
          </a:p>
        </p:txBody>
      </p:sp>
      <p:sp>
        <p:nvSpPr>
          <p:cNvPr id="11" name="AutoShape 11"/>
          <p:cNvSpPr/>
          <p:nvPr/>
        </p:nvSpPr>
        <p:spPr>
          <a:xfrm>
            <a:off x="672306" y="3230746"/>
            <a:ext cx="3180900" cy="342145"/>
          </a:xfrm>
          <a:prstGeom prst="rect">
            <a:avLst/>
          </a:prstGeom>
        </p:spPr>
        <p:txBody>
          <a:bodyPr vert="horz" wrap="square" lIns="91440" tIns="45720" rIns="91440" bIns="45720" anchor="t">
            <a:spAutoFit/>
          </a:bodyPr>
          <a:lstStyle/>
          <a:p>
            <a:pPr marL="0" algn="l">
              <a:lnSpc>
                <a:spcPct val="110000"/>
              </a:lnSpc>
              <a:spcBef>
                <a:spcPct val="0"/>
              </a:spcBef>
            </a:pPr>
            <a:r>
              <a:rPr lang="en-US" sz="1600" b="1" i="0" u="none" baseline="0">
                <a:solidFill>
                  <a:srgbClr val="000000"/>
                </a:solidFill>
                <a:latin typeface="Arial"/>
                <a:ea typeface="Arial"/>
              </a:rPr>
              <a:t>Tracking Completion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Expansion Opportunities</a:t>
            </a:r>
          </a:p>
        </p:txBody>
      </p:sp>
      <p:sp>
        <p:nvSpPr>
          <p:cNvPr id="3" name="AutoShape 3"/>
          <p:cNvSpPr/>
          <p:nvPr/>
        </p:nvSpPr>
        <p:spPr>
          <a:xfrm>
            <a:off x="734756" y="1314282"/>
            <a:ext cx="5272293" cy="2224470"/>
          </a:xfrm>
          <a:prstGeom prst="roundRect">
            <a:avLst>
              <a:gd name="adj" fmla="val 0"/>
            </a:avLst>
          </a:prstGeom>
          <a:blipFill>
            <a:blip r:embed="rId2"/>
            <a:stretch>
              <a:fillRect t="-45063" b="-44548"/>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4" name="AutoShape 4"/>
          <p:cNvSpPr/>
          <p:nvPr/>
        </p:nvSpPr>
        <p:spPr>
          <a:xfrm>
            <a:off x="734756" y="3660443"/>
            <a:ext cx="5272293" cy="2224470"/>
          </a:xfrm>
          <a:prstGeom prst="roundRect">
            <a:avLst>
              <a:gd name="adj" fmla="val 0"/>
            </a:avLst>
          </a:prstGeom>
          <a:blipFill>
            <a:blip r:embed="rId3"/>
            <a:stretch>
              <a:fillRect t="-129109" b="-127646"/>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5" name="AutoShape 5"/>
          <p:cNvSpPr/>
          <p:nvPr/>
        </p:nvSpPr>
        <p:spPr>
          <a:xfrm>
            <a:off x="7052881" y="1629606"/>
            <a:ext cx="4377066" cy="495108"/>
          </a:xfrm>
          <a:prstGeom prst="rect">
            <a:avLst/>
          </a:prstGeom>
          <a:solidFill>
            <a:srgbClr val="FFFFFF"/>
          </a:solidFill>
          <a:ln w="6350" cap="flat" cmpd="sng">
            <a:solidFill>
              <a:srgbClr val="000000">
                <a:alpha val="20000"/>
              </a:srgbClr>
            </a:solidFill>
            <a:prstDash val="solid"/>
          </a:ln>
        </p:spPr>
        <p:txBody>
          <a:bodyPr vert="horz" lIns="91440" tIns="45720" rIns="91440" bIns="45720" anchor="ctr">
            <a:normAutofit/>
          </a:bodyPr>
          <a:lstStyle/>
          <a:p>
            <a:pPr marL="0" algn="l">
              <a:lnSpc>
                <a:spcPct val="130000"/>
              </a:lnSpc>
              <a:spcBef>
                <a:spcPct val="0"/>
              </a:spcBef>
            </a:pPr>
            <a:r>
              <a:rPr lang="zh-CN" altLang="en-US" sz="1600" b="1" i="0" u="none" baseline="0">
                <a:solidFill>
                  <a:srgbClr val="000000"/>
                </a:solidFill>
                <a:latin typeface="微软雅黑"/>
                <a:ea typeface="微软雅黑"/>
              </a:rPr>
              <a:t>Scaling the Platform</a:t>
            </a:r>
          </a:p>
        </p:txBody>
      </p:sp>
      <p:sp>
        <p:nvSpPr>
          <p:cNvPr id="6" name="AutoShape 6"/>
          <p:cNvSpPr/>
          <p:nvPr/>
        </p:nvSpPr>
        <p:spPr>
          <a:xfrm>
            <a:off x="7052881" y="2130388"/>
            <a:ext cx="4377067" cy="166380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000000"/>
                </a:solidFill>
                <a:latin typeface="微软雅黑"/>
                <a:ea typeface="微软雅黑"/>
              </a:rPr>
              <a:t>Plans to scale the platform will be based on user feedback and data analytics, allowing for the adjustment of resources and potentially incorporating international training standards as the organization grows.</a:t>
            </a:r>
          </a:p>
        </p:txBody>
      </p:sp>
      <p:sp>
        <p:nvSpPr>
          <p:cNvPr id="7" name="AutoShape 7"/>
          <p:cNvSpPr/>
          <p:nvPr/>
        </p:nvSpPr>
        <p:spPr>
          <a:xfrm>
            <a:off x="6499491" y="1627364"/>
            <a:ext cx="511937" cy="511937"/>
          </a:xfrm>
          <a:prstGeom prst="rect">
            <a:avLst/>
          </a:prstGeom>
          <a:solidFill>
            <a:srgbClr val="768395"/>
          </a:solidFill>
          <a:ln cap="flat" cmpd="sng">
            <a:prstDash val="solid"/>
          </a:ln>
        </p:spPr>
        <p:txBody>
          <a:bodyPr vert="horz" lIns="91440" tIns="45720" rIns="91440" bIns="45720" anchor="ctr">
            <a:normAutofit/>
          </a:bodyPr>
          <a:lstStyle/>
          <a:p>
            <a:pPr marL="0" algn="ctr"/>
            <a:r>
              <a:rPr lang="en-US" sz="1800" b="1" i="0" u="none" baseline="0">
                <a:solidFill>
                  <a:schemeClr val="lt1"/>
                </a:solidFill>
                <a:latin typeface="Arial"/>
                <a:ea typeface="Arial"/>
              </a:rPr>
              <a:t>1</a:t>
            </a:r>
          </a:p>
        </p:txBody>
      </p:sp>
      <p:sp>
        <p:nvSpPr>
          <p:cNvPr id="8" name="AutoShape 8"/>
          <p:cNvSpPr/>
          <p:nvPr/>
        </p:nvSpPr>
        <p:spPr>
          <a:xfrm>
            <a:off x="7052882" y="4499684"/>
            <a:ext cx="4377066" cy="495108"/>
          </a:xfrm>
          <a:prstGeom prst="rect">
            <a:avLst/>
          </a:prstGeom>
          <a:solidFill>
            <a:schemeClr val="accent1">
              <a:alpha val="5000"/>
            </a:schemeClr>
          </a:solidFill>
          <a:ln w="6350" cap="flat" cmpd="sng">
            <a:solidFill>
              <a:schemeClr val="accent1">
                <a:alpha val="50000"/>
              </a:schemeClr>
            </a:solidFill>
            <a:prstDash val="solid"/>
          </a:ln>
        </p:spPr>
        <p:txBody>
          <a:bodyPr vert="horz" lIns="91440" tIns="45720" rIns="91440" bIns="45720" anchor="ctr">
            <a:normAutofit/>
          </a:bodyPr>
          <a:lstStyle/>
          <a:p>
            <a:pPr marL="0" algn="l">
              <a:lnSpc>
                <a:spcPct val="130000"/>
              </a:lnSpc>
              <a:spcBef>
                <a:spcPct val="0"/>
              </a:spcBef>
            </a:pPr>
            <a:r>
              <a:rPr lang="zh-CN" altLang="en-US" sz="1600" b="1" i="0" u="none" baseline="0">
                <a:solidFill>
                  <a:srgbClr val="000000"/>
                </a:solidFill>
                <a:latin typeface="微软雅黑"/>
                <a:ea typeface="微软雅黑"/>
              </a:rPr>
              <a:t>Integrating Feedback Mechanisms</a:t>
            </a:r>
          </a:p>
        </p:txBody>
      </p:sp>
      <p:sp>
        <p:nvSpPr>
          <p:cNvPr id="9" name="AutoShape 9"/>
          <p:cNvSpPr/>
          <p:nvPr/>
        </p:nvSpPr>
        <p:spPr>
          <a:xfrm>
            <a:off x="7052882" y="5000466"/>
            <a:ext cx="4377067" cy="166380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000000"/>
                </a:solidFill>
                <a:latin typeface="微软雅黑"/>
                <a:ea typeface="微软雅黑"/>
              </a:rPr>
              <a:t>Feedback mechanisms will be established to continuously gather input from employees regarding course effectiveness and platform usability, ensuring ongoing improvements and relevance in training offerings.</a:t>
            </a:r>
          </a:p>
        </p:txBody>
      </p:sp>
      <p:sp>
        <p:nvSpPr>
          <p:cNvPr id="10" name="AutoShape 10"/>
          <p:cNvSpPr/>
          <p:nvPr/>
        </p:nvSpPr>
        <p:spPr>
          <a:xfrm>
            <a:off x="6499492" y="4499136"/>
            <a:ext cx="511937" cy="511937"/>
          </a:xfrm>
          <a:prstGeom prst="rect">
            <a:avLst/>
          </a:prstGeom>
          <a:solidFill>
            <a:schemeClr val="accent1"/>
          </a:solidFill>
          <a:ln cap="flat" cmpd="sng">
            <a:prstDash val="solid"/>
          </a:ln>
        </p:spPr>
        <p:txBody>
          <a:bodyPr vert="horz" lIns="91440" tIns="45720" rIns="91440" bIns="45720" anchor="ctr">
            <a:normAutofit/>
          </a:bodyPr>
          <a:lstStyle/>
          <a:p>
            <a:pPr marL="0" algn="ctr"/>
            <a:r>
              <a:rPr lang="en-US" sz="1800" b="1" i="0" u="none" baseline="0">
                <a:solidFill>
                  <a:schemeClr val="lt1"/>
                </a:solidFill>
                <a:latin typeface="Arial"/>
                <a:ea typeface="Arial"/>
              </a:rPr>
              <a:t>2</a:t>
            </a:r>
          </a:p>
        </p:txBody>
      </p:sp>
      <p:cxnSp>
        <p:nvCxnSpPr>
          <p:cNvPr id="11" name="Connector 11"/>
          <p:cNvCxnSpPr/>
          <p:nvPr/>
        </p:nvCxnSpPr>
        <p:spPr>
          <a:xfrm>
            <a:off x="734756" y="5856677"/>
            <a:ext cx="5272293" cy="0"/>
          </a:xfrm>
          <a:prstGeom prst="line">
            <a:avLst/>
          </a:prstGeom>
          <a:ln w="57150" cap="flat" cmpd="sng">
            <a:solidFill>
              <a:schemeClr val="accent1"/>
            </a:solidFill>
            <a:prstDash val="soli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Long-term Vision</a:t>
            </a:r>
          </a:p>
        </p:txBody>
      </p:sp>
      <p:sp>
        <p:nvSpPr>
          <p:cNvPr id="3" name="AutoShape 3"/>
          <p:cNvSpPr/>
          <p:nvPr/>
        </p:nvSpPr>
        <p:spPr>
          <a:xfrm>
            <a:off x="748798" y="2323468"/>
            <a:ext cx="2286102" cy="2427446"/>
          </a:xfrm>
          <a:prstGeom prst="roundRect">
            <a:avLst>
              <a:gd name="adj" fmla="val 2500"/>
            </a:avLst>
          </a:prstGeom>
          <a:blipFill>
            <a:blip r:embed="rId2"/>
            <a:stretch>
              <a:fillRect/>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4" name="AutoShape 4"/>
          <p:cNvSpPr/>
          <p:nvPr/>
        </p:nvSpPr>
        <p:spPr>
          <a:xfrm>
            <a:off x="6228965" y="2327894"/>
            <a:ext cx="2286102" cy="2427446"/>
          </a:xfrm>
          <a:prstGeom prst="roundRect">
            <a:avLst>
              <a:gd name="adj" fmla="val 2500"/>
            </a:avLst>
          </a:prstGeom>
          <a:blipFill>
            <a:blip r:embed="rId3"/>
            <a:stretch>
              <a:fillRect/>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5" name="TextBox 5"/>
          <p:cNvSpPr txBox="1"/>
          <p:nvPr/>
        </p:nvSpPr>
        <p:spPr>
          <a:xfrm flipH="1">
            <a:off x="3886153" y="2154191"/>
            <a:ext cx="2034144" cy="338554"/>
          </a:xfrm>
          <a:prstGeom prst="rect">
            <a:avLst/>
          </a:prstGeom>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Sustaining Skill Growth</a:t>
            </a:r>
            <a:endParaRPr lang="en-US" sz="1100" dirty="0"/>
          </a:p>
        </p:txBody>
      </p:sp>
      <p:sp>
        <p:nvSpPr>
          <p:cNvPr id="6" name="AutoShape 6"/>
          <p:cNvSpPr/>
          <p:nvPr/>
        </p:nvSpPr>
        <p:spPr>
          <a:xfrm flipH="1">
            <a:off x="3886152" y="2773262"/>
            <a:ext cx="2209847" cy="328590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solidFill>
                <a:latin typeface="微软雅黑"/>
                <a:ea typeface="微软雅黑"/>
              </a:rPr>
              <a:t>The long-term vision focuses on maintaining an ongoing learning culture to ensure sustained skill growth across the organization, adapting to market changes and technological advancements.</a:t>
            </a:r>
          </a:p>
        </p:txBody>
      </p:sp>
      <p:sp>
        <p:nvSpPr>
          <p:cNvPr id="7" name="TextBox 7"/>
          <p:cNvSpPr txBox="1"/>
          <p:nvPr/>
        </p:nvSpPr>
        <p:spPr>
          <a:xfrm flipH="1">
            <a:off x="9291510" y="2154191"/>
            <a:ext cx="2034144" cy="338554"/>
          </a:xfrm>
          <a:prstGeom prst="rect">
            <a:avLst/>
          </a:prstGeom>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Aligning Training with Business Goals</a:t>
            </a:r>
            <a:endParaRPr lang="en-US" sz="1100" dirty="0"/>
          </a:p>
        </p:txBody>
      </p:sp>
      <p:sp>
        <p:nvSpPr>
          <p:cNvPr id="8" name="AutoShape 8"/>
          <p:cNvSpPr/>
          <p:nvPr/>
        </p:nvSpPr>
        <p:spPr>
          <a:xfrm flipH="1">
            <a:off x="9362364" y="2928306"/>
            <a:ext cx="2448635" cy="328590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solidFill>
                <a:latin typeface="微软雅黑"/>
                <a:ea typeface="微软雅黑"/>
              </a:rPr>
              <a:t>Aligning training initiatives with strategic business goals will be crucial for maximizing the return on investment in employee development, fostering a workforce that is not only skilled but also fully aligned with the organization's objectives.</a:t>
            </a:r>
          </a:p>
        </p:txBody>
      </p:sp>
      <p:grpSp>
        <p:nvGrpSpPr>
          <p:cNvPr id="9" name="Group 9"/>
          <p:cNvGrpSpPr/>
          <p:nvPr/>
        </p:nvGrpSpPr>
        <p:grpSpPr>
          <a:xfrm>
            <a:off x="8747782" y="2325694"/>
            <a:ext cx="444222" cy="444220"/>
            <a:chOff x="5472389" y="1968240"/>
            <a:chExt cx="444222" cy="444220"/>
          </a:xfrm>
        </p:grpSpPr>
        <p:sp>
          <p:nvSpPr>
            <p:cNvPr id="10" name="AutoShape 10"/>
            <p:cNvSpPr/>
            <p:nvPr/>
          </p:nvSpPr>
          <p:spPr>
            <a:xfrm>
              <a:off x="5472389" y="1968240"/>
              <a:ext cx="444222" cy="444220"/>
            </a:xfrm>
            <a:prstGeom prst="ellipse">
              <a:avLst/>
            </a:prstGeom>
            <a:solidFill>
              <a:schemeClr val="accent1"/>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1" name="Freeform 11"/>
            <p:cNvSpPr/>
            <p:nvPr/>
          </p:nvSpPr>
          <p:spPr>
            <a:xfrm>
              <a:off x="5591719" y="2096747"/>
              <a:ext cx="205561" cy="187207"/>
            </a:xfrm>
            <a:custGeom>
              <a:avLst/>
              <a:gdLst/>
              <a:ahLst/>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p:spPr>
          <p:txBody>
            <a:bodyPr vert="horz" lIns="91440" tIns="45720" rIns="91440" bIns="45720" anchor="t">
              <a:normAutofit/>
            </a:bodyPr>
            <a:lstStyle/>
            <a:p>
              <a:pPr marL="0" algn="l"/>
              <a:endParaRPr/>
            </a:p>
          </p:txBody>
        </p:sp>
      </p:grpSp>
      <p:grpSp>
        <p:nvGrpSpPr>
          <p:cNvPr id="12" name="Group 12"/>
          <p:cNvGrpSpPr/>
          <p:nvPr/>
        </p:nvGrpSpPr>
        <p:grpSpPr>
          <a:xfrm>
            <a:off x="3339217" y="2323468"/>
            <a:ext cx="444222" cy="444220"/>
            <a:chOff x="3866383" y="1968240"/>
            <a:chExt cx="444222" cy="444220"/>
          </a:xfrm>
        </p:grpSpPr>
        <p:sp>
          <p:nvSpPr>
            <p:cNvPr id="13" name="AutoShape 13"/>
            <p:cNvSpPr/>
            <p:nvPr/>
          </p:nvSpPr>
          <p:spPr>
            <a:xfrm>
              <a:off x="3866383" y="1968240"/>
              <a:ext cx="444222" cy="444220"/>
            </a:xfrm>
            <a:prstGeom prst="ellipse">
              <a:avLst/>
            </a:prstGeom>
            <a:solidFill>
              <a:srgbClr val="000000">
                <a:alpha val="50000"/>
                <a:lumMod val="50000"/>
                <a:lumOff val="50000"/>
              </a:srgbClr>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4" name="Freeform 14"/>
            <p:cNvSpPr/>
            <p:nvPr/>
          </p:nvSpPr>
          <p:spPr>
            <a:xfrm>
              <a:off x="3985714" y="2113265"/>
              <a:ext cx="205561" cy="154170"/>
            </a:xfrm>
            <a:custGeom>
              <a:avLst/>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p:spPr>
          <p:txBody>
            <a:bodyPr vert="horz" lIns="91440" tIns="45720" rIns="91440" bIns="45720" anchor="t">
              <a:normAutofit/>
            </a:bodyPr>
            <a:lstStyle/>
            <a:p>
              <a:pPr marL="0" algn="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3382962" y="2743200"/>
            <a:ext cx="5426076" cy="1621509"/>
          </a:xfrm>
        </p:spPr>
        <p:txBody>
          <a:bodyPr vert="horz" lIns="91440" tIns="45720" rIns="91440" bIns="45720" anchor="b">
            <a:normAutofit/>
          </a:bodyPr>
          <a:lstStyle/>
          <a:p>
            <a:pPr marL="0" indent="0">
              <a:lnSpc>
                <a:spcPct val="90000"/>
              </a:lnSpc>
              <a:spcBef>
                <a:spcPct val="0"/>
              </a:spcBef>
            </a:pPr>
            <a:r>
              <a:rPr lang="zh-CN" altLang="en-US" sz="8800" b="1" i="0" u="none" baseline="0" dirty="0">
                <a:solidFill>
                  <a:srgbClr val="FFFFFF"/>
                </a:solidFill>
                <a:latin typeface="+mn-ea"/>
                <a:ea typeface="+mn-ea"/>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4575142" y="1123946"/>
            <a:ext cx="3041716" cy="766917"/>
          </a:xfrm>
          <a:prstGeom prst="roundRect">
            <a:avLst>
              <a:gd name="adj" fmla="val 50000"/>
            </a:avLst>
          </a:prstGeom>
          <a:solidFill>
            <a:schemeClr val="accent1"/>
          </a:solidFill>
          <a:ln cap="flat" cmpd="sng">
            <a:prstDash val="solid"/>
          </a:ln>
        </p:spPr>
        <p:txBody>
          <a:bodyPr vert="horz" wrap="square" lIns="91440" tIns="45720" rIns="91440" bIns="45720" anchor="ctr">
            <a:normAutofit/>
          </a:bodyPr>
          <a:lstStyle/>
          <a:p>
            <a:pPr marL="0" algn="ctr"/>
            <a:r>
              <a:rPr lang="en-US" sz="2800" b="0" i="0" u="none" spc="300" baseline="0">
                <a:solidFill>
                  <a:schemeClr val="lt1"/>
                </a:solidFill>
                <a:latin typeface="Arial"/>
                <a:ea typeface="Arial"/>
              </a:rPr>
              <a:t>Contents</a:t>
            </a:r>
          </a:p>
        </p:txBody>
      </p:sp>
      <p:sp>
        <p:nvSpPr>
          <p:cNvPr id="3" name="AutoShape 3"/>
          <p:cNvSpPr/>
          <p:nvPr/>
        </p:nvSpPr>
        <p:spPr>
          <a:xfrm>
            <a:off x="1134805" y="3513844"/>
            <a:ext cx="805186" cy="803582"/>
          </a:xfrm>
          <a:prstGeom prst="octagon">
            <a:avLst>
              <a:gd name="adj" fmla="val 24733"/>
            </a:avLst>
          </a:prstGeom>
          <a:solidFill>
            <a:srgbClr val="FFFFFF"/>
          </a:solidFill>
          <a:ln w="28575">
            <a:solidFill>
              <a:schemeClr val="accent1"/>
            </a:solidFill>
            <a:prstDash val="solid"/>
          </a:ln>
        </p:spPr>
        <p:txBody>
          <a:bodyPr vert="horz" wrap="square" lIns="91440" tIns="45720" rIns="91440" bIns="45720" anchor="ctr">
            <a:prstTxWarp prst="textNoShape">
              <a:avLst/>
            </a:prstTxWarp>
            <a:normAutofit/>
          </a:bodyPr>
          <a:lstStyle/>
          <a:p>
            <a:pPr marL="0" algn="ctr"/>
            <a:r>
              <a:rPr lang="en-US" b="0" i="1" u="none" baseline="0">
                <a:solidFill>
                  <a:srgbClr val="000000"/>
                </a:solidFill>
                <a:latin typeface="Arial"/>
                <a:ea typeface="Arial"/>
              </a:rPr>
              <a:t>01</a:t>
            </a:r>
          </a:p>
        </p:txBody>
      </p:sp>
      <p:sp>
        <p:nvSpPr>
          <p:cNvPr id="4" name="AutoShape 4"/>
          <p:cNvSpPr/>
          <p:nvPr/>
        </p:nvSpPr>
        <p:spPr>
          <a:xfrm>
            <a:off x="2958246" y="2891446"/>
            <a:ext cx="805186" cy="803582"/>
          </a:xfrm>
          <a:prstGeom prst="octagon">
            <a:avLst>
              <a:gd name="adj" fmla="val 24733"/>
            </a:avLst>
          </a:prstGeom>
          <a:solidFill>
            <a:srgbClr val="FFFFFF"/>
          </a:solidFill>
          <a:ln w="28575">
            <a:solidFill>
              <a:schemeClr val="accent1"/>
            </a:solidFill>
            <a:prstDash val="solid"/>
          </a:ln>
        </p:spPr>
        <p:txBody>
          <a:bodyPr vert="horz" wrap="square" lIns="91440" tIns="45720" rIns="91440" bIns="45720" anchor="ctr">
            <a:prstTxWarp prst="textNoShape">
              <a:avLst/>
            </a:prstTxWarp>
            <a:normAutofit/>
          </a:bodyPr>
          <a:lstStyle/>
          <a:p>
            <a:pPr marL="0" algn="ctr"/>
            <a:r>
              <a:rPr lang="en-US" b="0" i="1" u="none" baseline="0">
                <a:solidFill>
                  <a:srgbClr val="000000"/>
                </a:solidFill>
                <a:latin typeface="Arial"/>
                <a:ea typeface="Arial"/>
              </a:rPr>
              <a:t>02</a:t>
            </a:r>
          </a:p>
        </p:txBody>
      </p:sp>
      <p:sp>
        <p:nvSpPr>
          <p:cNvPr id="5" name="AutoShape 5"/>
          <p:cNvSpPr/>
          <p:nvPr/>
        </p:nvSpPr>
        <p:spPr>
          <a:xfrm>
            <a:off x="4781687" y="3513844"/>
            <a:ext cx="805186" cy="803582"/>
          </a:xfrm>
          <a:prstGeom prst="octagon">
            <a:avLst>
              <a:gd name="adj" fmla="val 24733"/>
            </a:avLst>
          </a:prstGeom>
          <a:solidFill>
            <a:srgbClr val="FFFFFF"/>
          </a:solidFill>
          <a:ln w="28575">
            <a:solidFill>
              <a:schemeClr val="accent1"/>
            </a:solidFill>
            <a:prstDash val="solid"/>
          </a:ln>
        </p:spPr>
        <p:txBody>
          <a:bodyPr vert="horz" wrap="square" lIns="91440" tIns="45720" rIns="91440" bIns="45720" anchor="ctr">
            <a:prstTxWarp prst="textNoShape">
              <a:avLst/>
            </a:prstTxWarp>
            <a:normAutofit/>
          </a:bodyPr>
          <a:lstStyle/>
          <a:p>
            <a:pPr marL="0" algn="ctr"/>
            <a:r>
              <a:rPr lang="en-US" b="0" i="1" u="none" baseline="0">
                <a:solidFill>
                  <a:srgbClr val="000000"/>
                </a:solidFill>
                <a:latin typeface="Arial"/>
                <a:ea typeface="Arial"/>
              </a:rPr>
              <a:t>03</a:t>
            </a:r>
          </a:p>
        </p:txBody>
      </p:sp>
      <p:sp>
        <p:nvSpPr>
          <p:cNvPr id="6" name="AutoShape 6"/>
          <p:cNvSpPr/>
          <p:nvPr/>
        </p:nvSpPr>
        <p:spPr>
          <a:xfrm>
            <a:off x="6605129" y="2891446"/>
            <a:ext cx="805186" cy="803582"/>
          </a:xfrm>
          <a:prstGeom prst="octagon">
            <a:avLst>
              <a:gd name="adj" fmla="val 24733"/>
            </a:avLst>
          </a:prstGeom>
          <a:solidFill>
            <a:srgbClr val="FFFFFF"/>
          </a:solidFill>
          <a:ln w="28575">
            <a:solidFill>
              <a:schemeClr val="accent1"/>
            </a:solidFill>
            <a:prstDash val="solid"/>
          </a:ln>
        </p:spPr>
        <p:txBody>
          <a:bodyPr vert="horz" wrap="square" lIns="91440" tIns="45720" rIns="91440" bIns="45720" anchor="ctr">
            <a:prstTxWarp prst="textNoShape">
              <a:avLst/>
            </a:prstTxWarp>
            <a:normAutofit/>
          </a:bodyPr>
          <a:lstStyle/>
          <a:p>
            <a:pPr marL="0" algn="ctr"/>
            <a:r>
              <a:rPr lang="en-US" b="0" i="1" u="none" baseline="0">
                <a:solidFill>
                  <a:srgbClr val="000000"/>
                </a:solidFill>
                <a:latin typeface="Arial"/>
                <a:ea typeface="Arial"/>
              </a:rPr>
              <a:t>04</a:t>
            </a:r>
          </a:p>
        </p:txBody>
      </p:sp>
      <p:sp>
        <p:nvSpPr>
          <p:cNvPr id="7" name="AutoShape 7"/>
          <p:cNvSpPr/>
          <p:nvPr/>
        </p:nvSpPr>
        <p:spPr>
          <a:xfrm>
            <a:off x="8428570" y="3513844"/>
            <a:ext cx="805186" cy="803582"/>
          </a:xfrm>
          <a:prstGeom prst="octagon">
            <a:avLst>
              <a:gd name="adj" fmla="val 24733"/>
            </a:avLst>
          </a:prstGeom>
          <a:solidFill>
            <a:srgbClr val="FFFFFF"/>
          </a:solidFill>
          <a:ln w="28575">
            <a:solidFill>
              <a:schemeClr val="accent1"/>
            </a:solidFill>
            <a:prstDash val="solid"/>
          </a:ln>
        </p:spPr>
        <p:txBody>
          <a:bodyPr vert="horz" wrap="square" lIns="91440" tIns="45720" rIns="91440" bIns="45720" anchor="ctr">
            <a:prstTxWarp prst="textNoShape">
              <a:avLst/>
            </a:prstTxWarp>
            <a:normAutofit/>
          </a:bodyPr>
          <a:lstStyle/>
          <a:p>
            <a:pPr marL="0" algn="ctr"/>
            <a:r>
              <a:rPr lang="en-US" b="0" i="1" u="none" baseline="0">
                <a:solidFill>
                  <a:srgbClr val="000000"/>
                </a:solidFill>
                <a:latin typeface="Arial"/>
                <a:ea typeface="Arial"/>
              </a:rPr>
              <a:t>05</a:t>
            </a:r>
          </a:p>
        </p:txBody>
      </p:sp>
      <p:sp>
        <p:nvSpPr>
          <p:cNvPr id="8" name="AutoShape 8"/>
          <p:cNvSpPr/>
          <p:nvPr/>
        </p:nvSpPr>
        <p:spPr>
          <a:xfrm>
            <a:off x="10252009" y="2891446"/>
            <a:ext cx="805186" cy="803582"/>
          </a:xfrm>
          <a:prstGeom prst="octagon">
            <a:avLst>
              <a:gd name="adj" fmla="val 24733"/>
            </a:avLst>
          </a:prstGeom>
          <a:solidFill>
            <a:srgbClr val="FFFFFF"/>
          </a:solidFill>
          <a:ln w="28575">
            <a:solidFill>
              <a:schemeClr val="accent1"/>
            </a:solidFill>
            <a:prstDash val="solid"/>
          </a:ln>
        </p:spPr>
        <p:txBody>
          <a:bodyPr vert="horz" wrap="square" lIns="91440" tIns="45720" rIns="91440" bIns="45720" anchor="ctr">
            <a:prstTxWarp prst="textNoShape">
              <a:avLst/>
            </a:prstTxWarp>
            <a:normAutofit/>
          </a:bodyPr>
          <a:lstStyle/>
          <a:p>
            <a:pPr marL="0" algn="ctr"/>
            <a:r>
              <a:rPr lang="en-US" b="0" i="1" u="none" baseline="0">
                <a:solidFill>
                  <a:srgbClr val="000000"/>
                </a:solidFill>
                <a:latin typeface="Arial"/>
                <a:ea typeface="Arial"/>
              </a:rPr>
              <a:t>06</a:t>
            </a:r>
          </a:p>
        </p:txBody>
      </p:sp>
      <p:cxnSp>
        <p:nvCxnSpPr>
          <p:cNvPr id="9" name="Connector 9"/>
          <p:cNvCxnSpPr/>
          <p:nvPr/>
        </p:nvCxnSpPr>
        <p:spPr>
          <a:xfrm flipV="1">
            <a:off x="1939991" y="3496278"/>
            <a:ext cx="1018255" cy="216316"/>
          </a:xfrm>
          <a:prstGeom prst="line">
            <a:avLst/>
          </a:prstGeom>
          <a:ln w="3175" cap="flat" cmpd="sng">
            <a:solidFill>
              <a:srgbClr val="FFFFFF">
                <a:lumMod val="75000"/>
              </a:srgbClr>
            </a:solidFill>
            <a:prstDash val="dash"/>
          </a:ln>
        </p:spPr>
      </p:cxnSp>
      <p:cxnSp>
        <p:nvCxnSpPr>
          <p:cNvPr id="10" name="Connector 10"/>
          <p:cNvCxnSpPr/>
          <p:nvPr/>
        </p:nvCxnSpPr>
        <p:spPr>
          <a:xfrm>
            <a:off x="3763432" y="3496278"/>
            <a:ext cx="1018255" cy="216316"/>
          </a:xfrm>
          <a:prstGeom prst="line">
            <a:avLst/>
          </a:prstGeom>
          <a:ln w="3175" cap="flat" cmpd="sng">
            <a:solidFill>
              <a:srgbClr val="FFFFFF">
                <a:lumMod val="75000"/>
              </a:srgbClr>
            </a:solidFill>
            <a:prstDash val="dash"/>
          </a:ln>
        </p:spPr>
      </p:cxnSp>
      <p:cxnSp>
        <p:nvCxnSpPr>
          <p:cNvPr id="11" name="Connector 11"/>
          <p:cNvCxnSpPr/>
          <p:nvPr/>
        </p:nvCxnSpPr>
        <p:spPr>
          <a:xfrm flipV="1">
            <a:off x="5586873" y="3496278"/>
            <a:ext cx="1018255" cy="216316"/>
          </a:xfrm>
          <a:prstGeom prst="line">
            <a:avLst/>
          </a:prstGeom>
          <a:ln w="3175" cap="flat" cmpd="sng">
            <a:solidFill>
              <a:srgbClr val="FFFFFF">
                <a:lumMod val="75000"/>
              </a:srgbClr>
            </a:solidFill>
            <a:prstDash val="dash"/>
          </a:ln>
        </p:spPr>
      </p:cxnSp>
      <p:cxnSp>
        <p:nvCxnSpPr>
          <p:cNvPr id="12" name="Connector 12"/>
          <p:cNvCxnSpPr/>
          <p:nvPr/>
        </p:nvCxnSpPr>
        <p:spPr>
          <a:xfrm>
            <a:off x="7410315" y="3496278"/>
            <a:ext cx="1018255" cy="216316"/>
          </a:xfrm>
          <a:prstGeom prst="line">
            <a:avLst/>
          </a:prstGeom>
          <a:ln w="3175" cap="flat" cmpd="sng">
            <a:solidFill>
              <a:srgbClr val="FFFFFF">
                <a:lumMod val="75000"/>
              </a:srgbClr>
            </a:solidFill>
            <a:prstDash val="dash"/>
          </a:ln>
        </p:spPr>
      </p:cxnSp>
      <p:cxnSp>
        <p:nvCxnSpPr>
          <p:cNvPr id="13" name="Connector 13"/>
          <p:cNvCxnSpPr/>
          <p:nvPr/>
        </p:nvCxnSpPr>
        <p:spPr>
          <a:xfrm flipV="1">
            <a:off x="9233756" y="3496278"/>
            <a:ext cx="1018253" cy="216316"/>
          </a:xfrm>
          <a:prstGeom prst="line">
            <a:avLst/>
          </a:prstGeom>
          <a:ln w="3175" cap="flat" cmpd="sng">
            <a:solidFill>
              <a:srgbClr val="FFFFFF">
                <a:lumMod val="75000"/>
              </a:srgbClr>
            </a:solidFill>
            <a:prstDash val="dash"/>
          </a:ln>
        </p:spPr>
      </p:cxnSp>
      <p:sp>
        <p:nvSpPr>
          <p:cNvPr id="14" name="TextBox 14"/>
          <p:cNvSpPr txBox="1"/>
          <p:nvPr/>
        </p:nvSpPr>
        <p:spPr>
          <a:xfrm>
            <a:off x="298208" y="4474970"/>
            <a:ext cx="2453494"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a:ea typeface="Arial"/>
              </a:rPr>
              <a:t>Introduction to MIS in Training</a:t>
            </a:r>
            <a:endParaRPr lang="en-US" sz="1100"/>
          </a:p>
        </p:txBody>
      </p:sp>
      <p:sp>
        <p:nvSpPr>
          <p:cNvPr id="15" name="TextBox 15"/>
          <p:cNvSpPr txBox="1"/>
          <p:nvPr/>
        </p:nvSpPr>
        <p:spPr>
          <a:xfrm>
            <a:off x="9415412" y="2308924"/>
            <a:ext cx="2453494"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a:ea typeface="Arial"/>
              </a:rPr>
              <a:t>Future Directions</a:t>
            </a:r>
            <a:endParaRPr lang="en-US" sz="1100"/>
          </a:p>
        </p:txBody>
      </p:sp>
      <p:sp>
        <p:nvSpPr>
          <p:cNvPr id="16" name="TextBox 16"/>
          <p:cNvSpPr txBox="1"/>
          <p:nvPr/>
        </p:nvSpPr>
        <p:spPr>
          <a:xfrm>
            <a:off x="5768530" y="2308924"/>
            <a:ext cx="2453494"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a:ea typeface="Arial"/>
              </a:rPr>
              <a:t>Techniques and Tools</a:t>
            </a:r>
            <a:endParaRPr lang="en-US" sz="1100"/>
          </a:p>
        </p:txBody>
      </p:sp>
      <p:sp>
        <p:nvSpPr>
          <p:cNvPr id="17" name="TextBox 17"/>
          <p:cNvSpPr txBox="1"/>
          <p:nvPr/>
        </p:nvSpPr>
        <p:spPr>
          <a:xfrm>
            <a:off x="2121648" y="2308924"/>
            <a:ext cx="2453494"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a:ea typeface="Arial"/>
              </a:rPr>
              <a:t>Project Overview</a:t>
            </a:r>
            <a:endParaRPr lang="en-US" sz="1100"/>
          </a:p>
        </p:txBody>
      </p:sp>
      <p:sp>
        <p:nvSpPr>
          <p:cNvPr id="18" name="TextBox 18"/>
          <p:cNvSpPr txBox="1"/>
          <p:nvPr/>
        </p:nvSpPr>
        <p:spPr>
          <a:xfrm>
            <a:off x="3945089" y="4474970"/>
            <a:ext cx="2453494"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a:ea typeface="Arial"/>
              </a:rPr>
              <a:t>Expected Outcomes</a:t>
            </a:r>
            <a:endParaRPr lang="en-US" sz="1100"/>
          </a:p>
        </p:txBody>
      </p:sp>
      <p:sp>
        <p:nvSpPr>
          <p:cNvPr id="19" name="TextBox 19"/>
          <p:cNvSpPr txBox="1"/>
          <p:nvPr/>
        </p:nvSpPr>
        <p:spPr>
          <a:xfrm>
            <a:off x="7591972" y="4474970"/>
            <a:ext cx="2453494"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a:ea typeface="Arial"/>
              </a:rPr>
              <a:t>Training Program Structure</a:t>
            </a:r>
            <a:endParaRPr lang="en-US" sz="1100"/>
          </a:p>
        </p:txBody>
      </p:sp>
      <p:sp>
        <p:nvSpPr>
          <p:cNvPr id="20" name="AutoShape 20"/>
          <p:cNvSpPr/>
          <p:nvPr/>
        </p:nvSpPr>
        <p:spPr>
          <a:xfrm>
            <a:off x="1909612" y="3675276"/>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1" name="AutoShape 21"/>
          <p:cNvSpPr/>
          <p:nvPr/>
        </p:nvSpPr>
        <p:spPr>
          <a:xfrm>
            <a:off x="2925393" y="3455842"/>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2" name="AutoShape 22"/>
          <p:cNvSpPr/>
          <p:nvPr/>
        </p:nvSpPr>
        <p:spPr>
          <a:xfrm>
            <a:off x="3728762" y="3455842"/>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3" name="AutoShape 23"/>
          <p:cNvSpPr/>
          <p:nvPr/>
        </p:nvSpPr>
        <p:spPr>
          <a:xfrm>
            <a:off x="6562100" y="3455842"/>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4" name="AutoShape 24"/>
          <p:cNvSpPr/>
          <p:nvPr/>
        </p:nvSpPr>
        <p:spPr>
          <a:xfrm>
            <a:off x="7375299" y="3455842"/>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5" name="AutoShape 25"/>
          <p:cNvSpPr/>
          <p:nvPr/>
        </p:nvSpPr>
        <p:spPr>
          <a:xfrm>
            <a:off x="10212045" y="3455842"/>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6" name="AutoShape 26"/>
          <p:cNvSpPr/>
          <p:nvPr/>
        </p:nvSpPr>
        <p:spPr>
          <a:xfrm>
            <a:off x="4744367" y="3675276"/>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7" name="AutoShape 27"/>
          <p:cNvSpPr/>
          <p:nvPr/>
        </p:nvSpPr>
        <p:spPr>
          <a:xfrm>
            <a:off x="5549555" y="3675276"/>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8" name="AutoShape 28"/>
          <p:cNvSpPr/>
          <p:nvPr/>
        </p:nvSpPr>
        <p:spPr>
          <a:xfrm>
            <a:off x="8384313" y="3675276"/>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29" name="AutoShape 29"/>
          <p:cNvSpPr/>
          <p:nvPr/>
        </p:nvSpPr>
        <p:spPr>
          <a:xfrm>
            <a:off x="9213780" y="3675276"/>
            <a:ext cx="74636" cy="74636"/>
          </a:xfrm>
          <a:prstGeom prst="ellipse">
            <a:avLst/>
          </a:prstGeom>
          <a:solidFill>
            <a:srgbClr val="FFFFFF">
              <a:lumMod val="75000"/>
            </a:srgbClr>
          </a:solidFill>
          <a:ln w="19050" cap="flat" cmpd="sng">
            <a:solidFill>
              <a:srgbClr val="FFFFFF"/>
            </a:solidFill>
            <a:prstDash val="solid"/>
          </a:ln>
        </p:spPr>
        <p:txBody>
          <a:bodyPr vert="horz" wrap="square" lIns="91440" tIns="45720" rIns="91440" bIns="45720" anchor="ctr">
            <a:normAutofit/>
          </a:bodyPr>
          <a:lstStyle/>
          <a:p>
            <a:pPr marL="0" algn="ctr"/>
            <a:endParaRPr/>
          </a:p>
        </p:txBody>
      </p:sp>
      <p:sp>
        <p:nvSpPr>
          <p:cNvPr id="30" name="Freeform 30"/>
          <p:cNvSpPr/>
          <p:nvPr/>
        </p:nvSpPr>
        <p:spPr>
          <a:xfrm>
            <a:off x="1029289" y="4735352"/>
            <a:ext cx="5806429" cy="1854290"/>
          </a:xfrm>
          <a:custGeom>
            <a:avLst/>
            <a:gdLst/>
            <a:ahLst/>
            <a:cxnLst/>
            <a:rect l="l" t="t"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1" name="Freeform 31"/>
          <p:cNvSpPr/>
          <p:nvPr/>
        </p:nvSpPr>
        <p:spPr>
          <a:xfrm>
            <a:off x="157143" y="5590702"/>
            <a:ext cx="7982863" cy="998946"/>
          </a:xfrm>
          <a:custGeom>
            <a:avLst/>
            <a:gdLst/>
            <a:ahLst/>
            <a:cxnLst/>
            <a:rect l="l" t="t"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2" name="Freeform 32"/>
          <p:cNvSpPr/>
          <p:nvPr/>
        </p:nvSpPr>
        <p:spPr>
          <a:xfrm>
            <a:off x="573573" y="5018211"/>
            <a:ext cx="408571" cy="1547862"/>
          </a:xfrm>
          <a:custGeom>
            <a:avLst/>
            <a:gdLst/>
            <a:ahLst/>
            <a:cxnLst/>
            <a:rect l="l" t="t"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3" name="Freeform 33"/>
          <p:cNvSpPr/>
          <p:nvPr/>
        </p:nvSpPr>
        <p:spPr>
          <a:xfrm>
            <a:off x="1210001" y="5497499"/>
            <a:ext cx="1469285" cy="1068573"/>
          </a:xfrm>
          <a:custGeom>
            <a:avLst/>
            <a:gdLst/>
            <a:ahLst/>
            <a:cxnLst/>
            <a:rect l="l" t="t"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4" name="Freeform 34"/>
          <p:cNvSpPr/>
          <p:nvPr/>
        </p:nvSpPr>
        <p:spPr>
          <a:xfrm>
            <a:off x="2718573" y="6298928"/>
            <a:ext cx="141428" cy="267143"/>
          </a:xfrm>
          <a:custGeom>
            <a:avLst/>
            <a:gdLst/>
            <a:ahLst/>
            <a:cxnLst/>
            <a:rect l="l" t="t" r="r" b="b"/>
            <a:pathLst>
              <a:path w="37" h="67">
                <a:moveTo>
                  <a:pt x="0" y="0"/>
                </a:moveTo>
                <a:lnTo>
                  <a:pt x="37" y="0"/>
                </a:lnTo>
                <a:lnTo>
                  <a:pt x="37" y="67"/>
                </a:lnTo>
                <a:lnTo>
                  <a:pt x="0" y="67"/>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5" name="Freeform 35"/>
          <p:cNvSpPr/>
          <p:nvPr/>
        </p:nvSpPr>
        <p:spPr>
          <a:xfrm>
            <a:off x="2820720" y="6369641"/>
            <a:ext cx="424286" cy="196430"/>
          </a:xfrm>
          <a:custGeom>
            <a:avLst/>
            <a:gdLst/>
            <a:ahLst/>
            <a:cxnLst/>
            <a:rect l="l" t="t"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6" name="Freeform 36"/>
          <p:cNvSpPr/>
          <p:nvPr/>
        </p:nvSpPr>
        <p:spPr>
          <a:xfrm>
            <a:off x="3127145" y="5858928"/>
            <a:ext cx="369283" cy="707143"/>
          </a:xfrm>
          <a:custGeom>
            <a:avLst/>
            <a:gdLst/>
            <a:ahLst/>
            <a:cxnLst/>
            <a:rect l="l" t="t"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7" name="Freeform 37"/>
          <p:cNvSpPr/>
          <p:nvPr/>
        </p:nvSpPr>
        <p:spPr>
          <a:xfrm>
            <a:off x="3543576" y="6338213"/>
            <a:ext cx="157142" cy="227860"/>
          </a:xfrm>
          <a:custGeom>
            <a:avLst/>
            <a:gdLst/>
            <a:ahLst/>
            <a:cxnLst/>
            <a:rect l="l" t="t" r="r" b="b"/>
            <a:pathLst>
              <a:path w="40" h="58">
                <a:moveTo>
                  <a:pt x="0" y="0"/>
                </a:moveTo>
                <a:lnTo>
                  <a:pt x="40" y="0"/>
                </a:lnTo>
                <a:lnTo>
                  <a:pt x="40" y="58"/>
                </a:lnTo>
                <a:lnTo>
                  <a:pt x="0" y="58"/>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8" name="Freeform 38"/>
          <p:cNvSpPr/>
          <p:nvPr/>
        </p:nvSpPr>
        <p:spPr>
          <a:xfrm>
            <a:off x="3724289" y="6259641"/>
            <a:ext cx="149283" cy="306432"/>
          </a:xfrm>
          <a:custGeom>
            <a:avLst/>
            <a:gdLst/>
            <a:ahLst/>
            <a:cxnLst/>
            <a:rect l="l" t="t" r="r" b="b"/>
            <a:pathLst>
              <a:path w="38" h="79">
                <a:moveTo>
                  <a:pt x="0" y="0"/>
                </a:moveTo>
                <a:lnTo>
                  <a:pt x="38" y="0"/>
                </a:lnTo>
                <a:lnTo>
                  <a:pt x="38" y="79"/>
                </a:lnTo>
                <a:lnTo>
                  <a:pt x="0" y="79"/>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39" name="Freeform 39"/>
          <p:cNvSpPr/>
          <p:nvPr/>
        </p:nvSpPr>
        <p:spPr>
          <a:xfrm>
            <a:off x="4557147" y="5976783"/>
            <a:ext cx="196428" cy="589289"/>
          </a:xfrm>
          <a:custGeom>
            <a:avLst/>
            <a:gdLst/>
            <a:ahLst/>
            <a:cxnLst/>
            <a:rect l="l" t="t"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0" name="Freeform 40"/>
          <p:cNvSpPr/>
          <p:nvPr/>
        </p:nvSpPr>
        <p:spPr>
          <a:xfrm>
            <a:off x="4855717" y="6448213"/>
            <a:ext cx="110000" cy="117859"/>
          </a:xfrm>
          <a:custGeom>
            <a:avLst/>
            <a:gdLst/>
            <a:ahLst/>
            <a:cxnLst/>
            <a:rect l="l" t="t" r="r" b="b"/>
            <a:pathLst>
              <a:path w="28" h="31">
                <a:moveTo>
                  <a:pt x="0" y="0"/>
                </a:moveTo>
                <a:lnTo>
                  <a:pt x="28" y="0"/>
                </a:lnTo>
                <a:lnTo>
                  <a:pt x="28" y="31"/>
                </a:lnTo>
                <a:lnTo>
                  <a:pt x="0" y="31"/>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1" name="Freeform 41"/>
          <p:cNvSpPr/>
          <p:nvPr/>
        </p:nvSpPr>
        <p:spPr>
          <a:xfrm>
            <a:off x="4895005" y="5191803"/>
            <a:ext cx="1037144" cy="1374268"/>
          </a:xfrm>
          <a:custGeom>
            <a:avLst/>
            <a:gdLst/>
            <a:ahLst/>
            <a:cxnLst/>
            <a:rect l="l" t="t"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2" name="Freeform 42"/>
          <p:cNvSpPr/>
          <p:nvPr/>
        </p:nvSpPr>
        <p:spPr>
          <a:xfrm>
            <a:off x="5837864" y="5992497"/>
            <a:ext cx="408571" cy="573575"/>
          </a:xfrm>
          <a:custGeom>
            <a:avLst/>
            <a:gdLst/>
            <a:ahLst/>
            <a:cxnLst/>
            <a:rect l="l" t="t"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3" name="Freeform 43"/>
          <p:cNvSpPr/>
          <p:nvPr/>
        </p:nvSpPr>
        <p:spPr>
          <a:xfrm>
            <a:off x="6537147" y="6008211"/>
            <a:ext cx="487144" cy="557862"/>
          </a:xfrm>
          <a:custGeom>
            <a:avLst/>
            <a:gdLst/>
            <a:ahLst/>
            <a:cxnLst/>
            <a:rect l="l" t="t" r="r" b="b"/>
            <a:pathLst>
              <a:path w="124" h="142">
                <a:moveTo>
                  <a:pt x="0" y="0"/>
                </a:moveTo>
                <a:lnTo>
                  <a:pt x="124" y="0"/>
                </a:lnTo>
                <a:lnTo>
                  <a:pt x="124" y="142"/>
                </a:lnTo>
                <a:lnTo>
                  <a:pt x="0" y="142"/>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4" name="Freeform 44"/>
          <p:cNvSpPr/>
          <p:nvPr/>
        </p:nvSpPr>
        <p:spPr>
          <a:xfrm>
            <a:off x="7063579" y="5709641"/>
            <a:ext cx="1162859" cy="856433"/>
          </a:xfrm>
          <a:custGeom>
            <a:avLst/>
            <a:gdLst/>
            <a:ahLst/>
            <a:cxnLst/>
            <a:rect l="l" t="t"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5" name="Freeform 45"/>
          <p:cNvSpPr/>
          <p:nvPr/>
        </p:nvSpPr>
        <p:spPr>
          <a:xfrm>
            <a:off x="47143" y="6338213"/>
            <a:ext cx="502858" cy="227860"/>
          </a:xfrm>
          <a:custGeom>
            <a:avLst/>
            <a:gdLst/>
            <a:ahLst/>
            <a:cxnLst/>
            <a:rect l="l" t="t" r="r" b="b"/>
            <a:pathLst>
              <a:path w="129" h="58">
                <a:moveTo>
                  <a:pt x="0" y="0"/>
                </a:moveTo>
                <a:lnTo>
                  <a:pt x="129" y="0"/>
                </a:lnTo>
                <a:lnTo>
                  <a:pt x="129" y="58"/>
                </a:lnTo>
                <a:lnTo>
                  <a:pt x="0" y="58"/>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6" name="Freeform 46"/>
          <p:cNvSpPr/>
          <p:nvPr/>
        </p:nvSpPr>
        <p:spPr>
          <a:xfrm>
            <a:off x="3700718" y="5012800"/>
            <a:ext cx="793569" cy="1553271"/>
          </a:xfrm>
          <a:custGeom>
            <a:avLst/>
            <a:gdLst/>
            <a:ahLst/>
            <a:cxnLst/>
            <a:rect l="l" t="t"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7" name="Freeform 47"/>
          <p:cNvSpPr/>
          <p:nvPr/>
        </p:nvSpPr>
        <p:spPr>
          <a:xfrm>
            <a:off x="6270004" y="6503215"/>
            <a:ext cx="840713" cy="62858"/>
          </a:xfrm>
          <a:custGeom>
            <a:avLst/>
            <a:gdLst/>
            <a:ahLst/>
            <a:cxnLst/>
            <a:rect l="l" t="t" r="r" b="b"/>
            <a:pathLst>
              <a:path w="212" h="15">
                <a:moveTo>
                  <a:pt x="0" y="0"/>
                </a:moveTo>
                <a:lnTo>
                  <a:pt x="212" y="0"/>
                </a:lnTo>
                <a:lnTo>
                  <a:pt x="212" y="15"/>
                </a:lnTo>
                <a:lnTo>
                  <a:pt x="0" y="15"/>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8" name="Freeform 48"/>
          <p:cNvSpPr/>
          <p:nvPr/>
        </p:nvSpPr>
        <p:spPr>
          <a:xfrm>
            <a:off x="0" y="6471785"/>
            <a:ext cx="12177677" cy="421538"/>
          </a:xfrm>
          <a:custGeom>
            <a:avLst/>
            <a:gdLst/>
            <a:ahLst/>
            <a:cxnLst/>
            <a:rect l="l" t="t" r="r" b="b"/>
            <a:pathLst>
              <a:path w="2098" h="101">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49" name="Freeform 49"/>
          <p:cNvSpPr/>
          <p:nvPr/>
        </p:nvSpPr>
        <p:spPr>
          <a:xfrm>
            <a:off x="8660772" y="5018211"/>
            <a:ext cx="408571" cy="1547862"/>
          </a:xfrm>
          <a:custGeom>
            <a:avLst/>
            <a:gdLst/>
            <a:ahLst/>
            <a:cxnLst/>
            <a:rect l="l" t="t"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0" name="Freeform 50"/>
          <p:cNvSpPr/>
          <p:nvPr/>
        </p:nvSpPr>
        <p:spPr>
          <a:xfrm>
            <a:off x="9297200" y="5497499"/>
            <a:ext cx="1469285" cy="1068573"/>
          </a:xfrm>
          <a:custGeom>
            <a:avLst/>
            <a:gdLst/>
            <a:ahLst/>
            <a:cxnLst/>
            <a:rect l="l" t="t"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1" name="Freeform 51"/>
          <p:cNvSpPr/>
          <p:nvPr/>
        </p:nvSpPr>
        <p:spPr>
          <a:xfrm>
            <a:off x="10805772" y="6298928"/>
            <a:ext cx="141428" cy="267143"/>
          </a:xfrm>
          <a:custGeom>
            <a:avLst/>
            <a:gdLst/>
            <a:ahLst/>
            <a:cxnLst/>
            <a:rect l="l" t="t" r="r" b="b"/>
            <a:pathLst>
              <a:path w="37" h="67">
                <a:moveTo>
                  <a:pt x="0" y="0"/>
                </a:moveTo>
                <a:lnTo>
                  <a:pt x="37" y="0"/>
                </a:lnTo>
                <a:lnTo>
                  <a:pt x="37" y="67"/>
                </a:lnTo>
                <a:lnTo>
                  <a:pt x="0" y="67"/>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2" name="Freeform 52"/>
          <p:cNvSpPr/>
          <p:nvPr/>
        </p:nvSpPr>
        <p:spPr>
          <a:xfrm>
            <a:off x="10907918" y="6369641"/>
            <a:ext cx="424286" cy="196430"/>
          </a:xfrm>
          <a:custGeom>
            <a:avLst/>
            <a:gdLst/>
            <a:ahLst/>
            <a:cxnLst/>
            <a:rect l="l" t="t"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3" name="Freeform 53"/>
          <p:cNvSpPr/>
          <p:nvPr/>
        </p:nvSpPr>
        <p:spPr>
          <a:xfrm>
            <a:off x="11214345" y="5858928"/>
            <a:ext cx="369283" cy="707143"/>
          </a:xfrm>
          <a:custGeom>
            <a:avLst/>
            <a:gdLst/>
            <a:ahLst/>
            <a:cxnLst/>
            <a:rect l="l" t="t"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4" name="Freeform 54"/>
          <p:cNvSpPr/>
          <p:nvPr/>
        </p:nvSpPr>
        <p:spPr>
          <a:xfrm>
            <a:off x="11630775" y="6338213"/>
            <a:ext cx="157142" cy="227860"/>
          </a:xfrm>
          <a:custGeom>
            <a:avLst/>
            <a:gdLst/>
            <a:ahLst/>
            <a:cxnLst/>
            <a:rect l="l" t="t" r="r" b="b"/>
            <a:pathLst>
              <a:path w="40" h="58">
                <a:moveTo>
                  <a:pt x="0" y="0"/>
                </a:moveTo>
                <a:lnTo>
                  <a:pt x="40" y="0"/>
                </a:lnTo>
                <a:lnTo>
                  <a:pt x="40" y="58"/>
                </a:lnTo>
                <a:lnTo>
                  <a:pt x="0" y="58"/>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5" name="Freeform 55"/>
          <p:cNvSpPr/>
          <p:nvPr/>
        </p:nvSpPr>
        <p:spPr>
          <a:xfrm>
            <a:off x="11811488" y="6259641"/>
            <a:ext cx="149283" cy="306432"/>
          </a:xfrm>
          <a:custGeom>
            <a:avLst/>
            <a:gdLst/>
            <a:ahLst/>
            <a:cxnLst/>
            <a:rect l="l" t="t" r="r" b="b"/>
            <a:pathLst>
              <a:path w="38" h="79">
                <a:moveTo>
                  <a:pt x="0" y="0"/>
                </a:moveTo>
                <a:lnTo>
                  <a:pt x="38" y="0"/>
                </a:lnTo>
                <a:lnTo>
                  <a:pt x="38" y="79"/>
                </a:lnTo>
                <a:lnTo>
                  <a:pt x="0" y="79"/>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6" name="Freeform 56"/>
          <p:cNvSpPr/>
          <p:nvPr/>
        </p:nvSpPr>
        <p:spPr>
          <a:xfrm>
            <a:off x="8134342" y="6338213"/>
            <a:ext cx="502858" cy="227860"/>
          </a:xfrm>
          <a:custGeom>
            <a:avLst/>
            <a:gdLst/>
            <a:ahLst/>
            <a:cxnLst/>
            <a:rect l="l" t="t" r="r" b="b"/>
            <a:pathLst>
              <a:path w="129" h="58">
                <a:moveTo>
                  <a:pt x="0" y="0"/>
                </a:moveTo>
                <a:lnTo>
                  <a:pt x="129" y="0"/>
                </a:lnTo>
                <a:lnTo>
                  <a:pt x="129" y="58"/>
                </a:lnTo>
                <a:lnTo>
                  <a:pt x="0" y="58"/>
                </a:lnTo>
                <a:lnTo>
                  <a:pt x="0" y="0"/>
                </a:lnTo>
                <a:lnTo>
                  <a:pt x="0" y="0"/>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7" name="Freeform 57"/>
          <p:cNvSpPr/>
          <p:nvPr/>
        </p:nvSpPr>
        <p:spPr>
          <a:xfrm>
            <a:off x="11259164" y="4452495"/>
            <a:ext cx="793569" cy="2113577"/>
          </a:xfrm>
          <a:custGeom>
            <a:avLst/>
            <a:gdLst/>
            <a:ahLst/>
            <a:cxnLst/>
            <a:rect l="l" t="t"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
        <p:nvSpPr>
          <p:cNvPr id="58" name="Freeform 58"/>
          <p:cNvSpPr/>
          <p:nvPr/>
        </p:nvSpPr>
        <p:spPr>
          <a:xfrm>
            <a:off x="5078045" y="5230358"/>
            <a:ext cx="7099632" cy="1359290"/>
          </a:xfrm>
          <a:custGeom>
            <a:avLst/>
            <a:gdLst/>
            <a:ahLst/>
            <a:cxnLst/>
            <a:rect l="l" t="t"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rgbClr val="FFFFFF">
              <a:alpha val="19000"/>
              <a:lumMod val="85000"/>
            </a:srgbClr>
          </a:solidFill>
        </p:spPr>
        <p:txBody>
          <a:bodyPr vert="horz" wrap="square" lIns="91440" tIns="45720" rIns="91440" bIns="45720" anchor="t">
            <a:prstTxWarp prst="textNoShape">
              <a:avLst/>
            </a:prstTxWarp>
            <a:normAutofit/>
          </a:bodyPr>
          <a:lstStyle/>
          <a:p>
            <a:pPr marL="0" algn="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Importance of MIS in Employee Training</a:t>
            </a:r>
          </a:p>
        </p:txBody>
      </p:sp>
      <p:sp>
        <p:nvSpPr>
          <p:cNvPr id="3" name="Freeform 3"/>
          <p:cNvSpPr/>
          <p:nvPr/>
        </p:nvSpPr>
        <p:spPr>
          <a:xfrm>
            <a:off x="671512" y="1128110"/>
            <a:ext cx="4064440" cy="5233208"/>
          </a:xfrm>
          <a:custGeom>
            <a:avLst/>
            <a:gdLst/>
            <a:ahLst/>
            <a:cxnLst/>
            <a:rect l="l" t="t" r="r" b="b"/>
            <a:pathLst>
              <a:path w="2622909" h="4615750">
                <a:moveTo>
                  <a:pt x="0" y="0"/>
                </a:moveTo>
                <a:lnTo>
                  <a:pt x="2622909" y="0"/>
                </a:lnTo>
                <a:lnTo>
                  <a:pt x="2622909" y="923720"/>
                </a:lnTo>
                <a:lnTo>
                  <a:pt x="1910162" y="923720"/>
                </a:lnTo>
                <a:lnTo>
                  <a:pt x="1910162" y="4615750"/>
                </a:lnTo>
                <a:lnTo>
                  <a:pt x="709896" y="4615750"/>
                </a:lnTo>
                <a:lnTo>
                  <a:pt x="709896" y="923720"/>
                </a:lnTo>
                <a:lnTo>
                  <a:pt x="0" y="923720"/>
                </a:lnTo>
                <a:close/>
              </a:path>
            </a:pathLst>
          </a:custGeom>
          <a:blipFill>
            <a:blip r:embed="rId2"/>
            <a:stretch>
              <a:fillRect l="-74417" r="-73897"/>
            </a:stretch>
          </a:blipFill>
          <a:ln cap="flat">
            <a:prstDash val="solid"/>
          </a:ln>
        </p:spPr>
        <p:txBody>
          <a:bodyPr vert="horz" lIns="91440" tIns="45720" rIns="91440" bIns="45720" anchor="ctr">
            <a:normAutofit/>
          </a:bodyPr>
          <a:lstStyle/>
          <a:p>
            <a:pPr marL="0" algn="ctr"/>
            <a:endParaRPr/>
          </a:p>
        </p:txBody>
      </p:sp>
      <p:grpSp>
        <p:nvGrpSpPr>
          <p:cNvPr id="4" name="Group 4"/>
          <p:cNvGrpSpPr/>
          <p:nvPr/>
        </p:nvGrpSpPr>
        <p:grpSpPr>
          <a:xfrm>
            <a:off x="4925754" y="1476806"/>
            <a:ext cx="621188" cy="621188"/>
            <a:chOff x="0" y="0"/>
            <a:chExt cx="767929" cy="767929"/>
          </a:xfrm>
        </p:grpSpPr>
        <p:sp>
          <p:nvSpPr>
            <p:cNvPr id="5" name="Freeform 5"/>
            <p:cNvSpPr/>
            <p:nvPr/>
          </p:nvSpPr>
          <p:spPr>
            <a:xfrm>
              <a:off x="0" y="0"/>
              <a:ext cx="767929" cy="76792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cap="flat"/>
          </p:spPr>
          <p:txBody>
            <a:bodyPr vert="horz" lIns="91440" tIns="45720" rIns="91440" bIns="45720" anchor="ctr">
              <a:normAutofit/>
            </a:bodyPr>
            <a:lstStyle/>
            <a:p>
              <a:pPr marL="0" algn="ctr"/>
              <a:endParaRPr/>
            </a:p>
          </p:txBody>
        </p:sp>
        <p:sp>
          <p:nvSpPr>
            <p:cNvPr id="6" name="Freeform 6"/>
            <p:cNvSpPr/>
            <p:nvPr/>
          </p:nvSpPr>
          <p:spPr>
            <a:xfrm>
              <a:off x="234638" y="227334"/>
              <a:ext cx="298653" cy="313261"/>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cap="flat"/>
          </p:spPr>
          <p:txBody>
            <a:bodyPr vert="horz" lIns="91440" tIns="45720" rIns="91440" bIns="45720" anchor="ctr">
              <a:normAutofit/>
            </a:bodyPr>
            <a:lstStyle/>
            <a:p>
              <a:pPr marL="0" algn="ctr"/>
              <a:endParaRPr/>
            </a:p>
          </p:txBody>
        </p:sp>
      </p:grpSp>
      <p:sp>
        <p:nvSpPr>
          <p:cNvPr id="7" name="AutoShape 7"/>
          <p:cNvSpPr/>
          <p:nvPr/>
        </p:nvSpPr>
        <p:spPr>
          <a:xfrm>
            <a:off x="5625757" y="1884256"/>
            <a:ext cx="5960472" cy="1129920"/>
          </a:xfrm>
          <a:prstGeom prst="rect">
            <a:avLst/>
          </a:prstGeom>
          <a:noFill/>
        </p:spPr>
        <p:txBody>
          <a:bodyPr vert="horz" wrap="square" lIns="90000" tIns="46800" rIns="90000" bIns="46800" anchor="t">
            <a:spAutoFit/>
          </a:bodyPr>
          <a:lstStyle/>
          <a:p>
            <a:pPr marL="0" algn="l">
              <a:lnSpc>
                <a:spcPct val="160000"/>
              </a:lnSpc>
            </a:pPr>
            <a:r>
              <a:rPr lang="en-US" sz="1400" b="0" i="0" u="none" baseline="0" dirty="0">
                <a:solidFill>
                  <a:srgbClr val="000000"/>
                </a:solidFill>
                <a:latin typeface="Arial"/>
                <a:ea typeface="Arial"/>
              </a:rPr>
              <a:t>Management Information Systems (MIS) encompass the strategies and methodologies used to manage organizational data. It integrates technology, people, and processes to facilitate decision-making and improve operations, particularly in employee training contexts.</a:t>
            </a:r>
          </a:p>
        </p:txBody>
      </p:sp>
      <p:sp>
        <p:nvSpPr>
          <p:cNvPr id="8" name="TextBox 8"/>
          <p:cNvSpPr txBox="1"/>
          <p:nvPr/>
        </p:nvSpPr>
        <p:spPr>
          <a:xfrm>
            <a:off x="5625757" y="1471376"/>
            <a:ext cx="5894730" cy="340735"/>
          </a:xfrm>
          <a:prstGeom prst="rect">
            <a:avLst/>
          </a:prstGeom>
          <a:noFill/>
        </p:spPr>
        <p:txBody>
          <a:bodyPr vert="horz" wrap="square" lIns="90000" tIns="46800" rIns="90000" bIns="46800" rtlCol="0" anchor="b">
            <a:spAutoFit/>
          </a:bodyPr>
          <a:lstStyle/>
          <a:p>
            <a:pPr marL="0" algn="l">
              <a:lnSpc>
                <a:spcPct val="100000"/>
              </a:lnSpc>
              <a:spcBef>
                <a:spcPct val="0"/>
              </a:spcBef>
              <a:defRPr/>
            </a:pPr>
            <a:r>
              <a:rPr lang="en-US" sz="1600" b="1" i="0" u="none" baseline="0">
                <a:solidFill>
                  <a:srgbClr val="000000"/>
                </a:solidFill>
                <a:latin typeface="Arial"/>
                <a:ea typeface="Arial"/>
              </a:rPr>
              <a:t>Definition of MIS</a:t>
            </a:r>
            <a:endParaRPr lang="en-US" sz="1100"/>
          </a:p>
        </p:txBody>
      </p:sp>
      <p:grpSp>
        <p:nvGrpSpPr>
          <p:cNvPr id="9" name="Group 9"/>
          <p:cNvGrpSpPr/>
          <p:nvPr/>
        </p:nvGrpSpPr>
        <p:grpSpPr>
          <a:xfrm>
            <a:off x="4925754" y="3210893"/>
            <a:ext cx="621188" cy="621188"/>
            <a:chOff x="0" y="0"/>
            <a:chExt cx="767929" cy="767929"/>
          </a:xfrm>
        </p:grpSpPr>
        <p:sp>
          <p:nvSpPr>
            <p:cNvPr id="10" name="Freeform 10"/>
            <p:cNvSpPr/>
            <p:nvPr/>
          </p:nvSpPr>
          <p:spPr>
            <a:xfrm>
              <a:off x="0" y="0"/>
              <a:ext cx="767929" cy="76792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cap="flat"/>
          </p:spPr>
          <p:txBody>
            <a:bodyPr vert="horz" lIns="91440" tIns="45720" rIns="91440" bIns="45720" anchor="ctr">
              <a:normAutofit/>
            </a:bodyPr>
            <a:lstStyle/>
            <a:p>
              <a:pPr marL="0" algn="ctr"/>
              <a:endParaRPr/>
            </a:p>
          </p:txBody>
        </p:sp>
        <p:sp>
          <p:nvSpPr>
            <p:cNvPr id="11" name="Freeform 11"/>
            <p:cNvSpPr/>
            <p:nvPr/>
          </p:nvSpPr>
          <p:spPr>
            <a:xfrm>
              <a:off x="234638" y="227334"/>
              <a:ext cx="298653" cy="313261"/>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cap="flat"/>
          </p:spPr>
          <p:txBody>
            <a:bodyPr vert="horz" lIns="91440" tIns="45720" rIns="91440" bIns="45720" anchor="ctr">
              <a:normAutofit/>
            </a:bodyPr>
            <a:lstStyle/>
            <a:p>
              <a:pPr marL="0" algn="ctr"/>
              <a:endParaRPr/>
            </a:p>
          </p:txBody>
        </p:sp>
      </p:grpSp>
      <p:sp>
        <p:nvSpPr>
          <p:cNvPr id="12" name="AutoShape 12"/>
          <p:cNvSpPr/>
          <p:nvPr/>
        </p:nvSpPr>
        <p:spPr>
          <a:xfrm>
            <a:off x="5625757" y="3618343"/>
            <a:ext cx="5960472" cy="1129920"/>
          </a:xfrm>
          <a:prstGeom prst="rect">
            <a:avLst/>
          </a:prstGeom>
          <a:noFill/>
        </p:spPr>
        <p:txBody>
          <a:bodyPr vert="horz" wrap="square" lIns="90000" tIns="46800" rIns="90000" bIns="46800" anchor="t">
            <a:spAutoFit/>
          </a:bodyPr>
          <a:lstStyle/>
          <a:p>
            <a:pPr marL="0" algn="l">
              <a:lnSpc>
                <a:spcPct val="160000"/>
              </a:lnSpc>
            </a:pPr>
            <a:r>
              <a:rPr lang="en-US" sz="1400" b="0" i="0" u="none" baseline="0">
                <a:solidFill>
                  <a:srgbClr val="000000"/>
                </a:solidFill>
                <a:latin typeface="Arial"/>
                <a:ea typeface="Arial"/>
              </a:rPr>
              <a:t>MIS plays a critical role in identifying skills gaps, monitoring training effectiveness, and facilitating training initiatives. It helps organizations tailor their training programs to meet specific employee needs and overall business objectives.</a:t>
            </a:r>
          </a:p>
        </p:txBody>
      </p:sp>
      <p:sp>
        <p:nvSpPr>
          <p:cNvPr id="13" name="TextBox 13"/>
          <p:cNvSpPr txBox="1"/>
          <p:nvPr/>
        </p:nvSpPr>
        <p:spPr>
          <a:xfrm>
            <a:off x="5625757" y="3351119"/>
            <a:ext cx="5894730" cy="340735"/>
          </a:xfrm>
          <a:prstGeom prst="rect">
            <a:avLst/>
          </a:prstGeom>
          <a:noFill/>
        </p:spPr>
        <p:txBody>
          <a:bodyPr vert="horz" wrap="square" lIns="90000" tIns="46800" rIns="90000" bIns="46800" rtlCol="0" anchor="b">
            <a:spAutoFit/>
          </a:bodyPr>
          <a:lstStyle/>
          <a:p>
            <a:pPr marL="0" algn="l">
              <a:lnSpc>
                <a:spcPct val="100000"/>
              </a:lnSpc>
              <a:spcBef>
                <a:spcPct val="0"/>
              </a:spcBef>
              <a:defRPr/>
            </a:pPr>
            <a:r>
              <a:rPr lang="en-US" sz="1600" b="1" i="0" u="none" baseline="0">
                <a:solidFill>
                  <a:srgbClr val="000000"/>
                </a:solidFill>
                <a:latin typeface="Arial"/>
                <a:ea typeface="Arial"/>
              </a:rPr>
              <a:t>Role in Training and Development</a:t>
            </a:r>
            <a:endParaRPr lang="en-US" sz="1100"/>
          </a:p>
        </p:txBody>
      </p:sp>
      <p:grpSp>
        <p:nvGrpSpPr>
          <p:cNvPr id="14" name="Group 14"/>
          <p:cNvGrpSpPr/>
          <p:nvPr/>
        </p:nvGrpSpPr>
        <p:grpSpPr>
          <a:xfrm>
            <a:off x="4925754" y="4823948"/>
            <a:ext cx="621188" cy="621188"/>
            <a:chOff x="0" y="0"/>
            <a:chExt cx="767929" cy="767929"/>
          </a:xfrm>
        </p:grpSpPr>
        <p:sp>
          <p:nvSpPr>
            <p:cNvPr id="15" name="Freeform 15"/>
            <p:cNvSpPr/>
            <p:nvPr/>
          </p:nvSpPr>
          <p:spPr>
            <a:xfrm>
              <a:off x="0" y="0"/>
              <a:ext cx="767929" cy="76792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cap="flat"/>
          </p:spPr>
          <p:txBody>
            <a:bodyPr vert="horz" lIns="91440" tIns="45720" rIns="91440" bIns="45720" anchor="ctr">
              <a:normAutofit/>
            </a:bodyPr>
            <a:lstStyle/>
            <a:p>
              <a:pPr marL="0" algn="ctr"/>
              <a:endParaRPr/>
            </a:p>
          </p:txBody>
        </p:sp>
        <p:sp>
          <p:nvSpPr>
            <p:cNvPr id="16" name="Freeform 16"/>
            <p:cNvSpPr/>
            <p:nvPr/>
          </p:nvSpPr>
          <p:spPr>
            <a:xfrm>
              <a:off x="234638" y="227334"/>
              <a:ext cx="298653" cy="313261"/>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cap="flat"/>
          </p:spPr>
          <p:txBody>
            <a:bodyPr vert="horz" lIns="91440" tIns="45720" rIns="91440" bIns="45720" anchor="ctr">
              <a:normAutofit/>
            </a:bodyPr>
            <a:lstStyle/>
            <a:p>
              <a:pPr marL="0" algn="ctr"/>
              <a:endParaRPr/>
            </a:p>
          </p:txBody>
        </p:sp>
      </p:grpSp>
      <p:sp>
        <p:nvSpPr>
          <p:cNvPr id="17" name="AutoShape 17"/>
          <p:cNvSpPr/>
          <p:nvPr/>
        </p:nvSpPr>
        <p:spPr>
          <a:xfrm>
            <a:off x="5625757" y="5231398"/>
            <a:ext cx="5960472" cy="1129920"/>
          </a:xfrm>
          <a:prstGeom prst="rect">
            <a:avLst/>
          </a:prstGeom>
          <a:noFill/>
        </p:spPr>
        <p:txBody>
          <a:bodyPr vert="horz" wrap="square" lIns="90000" tIns="46800" rIns="90000" bIns="46800" anchor="t">
            <a:spAutoFit/>
          </a:bodyPr>
          <a:lstStyle/>
          <a:p>
            <a:pPr marL="0" algn="l">
              <a:lnSpc>
                <a:spcPct val="160000"/>
              </a:lnSpc>
            </a:pPr>
            <a:r>
              <a:rPr lang="en-US" sz="1400" b="0" i="0" u="none" baseline="0" dirty="0">
                <a:solidFill>
                  <a:srgbClr val="000000"/>
                </a:solidFill>
                <a:latin typeface="Arial"/>
                <a:ea typeface="Arial"/>
              </a:rPr>
              <a:t>An internal training platform provides real-time data for tracking employee progress. It enhances communication, optimizes resource allocation, and promotes a culture of continuous learning, ultimately contributing to higher employee motivation and retention.</a:t>
            </a:r>
          </a:p>
        </p:txBody>
      </p:sp>
      <p:sp>
        <p:nvSpPr>
          <p:cNvPr id="18" name="TextBox 18"/>
          <p:cNvSpPr txBox="1"/>
          <p:nvPr/>
        </p:nvSpPr>
        <p:spPr>
          <a:xfrm>
            <a:off x="5625757" y="4989652"/>
            <a:ext cx="5894730" cy="340735"/>
          </a:xfrm>
          <a:prstGeom prst="rect">
            <a:avLst/>
          </a:prstGeom>
          <a:noFill/>
        </p:spPr>
        <p:txBody>
          <a:bodyPr vert="horz" wrap="square" lIns="90000" tIns="46800" rIns="90000" bIns="46800" rtlCol="0" anchor="b">
            <a:spAutoFit/>
          </a:bodyPr>
          <a:lstStyle/>
          <a:p>
            <a:pPr marL="0" algn="l">
              <a:lnSpc>
                <a:spcPct val="100000"/>
              </a:lnSpc>
              <a:spcBef>
                <a:spcPct val="0"/>
              </a:spcBef>
              <a:defRPr/>
            </a:pPr>
            <a:r>
              <a:rPr lang="en-US" sz="1600" b="1" i="0" u="none" baseline="0" dirty="0">
                <a:solidFill>
                  <a:srgbClr val="000000"/>
                </a:solidFill>
                <a:latin typeface="Arial"/>
                <a:ea typeface="Arial"/>
              </a:rPr>
              <a:t>Benefits of an Internal Platform</a:t>
            </a:r>
            <a:endParaRPr lang="en-US" sz="1100" dirty="0"/>
          </a:p>
        </p:txBody>
      </p:sp>
      <p:cxnSp>
        <p:nvCxnSpPr>
          <p:cNvPr id="19" name="Connector 19"/>
          <p:cNvCxnSpPr/>
          <p:nvPr/>
        </p:nvCxnSpPr>
        <p:spPr>
          <a:xfrm>
            <a:off x="5711741" y="2711327"/>
            <a:ext cx="5874488" cy="0"/>
          </a:xfrm>
          <a:prstGeom prst="line">
            <a:avLst/>
          </a:prstGeom>
          <a:ln w="3175" cap="rnd" cmpd="sng">
            <a:solidFill>
              <a:srgbClr val="FFFFFF">
                <a:lumMod val="75000"/>
              </a:srgbClr>
            </a:solidFill>
            <a:prstDash val="solid"/>
          </a:ln>
        </p:spPr>
      </p:cxnSp>
      <p:cxnSp>
        <p:nvCxnSpPr>
          <p:cNvPr id="20" name="Connector 20"/>
          <p:cNvCxnSpPr/>
          <p:nvPr/>
        </p:nvCxnSpPr>
        <p:spPr>
          <a:xfrm>
            <a:off x="5711741" y="4506516"/>
            <a:ext cx="5874488" cy="0"/>
          </a:xfrm>
          <a:prstGeom prst="line">
            <a:avLst/>
          </a:prstGeom>
          <a:ln w="3175" cap="rnd" cmpd="sng">
            <a:solidFill>
              <a:srgbClr val="FFFFFF">
                <a:lumMod val="75000"/>
              </a:srgbClr>
            </a:solidFill>
            <a:prstDash val="soli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Objectives of the Project</a:t>
            </a:r>
          </a:p>
        </p:txBody>
      </p:sp>
      <p:grpSp>
        <p:nvGrpSpPr>
          <p:cNvPr id="3" name="Group 3"/>
          <p:cNvGrpSpPr/>
          <p:nvPr/>
        </p:nvGrpSpPr>
        <p:grpSpPr>
          <a:xfrm>
            <a:off x="673099" y="1245611"/>
            <a:ext cx="5284079" cy="4422249"/>
            <a:chOff x="3601395" y="1977306"/>
            <a:chExt cx="4989206" cy="4175470"/>
          </a:xfrm>
        </p:grpSpPr>
        <p:grpSp>
          <p:nvGrpSpPr>
            <p:cNvPr id="4" name="Group 4"/>
            <p:cNvGrpSpPr/>
            <p:nvPr/>
          </p:nvGrpSpPr>
          <p:grpSpPr>
            <a:xfrm>
              <a:off x="3601395" y="1977306"/>
              <a:ext cx="4989206" cy="3747475"/>
              <a:chOff x="3656860" y="1879451"/>
              <a:chExt cx="5106140" cy="3835316"/>
            </a:xfrm>
            <a:solidFill>
              <a:srgbClr val="FFFFFF">
                <a:lumMod val="85000"/>
              </a:srgbClr>
            </a:solidFill>
          </p:grpSpPr>
          <p:sp>
            <p:nvSpPr>
              <p:cNvPr id="5" name="Freeform 5"/>
              <p:cNvSpPr/>
              <p:nvPr/>
            </p:nvSpPr>
            <p:spPr>
              <a:xfrm>
                <a:off x="6172598" y="4254850"/>
                <a:ext cx="190293" cy="222077"/>
              </a:xfrm>
              <a:custGeom>
                <a:avLst/>
                <a:gdLst/>
                <a:ahLst/>
                <a:cxnLst/>
                <a:rect l="l" t="t"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6" name="Freeform 6"/>
              <p:cNvSpPr/>
              <p:nvPr/>
            </p:nvSpPr>
            <p:spPr>
              <a:xfrm>
                <a:off x="6139033" y="3686268"/>
                <a:ext cx="321481" cy="303513"/>
              </a:xfrm>
              <a:custGeom>
                <a:avLst/>
                <a:gdLst/>
                <a:ahLst/>
                <a:cxnLst/>
                <a:rect l="l" t="t"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7" name="Freeform 7"/>
              <p:cNvSpPr/>
              <p:nvPr/>
            </p:nvSpPr>
            <p:spPr>
              <a:xfrm>
                <a:off x="7003021" y="3316278"/>
                <a:ext cx="167771" cy="167824"/>
              </a:xfrm>
              <a:custGeom>
                <a:avLst/>
                <a:gdLst/>
                <a:ahLst/>
                <a:cxnLst/>
                <a:rect l="l" t="t"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8" name="Freeform 8"/>
              <p:cNvSpPr/>
              <p:nvPr/>
            </p:nvSpPr>
            <p:spPr>
              <a:xfrm>
                <a:off x="4231013" y="2849148"/>
                <a:ext cx="250793" cy="236777"/>
              </a:xfrm>
              <a:custGeom>
                <a:avLst/>
                <a:gdLst/>
                <a:ahLst/>
                <a:cxnLst/>
                <a:rect l="l" t="t"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9" name="Freeform 9"/>
              <p:cNvSpPr/>
              <p:nvPr/>
            </p:nvSpPr>
            <p:spPr>
              <a:xfrm>
                <a:off x="6224867" y="2991100"/>
                <a:ext cx="271649" cy="271733"/>
              </a:xfrm>
              <a:custGeom>
                <a:avLst/>
                <a:gdLst/>
                <a:ahLst/>
                <a:cxnLst/>
                <a:rect l="l" t="t" r="r" b="b"/>
                <a:pathLst>
                  <a:path w="66" h="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50" y="32"/>
                    </a:moveTo>
                    <a:cubicBezTo>
                      <a:pt x="50" y="28"/>
                      <a:pt x="49" y="24"/>
                      <a:pt x="48" y="21"/>
                    </a:cubicBezTo>
                    <a:cubicBezTo>
                      <a:pt x="56" y="23"/>
                      <a:pt x="62" y="27"/>
                      <a:pt x="63" y="32"/>
                    </a:cubicBezTo>
                    <a:lnTo>
                      <a:pt x="50" y="32"/>
                    </a:lnTo>
                    <a:close/>
                    <a:moveTo>
                      <a:pt x="48" y="32"/>
                    </a:moveTo>
                    <a:cubicBezTo>
                      <a:pt x="34" y="32"/>
                      <a:pt x="34" y="32"/>
                      <a:pt x="34" y="32"/>
                    </a:cubicBezTo>
                    <a:cubicBezTo>
                      <a:pt x="34" y="18"/>
                      <a:pt x="34" y="18"/>
                      <a:pt x="34" y="18"/>
                    </a:cubicBezTo>
                    <a:cubicBezTo>
                      <a:pt x="38" y="18"/>
                      <a:pt x="42" y="19"/>
                      <a:pt x="46" y="20"/>
                    </a:cubicBezTo>
                    <a:cubicBezTo>
                      <a:pt x="47" y="24"/>
                      <a:pt x="48" y="28"/>
                      <a:pt x="48" y="32"/>
                    </a:cubicBezTo>
                    <a:close/>
                    <a:moveTo>
                      <a:pt x="34" y="16"/>
                    </a:moveTo>
                    <a:cubicBezTo>
                      <a:pt x="34" y="3"/>
                      <a:pt x="34" y="3"/>
                      <a:pt x="34" y="3"/>
                    </a:cubicBezTo>
                    <a:cubicBezTo>
                      <a:pt x="39" y="4"/>
                      <a:pt x="43" y="10"/>
                      <a:pt x="46" y="18"/>
                    </a:cubicBezTo>
                    <a:cubicBezTo>
                      <a:pt x="42" y="17"/>
                      <a:pt x="38" y="16"/>
                      <a:pt x="34" y="16"/>
                    </a:cubicBezTo>
                    <a:close/>
                    <a:moveTo>
                      <a:pt x="32" y="16"/>
                    </a:moveTo>
                    <a:cubicBezTo>
                      <a:pt x="28" y="16"/>
                      <a:pt x="24" y="17"/>
                      <a:pt x="20" y="18"/>
                    </a:cubicBezTo>
                    <a:cubicBezTo>
                      <a:pt x="22" y="10"/>
                      <a:pt x="27" y="4"/>
                      <a:pt x="32" y="3"/>
                    </a:cubicBezTo>
                    <a:lnTo>
                      <a:pt x="32" y="16"/>
                    </a:lnTo>
                    <a:close/>
                    <a:moveTo>
                      <a:pt x="32" y="18"/>
                    </a:moveTo>
                    <a:cubicBezTo>
                      <a:pt x="32" y="32"/>
                      <a:pt x="32" y="32"/>
                      <a:pt x="32" y="32"/>
                    </a:cubicBezTo>
                    <a:cubicBezTo>
                      <a:pt x="18" y="32"/>
                      <a:pt x="18" y="32"/>
                      <a:pt x="18" y="32"/>
                    </a:cubicBezTo>
                    <a:cubicBezTo>
                      <a:pt x="18" y="28"/>
                      <a:pt x="18" y="24"/>
                      <a:pt x="19" y="20"/>
                    </a:cubicBezTo>
                    <a:cubicBezTo>
                      <a:pt x="23" y="19"/>
                      <a:pt x="27" y="18"/>
                      <a:pt x="32" y="18"/>
                    </a:cubicBezTo>
                    <a:close/>
                    <a:moveTo>
                      <a:pt x="16" y="32"/>
                    </a:moveTo>
                    <a:cubicBezTo>
                      <a:pt x="3" y="32"/>
                      <a:pt x="3" y="32"/>
                      <a:pt x="3" y="32"/>
                    </a:cubicBezTo>
                    <a:cubicBezTo>
                      <a:pt x="4" y="27"/>
                      <a:pt x="9" y="23"/>
                      <a:pt x="17" y="21"/>
                    </a:cubicBezTo>
                    <a:cubicBezTo>
                      <a:pt x="16" y="24"/>
                      <a:pt x="16" y="28"/>
                      <a:pt x="16" y="32"/>
                    </a:cubicBezTo>
                    <a:close/>
                    <a:moveTo>
                      <a:pt x="16" y="34"/>
                    </a:moveTo>
                    <a:cubicBezTo>
                      <a:pt x="16" y="38"/>
                      <a:pt x="16" y="42"/>
                      <a:pt x="17" y="46"/>
                    </a:cubicBezTo>
                    <a:cubicBezTo>
                      <a:pt x="9" y="44"/>
                      <a:pt x="4" y="39"/>
                      <a:pt x="3" y="34"/>
                    </a:cubicBezTo>
                    <a:lnTo>
                      <a:pt x="16" y="34"/>
                    </a:lnTo>
                    <a:close/>
                    <a:moveTo>
                      <a:pt x="18" y="34"/>
                    </a:moveTo>
                    <a:cubicBezTo>
                      <a:pt x="32" y="34"/>
                      <a:pt x="32" y="34"/>
                      <a:pt x="32" y="34"/>
                    </a:cubicBezTo>
                    <a:cubicBezTo>
                      <a:pt x="32" y="48"/>
                      <a:pt x="32" y="48"/>
                      <a:pt x="32" y="48"/>
                    </a:cubicBezTo>
                    <a:cubicBezTo>
                      <a:pt x="27" y="48"/>
                      <a:pt x="23" y="48"/>
                      <a:pt x="19" y="47"/>
                    </a:cubicBezTo>
                    <a:cubicBezTo>
                      <a:pt x="18" y="43"/>
                      <a:pt x="18" y="39"/>
                      <a:pt x="18" y="34"/>
                    </a:cubicBezTo>
                    <a:close/>
                    <a:moveTo>
                      <a:pt x="32" y="50"/>
                    </a:moveTo>
                    <a:cubicBezTo>
                      <a:pt x="32" y="63"/>
                      <a:pt x="32" y="63"/>
                      <a:pt x="32" y="63"/>
                    </a:cubicBezTo>
                    <a:cubicBezTo>
                      <a:pt x="27" y="62"/>
                      <a:pt x="22" y="57"/>
                      <a:pt x="20" y="49"/>
                    </a:cubicBezTo>
                    <a:cubicBezTo>
                      <a:pt x="24" y="50"/>
                      <a:pt x="28" y="50"/>
                      <a:pt x="32" y="50"/>
                    </a:cubicBezTo>
                    <a:close/>
                    <a:moveTo>
                      <a:pt x="34" y="50"/>
                    </a:moveTo>
                    <a:cubicBezTo>
                      <a:pt x="38" y="50"/>
                      <a:pt x="42" y="50"/>
                      <a:pt x="46" y="49"/>
                    </a:cubicBezTo>
                    <a:cubicBezTo>
                      <a:pt x="43" y="57"/>
                      <a:pt x="39" y="62"/>
                      <a:pt x="34" y="63"/>
                    </a:cubicBezTo>
                    <a:lnTo>
                      <a:pt x="34" y="50"/>
                    </a:lnTo>
                    <a:close/>
                    <a:moveTo>
                      <a:pt x="34" y="48"/>
                    </a:moveTo>
                    <a:cubicBezTo>
                      <a:pt x="34" y="34"/>
                      <a:pt x="34" y="34"/>
                      <a:pt x="34" y="34"/>
                    </a:cubicBezTo>
                    <a:cubicBezTo>
                      <a:pt x="48" y="34"/>
                      <a:pt x="48" y="34"/>
                      <a:pt x="48" y="34"/>
                    </a:cubicBezTo>
                    <a:cubicBezTo>
                      <a:pt x="48" y="39"/>
                      <a:pt x="47" y="43"/>
                      <a:pt x="46" y="47"/>
                    </a:cubicBezTo>
                    <a:cubicBezTo>
                      <a:pt x="42" y="48"/>
                      <a:pt x="38" y="48"/>
                      <a:pt x="34" y="48"/>
                    </a:cubicBezTo>
                    <a:close/>
                    <a:moveTo>
                      <a:pt x="50" y="34"/>
                    </a:moveTo>
                    <a:cubicBezTo>
                      <a:pt x="63" y="34"/>
                      <a:pt x="63" y="34"/>
                      <a:pt x="63" y="34"/>
                    </a:cubicBezTo>
                    <a:cubicBezTo>
                      <a:pt x="62" y="39"/>
                      <a:pt x="56" y="44"/>
                      <a:pt x="48" y="46"/>
                    </a:cubicBezTo>
                    <a:cubicBezTo>
                      <a:pt x="49" y="42"/>
                      <a:pt x="50" y="38"/>
                      <a:pt x="50" y="34"/>
                    </a:cubicBezTo>
                    <a:close/>
                    <a:moveTo>
                      <a:pt x="48" y="18"/>
                    </a:moveTo>
                    <a:cubicBezTo>
                      <a:pt x="46" y="12"/>
                      <a:pt x="43" y="7"/>
                      <a:pt x="40" y="4"/>
                    </a:cubicBezTo>
                    <a:cubicBezTo>
                      <a:pt x="51" y="7"/>
                      <a:pt x="59" y="15"/>
                      <a:pt x="62" y="26"/>
                    </a:cubicBezTo>
                    <a:cubicBezTo>
                      <a:pt x="59" y="23"/>
                      <a:pt x="54" y="20"/>
                      <a:pt x="48" y="18"/>
                    </a:cubicBezTo>
                    <a:close/>
                    <a:moveTo>
                      <a:pt x="18" y="18"/>
                    </a:moveTo>
                    <a:cubicBezTo>
                      <a:pt x="12" y="20"/>
                      <a:pt x="7" y="23"/>
                      <a:pt x="4" y="26"/>
                    </a:cubicBezTo>
                    <a:cubicBezTo>
                      <a:pt x="6" y="15"/>
                      <a:pt x="15" y="7"/>
                      <a:pt x="26" y="4"/>
                    </a:cubicBezTo>
                    <a:cubicBezTo>
                      <a:pt x="22" y="7"/>
                      <a:pt x="19" y="12"/>
                      <a:pt x="18" y="18"/>
                    </a:cubicBezTo>
                    <a:close/>
                    <a:moveTo>
                      <a:pt x="18" y="48"/>
                    </a:moveTo>
                    <a:cubicBezTo>
                      <a:pt x="19" y="55"/>
                      <a:pt x="22" y="59"/>
                      <a:pt x="26" y="62"/>
                    </a:cubicBezTo>
                    <a:cubicBezTo>
                      <a:pt x="15" y="60"/>
                      <a:pt x="6" y="51"/>
                      <a:pt x="4" y="40"/>
                    </a:cubicBezTo>
                    <a:cubicBezTo>
                      <a:pt x="7" y="44"/>
                      <a:pt x="12" y="47"/>
                      <a:pt x="18" y="48"/>
                    </a:cubicBezTo>
                    <a:close/>
                    <a:moveTo>
                      <a:pt x="48" y="48"/>
                    </a:moveTo>
                    <a:cubicBezTo>
                      <a:pt x="54" y="47"/>
                      <a:pt x="59" y="44"/>
                      <a:pt x="62" y="40"/>
                    </a:cubicBezTo>
                    <a:cubicBezTo>
                      <a:pt x="59" y="51"/>
                      <a:pt x="51" y="60"/>
                      <a:pt x="40" y="62"/>
                    </a:cubicBezTo>
                    <a:cubicBezTo>
                      <a:pt x="43" y="59"/>
                      <a:pt x="46" y="55"/>
                      <a:pt x="48" y="48"/>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10" name="Freeform 10"/>
              <p:cNvSpPr/>
              <p:nvPr/>
            </p:nvSpPr>
            <p:spPr>
              <a:xfrm>
                <a:off x="6298739" y="2440895"/>
                <a:ext cx="183914" cy="202839"/>
              </a:xfrm>
              <a:custGeom>
                <a:avLst/>
                <a:gdLst/>
                <a:ahLst/>
                <a:cxnLst/>
                <a:rect l="l" t="t"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11" name="Freeform 11"/>
              <p:cNvSpPr/>
              <p:nvPr/>
            </p:nvSpPr>
            <p:spPr>
              <a:xfrm>
                <a:off x="4046795" y="3595355"/>
                <a:ext cx="290297" cy="338785"/>
              </a:xfrm>
              <a:custGeom>
                <a:avLst/>
                <a:gdLst/>
                <a:ahLst/>
                <a:cxnLst/>
                <a:rect l="l" t="t"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12" name="Freeform 12"/>
              <p:cNvSpPr/>
              <p:nvPr/>
            </p:nvSpPr>
            <p:spPr>
              <a:xfrm>
                <a:off x="6538933" y="3725837"/>
                <a:ext cx="190988" cy="187508"/>
              </a:xfrm>
              <a:custGeom>
                <a:avLst/>
                <a:gdLst/>
                <a:ahLst/>
                <a:cxnLst/>
                <a:rect l="l" t="t"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13" name="Freeform 13"/>
              <p:cNvSpPr/>
              <p:nvPr/>
            </p:nvSpPr>
            <p:spPr>
              <a:xfrm>
                <a:off x="6414921" y="1879451"/>
                <a:ext cx="436528" cy="369880"/>
              </a:xfrm>
              <a:custGeom>
                <a:avLst/>
                <a:gdLst/>
                <a:ahLst/>
                <a:cxnLst/>
                <a:rect l="l" t="t"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14" name="Freeform 14"/>
              <p:cNvSpPr/>
              <p:nvPr/>
            </p:nvSpPr>
            <p:spPr>
              <a:xfrm>
                <a:off x="5461880" y="2311286"/>
                <a:ext cx="255840" cy="295803"/>
              </a:xfrm>
              <a:custGeom>
                <a:avLst/>
                <a:gdLst/>
                <a:ahLst/>
                <a:cxnLst/>
                <a:rect l="l" t="t"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15" name="Freeform 15"/>
              <p:cNvSpPr/>
              <p:nvPr/>
            </p:nvSpPr>
            <p:spPr>
              <a:xfrm>
                <a:off x="4517395" y="3640287"/>
                <a:ext cx="267632" cy="251874"/>
              </a:xfrm>
              <a:custGeom>
                <a:avLst/>
                <a:gdLst/>
                <a:ahLst/>
                <a:cxnLst/>
                <a:rect l="l" t="t"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16" name="Freeform 16"/>
              <p:cNvSpPr/>
              <p:nvPr/>
            </p:nvSpPr>
            <p:spPr>
              <a:xfrm>
                <a:off x="7969635" y="2823548"/>
                <a:ext cx="295114" cy="221840"/>
              </a:xfrm>
              <a:custGeom>
                <a:avLst/>
                <a:gdLst/>
                <a:ahLst/>
                <a:cxnLst/>
                <a:rect l="l" t="t"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17" name="Freeform 17"/>
              <p:cNvSpPr/>
              <p:nvPr/>
            </p:nvSpPr>
            <p:spPr>
              <a:xfrm>
                <a:off x="3946356" y="4044745"/>
                <a:ext cx="349428" cy="283624"/>
              </a:xfrm>
              <a:custGeom>
                <a:avLst/>
                <a:gdLst/>
                <a:ahLst/>
                <a:cxnLst/>
                <a:rect l="l" t="t"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18" name="Freeform 18"/>
              <p:cNvSpPr/>
              <p:nvPr/>
            </p:nvSpPr>
            <p:spPr>
              <a:xfrm>
                <a:off x="7935760" y="3340545"/>
                <a:ext cx="374782" cy="267513"/>
              </a:xfrm>
              <a:custGeom>
                <a:avLst/>
                <a:gdLst/>
                <a:ahLst/>
                <a:cxnLst/>
                <a:rect l="l" t="t"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19" name="Freeform 19"/>
              <p:cNvSpPr/>
              <p:nvPr/>
            </p:nvSpPr>
            <p:spPr>
              <a:xfrm>
                <a:off x="6810759" y="4541342"/>
                <a:ext cx="328989" cy="234827"/>
              </a:xfrm>
              <a:custGeom>
                <a:avLst/>
                <a:gdLst/>
                <a:ahLst/>
                <a:cxnLst/>
                <a:rect l="l" t="t"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20" name="Freeform 20"/>
              <p:cNvSpPr/>
              <p:nvPr/>
            </p:nvSpPr>
            <p:spPr>
              <a:xfrm>
                <a:off x="6519908" y="2591703"/>
                <a:ext cx="282625" cy="298203"/>
              </a:xfrm>
              <a:custGeom>
                <a:avLst/>
                <a:gdLst/>
                <a:ahLst/>
                <a:cxnLst/>
                <a:rect l="l" t="t"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1" name="Freeform 21"/>
              <p:cNvSpPr/>
              <p:nvPr/>
            </p:nvSpPr>
            <p:spPr>
              <a:xfrm>
                <a:off x="7718649" y="2450434"/>
                <a:ext cx="337446" cy="337549"/>
              </a:xfrm>
              <a:custGeom>
                <a:avLst/>
                <a:gdLst/>
                <a:ahLst/>
                <a:cxnLst/>
                <a:rect l="l" t="t"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2" name="Freeform 22"/>
              <p:cNvSpPr/>
              <p:nvPr/>
            </p:nvSpPr>
            <p:spPr>
              <a:xfrm>
                <a:off x="5932112" y="2125033"/>
                <a:ext cx="276035" cy="304441"/>
              </a:xfrm>
              <a:custGeom>
                <a:avLst/>
                <a:gdLst/>
                <a:ahLst/>
                <a:cxnLst/>
                <a:rect l="l" t="t"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3" name="Freeform 23"/>
              <p:cNvSpPr/>
              <p:nvPr/>
            </p:nvSpPr>
            <p:spPr>
              <a:xfrm>
                <a:off x="5815495" y="3722100"/>
                <a:ext cx="255840" cy="295803"/>
              </a:xfrm>
              <a:custGeom>
                <a:avLst/>
                <a:gdLst/>
                <a:ahLst/>
                <a:cxnLst/>
                <a:rect l="l" t="t"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4" name="Freeform 24"/>
              <p:cNvSpPr/>
              <p:nvPr/>
            </p:nvSpPr>
            <p:spPr>
              <a:xfrm>
                <a:off x="4665426" y="3148101"/>
                <a:ext cx="374782" cy="267513"/>
              </a:xfrm>
              <a:custGeom>
                <a:avLst/>
                <a:gdLst/>
                <a:ahLst/>
                <a:cxnLst/>
                <a:rect l="l" t="t"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25" name="Freeform 25"/>
              <p:cNvSpPr/>
              <p:nvPr/>
            </p:nvSpPr>
            <p:spPr>
              <a:xfrm>
                <a:off x="5838803" y="3156003"/>
                <a:ext cx="290229" cy="338707"/>
              </a:xfrm>
              <a:custGeom>
                <a:avLst/>
                <a:gdLst/>
                <a:ahLst/>
                <a:cxnLst/>
                <a:rect l="l" t="t"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6" name="Freeform 26"/>
              <p:cNvSpPr/>
              <p:nvPr/>
            </p:nvSpPr>
            <p:spPr>
              <a:xfrm>
                <a:off x="3827091" y="4373014"/>
                <a:ext cx="337446" cy="337549"/>
              </a:xfrm>
              <a:custGeom>
                <a:avLst/>
                <a:gdLst/>
                <a:ahLst/>
                <a:cxnLst/>
                <a:rect l="l" t="t"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7" name="Freeform 27"/>
              <p:cNvSpPr/>
              <p:nvPr/>
            </p:nvSpPr>
            <p:spPr>
              <a:xfrm>
                <a:off x="5113530" y="2402460"/>
                <a:ext cx="347151" cy="335684"/>
              </a:xfrm>
              <a:custGeom>
                <a:avLst/>
                <a:gdLst/>
                <a:ahLst/>
                <a:cxnLst/>
                <a:rect l="l" t="t"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8" name="Freeform 28"/>
              <p:cNvSpPr/>
              <p:nvPr/>
            </p:nvSpPr>
            <p:spPr>
              <a:xfrm>
                <a:off x="7166024" y="5147746"/>
                <a:ext cx="347151" cy="335684"/>
              </a:xfrm>
              <a:custGeom>
                <a:avLst/>
                <a:gdLst/>
                <a:ahLst/>
                <a:cxnLst/>
                <a:rect l="l" t="t"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29" name="Freeform 29"/>
              <p:cNvSpPr/>
              <p:nvPr/>
            </p:nvSpPr>
            <p:spPr>
              <a:xfrm>
                <a:off x="7643607" y="4712294"/>
                <a:ext cx="275639" cy="275726"/>
              </a:xfrm>
              <a:custGeom>
                <a:avLst/>
                <a:gdLst/>
                <a:ahLst/>
                <a:cxnLst/>
                <a:rect l="l" t="t"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30" name="Freeform 30"/>
              <p:cNvSpPr/>
              <p:nvPr/>
            </p:nvSpPr>
            <p:spPr>
              <a:xfrm>
                <a:off x="3673170" y="3857235"/>
                <a:ext cx="245275" cy="286243"/>
              </a:xfrm>
              <a:custGeom>
                <a:avLst/>
                <a:gdLst/>
                <a:ahLst/>
                <a:cxnLst/>
                <a:rect l="l" t="t"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31" name="Freeform 31"/>
              <p:cNvSpPr/>
              <p:nvPr/>
            </p:nvSpPr>
            <p:spPr>
              <a:xfrm>
                <a:off x="3656860" y="4205761"/>
                <a:ext cx="190988" cy="187508"/>
              </a:xfrm>
              <a:custGeom>
                <a:avLst/>
                <a:gdLst/>
                <a:ahLst/>
                <a:cxnLst/>
                <a:rect l="l" t="t"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32" name="Freeform 32"/>
              <p:cNvSpPr/>
              <p:nvPr/>
            </p:nvSpPr>
            <p:spPr>
              <a:xfrm>
                <a:off x="7618304" y="2109372"/>
                <a:ext cx="263571" cy="254865"/>
              </a:xfrm>
              <a:custGeom>
                <a:avLst/>
                <a:gdLst/>
                <a:ahLst/>
                <a:cxnLst/>
                <a:rect l="l" t="t"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33" name="Freeform 33"/>
              <p:cNvSpPr/>
              <p:nvPr/>
            </p:nvSpPr>
            <p:spPr>
              <a:xfrm>
                <a:off x="4944918" y="4175209"/>
                <a:ext cx="287764" cy="287855"/>
              </a:xfrm>
              <a:custGeom>
                <a:avLst/>
                <a:gdLst/>
                <a:ahLst/>
                <a:cxnLst/>
                <a:rect l="l" t="t"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34" name="Freeform 34"/>
              <p:cNvSpPr/>
              <p:nvPr/>
            </p:nvSpPr>
            <p:spPr>
              <a:xfrm>
                <a:off x="6736663" y="2918610"/>
                <a:ext cx="232380" cy="232454"/>
              </a:xfrm>
              <a:custGeom>
                <a:avLst/>
                <a:gdLst/>
                <a:ahLst/>
                <a:cxnLst/>
                <a:rect l="l" t="t"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35" name="Freeform 35"/>
              <p:cNvSpPr/>
              <p:nvPr/>
            </p:nvSpPr>
            <p:spPr>
              <a:xfrm>
                <a:off x="5503816" y="4303188"/>
                <a:ext cx="371108" cy="403738"/>
              </a:xfrm>
              <a:custGeom>
                <a:avLst/>
                <a:gdLst/>
                <a:ahLst/>
                <a:cxnLst/>
                <a:rect l="l" t="t"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36" name="Freeform 36"/>
              <p:cNvSpPr/>
              <p:nvPr/>
            </p:nvSpPr>
            <p:spPr>
              <a:xfrm>
                <a:off x="5055012" y="3592237"/>
                <a:ext cx="347442" cy="388060"/>
              </a:xfrm>
              <a:custGeom>
                <a:avLst/>
                <a:gdLst/>
                <a:ahLst/>
                <a:cxnLst/>
                <a:rect l="l" t="t"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37" name="Freeform 37"/>
              <p:cNvSpPr/>
              <p:nvPr/>
            </p:nvSpPr>
            <p:spPr>
              <a:xfrm>
                <a:off x="3771532" y="3059422"/>
                <a:ext cx="334152" cy="342407"/>
              </a:xfrm>
              <a:custGeom>
                <a:avLst/>
                <a:gdLst/>
                <a:ahLst/>
                <a:cxnLst/>
                <a:rect l="l" t="t"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38" name="Freeform 38"/>
              <p:cNvSpPr/>
              <p:nvPr/>
            </p:nvSpPr>
            <p:spPr>
              <a:xfrm>
                <a:off x="5551612" y="2819436"/>
                <a:ext cx="303165" cy="289824"/>
              </a:xfrm>
              <a:custGeom>
                <a:avLst/>
                <a:gdLst/>
                <a:ahLst/>
                <a:cxnLst/>
                <a:rect l="l" t="t"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39" name="Freeform 39"/>
              <p:cNvSpPr/>
              <p:nvPr/>
            </p:nvSpPr>
            <p:spPr>
              <a:xfrm>
                <a:off x="4628473" y="5052502"/>
                <a:ext cx="368872" cy="308211"/>
              </a:xfrm>
              <a:custGeom>
                <a:avLst/>
                <a:gdLst/>
                <a:ahLst/>
                <a:cxnLst/>
                <a:rect l="l" t="t"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40" name="Freeform 40"/>
              <p:cNvSpPr/>
              <p:nvPr/>
            </p:nvSpPr>
            <p:spPr>
              <a:xfrm>
                <a:off x="7072569" y="2485776"/>
                <a:ext cx="328286" cy="315916"/>
              </a:xfrm>
              <a:custGeom>
                <a:avLst/>
                <a:gdLst/>
                <a:ahLst/>
                <a:cxnLst/>
                <a:rect l="l" t="t" r="r" b="b"/>
                <a:pathLst>
                  <a:path w="67" h="64">
                    <a:moveTo>
                      <a:pt x="65" y="41"/>
                    </a:moveTo>
                    <a:cubicBezTo>
                      <a:pt x="46" y="41"/>
                      <a:pt x="46" y="41"/>
                      <a:pt x="46" y="41"/>
                    </a:cubicBezTo>
                    <a:cubicBezTo>
                      <a:pt x="46" y="34"/>
                      <a:pt x="46" y="34"/>
                      <a:pt x="46" y="34"/>
                    </a:cubicBezTo>
                    <a:cubicBezTo>
                      <a:pt x="46" y="32"/>
                      <a:pt x="45" y="32"/>
                      <a:pt x="44" y="32"/>
                    </a:cubicBezTo>
                    <a:cubicBezTo>
                      <a:pt x="23" y="32"/>
                      <a:pt x="23" y="32"/>
                      <a:pt x="23" y="32"/>
                    </a:cubicBezTo>
                    <a:cubicBezTo>
                      <a:pt x="22" y="32"/>
                      <a:pt x="21" y="32"/>
                      <a:pt x="21" y="34"/>
                    </a:cubicBezTo>
                    <a:cubicBezTo>
                      <a:pt x="21" y="47"/>
                      <a:pt x="21" y="47"/>
                      <a:pt x="21" y="47"/>
                    </a:cubicBezTo>
                    <a:cubicBezTo>
                      <a:pt x="2" y="47"/>
                      <a:pt x="2" y="47"/>
                      <a:pt x="2" y="47"/>
                    </a:cubicBezTo>
                    <a:cubicBezTo>
                      <a:pt x="1" y="47"/>
                      <a:pt x="0" y="48"/>
                      <a:pt x="0" y="49"/>
                    </a:cubicBezTo>
                    <a:cubicBezTo>
                      <a:pt x="0" y="62"/>
                      <a:pt x="0" y="62"/>
                      <a:pt x="0" y="62"/>
                    </a:cubicBezTo>
                    <a:cubicBezTo>
                      <a:pt x="0" y="63"/>
                      <a:pt x="1" y="64"/>
                      <a:pt x="2" y="64"/>
                    </a:cubicBezTo>
                    <a:cubicBezTo>
                      <a:pt x="23" y="64"/>
                      <a:pt x="23" y="64"/>
                      <a:pt x="23" y="64"/>
                    </a:cubicBezTo>
                    <a:cubicBezTo>
                      <a:pt x="44" y="64"/>
                      <a:pt x="44" y="64"/>
                      <a:pt x="44" y="64"/>
                    </a:cubicBezTo>
                    <a:cubicBezTo>
                      <a:pt x="65" y="64"/>
                      <a:pt x="65" y="64"/>
                      <a:pt x="65" y="64"/>
                    </a:cubicBezTo>
                    <a:cubicBezTo>
                      <a:pt x="66" y="64"/>
                      <a:pt x="67" y="63"/>
                      <a:pt x="67" y="62"/>
                    </a:cubicBezTo>
                    <a:cubicBezTo>
                      <a:pt x="67" y="43"/>
                      <a:pt x="67" y="43"/>
                      <a:pt x="67" y="43"/>
                    </a:cubicBezTo>
                    <a:cubicBezTo>
                      <a:pt x="67" y="42"/>
                      <a:pt x="66" y="41"/>
                      <a:pt x="65" y="41"/>
                    </a:cubicBezTo>
                    <a:close/>
                    <a:moveTo>
                      <a:pt x="45" y="61"/>
                    </a:moveTo>
                    <a:cubicBezTo>
                      <a:pt x="45" y="44"/>
                      <a:pt x="45" y="44"/>
                      <a:pt x="45" y="44"/>
                    </a:cubicBezTo>
                    <a:cubicBezTo>
                      <a:pt x="64" y="44"/>
                      <a:pt x="64" y="44"/>
                      <a:pt x="64" y="44"/>
                    </a:cubicBezTo>
                    <a:cubicBezTo>
                      <a:pt x="64" y="61"/>
                      <a:pt x="64" y="61"/>
                      <a:pt x="64" y="61"/>
                    </a:cubicBezTo>
                    <a:lnTo>
                      <a:pt x="45" y="61"/>
                    </a:lnTo>
                    <a:close/>
                    <a:moveTo>
                      <a:pt x="24" y="49"/>
                    </a:moveTo>
                    <a:cubicBezTo>
                      <a:pt x="24" y="35"/>
                      <a:pt x="24" y="35"/>
                      <a:pt x="24" y="35"/>
                    </a:cubicBezTo>
                    <a:cubicBezTo>
                      <a:pt x="43" y="35"/>
                      <a:pt x="43" y="35"/>
                      <a:pt x="43" y="35"/>
                    </a:cubicBezTo>
                    <a:cubicBezTo>
                      <a:pt x="43" y="43"/>
                      <a:pt x="43" y="43"/>
                      <a:pt x="43" y="43"/>
                    </a:cubicBezTo>
                    <a:cubicBezTo>
                      <a:pt x="43" y="61"/>
                      <a:pt x="43" y="61"/>
                      <a:pt x="43" y="61"/>
                    </a:cubicBezTo>
                    <a:cubicBezTo>
                      <a:pt x="24" y="61"/>
                      <a:pt x="24" y="61"/>
                      <a:pt x="24" y="61"/>
                    </a:cubicBezTo>
                    <a:lnTo>
                      <a:pt x="24" y="49"/>
                    </a:lnTo>
                    <a:close/>
                    <a:moveTo>
                      <a:pt x="22" y="61"/>
                    </a:moveTo>
                    <a:cubicBezTo>
                      <a:pt x="3" y="61"/>
                      <a:pt x="3" y="61"/>
                      <a:pt x="3" y="61"/>
                    </a:cubicBezTo>
                    <a:cubicBezTo>
                      <a:pt x="3" y="50"/>
                      <a:pt x="3" y="50"/>
                      <a:pt x="3" y="50"/>
                    </a:cubicBezTo>
                    <a:cubicBezTo>
                      <a:pt x="22" y="50"/>
                      <a:pt x="22" y="50"/>
                      <a:pt x="22" y="50"/>
                    </a:cubicBezTo>
                    <a:lnTo>
                      <a:pt x="22" y="61"/>
                    </a:lnTo>
                    <a:close/>
                    <a:moveTo>
                      <a:pt x="32" y="20"/>
                    </a:moveTo>
                    <a:cubicBezTo>
                      <a:pt x="32" y="9"/>
                      <a:pt x="32" y="9"/>
                      <a:pt x="32" y="9"/>
                    </a:cubicBezTo>
                    <a:cubicBezTo>
                      <a:pt x="30" y="10"/>
                      <a:pt x="30" y="10"/>
                      <a:pt x="30" y="10"/>
                    </a:cubicBezTo>
                    <a:cubicBezTo>
                      <a:pt x="30" y="11"/>
                      <a:pt x="29" y="11"/>
                      <a:pt x="29" y="10"/>
                    </a:cubicBezTo>
                    <a:cubicBezTo>
                      <a:pt x="29" y="10"/>
                      <a:pt x="29" y="9"/>
                      <a:pt x="29" y="9"/>
                    </a:cubicBezTo>
                    <a:cubicBezTo>
                      <a:pt x="33" y="6"/>
                      <a:pt x="33" y="6"/>
                      <a:pt x="33" y="6"/>
                    </a:cubicBezTo>
                    <a:cubicBezTo>
                      <a:pt x="33" y="6"/>
                      <a:pt x="33" y="6"/>
                      <a:pt x="34" y="6"/>
                    </a:cubicBezTo>
                    <a:cubicBezTo>
                      <a:pt x="34" y="6"/>
                      <a:pt x="34" y="7"/>
                      <a:pt x="34" y="7"/>
                    </a:cubicBezTo>
                    <a:cubicBezTo>
                      <a:pt x="34" y="20"/>
                      <a:pt x="34" y="20"/>
                      <a:pt x="34" y="20"/>
                    </a:cubicBezTo>
                    <a:cubicBezTo>
                      <a:pt x="37" y="20"/>
                      <a:pt x="37" y="20"/>
                      <a:pt x="37" y="20"/>
                    </a:cubicBezTo>
                    <a:cubicBezTo>
                      <a:pt x="37" y="20"/>
                      <a:pt x="38" y="21"/>
                      <a:pt x="38" y="21"/>
                    </a:cubicBezTo>
                    <a:cubicBezTo>
                      <a:pt x="38" y="22"/>
                      <a:pt x="37" y="22"/>
                      <a:pt x="37" y="22"/>
                    </a:cubicBezTo>
                    <a:cubicBezTo>
                      <a:pt x="30" y="22"/>
                      <a:pt x="30" y="22"/>
                      <a:pt x="30" y="22"/>
                    </a:cubicBezTo>
                    <a:cubicBezTo>
                      <a:pt x="29" y="22"/>
                      <a:pt x="29" y="22"/>
                      <a:pt x="29" y="21"/>
                    </a:cubicBezTo>
                    <a:cubicBezTo>
                      <a:pt x="29" y="21"/>
                      <a:pt x="29" y="20"/>
                      <a:pt x="30" y="20"/>
                    </a:cubicBezTo>
                    <a:lnTo>
                      <a:pt x="32" y="20"/>
                    </a:lnTo>
                    <a:close/>
                    <a:moveTo>
                      <a:pt x="33" y="28"/>
                    </a:moveTo>
                    <a:cubicBezTo>
                      <a:pt x="41" y="28"/>
                      <a:pt x="47" y="22"/>
                      <a:pt x="47" y="14"/>
                    </a:cubicBezTo>
                    <a:cubicBezTo>
                      <a:pt x="47" y="7"/>
                      <a:pt x="41" y="0"/>
                      <a:pt x="33" y="0"/>
                    </a:cubicBezTo>
                    <a:cubicBezTo>
                      <a:pt x="26" y="0"/>
                      <a:pt x="20" y="7"/>
                      <a:pt x="20" y="14"/>
                    </a:cubicBezTo>
                    <a:cubicBezTo>
                      <a:pt x="20" y="22"/>
                      <a:pt x="26" y="28"/>
                      <a:pt x="33" y="28"/>
                    </a:cubicBezTo>
                    <a:close/>
                    <a:moveTo>
                      <a:pt x="33" y="3"/>
                    </a:moveTo>
                    <a:cubicBezTo>
                      <a:pt x="39" y="3"/>
                      <a:pt x="44" y="8"/>
                      <a:pt x="44" y="14"/>
                    </a:cubicBezTo>
                    <a:cubicBezTo>
                      <a:pt x="44" y="20"/>
                      <a:pt x="39" y="25"/>
                      <a:pt x="33" y="25"/>
                    </a:cubicBezTo>
                    <a:cubicBezTo>
                      <a:pt x="27" y="25"/>
                      <a:pt x="23" y="20"/>
                      <a:pt x="23" y="14"/>
                    </a:cubicBezTo>
                    <a:cubicBezTo>
                      <a:pt x="23" y="8"/>
                      <a:pt x="27" y="3"/>
                      <a:pt x="33" y="3"/>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41" name="Freeform 41"/>
              <p:cNvSpPr/>
              <p:nvPr/>
            </p:nvSpPr>
            <p:spPr>
              <a:xfrm>
                <a:off x="5135765" y="2774562"/>
                <a:ext cx="371108" cy="403738"/>
              </a:xfrm>
              <a:custGeom>
                <a:avLst/>
                <a:gdLst/>
                <a:ahLst/>
                <a:cxnLst/>
                <a:rect l="l" t="t"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42" name="Freeform 42"/>
              <p:cNvSpPr/>
              <p:nvPr/>
            </p:nvSpPr>
            <p:spPr>
              <a:xfrm>
                <a:off x="6592352" y="3402384"/>
                <a:ext cx="240342" cy="280486"/>
              </a:xfrm>
              <a:custGeom>
                <a:avLst/>
                <a:gdLst/>
                <a:ahLst/>
                <a:cxnLst/>
                <a:rect l="l" t="t"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43" name="Freeform 43"/>
              <p:cNvSpPr/>
              <p:nvPr/>
            </p:nvSpPr>
            <p:spPr>
              <a:xfrm>
                <a:off x="5587152" y="3771243"/>
                <a:ext cx="167771" cy="167824"/>
              </a:xfrm>
              <a:custGeom>
                <a:avLst/>
                <a:gdLst/>
                <a:ahLst/>
                <a:cxnLst/>
                <a:rect l="l" t="t"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44" name="Freeform 44"/>
              <p:cNvSpPr/>
              <p:nvPr/>
            </p:nvSpPr>
            <p:spPr>
              <a:xfrm>
                <a:off x="6290649" y="3960439"/>
                <a:ext cx="287764" cy="287855"/>
              </a:xfrm>
              <a:custGeom>
                <a:avLst/>
                <a:gdLst/>
                <a:ahLst/>
                <a:cxnLst/>
                <a:rect l="l" t="t"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45" name="Freeform 45"/>
              <p:cNvSpPr/>
              <p:nvPr/>
            </p:nvSpPr>
            <p:spPr>
              <a:xfrm>
                <a:off x="7701259" y="2874665"/>
                <a:ext cx="202961" cy="203025"/>
              </a:xfrm>
              <a:custGeom>
                <a:avLst/>
                <a:gdLst/>
                <a:ahLst/>
                <a:cxnLst/>
                <a:rect l="l" t="t"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46" name="Freeform 46"/>
              <p:cNvSpPr/>
              <p:nvPr/>
            </p:nvSpPr>
            <p:spPr>
              <a:xfrm>
                <a:off x="4546436" y="2523349"/>
                <a:ext cx="368872" cy="308211"/>
              </a:xfrm>
              <a:custGeom>
                <a:avLst/>
                <a:gdLst/>
                <a:ahLst/>
                <a:cxnLst/>
                <a:rect l="l" t="t"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47" name="Freeform 47"/>
              <p:cNvSpPr/>
              <p:nvPr/>
            </p:nvSpPr>
            <p:spPr>
              <a:xfrm>
                <a:off x="7599386" y="5047100"/>
                <a:ext cx="312706" cy="329942"/>
              </a:xfrm>
              <a:custGeom>
                <a:avLst/>
                <a:gdLst/>
                <a:ahLst/>
                <a:cxnLst/>
                <a:rect l="l" t="t"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48" name="Freeform 48"/>
              <p:cNvSpPr/>
              <p:nvPr/>
            </p:nvSpPr>
            <p:spPr>
              <a:xfrm>
                <a:off x="7342974" y="3007404"/>
                <a:ext cx="236946" cy="317953"/>
              </a:xfrm>
              <a:custGeom>
                <a:avLst/>
                <a:gdLst/>
                <a:ahLst/>
                <a:cxnLst/>
                <a:rect l="l" t="t"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49" name="Freeform 49"/>
              <p:cNvSpPr/>
              <p:nvPr/>
            </p:nvSpPr>
            <p:spPr>
              <a:xfrm>
                <a:off x="5292836" y="3281857"/>
                <a:ext cx="209497" cy="214674"/>
              </a:xfrm>
              <a:custGeom>
                <a:avLst/>
                <a:gdLst/>
                <a:ahLst/>
                <a:cxnLst/>
                <a:rect l="l" t="t"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50" name="Freeform 50"/>
              <p:cNvSpPr/>
              <p:nvPr/>
            </p:nvSpPr>
            <p:spPr>
              <a:xfrm>
                <a:off x="6228355" y="3341948"/>
                <a:ext cx="254298" cy="276658"/>
              </a:xfrm>
              <a:custGeom>
                <a:avLst/>
                <a:gdLst/>
                <a:ahLst/>
                <a:cxnLst/>
                <a:rect l="l" t="t"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51" name="Freeform 51"/>
              <p:cNvSpPr/>
              <p:nvPr/>
            </p:nvSpPr>
            <p:spPr>
              <a:xfrm>
                <a:off x="5977959" y="2676390"/>
                <a:ext cx="219389" cy="164917"/>
              </a:xfrm>
              <a:custGeom>
                <a:avLst/>
                <a:gdLst/>
                <a:ahLst/>
                <a:cxnLst/>
                <a:rect l="l" t="t"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52" name="Freeform 52"/>
              <p:cNvSpPr/>
              <p:nvPr/>
            </p:nvSpPr>
            <p:spPr>
              <a:xfrm>
                <a:off x="6929174" y="1992314"/>
                <a:ext cx="282625" cy="298203"/>
              </a:xfrm>
              <a:custGeom>
                <a:avLst/>
                <a:gdLst/>
                <a:ahLst/>
                <a:cxnLst/>
                <a:rect l="l" t="t"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53" name="Freeform 53"/>
              <p:cNvSpPr/>
              <p:nvPr/>
            </p:nvSpPr>
            <p:spPr>
              <a:xfrm>
                <a:off x="5266484" y="5404241"/>
                <a:ext cx="262200" cy="248944"/>
              </a:xfrm>
              <a:custGeom>
                <a:avLst/>
                <a:gdLst/>
                <a:ahLst/>
                <a:cxnLst/>
                <a:rect l="l" t="t"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54" name="Freeform 54"/>
              <p:cNvSpPr/>
              <p:nvPr/>
            </p:nvSpPr>
            <p:spPr>
              <a:xfrm>
                <a:off x="6749179" y="5410894"/>
                <a:ext cx="272066" cy="303873"/>
              </a:xfrm>
              <a:custGeom>
                <a:avLst/>
                <a:gdLst/>
                <a:ahLst/>
                <a:cxnLst/>
                <a:rect l="l" t="t"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55" name="Freeform 55"/>
              <p:cNvSpPr/>
              <p:nvPr/>
            </p:nvSpPr>
            <p:spPr>
              <a:xfrm>
                <a:off x="8308413" y="3667529"/>
                <a:ext cx="287239" cy="277751"/>
              </a:xfrm>
              <a:custGeom>
                <a:avLst/>
                <a:gdLst/>
                <a:ahLst/>
                <a:cxnLst/>
                <a:rect l="l" t="t"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56" name="Freeform 56"/>
              <p:cNvSpPr/>
              <p:nvPr/>
            </p:nvSpPr>
            <p:spPr>
              <a:xfrm>
                <a:off x="4520256" y="4117233"/>
                <a:ext cx="309494" cy="262240"/>
              </a:xfrm>
              <a:custGeom>
                <a:avLst/>
                <a:gdLst/>
                <a:ahLst/>
                <a:cxnLst/>
                <a:rect l="l" t="t"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57" name="Freeform 57"/>
              <p:cNvSpPr/>
              <p:nvPr/>
            </p:nvSpPr>
            <p:spPr>
              <a:xfrm>
                <a:off x="7248806" y="4525780"/>
                <a:ext cx="373844" cy="351834"/>
              </a:xfrm>
              <a:custGeom>
                <a:avLst/>
                <a:gdLst/>
                <a:ahLst/>
                <a:cxnLst/>
                <a:rect l="l" t="t"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58" name="Freeform 58"/>
              <p:cNvSpPr/>
              <p:nvPr/>
            </p:nvSpPr>
            <p:spPr>
              <a:xfrm>
                <a:off x="7433868" y="3535963"/>
                <a:ext cx="368872" cy="308211"/>
              </a:xfrm>
              <a:custGeom>
                <a:avLst/>
                <a:gdLst/>
                <a:ahLst/>
                <a:cxnLst/>
                <a:rect l="l" t="t"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59" name="Freeform 59"/>
              <p:cNvSpPr/>
              <p:nvPr/>
            </p:nvSpPr>
            <p:spPr>
              <a:xfrm>
                <a:off x="5711286" y="2050269"/>
                <a:ext cx="251883" cy="265767"/>
              </a:xfrm>
              <a:custGeom>
                <a:avLst/>
                <a:gdLst/>
                <a:ahLst/>
                <a:cxnLst/>
                <a:rect l="l" t="t"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60" name="Freeform 60"/>
              <p:cNvSpPr/>
              <p:nvPr/>
            </p:nvSpPr>
            <p:spPr>
              <a:xfrm>
                <a:off x="4955128" y="5126472"/>
                <a:ext cx="287750" cy="334343"/>
              </a:xfrm>
              <a:custGeom>
                <a:avLst/>
                <a:gdLst/>
                <a:ahLst/>
                <a:cxnLst/>
                <a:rect l="l" t="t"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61" name="Freeform 61"/>
              <p:cNvSpPr/>
              <p:nvPr/>
            </p:nvSpPr>
            <p:spPr>
              <a:xfrm>
                <a:off x="8465676" y="4075095"/>
                <a:ext cx="297324" cy="326013"/>
              </a:xfrm>
              <a:custGeom>
                <a:avLst/>
                <a:gdLst/>
                <a:ahLst/>
                <a:cxnLst/>
                <a:rect l="l" t="t"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62" name="Freeform 62"/>
              <p:cNvSpPr/>
              <p:nvPr/>
            </p:nvSpPr>
            <p:spPr>
              <a:xfrm>
                <a:off x="4211241" y="2465246"/>
                <a:ext cx="234424" cy="257044"/>
              </a:xfrm>
              <a:custGeom>
                <a:avLst/>
                <a:gdLst/>
                <a:ahLst/>
                <a:cxnLst/>
                <a:rect l="l" t="t"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63" name="Freeform 63"/>
              <p:cNvSpPr/>
              <p:nvPr/>
            </p:nvSpPr>
            <p:spPr>
              <a:xfrm>
                <a:off x="6761165" y="2231355"/>
                <a:ext cx="223749" cy="223818"/>
              </a:xfrm>
              <a:custGeom>
                <a:avLst/>
                <a:gdLst/>
                <a:ahLst/>
                <a:cxnLst/>
                <a:rect l="l" t="t"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64" name="Freeform 64"/>
              <p:cNvSpPr/>
              <p:nvPr/>
            </p:nvSpPr>
            <p:spPr>
              <a:xfrm>
                <a:off x="7103252" y="3892248"/>
                <a:ext cx="225947" cy="262531"/>
              </a:xfrm>
              <a:custGeom>
                <a:avLst/>
                <a:gdLst/>
                <a:ahLst/>
                <a:cxnLst/>
                <a:rect l="l" t="t"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65" name="Freeform 65"/>
              <p:cNvSpPr/>
              <p:nvPr/>
            </p:nvSpPr>
            <p:spPr>
              <a:xfrm>
                <a:off x="6716421" y="4930411"/>
                <a:ext cx="247143" cy="247219"/>
              </a:xfrm>
              <a:custGeom>
                <a:avLst/>
                <a:gdLst/>
                <a:ahLst/>
                <a:cxnLst/>
                <a:rect l="l" t="t"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66" name="Freeform 66"/>
              <p:cNvSpPr/>
              <p:nvPr/>
            </p:nvSpPr>
            <p:spPr>
              <a:xfrm>
                <a:off x="5574301" y="5295826"/>
                <a:ext cx="235250" cy="221399"/>
              </a:xfrm>
              <a:custGeom>
                <a:avLst/>
                <a:gdLst/>
                <a:ahLst/>
                <a:cxnLst/>
                <a:rect l="l" t="t"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67" name="Freeform 67"/>
              <p:cNvSpPr/>
              <p:nvPr/>
            </p:nvSpPr>
            <p:spPr>
              <a:xfrm>
                <a:off x="6628321" y="4034915"/>
                <a:ext cx="394018" cy="319818"/>
              </a:xfrm>
              <a:custGeom>
                <a:avLst/>
                <a:gdLst/>
                <a:ahLst/>
                <a:cxnLst/>
                <a:rect l="l" t="t"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68" name="Freeform 68"/>
              <p:cNvSpPr/>
              <p:nvPr/>
            </p:nvSpPr>
            <p:spPr>
              <a:xfrm>
                <a:off x="5821564" y="4062752"/>
                <a:ext cx="135175" cy="135218"/>
              </a:xfrm>
              <a:custGeom>
                <a:avLst/>
                <a:gdLst/>
                <a:ahLst/>
                <a:cxnLst/>
                <a:rect l="l" t="t"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69" name="Freeform 69"/>
              <p:cNvSpPr/>
              <p:nvPr/>
            </p:nvSpPr>
            <p:spPr>
              <a:xfrm>
                <a:off x="5292010" y="4959606"/>
                <a:ext cx="378052" cy="398890"/>
              </a:xfrm>
              <a:custGeom>
                <a:avLst/>
                <a:gdLst/>
                <a:ahLst/>
                <a:cxnLst/>
                <a:rect l="l" t="t"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70" name="Freeform 70"/>
              <p:cNvSpPr/>
              <p:nvPr/>
            </p:nvSpPr>
            <p:spPr>
              <a:xfrm>
                <a:off x="8007417" y="3690090"/>
                <a:ext cx="242589" cy="248583"/>
              </a:xfrm>
              <a:custGeom>
                <a:avLst/>
                <a:gdLst/>
                <a:ahLst/>
                <a:cxnLst/>
                <a:rect l="l" t="t"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71" name="Freeform 71"/>
              <p:cNvSpPr/>
              <p:nvPr/>
            </p:nvSpPr>
            <p:spPr>
              <a:xfrm>
                <a:off x="4768351" y="4686033"/>
                <a:ext cx="265832" cy="293187"/>
              </a:xfrm>
              <a:custGeom>
                <a:avLst/>
                <a:gdLst/>
                <a:ahLst/>
                <a:cxnLst/>
                <a:rect l="l" t="t"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72" name="Freeform 72"/>
              <p:cNvSpPr/>
              <p:nvPr/>
            </p:nvSpPr>
            <p:spPr>
              <a:xfrm>
                <a:off x="4371837" y="4622077"/>
                <a:ext cx="282873" cy="268572"/>
              </a:xfrm>
              <a:custGeom>
                <a:avLst/>
                <a:gdLst/>
                <a:ahLst/>
                <a:cxnLst/>
                <a:rect l="l" t="t"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73" name="Freeform 73"/>
              <p:cNvSpPr/>
              <p:nvPr/>
            </p:nvSpPr>
            <p:spPr>
              <a:xfrm>
                <a:off x="7969272" y="4287918"/>
                <a:ext cx="345816" cy="293017"/>
              </a:xfrm>
              <a:custGeom>
                <a:avLst/>
                <a:gdLst/>
                <a:ahLst/>
                <a:cxnLst/>
                <a:rect l="l" t="t"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74" name="Freeform 74"/>
              <p:cNvSpPr/>
              <p:nvPr/>
            </p:nvSpPr>
            <p:spPr>
              <a:xfrm>
                <a:off x="7506943" y="4057803"/>
                <a:ext cx="233980" cy="261334"/>
              </a:xfrm>
              <a:custGeom>
                <a:avLst/>
                <a:gdLst/>
                <a:ahLst/>
                <a:cxnLst/>
                <a:rect l="l" t="t"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90000"/>
                  </a:lnSpc>
                  <a:spcBef>
                    <a:spcPct val="0"/>
                  </a:spcBef>
                  <a:spcAft>
                    <a:spcPct val="0"/>
                  </a:spcAft>
                </a:pPr>
                <a:endParaRPr/>
              </a:p>
            </p:txBody>
          </p:sp>
          <p:sp>
            <p:nvSpPr>
              <p:cNvPr id="75" name="Freeform 75"/>
              <p:cNvSpPr/>
              <p:nvPr/>
            </p:nvSpPr>
            <p:spPr>
              <a:xfrm>
                <a:off x="5144291" y="2194965"/>
                <a:ext cx="262236" cy="171077"/>
              </a:xfrm>
              <a:custGeom>
                <a:avLst/>
                <a:gdLst/>
                <a:ahLst/>
                <a:cxnLst/>
                <a:rect l="l" t="t"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76" name="Freeform 76"/>
              <p:cNvSpPr/>
              <p:nvPr/>
            </p:nvSpPr>
            <p:spPr>
              <a:xfrm>
                <a:off x="3973123" y="4981641"/>
                <a:ext cx="262236" cy="171077"/>
              </a:xfrm>
              <a:custGeom>
                <a:avLst/>
                <a:gdLst/>
                <a:ahLst/>
                <a:cxnLst/>
                <a:rect l="l" t="t"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77" name="Freeform 77"/>
              <p:cNvSpPr/>
              <p:nvPr/>
            </p:nvSpPr>
            <p:spPr>
              <a:xfrm>
                <a:off x="4653539" y="2163648"/>
                <a:ext cx="249118" cy="167956"/>
              </a:xfrm>
              <a:custGeom>
                <a:avLst/>
                <a:gdLst/>
                <a:ahLst/>
                <a:cxnLst/>
                <a:rect l="l" t="t"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78" name="Freeform 78"/>
              <p:cNvSpPr/>
              <p:nvPr/>
            </p:nvSpPr>
            <p:spPr>
              <a:xfrm>
                <a:off x="7731234" y="4445372"/>
                <a:ext cx="217082" cy="201452"/>
              </a:xfrm>
              <a:custGeom>
                <a:avLst/>
                <a:gdLst/>
                <a:ahLst/>
                <a:cxnLst/>
                <a:rect l="l" t="t"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79" name="Freeform 79"/>
              <p:cNvSpPr/>
              <p:nvPr/>
            </p:nvSpPr>
            <p:spPr>
              <a:xfrm>
                <a:off x="6761291" y="3781648"/>
                <a:ext cx="209081" cy="199880"/>
              </a:xfrm>
              <a:custGeom>
                <a:avLst/>
                <a:gdLst/>
                <a:ahLst/>
                <a:cxnLst/>
                <a:rect l="l" t="t"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80" name="Freeform 80"/>
              <p:cNvSpPr/>
              <p:nvPr/>
            </p:nvSpPr>
            <p:spPr>
              <a:xfrm>
                <a:off x="8294455" y="2991864"/>
                <a:ext cx="263845" cy="234791"/>
              </a:xfrm>
              <a:custGeom>
                <a:avLst/>
                <a:gdLst/>
                <a:ahLst/>
                <a:cxnLst/>
                <a:rect l="l" t="t" r="r" b="b"/>
                <a:pathLst>
                  <a:path w="65" h="58">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sp>
            <p:nvSpPr>
              <p:cNvPr id="81" name="Freeform 81"/>
              <p:cNvSpPr/>
              <p:nvPr/>
            </p:nvSpPr>
            <p:spPr>
              <a:xfrm>
                <a:off x="7773264" y="3883828"/>
                <a:ext cx="207187" cy="139686"/>
              </a:xfrm>
              <a:custGeom>
                <a:avLst/>
                <a:gdLst/>
                <a:ahLst/>
                <a:cxnLst/>
                <a:rect l="l" t="t"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grpFill/>
            </p:spPr>
            <p:txBody>
              <a:bodyPr vert="horz" wrap="square" lIns="91440" tIns="45720" rIns="91440" bIns="45720" anchor="t">
                <a:prstTxWarp prst="textNoShape">
                  <a:avLst/>
                </a:prstTxWarp>
                <a:normAutofit/>
              </a:bodyPr>
              <a:lstStyle/>
              <a:p>
                <a:pPr marL="0" marR="0" indent="0" algn="l" fontAlgn="auto">
                  <a:lnSpc>
                    <a:spcPct val="80000"/>
                  </a:lnSpc>
                  <a:spcBef>
                    <a:spcPct val="0"/>
                  </a:spcBef>
                  <a:spcAft>
                    <a:spcPct val="0"/>
                  </a:spcAft>
                </a:pPr>
                <a:endParaRPr/>
              </a:p>
            </p:txBody>
          </p:sp>
        </p:grpSp>
        <p:grpSp>
          <p:nvGrpSpPr>
            <p:cNvPr id="82" name="Group 82"/>
            <p:cNvGrpSpPr/>
            <p:nvPr/>
          </p:nvGrpSpPr>
          <p:grpSpPr>
            <a:xfrm>
              <a:off x="5278508" y="3726001"/>
              <a:ext cx="1412341" cy="2426775"/>
              <a:chOff x="3724275" y="1833563"/>
              <a:chExt cx="1316038" cy="2260600"/>
            </a:xfrm>
          </p:grpSpPr>
          <p:sp>
            <p:nvSpPr>
              <p:cNvPr id="83" name="Freeform 83"/>
              <p:cNvSpPr/>
              <p:nvPr/>
            </p:nvSpPr>
            <p:spPr>
              <a:xfrm>
                <a:off x="4216400" y="2362201"/>
                <a:ext cx="330200" cy="381000"/>
              </a:xfrm>
              <a:custGeom>
                <a:avLst/>
                <a:gdLst/>
                <a:ahLst/>
                <a:cxnLst/>
                <a:rect l="l" t="t" r="r" b="b"/>
                <a:pathLst>
                  <a:path w="208" h="240">
                    <a:moveTo>
                      <a:pt x="208" y="240"/>
                    </a:moveTo>
                    <a:lnTo>
                      <a:pt x="0" y="240"/>
                    </a:lnTo>
                    <a:lnTo>
                      <a:pt x="8" y="0"/>
                    </a:lnTo>
                    <a:lnTo>
                      <a:pt x="199" y="0"/>
                    </a:lnTo>
                    <a:lnTo>
                      <a:pt x="208" y="240"/>
                    </a:lnTo>
                    <a:close/>
                  </a:path>
                </a:pathLst>
              </a:custGeom>
              <a:solidFill>
                <a:srgbClr val="F1C9A5"/>
              </a:solid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84" name="Freeform 84"/>
              <p:cNvSpPr/>
              <p:nvPr/>
            </p:nvSpPr>
            <p:spPr>
              <a:xfrm>
                <a:off x="4111625" y="1833563"/>
                <a:ext cx="538163" cy="676275"/>
              </a:xfrm>
              <a:custGeom>
                <a:avLst/>
                <a:gdLst/>
                <a:ahLst/>
                <a:cxnLst/>
                <a:rect l="l" t="t" r="r" b="b"/>
                <a:pathLst>
                  <a:path w="179" h="226">
                    <a:moveTo>
                      <a:pt x="179" y="109"/>
                    </a:moveTo>
                    <a:cubicBezTo>
                      <a:pt x="179" y="54"/>
                      <a:pt x="171" y="0"/>
                      <a:pt x="90" y="0"/>
                    </a:cubicBezTo>
                    <a:cubicBezTo>
                      <a:pt x="7" y="0"/>
                      <a:pt x="0" y="54"/>
                      <a:pt x="0" y="109"/>
                    </a:cubicBezTo>
                    <a:cubicBezTo>
                      <a:pt x="0" y="145"/>
                      <a:pt x="17" y="176"/>
                      <a:pt x="42" y="194"/>
                    </a:cubicBezTo>
                    <a:cubicBezTo>
                      <a:pt x="49" y="218"/>
                      <a:pt x="49" y="218"/>
                      <a:pt x="49" y="218"/>
                    </a:cubicBezTo>
                    <a:cubicBezTo>
                      <a:pt x="50" y="223"/>
                      <a:pt x="55" y="226"/>
                      <a:pt x="59" y="226"/>
                    </a:cubicBezTo>
                    <a:cubicBezTo>
                      <a:pt x="121" y="226"/>
                      <a:pt x="121" y="226"/>
                      <a:pt x="121" y="226"/>
                    </a:cubicBezTo>
                    <a:cubicBezTo>
                      <a:pt x="125" y="226"/>
                      <a:pt x="130" y="223"/>
                      <a:pt x="131" y="218"/>
                    </a:cubicBezTo>
                    <a:cubicBezTo>
                      <a:pt x="138" y="194"/>
                      <a:pt x="138" y="194"/>
                      <a:pt x="138" y="194"/>
                    </a:cubicBezTo>
                    <a:cubicBezTo>
                      <a:pt x="163" y="176"/>
                      <a:pt x="179" y="145"/>
                      <a:pt x="179" y="109"/>
                    </a:cubicBezTo>
                    <a:close/>
                  </a:path>
                </a:pathLst>
              </a:custGeom>
              <a:solidFill>
                <a:srgbClr val="FFFFFF">
                  <a:lumMod val="50000"/>
                </a:srgbClr>
              </a:solid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sp>
            <p:nvSpPr>
              <p:cNvPr id="85" name="Freeform 85"/>
              <p:cNvSpPr/>
              <p:nvPr/>
            </p:nvSpPr>
            <p:spPr>
              <a:xfrm>
                <a:off x="3724275" y="2557463"/>
                <a:ext cx="1316038" cy="1536700"/>
              </a:xfrm>
              <a:custGeom>
                <a:avLst/>
                <a:gdLst/>
                <a:ahLst/>
                <a:cxnLst/>
                <a:rect l="l" t="t" r="r" b="b"/>
                <a:pathLst>
                  <a:path w="438" h="514">
                    <a:moveTo>
                      <a:pt x="405" y="60"/>
                    </a:moveTo>
                    <a:cubicBezTo>
                      <a:pt x="287" y="28"/>
                      <a:pt x="287" y="28"/>
                      <a:pt x="287" y="28"/>
                    </a:cubicBezTo>
                    <a:cubicBezTo>
                      <a:pt x="282" y="8"/>
                      <a:pt x="282" y="8"/>
                      <a:pt x="282" y="8"/>
                    </a:cubicBezTo>
                    <a:cubicBezTo>
                      <a:pt x="282" y="8"/>
                      <a:pt x="235" y="0"/>
                      <a:pt x="219" y="0"/>
                    </a:cubicBezTo>
                    <a:cubicBezTo>
                      <a:pt x="203" y="0"/>
                      <a:pt x="156" y="8"/>
                      <a:pt x="156" y="8"/>
                    </a:cubicBezTo>
                    <a:cubicBezTo>
                      <a:pt x="152" y="28"/>
                      <a:pt x="152" y="28"/>
                      <a:pt x="152" y="28"/>
                    </a:cubicBezTo>
                    <a:cubicBezTo>
                      <a:pt x="33" y="60"/>
                      <a:pt x="33" y="60"/>
                      <a:pt x="33" y="60"/>
                    </a:cubicBezTo>
                    <a:cubicBezTo>
                      <a:pt x="15" y="66"/>
                      <a:pt x="0" y="75"/>
                      <a:pt x="0" y="93"/>
                    </a:cubicBezTo>
                    <a:cubicBezTo>
                      <a:pt x="0" y="93"/>
                      <a:pt x="3" y="213"/>
                      <a:pt x="7" y="258"/>
                    </a:cubicBezTo>
                    <a:cubicBezTo>
                      <a:pt x="9" y="285"/>
                      <a:pt x="15" y="341"/>
                      <a:pt x="65" y="344"/>
                    </a:cubicBezTo>
                    <a:cubicBezTo>
                      <a:pt x="35" y="514"/>
                      <a:pt x="35" y="514"/>
                      <a:pt x="35" y="514"/>
                    </a:cubicBezTo>
                    <a:cubicBezTo>
                      <a:pt x="402" y="514"/>
                      <a:pt x="402" y="514"/>
                      <a:pt x="402" y="514"/>
                    </a:cubicBezTo>
                    <a:cubicBezTo>
                      <a:pt x="371" y="344"/>
                      <a:pt x="371" y="344"/>
                      <a:pt x="371" y="344"/>
                    </a:cubicBezTo>
                    <a:cubicBezTo>
                      <a:pt x="424" y="344"/>
                      <a:pt x="428" y="285"/>
                      <a:pt x="431" y="258"/>
                    </a:cubicBezTo>
                    <a:cubicBezTo>
                      <a:pt x="436" y="213"/>
                      <a:pt x="438" y="93"/>
                      <a:pt x="438" y="93"/>
                    </a:cubicBezTo>
                    <a:cubicBezTo>
                      <a:pt x="438" y="75"/>
                      <a:pt x="425" y="67"/>
                      <a:pt x="405" y="60"/>
                    </a:cubicBezTo>
                    <a:close/>
                  </a:path>
                </a:pathLst>
              </a:custGeom>
              <a:solidFill>
                <a:schemeClr val="accent1"/>
              </a:solidFill>
            </p:spPr>
            <p:txBody>
              <a:bodyPr vert="horz" wrap="square" lIns="91440" tIns="45720" rIns="91440" bIns="45720" anchor="t">
                <a:prstTxWarp prst="textNoShape">
                  <a:avLst/>
                </a:prstTxWarp>
                <a:normAutofit/>
              </a:bodyPr>
              <a:lstStyle/>
              <a:p>
                <a:pPr marL="0" marR="0" indent="0" algn="l" fontAlgn="auto">
                  <a:lnSpc>
                    <a:spcPct val="100000"/>
                  </a:lnSpc>
                  <a:spcBef>
                    <a:spcPct val="0"/>
                  </a:spcBef>
                  <a:spcAft>
                    <a:spcPct val="0"/>
                  </a:spcAft>
                </a:pPr>
                <a:endParaRPr/>
              </a:p>
            </p:txBody>
          </p:sp>
        </p:grpSp>
      </p:grpSp>
      <p:cxnSp>
        <p:nvCxnSpPr>
          <p:cNvPr id="86" name="Connector 86"/>
          <p:cNvCxnSpPr/>
          <p:nvPr/>
        </p:nvCxnSpPr>
        <p:spPr>
          <a:xfrm>
            <a:off x="6238372" y="3320120"/>
            <a:ext cx="5282116" cy="0"/>
          </a:xfrm>
          <a:prstGeom prst="line">
            <a:avLst/>
          </a:prstGeom>
          <a:ln w="3175" cap="flat" cmpd="sng">
            <a:solidFill>
              <a:srgbClr val="FFFFFF">
                <a:lumMod val="75000"/>
              </a:srgbClr>
            </a:solidFill>
            <a:prstDash val="solid"/>
          </a:ln>
        </p:spPr>
      </p:cxnSp>
      <p:sp>
        <p:nvSpPr>
          <p:cNvPr id="87" name="AutoShape 87"/>
          <p:cNvSpPr/>
          <p:nvPr/>
        </p:nvSpPr>
        <p:spPr>
          <a:xfrm>
            <a:off x="6238371" y="3320120"/>
            <a:ext cx="5282116" cy="844142"/>
          </a:xfrm>
          <a:prstGeom prst="rect">
            <a:avLst/>
          </a:prstGeom>
          <a:noFill/>
        </p:spPr>
        <p:txBody>
          <a:bodyPr vert="horz" wrap="square" lIns="91440" tIns="45720" rIns="91440" bIns="45720" anchor="t">
            <a:spAutoFit/>
          </a:bodyPr>
          <a:lstStyle/>
          <a:p>
            <a:pPr marL="0" algn="l">
              <a:lnSpc>
                <a:spcPct val="120000"/>
              </a:lnSpc>
            </a:pPr>
            <a:r>
              <a:rPr lang="en-US" sz="1400" b="0" i="0" u="none" baseline="0">
                <a:solidFill>
                  <a:srgbClr val="000000"/>
                </a:solidFill>
                <a:latin typeface="Arial"/>
                <a:ea typeface="Arial"/>
              </a:rPr>
              <a:t>The project aims to create clearly defined career paths for employees, helping them to visualize their growth within the organization. This structure increases engagement and aligns individual aspirations with organizational goals.</a:t>
            </a:r>
          </a:p>
        </p:txBody>
      </p:sp>
      <p:sp>
        <p:nvSpPr>
          <p:cNvPr id="88" name="TextBox 88"/>
          <p:cNvSpPr txBox="1"/>
          <p:nvPr/>
        </p:nvSpPr>
        <p:spPr>
          <a:xfrm>
            <a:off x="6238371" y="2907240"/>
            <a:ext cx="5282116"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600" b="1" i="0" u="none" baseline="0">
                <a:solidFill>
                  <a:srgbClr val="000000"/>
                </a:solidFill>
                <a:latin typeface="Arial"/>
                <a:ea typeface="Arial"/>
              </a:rPr>
              <a:t>Structured Career Development</a:t>
            </a:r>
            <a:endParaRPr lang="en-US" sz="1100"/>
          </a:p>
        </p:txBody>
      </p:sp>
      <p:cxnSp>
        <p:nvCxnSpPr>
          <p:cNvPr id="89" name="Connector 89"/>
          <p:cNvCxnSpPr/>
          <p:nvPr/>
        </p:nvCxnSpPr>
        <p:spPr>
          <a:xfrm>
            <a:off x="6238372" y="4796411"/>
            <a:ext cx="5282116" cy="0"/>
          </a:xfrm>
          <a:prstGeom prst="line">
            <a:avLst/>
          </a:prstGeom>
          <a:ln w="3175" cap="flat" cmpd="sng">
            <a:solidFill>
              <a:srgbClr val="FFFFFF">
                <a:lumMod val="75000"/>
              </a:srgbClr>
            </a:solidFill>
            <a:prstDash val="solid"/>
          </a:ln>
        </p:spPr>
      </p:cxnSp>
      <p:sp>
        <p:nvSpPr>
          <p:cNvPr id="90" name="AutoShape 90"/>
          <p:cNvSpPr/>
          <p:nvPr/>
        </p:nvSpPr>
        <p:spPr>
          <a:xfrm>
            <a:off x="6238371" y="4796411"/>
            <a:ext cx="5282116" cy="844142"/>
          </a:xfrm>
          <a:prstGeom prst="rect">
            <a:avLst/>
          </a:prstGeom>
          <a:noFill/>
        </p:spPr>
        <p:txBody>
          <a:bodyPr vert="horz" wrap="square" lIns="91440" tIns="45720" rIns="91440" bIns="45720" anchor="t">
            <a:spAutoFit/>
          </a:bodyPr>
          <a:lstStyle/>
          <a:p>
            <a:pPr marL="0" algn="l">
              <a:lnSpc>
                <a:spcPct val="120000"/>
              </a:lnSpc>
            </a:pPr>
            <a:r>
              <a:rPr lang="en-US" sz="1400" b="0" i="0" u="none" baseline="0">
                <a:solidFill>
                  <a:srgbClr val="000000"/>
                </a:solidFill>
                <a:latin typeface="Arial"/>
                <a:ea typeface="Arial"/>
              </a:rPr>
              <a:t>A vital part of the project is the implementation of certification tracking, which allows employees to receive acknowledgment for completed training and skills acquired, boosting their confidence and commitment to continuous improvement.</a:t>
            </a:r>
          </a:p>
        </p:txBody>
      </p:sp>
      <p:sp>
        <p:nvSpPr>
          <p:cNvPr id="91" name="TextBox 91"/>
          <p:cNvSpPr txBox="1"/>
          <p:nvPr/>
        </p:nvSpPr>
        <p:spPr>
          <a:xfrm>
            <a:off x="6238371" y="4383531"/>
            <a:ext cx="5282116"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600" b="1" i="0" u="none" baseline="0">
                <a:solidFill>
                  <a:srgbClr val="000000"/>
                </a:solidFill>
                <a:latin typeface="Arial"/>
                <a:ea typeface="Arial"/>
              </a:rPr>
              <a:t>Certification Tracking</a:t>
            </a:r>
            <a:endParaRPr lang="en-US" sz="1100"/>
          </a:p>
        </p:txBody>
      </p:sp>
      <p:cxnSp>
        <p:nvCxnSpPr>
          <p:cNvPr id="92" name="Connector 92"/>
          <p:cNvCxnSpPr/>
          <p:nvPr/>
        </p:nvCxnSpPr>
        <p:spPr>
          <a:xfrm>
            <a:off x="6238372" y="1843829"/>
            <a:ext cx="5282116" cy="0"/>
          </a:xfrm>
          <a:prstGeom prst="line">
            <a:avLst/>
          </a:prstGeom>
          <a:ln w="3175" cap="flat" cmpd="sng">
            <a:solidFill>
              <a:srgbClr val="FFFFFF">
                <a:lumMod val="75000"/>
              </a:srgbClr>
            </a:solidFill>
            <a:prstDash val="solid"/>
          </a:ln>
        </p:spPr>
      </p:cxnSp>
      <p:sp>
        <p:nvSpPr>
          <p:cNvPr id="93" name="AutoShape 93"/>
          <p:cNvSpPr/>
          <p:nvPr/>
        </p:nvSpPr>
        <p:spPr>
          <a:xfrm>
            <a:off x="6238371" y="1843829"/>
            <a:ext cx="5282116" cy="844142"/>
          </a:xfrm>
          <a:prstGeom prst="rect">
            <a:avLst/>
          </a:prstGeom>
          <a:noFill/>
        </p:spPr>
        <p:txBody>
          <a:bodyPr vert="horz" wrap="square" lIns="91440" tIns="45720" rIns="91440" bIns="45720" anchor="t">
            <a:spAutoFit/>
          </a:bodyPr>
          <a:lstStyle/>
          <a:p>
            <a:pPr marL="0" algn="l">
              <a:lnSpc>
                <a:spcPct val="120000"/>
              </a:lnSpc>
            </a:pPr>
            <a:r>
              <a:rPr lang="en-US" sz="1400" b="0" i="0" u="none" baseline="0">
                <a:solidFill>
                  <a:srgbClr val="000000"/>
                </a:solidFill>
                <a:latin typeface="Arial"/>
                <a:ea typeface="Arial"/>
              </a:rPr>
              <a:t>The primary objective is to systematically improve the skills of over 1,000 employees through targeted training programs that are easily trackable, thus enabling a strong, skilled workforce.</a:t>
            </a:r>
          </a:p>
        </p:txBody>
      </p:sp>
      <p:sp>
        <p:nvSpPr>
          <p:cNvPr id="94" name="TextBox 94"/>
          <p:cNvSpPr txBox="1"/>
          <p:nvPr/>
        </p:nvSpPr>
        <p:spPr>
          <a:xfrm>
            <a:off x="6238371" y="1430949"/>
            <a:ext cx="5282116"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600" b="1" i="0" u="none" baseline="0">
                <a:solidFill>
                  <a:srgbClr val="000000"/>
                </a:solidFill>
                <a:latin typeface="Arial"/>
                <a:ea typeface="Arial"/>
              </a:rPr>
              <a:t>Enhance Skill Growth</a:t>
            </a:r>
            <a:endParaRPr lang="en-US"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Project Title and Team Members</a:t>
            </a:r>
          </a:p>
        </p:txBody>
      </p:sp>
      <p:grpSp>
        <p:nvGrpSpPr>
          <p:cNvPr id="3" name="Group 3"/>
          <p:cNvGrpSpPr/>
          <p:nvPr/>
        </p:nvGrpSpPr>
        <p:grpSpPr>
          <a:xfrm>
            <a:off x="7525121" y="2551746"/>
            <a:ext cx="2260086" cy="1469057"/>
            <a:chOff x="7525121" y="3563955"/>
            <a:chExt cx="2260086" cy="1469057"/>
          </a:xfrm>
        </p:grpSpPr>
        <p:sp>
          <p:nvSpPr>
            <p:cNvPr id="4" name="Freeform 4"/>
            <p:cNvSpPr/>
            <p:nvPr/>
          </p:nvSpPr>
          <p:spPr>
            <a:xfrm rot="2400000">
              <a:off x="7525121" y="3563955"/>
              <a:ext cx="2260086" cy="1469057"/>
            </a:xfrm>
            <a:custGeom>
              <a:avLst/>
              <a:gdLst/>
              <a:ahLst/>
              <a:cxnLst/>
              <a:rect l="l" t="t" r="r" b="b"/>
              <a:pathLst>
                <a:path w="2488406" h="1617464">
                  <a:moveTo>
                    <a:pt x="269583" y="0"/>
                  </a:moveTo>
                  <a:lnTo>
                    <a:pt x="2218823" y="0"/>
                  </a:lnTo>
                  <a:cubicBezTo>
                    <a:pt x="2367710" y="0"/>
                    <a:pt x="2488406" y="120696"/>
                    <a:pt x="2488406" y="269583"/>
                  </a:cubicBezTo>
                  <a:lnTo>
                    <a:pt x="2488406" y="1617464"/>
                  </a:lnTo>
                  <a:lnTo>
                    <a:pt x="2488406" y="1617464"/>
                  </a:lnTo>
                  <a:lnTo>
                    <a:pt x="0" y="1617464"/>
                  </a:lnTo>
                  <a:lnTo>
                    <a:pt x="0" y="1617464"/>
                  </a:lnTo>
                  <a:lnTo>
                    <a:pt x="0" y="269583"/>
                  </a:lnTo>
                  <a:cubicBezTo>
                    <a:pt x="0" y="120696"/>
                    <a:pt x="120696" y="0"/>
                    <a:pt x="269583" y="0"/>
                  </a:cubicBezTo>
                  <a:close/>
                </a:path>
              </a:pathLst>
            </a:custGeom>
            <a:solidFill>
              <a:srgbClr val="FFFFFF">
                <a:lumMod val="95000"/>
              </a:srgbClr>
            </a:solidFill>
            <a:ln w="12700" cap="flat" cmpd="sng">
              <a:solidFill>
                <a:schemeClr val="lt1">
                  <a:lumOff val="0"/>
                  <a:satOff val="0"/>
                </a:schemeClr>
              </a:solidFill>
              <a:prstDash val="solid"/>
            </a:ln>
          </p:spPr>
          <p:txBody>
            <a:bodyPr vert="horz" wrap="square" lIns="91440" tIns="45720" rIns="91440" bIns="45720" anchor="ctr">
              <a:normAutofit/>
            </a:bodyPr>
            <a:lstStyle/>
            <a:p>
              <a:pPr marL="0" algn="ctr">
                <a:lnSpc>
                  <a:spcPct val="90000"/>
                </a:lnSpc>
                <a:spcBef>
                  <a:spcPct val="0"/>
                </a:spcBef>
                <a:spcAft>
                  <a:spcPct val="35000"/>
                </a:spcAft>
              </a:pPr>
              <a:endParaRPr/>
            </a:p>
          </p:txBody>
        </p:sp>
        <p:sp>
          <p:nvSpPr>
            <p:cNvPr id="5" name="Freeform 5"/>
            <p:cNvSpPr/>
            <p:nvPr/>
          </p:nvSpPr>
          <p:spPr>
            <a:xfrm>
              <a:off x="8292136" y="4004646"/>
              <a:ext cx="726056" cy="587674"/>
            </a:xfrm>
            <a:custGeom>
              <a:avLst/>
              <a:gdLst/>
              <a:ahLst/>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000000">
                <a:lumMod val="50000"/>
                <a:lumOff val="50000"/>
              </a:srgbClr>
            </a:solidFill>
          </p:spPr>
          <p:txBody>
            <a:bodyPr vert="horz" wrap="square" lIns="91440" tIns="45720" rIns="91440" bIns="45720" anchor="t">
              <a:normAutofit/>
            </a:bodyPr>
            <a:lstStyle/>
            <a:p>
              <a:pPr marL="0" algn="l"/>
              <a:endParaRPr/>
            </a:p>
          </p:txBody>
        </p:sp>
      </p:grpSp>
      <p:grpSp>
        <p:nvGrpSpPr>
          <p:cNvPr id="6" name="Group 6"/>
          <p:cNvGrpSpPr/>
          <p:nvPr/>
        </p:nvGrpSpPr>
        <p:grpSpPr>
          <a:xfrm>
            <a:off x="2406793" y="2551746"/>
            <a:ext cx="2260086" cy="1469057"/>
            <a:chOff x="2406793" y="3563955"/>
            <a:chExt cx="2260086" cy="1469057"/>
          </a:xfrm>
        </p:grpSpPr>
        <p:sp>
          <p:nvSpPr>
            <p:cNvPr id="7" name="Freeform 7"/>
            <p:cNvSpPr/>
            <p:nvPr/>
          </p:nvSpPr>
          <p:spPr>
            <a:xfrm rot="19200000">
              <a:off x="2406793" y="3563955"/>
              <a:ext cx="2260086" cy="1469057"/>
            </a:xfrm>
            <a:custGeom>
              <a:avLst/>
              <a:gdLst/>
              <a:ahLst/>
              <a:cxnLst/>
              <a:rect l="l" t="t" r="r" b="b"/>
              <a:pathLst>
                <a:path w="2488406" h="1617464">
                  <a:moveTo>
                    <a:pt x="269583" y="0"/>
                  </a:moveTo>
                  <a:lnTo>
                    <a:pt x="2218823" y="0"/>
                  </a:lnTo>
                  <a:cubicBezTo>
                    <a:pt x="2367710" y="0"/>
                    <a:pt x="2488406" y="120696"/>
                    <a:pt x="2488406" y="269583"/>
                  </a:cubicBezTo>
                  <a:lnTo>
                    <a:pt x="2488406" y="1617464"/>
                  </a:lnTo>
                  <a:lnTo>
                    <a:pt x="2488406" y="1617464"/>
                  </a:lnTo>
                  <a:lnTo>
                    <a:pt x="0" y="1617464"/>
                  </a:lnTo>
                  <a:lnTo>
                    <a:pt x="0" y="1617464"/>
                  </a:lnTo>
                  <a:lnTo>
                    <a:pt x="0" y="269583"/>
                  </a:lnTo>
                  <a:cubicBezTo>
                    <a:pt x="0" y="120696"/>
                    <a:pt x="120696" y="0"/>
                    <a:pt x="269583" y="0"/>
                  </a:cubicBezTo>
                  <a:close/>
                </a:path>
              </a:pathLst>
            </a:custGeom>
            <a:solidFill>
              <a:srgbClr val="FFFFFF">
                <a:lumMod val="95000"/>
              </a:srgbClr>
            </a:solidFill>
            <a:ln w="12700" cap="flat" cmpd="sng">
              <a:solidFill>
                <a:schemeClr val="lt1">
                  <a:lumOff val="0"/>
                  <a:satOff val="0"/>
                </a:schemeClr>
              </a:solidFill>
              <a:prstDash val="solid"/>
            </a:ln>
          </p:spPr>
          <p:txBody>
            <a:bodyPr vert="horz" wrap="square" lIns="91440" tIns="45720" rIns="91440" bIns="45720" anchor="ctr">
              <a:normAutofit/>
            </a:bodyPr>
            <a:lstStyle/>
            <a:p>
              <a:pPr marL="0" algn="ctr">
                <a:lnSpc>
                  <a:spcPct val="90000"/>
                </a:lnSpc>
                <a:spcBef>
                  <a:spcPct val="0"/>
                </a:spcBef>
                <a:spcAft>
                  <a:spcPct val="35000"/>
                </a:spcAft>
              </a:pPr>
              <a:endParaRPr/>
            </a:p>
          </p:txBody>
        </p:sp>
        <p:sp>
          <p:nvSpPr>
            <p:cNvPr id="8" name="Freeform 8"/>
            <p:cNvSpPr/>
            <p:nvPr/>
          </p:nvSpPr>
          <p:spPr>
            <a:xfrm>
              <a:off x="3203092" y="3977414"/>
              <a:ext cx="667488" cy="642138"/>
            </a:xfrm>
            <a:custGeom>
              <a:avLst/>
              <a:gdLst/>
              <a:ahLst/>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rgbClr val="000000">
                <a:lumMod val="50000"/>
                <a:lumOff val="50000"/>
              </a:srgbClr>
            </a:solidFill>
          </p:spPr>
          <p:txBody>
            <a:bodyPr vert="horz" lIns="91440" tIns="45720" rIns="91440" bIns="45720" anchor="t">
              <a:normAutofit/>
            </a:bodyPr>
            <a:lstStyle/>
            <a:p>
              <a:pPr marL="0" algn="l"/>
              <a:endParaRPr/>
            </a:p>
          </p:txBody>
        </p:sp>
      </p:grpSp>
      <p:grpSp>
        <p:nvGrpSpPr>
          <p:cNvPr id="9" name="Group 9"/>
          <p:cNvGrpSpPr/>
          <p:nvPr/>
        </p:nvGrpSpPr>
        <p:grpSpPr>
          <a:xfrm>
            <a:off x="4965957" y="1620287"/>
            <a:ext cx="2260086" cy="1469057"/>
            <a:chOff x="4965955" y="2632496"/>
            <a:chExt cx="2260086" cy="1469057"/>
          </a:xfrm>
        </p:grpSpPr>
        <p:sp>
          <p:nvSpPr>
            <p:cNvPr id="10" name="Freeform 10"/>
            <p:cNvSpPr/>
            <p:nvPr/>
          </p:nvSpPr>
          <p:spPr>
            <a:xfrm>
              <a:off x="4965955" y="2632496"/>
              <a:ext cx="2260086" cy="1469057"/>
            </a:xfrm>
            <a:custGeom>
              <a:avLst/>
              <a:gdLst/>
              <a:ahLst/>
              <a:cxnLst/>
              <a:rect l="l" t="t" r="r" b="b"/>
              <a:pathLst>
                <a:path w="2488406" h="1617464">
                  <a:moveTo>
                    <a:pt x="269583" y="0"/>
                  </a:moveTo>
                  <a:lnTo>
                    <a:pt x="2218823" y="0"/>
                  </a:lnTo>
                  <a:cubicBezTo>
                    <a:pt x="2367710" y="0"/>
                    <a:pt x="2488406" y="120696"/>
                    <a:pt x="2488406" y="269583"/>
                  </a:cubicBezTo>
                  <a:lnTo>
                    <a:pt x="2488406" y="1617464"/>
                  </a:lnTo>
                  <a:lnTo>
                    <a:pt x="2488406" y="1617464"/>
                  </a:lnTo>
                  <a:lnTo>
                    <a:pt x="0" y="1617464"/>
                  </a:lnTo>
                  <a:lnTo>
                    <a:pt x="0" y="1617464"/>
                  </a:lnTo>
                  <a:lnTo>
                    <a:pt x="0" y="269583"/>
                  </a:lnTo>
                  <a:cubicBezTo>
                    <a:pt x="0" y="120696"/>
                    <a:pt x="120696" y="0"/>
                    <a:pt x="269583" y="0"/>
                  </a:cubicBezTo>
                  <a:close/>
                </a:path>
              </a:pathLst>
            </a:custGeom>
            <a:solidFill>
              <a:schemeClr val="accent1"/>
            </a:solidFill>
            <a:ln w="12700" cap="flat" cmpd="sng">
              <a:solidFill>
                <a:schemeClr val="lt1">
                  <a:lumOff val="0"/>
                  <a:satOff val="0"/>
                </a:schemeClr>
              </a:solidFill>
              <a:prstDash val="solid"/>
            </a:ln>
          </p:spPr>
          <p:txBody>
            <a:bodyPr vert="horz" wrap="square" lIns="91440" tIns="45720" rIns="91440" bIns="45720" anchor="ctr">
              <a:normAutofit/>
            </a:bodyPr>
            <a:lstStyle/>
            <a:p>
              <a:pPr marL="0" algn="ctr">
                <a:lnSpc>
                  <a:spcPct val="90000"/>
                </a:lnSpc>
                <a:spcBef>
                  <a:spcPct val="0"/>
                </a:spcBef>
                <a:spcAft>
                  <a:spcPct val="35000"/>
                </a:spcAft>
              </a:pPr>
              <a:endParaRPr/>
            </a:p>
          </p:txBody>
        </p:sp>
        <p:sp>
          <p:nvSpPr>
            <p:cNvPr id="11" name="Freeform 11"/>
            <p:cNvSpPr/>
            <p:nvPr/>
          </p:nvSpPr>
          <p:spPr>
            <a:xfrm>
              <a:off x="5776530" y="3059783"/>
              <a:ext cx="638936" cy="614482"/>
            </a:xfrm>
            <a:custGeom>
              <a:avLst/>
              <a:gdLst/>
              <a:ahLst/>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rgbClr val="FFFFFF"/>
            </a:solidFill>
          </p:spPr>
          <p:txBody>
            <a:bodyPr vert="horz" lIns="91440" tIns="45720" rIns="91440" bIns="45720" anchor="t">
              <a:normAutofit/>
            </a:bodyPr>
            <a:lstStyle/>
            <a:p>
              <a:pPr marL="0" algn="l"/>
              <a:endParaRPr/>
            </a:p>
          </p:txBody>
        </p:sp>
      </p:grpSp>
      <p:sp>
        <p:nvSpPr>
          <p:cNvPr id="12" name="AutoShape 12"/>
          <p:cNvSpPr/>
          <p:nvPr/>
        </p:nvSpPr>
        <p:spPr>
          <a:xfrm>
            <a:off x="673100" y="5063107"/>
            <a:ext cx="3228944" cy="1386840"/>
          </a:xfrm>
          <a:prstGeom prst="rect">
            <a:avLst/>
          </a:prstGeom>
          <a:noFill/>
        </p:spPr>
        <p:txBody>
          <a:bodyPr vert="horz" wrap="square" lIns="91440" tIns="45720" rIns="91440" bIns="45720" anchor="t">
            <a:spAutoFit/>
          </a:bodyPr>
          <a:lstStyle/>
          <a:p>
            <a:pPr marL="0" algn="l">
              <a:lnSpc>
                <a:spcPct val="120000"/>
              </a:lnSpc>
            </a:pPr>
            <a:r>
              <a:rPr lang="en-US" sz="1400" b="0" i="0" u="none" baseline="0">
                <a:solidFill>
                  <a:srgbClr val="000000"/>
                </a:solidFill>
                <a:latin typeface="Arial"/>
                <a:ea typeface="Arial"/>
              </a:rPr>
              <a:t>The project team consists of various roles including project managers, instructional designers, technical support staff, and data analysts, each contributing expertise essential for successful implementation.</a:t>
            </a:r>
          </a:p>
        </p:txBody>
      </p:sp>
      <p:sp>
        <p:nvSpPr>
          <p:cNvPr id="13" name="TextBox 13"/>
          <p:cNvSpPr txBox="1"/>
          <p:nvPr/>
        </p:nvSpPr>
        <p:spPr>
          <a:xfrm>
            <a:off x="673100" y="4724552"/>
            <a:ext cx="3228944"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600" b="1" i="0" u="none" baseline="0">
                <a:solidFill>
                  <a:srgbClr val="000000"/>
                </a:solidFill>
                <a:latin typeface="Arial"/>
                <a:ea typeface="Arial"/>
              </a:rPr>
              <a:t>Team Member Roles</a:t>
            </a:r>
            <a:endParaRPr lang="en-US" sz="1100"/>
          </a:p>
        </p:txBody>
      </p:sp>
      <p:sp>
        <p:nvSpPr>
          <p:cNvPr id="14" name="AutoShape 14"/>
          <p:cNvSpPr/>
          <p:nvPr/>
        </p:nvSpPr>
        <p:spPr>
          <a:xfrm>
            <a:off x="8289956" y="5063107"/>
            <a:ext cx="3228944" cy="1386840"/>
          </a:xfrm>
          <a:prstGeom prst="rect">
            <a:avLst/>
          </a:prstGeom>
          <a:noFill/>
        </p:spPr>
        <p:txBody>
          <a:bodyPr vert="horz" wrap="square" lIns="91440" tIns="45720" rIns="91440" bIns="45720" anchor="t">
            <a:spAutoFit/>
          </a:bodyPr>
          <a:lstStyle/>
          <a:p>
            <a:pPr marL="0" algn="r">
              <a:lnSpc>
                <a:spcPct val="120000"/>
              </a:lnSpc>
            </a:pPr>
            <a:r>
              <a:rPr lang="en-US" sz="1400" b="0" i="0" u="none" baseline="0">
                <a:solidFill>
                  <a:srgbClr val="000000"/>
                </a:solidFill>
                <a:latin typeface="Arial"/>
                <a:ea typeface="Arial"/>
              </a:rPr>
              <a:t>Collaborations will include inter-departmental initiatives to maximize training impacts, partnerships with educational institutions for course offerings, and engagement with industry experts for content development.</a:t>
            </a:r>
          </a:p>
        </p:txBody>
      </p:sp>
      <p:sp>
        <p:nvSpPr>
          <p:cNvPr id="15" name="TextBox 15"/>
          <p:cNvSpPr txBox="1"/>
          <p:nvPr/>
        </p:nvSpPr>
        <p:spPr>
          <a:xfrm>
            <a:off x="8289956" y="4724552"/>
            <a:ext cx="3228944" cy="338554"/>
          </a:xfrm>
          <a:prstGeom prst="rect">
            <a:avLst/>
          </a:prstGeom>
          <a:noFill/>
        </p:spPr>
        <p:txBody>
          <a:bodyPr vert="horz" wrap="square" lIns="91440" tIns="45720" rIns="91440" bIns="45720" rtlCol="0" anchor="b">
            <a:spAutoFit/>
          </a:bodyPr>
          <a:lstStyle/>
          <a:p>
            <a:pPr marL="0" algn="r">
              <a:spcBef>
                <a:spcPct val="0"/>
              </a:spcBef>
              <a:defRPr/>
            </a:pPr>
            <a:r>
              <a:rPr lang="en-US" sz="1600" b="1" i="0" u="none" baseline="0">
                <a:solidFill>
                  <a:srgbClr val="000000"/>
                </a:solidFill>
                <a:latin typeface="Arial"/>
                <a:ea typeface="Arial"/>
              </a:rPr>
              <a:t>Collaboration Opportunities</a:t>
            </a:r>
            <a:endParaRPr lang="en-US" sz="1100"/>
          </a:p>
        </p:txBody>
      </p:sp>
      <p:sp>
        <p:nvSpPr>
          <p:cNvPr id="16" name="AutoShape 16"/>
          <p:cNvSpPr/>
          <p:nvPr/>
        </p:nvSpPr>
        <p:spPr>
          <a:xfrm>
            <a:off x="4175602" y="4208097"/>
            <a:ext cx="3840798" cy="844142"/>
          </a:xfrm>
          <a:prstGeom prst="rect">
            <a:avLst/>
          </a:prstGeom>
          <a:noFill/>
        </p:spPr>
        <p:txBody>
          <a:bodyPr vert="horz" wrap="square" lIns="91440" tIns="45720" rIns="91440" bIns="45720" anchor="t">
            <a:spAutoFit/>
          </a:bodyPr>
          <a:lstStyle/>
          <a:p>
            <a:pPr marL="0" algn="ctr">
              <a:lnSpc>
                <a:spcPct val="120000"/>
              </a:lnSpc>
            </a:pPr>
            <a:r>
              <a:rPr lang="en-US" sz="1400" b="0" i="0" u="none" baseline="0">
                <a:solidFill>
                  <a:srgbClr val="000000"/>
                </a:solidFill>
                <a:latin typeface="Arial"/>
                <a:ea typeface="Arial"/>
              </a:rPr>
              <a:t>The project is titled “MIS for Employee Training and Development,” highlighting its focus on leveraging MIS to enhance learning and development processes within the organization.</a:t>
            </a:r>
          </a:p>
        </p:txBody>
      </p:sp>
      <p:sp>
        <p:nvSpPr>
          <p:cNvPr id="17" name="TextBox 17"/>
          <p:cNvSpPr txBox="1"/>
          <p:nvPr/>
        </p:nvSpPr>
        <p:spPr>
          <a:xfrm>
            <a:off x="4175602" y="3869541"/>
            <a:ext cx="3840798" cy="338554"/>
          </a:xfrm>
          <a:prstGeom prst="rect">
            <a:avLst/>
          </a:prstGeom>
          <a:noFill/>
        </p:spPr>
        <p:txBody>
          <a:bodyPr vert="horz" wrap="square" lIns="91440" tIns="45720" rIns="91440" bIns="45720" rtlCol="0" anchor="b">
            <a:spAutoFit/>
          </a:bodyPr>
          <a:lstStyle/>
          <a:p>
            <a:pPr marL="0" algn="ctr">
              <a:lnSpc>
                <a:spcPct val="100000"/>
              </a:lnSpc>
              <a:spcBef>
                <a:spcPct val="0"/>
              </a:spcBef>
              <a:defRPr/>
            </a:pPr>
            <a:r>
              <a:rPr lang="en-US" sz="1600" b="1" i="0" u="none" baseline="0">
                <a:solidFill>
                  <a:srgbClr val="000000"/>
                </a:solidFill>
                <a:latin typeface="Arial"/>
                <a:ea typeface="Arial"/>
              </a:rPr>
              <a:t>Project Title</a:t>
            </a:r>
            <a:endParaRPr lang="en-US" sz="1100"/>
          </a:p>
        </p:txBody>
      </p:sp>
      <p:cxnSp>
        <p:nvCxnSpPr>
          <p:cNvPr id="18" name="Connector 18"/>
          <p:cNvCxnSpPr/>
          <p:nvPr/>
        </p:nvCxnSpPr>
        <p:spPr>
          <a:xfrm>
            <a:off x="4038823" y="3803625"/>
            <a:ext cx="0" cy="2340000"/>
          </a:xfrm>
          <a:prstGeom prst="line">
            <a:avLst/>
          </a:prstGeom>
          <a:ln w="3175" cap="flat" cmpd="sng">
            <a:solidFill>
              <a:srgbClr val="FFFFFF">
                <a:lumMod val="75000"/>
              </a:srgbClr>
            </a:solidFill>
            <a:prstDash val="solid"/>
          </a:ln>
        </p:spPr>
      </p:cxnSp>
      <p:cxnSp>
        <p:nvCxnSpPr>
          <p:cNvPr id="19" name="Connector 19"/>
          <p:cNvCxnSpPr/>
          <p:nvPr/>
        </p:nvCxnSpPr>
        <p:spPr>
          <a:xfrm>
            <a:off x="8153178" y="3803625"/>
            <a:ext cx="0" cy="2340000"/>
          </a:xfrm>
          <a:prstGeom prst="line">
            <a:avLst/>
          </a:prstGeom>
          <a:ln w="3175" cap="flat" cmpd="sng">
            <a:solidFill>
              <a:srgbClr val="FFFFFF">
                <a:lumMod val="75000"/>
              </a:srgbClr>
            </a:solidFill>
            <a:prstDash val="soli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Scope and Parameters</a:t>
            </a:r>
          </a:p>
        </p:txBody>
      </p:sp>
      <p:sp>
        <p:nvSpPr>
          <p:cNvPr id="3" name="AutoShape 3"/>
          <p:cNvSpPr/>
          <p:nvPr/>
        </p:nvSpPr>
        <p:spPr>
          <a:xfrm>
            <a:off x="734756" y="1314282"/>
            <a:ext cx="5272293" cy="2224470"/>
          </a:xfrm>
          <a:prstGeom prst="roundRect">
            <a:avLst>
              <a:gd name="adj" fmla="val 0"/>
            </a:avLst>
          </a:prstGeom>
          <a:blipFill>
            <a:blip r:embed="rId2"/>
            <a:stretch>
              <a:fillRect t="-45063" b="-44548"/>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4" name="AutoShape 4"/>
          <p:cNvSpPr/>
          <p:nvPr/>
        </p:nvSpPr>
        <p:spPr>
          <a:xfrm>
            <a:off x="734756" y="3660443"/>
            <a:ext cx="5272293" cy="2224470"/>
          </a:xfrm>
          <a:prstGeom prst="roundRect">
            <a:avLst>
              <a:gd name="adj" fmla="val 0"/>
            </a:avLst>
          </a:prstGeom>
          <a:blipFill>
            <a:blip r:embed="rId3"/>
            <a:stretch>
              <a:fillRect t="-129109" b="-127646"/>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5" name="AutoShape 5"/>
          <p:cNvSpPr/>
          <p:nvPr/>
        </p:nvSpPr>
        <p:spPr>
          <a:xfrm>
            <a:off x="7052881" y="1629606"/>
            <a:ext cx="4377066" cy="495108"/>
          </a:xfrm>
          <a:prstGeom prst="rect">
            <a:avLst/>
          </a:prstGeom>
          <a:solidFill>
            <a:srgbClr val="FFFFFF"/>
          </a:solidFill>
          <a:ln w="6350" cap="flat" cmpd="sng">
            <a:solidFill>
              <a:srgbClr val="000000">
                <a:alpha val="20000"/>
              </a:srgbClr>
            </a:solidFill>
            <a:prstDash val="solid"/>
          </a:ln>
        </p:spPr>
        <p:txBody>
          <a:bodyPr vert="horz" lIns="91440" tIns="45720" rIns="91440" bIns="45720" anchor="ctr">
            <a:normAutofit/>
          </a:bodyPr>
          <a:lstStyle/>
          <a:p>
            <a:pPr marL="0" algn="l">
              <a:lnSpc>
                <a:spcPct val="130000"/>
              </a:lnSpc>
              <a:spcBef>
                <a:spcPct val="0"/>
              </a:spcBef>
            </a:pPr>
            <a:r>
              <a:rPr lang="zh-CN" altLang="en-US" sz="1600" b="1" i="0" u="none" baseline="0">
                <a:solidFill>
                  <a:srgbClr val="000000"/>
                </a:solidFill>
                <a:latin typeface="微软雅黑"/>
                <a:ea typeface="微软雅黑"/>
              </a:rPr>
              <a:t>Target Audience (1,000+ employees)</a:t>
            </a:r>
          </a:p>
        </p:txBody>
      </p:sp>
      <p:sp>
        <p:nvSpPr>
          <p:cNvPr id="6" name="AutoShape 6"/>
          <p:cNvSpPr/>
          <p:nvPr/>
        </p:nvSpPr>
        <p:spPr>
          <a:xfrm>
            <a:off x="7052881" y="2130388"/>
            <a:ext cx="4377067" cy="1472299"/>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000000"/>
                </a:solidFill>
                <a:latin typeface="微软雅黑"/>
                <a:ea typeface="微软雅黑"/>
              </a:rPr>
              <a:t>The scope includes all employees across various departments, targeting upwards of 1,000 internal personnel to ensure comprehensive access to training resources and opportunities for skill enhancement.</a:t>
            </a:r>
          </a:p>
        </p:txBody>
      </p:sp>
      <p:sp>
        <p:nvSpPr>
          <p:cNvPr id="7" name="AutoShape 7"/>
          <p:cNvSpPr/>
          <p:nvPr/>
        </p:nvSpPr>
        <p:spPr>
          <a:xfrm>
            <a:off x="6499491" y="1627364"/>
            <a:ext cx="511937" cy="511937"/>
          </a:xfrm>
          <a:prstGeom prst="rect">
            <a:avLst/>
          </a:prstGeom>
          <a:solidFill>
            <a:srgbClr val="768395"/>
          </a:solidFill>
          <a:ln cap="flat" cmpd="sng">
            <a:prstDash val="solid"/>
          </a:ln>
        </p:spPr>
        <p:txBody>
          <a:bodyPr vert="horz" lIns="91440" tIns="45720" rIns="91440" bIns="45720" anchor="ctr">
            <a:normAutofit/>
          </a:bodyPr>
          <a:lstStyle/>
          <a:p>
            <a:pPr marL="0" algn="ctr"/>
            <a:r>
              <a:rPr lang="en-US" sz="1800" b="1" i="0" u="none" baseline="0">
                <a:solidFill>
                  <a:schemeClr val="lt1"/>
                </a:solidFill>
                <a:latin typeface="Arial"/>
                <a:ea typeface="Arial"/>
              </a:rPr>
              <a:t>1</a:t>
            </a:r>
          </a:p>
        </p:txBody>
      </p:sp>
      <p:sp>
        <p:nvSpPr>
          <p:cNvPr id="8" name="AutoShape 8"/>
          <p:cNvSpPr/>
          <p:nvPr/>
        </p:nvSpPr>
        <p:spPr>
          <a:xfrm>
            <a:off x="7052882" y="4499684"/>
            <a:ext cx="4377066" cy="495108"/>
          </a:xfrm>
          <a:prstGeom prst="rect">
            <a:avLst/>
          </a:prstGeom>
          <a:solidFill>
            <a:schemeClr val="accent1">
              <a:alpha val="5000"/>
            </a:schemeClr>
          </a:solidFill>
          <a:ln w="6350" cap="flat" cmpd="sng">
            <a:solidFill>
              <a:schemeClr val="accent1">
                <a:alpha val="50000"/>
              </a:schemeClr>
            </a:solidFill>
            <a:prstDash val="solid"/>
          </a:ln>
        </p:spPr>
        <p:txBody>
          <a:bodyPr vert="horz" lIns="91440" tIns="45720" rIns="91440" bIns="45720" anchor="ctr">
            <a:normAutofit/>
          </a:bodyPr>
          <a:lstStyle/>
          <a:p>
            <a:pPr marL="0" algn="l">
              <a:lnSpc>
                <a:spcPct val="130000"/>
              </a:lnSpc>
              <a:spcBef>
                <a:spcPct val="0"/>
              </a:spcBef>
            </a:pPr>
            <a:r>
              <a:rPr lang="zh-CN" altLang="en-US" sz="1600" b="1" i="0" u="none" baseline="0">
                <a:solidFill>
                  <a:srgbClr val="000000"/>
                </a:solidFill>
                <a:latin typeface="微软雅黑"/>
                <a:ea typeface="微软雅黑"/>
              </a:rPr>
              <a:t>Training Completion Rates</a:t>
            </a:r>
          </a:p>
        </p:txBody>
      </p:sp>
      <p:sp>
        <p:nvSpPr>
          <p:cNvPr id="9" name="AutoShape 9"/>
          <p:cNvSpPr/>
          <p:nvPr/>
        </p:nvSpPr>
        <p:spPr>
          <a:xfrm>
            <a:off x="7052882" y="5000466"/>
            <a:ext cx="4377067" cy="1472299"/>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000000"/>
                </a:solidFill>
                <a:latin typeface="微软雅黑"/>
                <a:ea typeface="微软雅黑"/>
              </a:rPr>
              <a:t>Specific targets will be set for training completion rates, aiming for an initial benchmark of 80% completion within established timeframes, monitored through the internal platform’s analytics features.</a:t>
            </a:r>
          </a:p>
        </p:txBody>
      </p:sp>
      <p:sp>
        <p:nvSpPr>
          <p:cNvPr id="10" name="AutoShape 10"/>
          <p:cNvSpPr/>
          <p:nvPr/>
        </p:nvSpPr>
        <p:spPr>
          <a:xfrm>
            <a:off x="6499492" y="4499136"/>
            <a:ext cx="511937" cy="511937"/>
          </a:xfrm>
          <a:prstGeom prst="rect">
            <a:avLst/>
          </a:prstGeom>
          <a:solidFill>
            <a:schemeClr val="accent1"/>
          </a:solidFill>
          <a:ln cap="flat" cmpd="sng">
            <a:prstDash val="solid"/>
          </a:ln>
        </p:spPr>
        <p:txBody>
          <a:bodyPr vert="horz" lIns="91440" tIns="45720" rIns="91440" bIns="45720" anchor="ctr">
            <a:normAutofit/>
          </a:bodyPr>
          <a:lstStyle/>
          <a:p>
            <a:pPr marL="0" algn="ctr"/>
            <a:r>
              <a:rPr lang="en-US" sz="1800" b="1" i="0" u="none" baseline="0">
                <a:solidFill>
                  <a:schemeClr val="lt1"/>
                </a:solidFill>
                <a:latin typeface="Arial"/>
                <a:ea typeface="Arial"/>
              </a:rPr>
              <a:t>2</a:t>
            </a:r>
          </a:p>
        </p:txBody>
      </p:sp>
      <p:cxnSp>
        <p:nvCxnSpPr>
          <p:cNvPr id="11" name="Connector 11"/>
          <p:cNvCxnSpPr/>
          <p:nvPr/>
        </p:nvCxnSpPr>
        <p:spPr>
          <a:xfrm>
            <a:off x="734756" y="5856677"/>
            <a:ext cx="5272293" cy="0"/>
          </a:xfrm>
          <a:prstGeom prst="line">
            <a:avLst/>
          </a:prstGeom>
          <a:ln w="57150" cap="flat" cmpd="sng">
            <a:solidFill>
              <a:schemeClr val="accent1"/>
            </a:solidFill>
            <a:prstDash val="soli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Skill Development Metrics</a:t>
            </a:r>
          </a:p>
        </p:txBody>
      </p:sp>
      <p:sp>
        <p:nvSpPr>
          <p:cNvPr id="3" name="AutoShape 3"/>
          <p:cNvSpPr/>
          <p:nvPr/>
        </p:nvSpPr>
        <p:spPr>
          <a:xfrm>
            <a:off x="866345" y="2405845"/>
            <a:ext cx="2286102" cy="2427446"/>
          </a:xfrm>
          <a:prstGeom prst="roundRect">
            <a:avLst>
              <a:gd name="adj" fmla="val 2500"/>
            </a:avLst>
          </a:prstGeom>
          <a:blipFill>
            <a:blip r:embed="rId2"/>
            <a:stretch>
              <a:fillRect/>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4" name="AutoShape 4"/>
          <p:cNvSpPr/>
          <p:nvPr/>
        </p:nvSpPr>
        <p:spPr>
          <a:xfrm>
            <a:off x="6266829" y="2303558"/>
            <a:ext cx="2286102" cy="2427446"/>
          </a:xfrm>
          <a:prstGeom prst="roundRect">
            <a:avLst>
              <a:gd name="adj" fmla="val 2500"/>
            </a:avLst>
          </a:prstGeom>
          <a:blipFill>
            <a:blip r:embed="rId3"/>
            <a:stretch>
              <a:fillRect/>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5" name="TextBox 5"/>
          <p:cNvSpPr txBox="1"/>
          <p:nvPr/>
        </p:nvSpPr>
        <p:spPr>
          <a:xfrm flipH="1">
            <a:off x="3846193" y="2265205"/>
            <a:ext cx="2034144" cy="338554"/>
          </a:xfrm>
          <a:prstGeom prst="rect">
            <a:avLst/>
          </a:prstGeom>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Measuring Skill Growth</a:t>
            </a:r>
            <a:endParaRPr lang="en-US" sz="1100" dirty="0"/>
          </a:p>
        </p:txBody>
      </p:sp>
      <p:sp>
        <p:nvSpPr>
          <p:cNvPr id="6" name="AutoShape 6"/>
          <p:cNvSpPr/>
          <p:nvPr/>
        </p:nvSpPr>
        <p:spPr>
          <a:xfrm flipH="1">
            <a:off x="3846193" y="2706438"/>
            <a:ext cx="2034145" cy="298704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solidFill>
                <a:latin typeface="微软雅黑"/>
                <a:ea typeface="微软雅黑"/>
              </a:rPr>
              <a:t>Skill growth will be measured through assessments before and after training sessions, feedback surveys, and performance metrics that illustrate measurable improvements in job competencies.</a:t>
            </a:r>
          </a:p>
        </p:txBody>
      </p:sp>
      <p:sp>
        <p:nvSpPr>
          <p:cNvPr id="7" name="TextBox 7"/>
          <p:cNvSpPr txBox="1"/>
          <p:nvPr/>
        </p:nvSpPr>
        <p:spPr>
          <a:xfrm flipH="1">
            <a:off x="9284530" y="2212372"/>
            <a:ext cx="2034144" cy="338554"/>
          </a:xfrm>
          <a:prstGeom prst="rect">
            <a:avLst/>
          </a:prstGeom>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Impact on Employee Performance</a:t>
            </a:r>
            <a:endParaRPr lang="en-US" sz="1100" dirty="0"/>
          </a:p>
        </p:txBody>
      </p:sp>
      <p:sp>
        <p:nvSpPr>
          <p:cNvPr id="8" name="AutoShape 8"/>
          <p:cNvSpPr/>
          <p:nvPr/>
        </p:nvSpPr>
        <p:spPr>
          <a:xfrm flipH="1">
            <a:off x="9249289" y="2878702"/>
            <a:ext cx="2271198" cy="328590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solidFill>
                <a:latin typeface="微软雅黑"/>
                <a:ea typeface="微软雅黑"/>
              </a:rPr>
              <a:t>Enhanced training is expected to lead to measurable improvements in employee productivity, quality of work, and overall job satisfaction, establishing a direct link between training and performance levels.</a:t>
            </a:r>
          </a:p>
        </p:txBody>
      </p:sp>
      <p:grpSp>
        <p:nvGrpSpPr>
          <p:cNvPr id="9" name="Group 9"/>
          <p:cNvGrpSpPr/>
          <p:nvPr/>
        </p:nvGrpSpPr>
        <p:grpSpPr>
          <a:xfrm>
            <a:off x="8692470" y="2434482"/>
            <a:ext cx="444222" cy="444220"/>
            <a:chOff x="5472389" y="1968240"/>
            <a:chExt cx="444222" cy="444220"/>
          </a:xfrm>
        </p:grpSpPr>
        <p:sp>
          <p:nvSpPr>
            <p:cNvPr id="10" name="AutoShape 10"/>
            <p:cNvSpPr/>
            <p:nvPr/>
          </p:nvSpPr>
          <p:spPr>
            <a:xfrm>
              <a:off x="5472389" y="1968240"/>
              <a:ext cx="444222" cy="444220"/>
            </a:xfrm>
            <a:prstGeom prst="ellipse">
              <a:avLst/>
            </a:prstGeom>
            <a:solidFill>
              <a:schemeClr val="accent1"/>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1" name="Freeform 11"/>
            <p:cNvSpPr/>
            <p:nvPr/>
          </p:nvSpPr>
          <p:spPr>
            <a:xfrm>
              <a:off x="5591719" y="2096747"/>
              <a:ext cx="205561" cy="187207"/>
            </a:xfrm>
            <a:custGeom>
              <a:avLst/>
              <a:gdLst/>
              <a:ahLst/>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p:spPr>
          <p:txBody>
            <a:bodyPr vert="horz" lIns="91440" tIns="45720" rIns="91440" bIns="45720" anchor="t">
              <a:normAutofit/>
            </a:bodyPr>
            <a:lstStyle/>
            <a:p>
              <a:pPr marL="0" algn="l"/>
              <a:endParaRPr/>
            </a:p>
          </p:txBody>
        </p:sp>
      </p:grpSp>
      <p:grpSp>
        <p:nvGrpSpPr>
          <p:cNvPr id="12" name="Group 12"/>
          <p:cNvGrpSpPr/>
          <p:nvPr/>
        </p:nvGrpSpPr>
        <p:grpSpPr>
          <a:xfrm>
            <a:off x="3348825" y="2381649"/>
            <a:ext cx="444222" cy="444220"/>
            <a:chOff x="3866383" y="1968240"/>
            <a:chExt cx="444222" cy="444220"/>
          </a:xfrm>
        </p:grpSpPr>
        <p:sp>
          <p:nvSpPr>
            <p:cNvPr id="13" name="AutoShape 13"/>
            <p:cNvSpPr/>
            <p:nvPr/>
          </p:nvSpPr>
          <p:spPr>
            <a:xfrm>
              <a:off x="3866383" y="1968240"/>
              <a:ext cx="444222" cy="444220"/>
            </a:xfrm>
            <a:prstGeom prst="ellipse">
              <a:avLst/>
            </a:prstGeom>
            <a:solidFill>
              <a:srgbClr val="000000">
                <a:alpha val="50000"/>
                <a:lumMod val="50000"/>
                <a:lumOff val="50000"/>
              </a:srgbClr>
            </a:solidFill>
            <a:ln cap="rnd" cmpd="sng">
              <a:prstDash val="solid"/>
            </a:ln>
          </p:spPr>
          <p:txBody>
            <a:bodyPr rot="0" vert="horz" wrap="square" lIns="91440" tIns="45720" rIns="91440" bIns="45720" anchor="ctr">
              <a:prstTxWarp prst="textNoShape">
                <a:avLst/>
              </a:prstTxWarp>
              <a:normAutofit/>
            </a:bodyPr>
            <a:lstStyle/>
            <a:p>
              <a:pPr marL="0" algn="ctr"/>
              <a:endParaRPr/>
            </a:p>
          </p:txBody>
        </p:sp>
        <p:sp>
          <p:nvSpPr>
            <p:cNvPr id="14" name="Freeform 14"/>
            <p:cNvSpPr/>
            <p:nvPr/>
          </p:nvSpPr>
          <p:spPr>
            <a:xfrm>
              <a:off x="3985714" y="2113265"/>
              <a:ext cx="205561" cy="154170"/>
            </a:xfrm>
            <a:custGeom>
              <a:avLst/>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p:spPr>
          <p:txBody>
            <a:bodyPr vert="horz" lIns="91440" tIns="45720" rIns="91440" bIns="45720" anchor="t">
              <a:normAutofit/>
            </a:bodyPr>
            <a:lstStyle/>
            <a:p>
              <a:pPr marL="0" algn="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Career Progression</a:t>
            </a:r>
          </a:p>
        </p:txBody>
      </p:sp>
      <p:sp>
        <p:nvSpPr>
          <p:cNvPr id="3" name="Freeform 3"/>
          <p:cNvSpPr/>
          <p:nvPr/>
        </p:nvSpPr>
        <p:spPr>
          <a:xfrm>
            <a:off x="7143938" y="3207387"/>
            <a:ext cx="862298" cy="862327"/>
          </a:xfrm>
          <a:custGeom>
            <a:avLst/>
            <a:gdLst/>
            <a:ahLst/>
            <a:cxnLst/>
            <a:rect l="l" t="t"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FFFFFF">
              <a:lumMod val="65000"/>
            </a:srgbClr>
          </a:solidFill>
          <a:ln w="50800" cap="flat">
            <a:solidFill>
              <a:srgbClr val="FFFFFF">
                <a:alpha val="70000"/>
                <a:lumMod val="95000"/>
              </a:srgbClr>
            </a:solidFill>
          </a:ln>
        </p:spPr>
        <p:txBody>
          <a:bodyPr vert="horz" wrap="square" lIns="91440" tIns="45720" rIns="91440" bIns="45720" anchor="ctr">
            <a:normAutofit/>
          </a:bodyPr>
          <a:lstStyle/>
          <a:p>
            <a:pPr marL="0" algn="ctr"/>
            <a:endParaRPr/>
          </a:p>
        </p:txBody>
      </p:sp>
      <p:sp>
        <p:nvSpPr>
          <p:cNvPr id="4" name="Freeform 4"/>
          <p:cNvSpPr/>
          <p:nvPr/>
        </p:nvSpPr>
        <p:spPr>
          <a:xfrm>
            <a:off x="7382524" y="3492694"/>
            <a:ext cx="385126" cy="312889"/>
          </a:xfrm>
          <a:custGeom>
            <a:avLst/>
            <a:gdLst/>
            <a:ahLst/>
            <a:cxnLst/>
            <a:rect l="l" t="t"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cap="flat"/>
        </p:spPr>
        <p:txBody>
          <a:bodyPr vert="horz" wrap="square" lIns="91440" tIns="45720" rIns="91440" bIns="45720" anchor="ctr">
            <a:normAutofit/>
          </a:bodyPr>
          <a:lstStyle/>
          <a:p>
            <a:pPr marL="0" algn="ctr"/>
            <a:endParaRPr/>
          </a:p>
        </p:txBody>
      </p:sp>
      <p:sp>
        <p:nvSpPr>
          <p:cNvPr id="5" name="Freeform 5"/>
          <p:cNvSpPr/>
          <p:nvPr/>
        </p:nvSpPr>
        <p:spPr>
          <a:xfrm>
            <a:off x="4184187" y="3207386"/>
            <a:ext cx="862331" cy="862314"/>
          </a:xfrm>
          <a:custGeom>
            <a:avLst/>
            <a:gdLst/>
            <a:ahLst/>
            <a:cxnLst/>
            <a:rect l="l" t="t"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50800" cap="flat">
            <a:solidFill>
              <a:srgbClr val="FFFFFF">
                <a:alpha val="70000"/>
                <a:lumMod val="95000"/>
              </a:srgbClr>
            </a:solidFill>
          </a:ln>
        </p:spPr>
        <p:txBody>
          <a:bodyPr vert="horz" wrap="square" lIns="91440" tIns="45720" rIns="91440" bIns="45720" anchor="ctr">
            <a:normAutofit/>
          </a:bodyPr>
          <a:lstStyle/>
          <a:p>
            <a:pPr marL="0" algn="ctr"/>
            <a:endParaRPr/>
          </a:p>
        </p:txBody>
      </p:sp>
      <p:sp>
        <p:nvSpPr>
          <p:cNvPr id="6" name="Freeform 6"/>
          <p:cNvSpPr/>
          <p:nvPr/>
        </p:nvSpPr>
        <p:spPr>
          <a:xfrm>
            <a:off x="4444348" y="3502543"/>
            <a:ext cx="340032" cy="272024"/>
          </a:xfrm>
          <a:custGeom>
            <a:avLst/>
            <a:gdLst/>
            <a:ahLst/>
            <a:cxnLst/>
            <a:rect l="l" t="t"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cap="flat"/>
        </p:spPr>
        <p:txBody>
          <a:bodyPr vert="horz" wrap="square" lIns="91440" tIns="45720" rIns="91440" bIns="45720" anchor="ctr">
            <a:normAutofit/>
          </a:bodyPr>
          <a:lstStyle/>
          <a:p>
            <a:pPr marL="0" algn="ctr"/>
            <a:endParaRPr/>
          </a:p>
        </p:txBody>
      </p:sp>
      <p:sp>
        <p:nvSpPr>
          <p:cNvPr id="7" name="Freeform 7"/>
          <p:cNvSpPr/>
          <p:nvPr/>
        </p:nvSpPr>
        <p:spPr>
          <a:xfrm>
            <a:off x="4858473" y="2258343"/>
            <a:ext cx="2461153" cy="2793052"/>
          </a:xfrm>
          <a:custGeom>
            <a:avLst/>
            <a:gdLst/>
            <a:ahLst/>
            <a:cxnLst/>
            <a:rect l="l" t="t" r="r" b="b"/>
            <a:pathLst>
              <a:path w="21529" h="21570" extrusionOk="0">
                <a:moveTo>
                  <a:pt x="10576" y="7"/>
                </a:moveTo>
                <a:cubicBezTo>
                  <a:pt x="10316" y="32"/>
                  <a:pt x="10047" y="121"/>
                  <a:pt x="9827" y="299"/>
                </a:cubicBezTo>
                <a:cubicBezTo>
                  <a:pt x="9719" y="387"/>
                  <a:pt x="9627" y="497"/>
                  <a:pt x="9563" y="615"/>
                </a:cubicBezTo>
                <a:cubicBezTo>
                  <a:pt x="9531" y="673"/>
                  <a:pt x="9506" y="734"/>
                  <a:pt x="9487" y="795"/>
                </a:cubicBezTo>
                <a:cubicBezTo>
                  <a:pt x="9482" y="810"/>
                  <a:pt x="9477" y="824"/>
                  <a:pt x="9474" y="839"/>
                </a:cubicBezTo>
                <a:cubicBezTo>
                  <a:pt x="9471" y="852"/>
                  <a:pt x="9467" y="866"/>
                  <a:pt x="9464" y="879"/>
                </a:cubicBezTo>
                <a:cubicBezTo>
                  <a:pt x="9460" y="897"/>
                  <a:pt x="9454" y="914"/>
                  <a:pt x="9450" y="932"/>
                </a:cubicBezTo>
                <a:cubicBezTo>
                  <a:pt x="9419" y="1060"/>
                  <a:pt x="9384" y="1192"/>
                  <a:pt x="9341" y="1320"/>
                </a:cubicBezTo>
                <a:cubicBezTo>
                  <a:pt x="9257" y="1577"/>
                  <a:pt x="9149" y="1828"/>
                  <a:pt x="9023" y="2072"/>
                </a:cubicBezTo>
                <a:cubicBezTo>
                  <a:pt x="8517" y="3046"/>
                  <a:pt x="7673" y="3879"/>
                  <a:pt x="6628" y="4419"/>
                </a:cubicBezTo>
                <a:cubicBezTo>
                  <a:pt x="5580" y="4964"/>
                  <a:pt x="4369" y="5264"/>
                  <a:pt x="3199" y="5205"/>
                </a:cubicBezTo>
                <a:cubicBezTo>
                  <a:pt x="2907" y="5191"/>
                  <a:pt x="2619" y="5154"/>
                  <a:pt x="2338" y="5094"/>
                </a:cubicBezTo>
                <a:cubicBezTo>
                  <a:pt x="2197" y="5064"/>
                  <a:pt x="2058" y="5029"/>
                  <a:pt x="1922" y="4987"/>
                </a:cubicBezTo>
                <a:cubicBezTo>
                  <a:pt x="1887" y="4977"/>
                  <a:pt x="1853" y="4966"/>
                  <a:pt x="1819" y="4955"/>
                </a:cubicBezTo>
                <a:cubicBezTo>
                  <a:pt x="1781" y="4942"/>
                  <a:pt x="1743" y="4930"/>
                  <a:pt x="1706" y="4917"/>
                </a:cubicBezTo>
                <a:cubicBezTo>
                  <a:pt x="1594" y="4880"/>
                  <a:pt x="1469" y="4853"/>
                  <a:pt x="1338" y="4843"/>
                </a:cubicBezTo>
                <a:cubicBezTo>
                  <a:pt x="1076" y="4822"/>
                  <a:pt x="782" y="4880"/>
                  <a:pt x="543" y="5025"/>
                </a:cubicBezTo>
                <a:cubicBezTo>
                  <a:pt x="304" y="5168"/>
                  <a:pt x="123" y="5390"/>
                  <a:pt x="46" y="5640"/>
                </a:cubicBezTo>
                <a:cubicBezTo>
                  <a:pt x="-34" y="5889"/>
                  <a:pt x="-4" y="6160"/>
                  <a:pt x="100" y="6381"/>
                </a:cubicBezTo>
                <a:cubicBezTo>
                  <a:pt x="204" y="6604"/>
                  <a:pt x="369" y="6779"/>
                  <a:pt x="541" y="6911"/>
                </a:cubicBezTo>
                <a:cubicBezTo>
                  <a:pt x="542" y="6911"/>
                  <a:pt x="543" y="6910"/>
                  <a:pt x="543" y="6910"/>
                </a:cubicBezTo>
                <a:cubicBezTo>
                  <a:pt x="1465" y="7610"/>
                  <a:pt x="2084" y="8536"/>
                  <a:pt x="2343" y="9549"/>
                </a:cubicBezTo>
                <a:cubicBezTo>
                  <a:pt x="2607" y="10562"/>
                  <a:pt x="2501" y="11652"/>
                  <a:pt x="2067" y="12652"/>
                </a:cubicBezTo>
                <a:cubicBezTo>
                  <a:pt x="1852" y="13152"/>
                  <a:pt x="1549" y="13623"/>
                  <a:pt x="1175" y="14045"/>
                </a:cubicBezTo>
                <a:cubicBezTo>
                  <a:pt x="988" y="14257"/>
                  <a:pt x="785" y="14456"/>
                  <a:pt x="565" y="14641"/>
                </a:cubicBezTo>
                <a:cubicBezTo>
                  <a:pt x="537" y="14664"/>
                  <a:pt x="509" y="14687"/>
                  <a:pt x="481" y="14710"/>
                </a:cubicBezTo>
                <a:cubicBezTo>
                  <a:pt x="449" y="14735"/>
                  <a:pt x="416" y="14761"/>
                  <a:pt x="384" y="14787"/>
                </a:cubicBezTo>
                <a:cubicBezTo>
                  <a:pt x="262" y="14888"/>
                  <a:pt x="169" y="15013"/>
                  <a:pt x="114" y="15147"/>
                </a:cubicBezTo>
                <a:cubicBezTo>
                  <a:pt x="5" y="15418"/>
                  <a:pt x="39" y="15673"/>
                  <a:pt x="116" y="15883"/>
                </a:cubicBezTo>
                <a:cubicBezTo>
                  <a:pt x="196" y="16096"/>
                  <a:pt x="324" y="16282"/>
                  <a:pt x="510" y="16443"/>
                </a:cubicBezTo>
                <a:cubicBezTo>
                  <a:pt x="604" y="16522"/>
                  <a:pt x="715" y="16595"/>
                  <a:pt x="847" y="16652"/>
                </a:cubicBezTo>
                <a:cubicBezTo>
                  <a:pt x="978" y="16709"/>
                  <a:pt x="1133" y="16748"/>
                  <a:pt x="1298" y="16754"/>
                </a:cubicBezTo>
                <a:cubicBezTo>
                  <a:pt x="1380" y="16756"/>
                  <a:pt x="1462" y="16750"/>
                  <a:pt x="1543" y="16736"/>
                </a:cubicBezTo>
                <a:cubicBezTo>
                  <a:pt x="1583" y="16729"/>
                  <a:pt x="1623" y="16721"/>
                  <a:pt x="1661" y="16711"/>
                </a:cubicBezTo>
                <a:cubicBezTo>
                  <a:pt x="1683" y="16704"/>
                  <a:pt x="1705" y="16698"/>
                  <a:pt x="1727" y="16692"/>
                </a:cubicBezTo>
                <a:cubicBezTo>
                  <a:pt x="1763" y="16681"/>
                  <a:pt x="1798" y="16671"/>
                  <a:pt x="1834" y="16661"/>
                </a:cubicBezTo>
                <a:cubicBezTo>
                  <a:pt x="1870" y="16651"/>
                  <a:pt x="1907" y="16641"/>
                  <a:pt x="1943" y="16632"/>
                </a:cubicBezTo>
                <a:cubicBezTo>
                  <a:pt x="2089" y="16594"/>
                  <a:pt x="2236" y="16562"/>
                  <a:pt x="2384" y="16534"/>
                </a:cubicBezTo>
                <a:cubicBezTo>
                  <a:pt x="2978" y="16424"/>
                  <a:pt x="3591" y="16393"/>
                  <a:pt x="4194" y="16443"/>
                </a:cubicBezTo>
                <a:cubicBezTo>
                  <a:pt x="5402" y="16540"/>
                  <a:pt x="6568" y="16973"/>
                  <a:pt x="7493" y="17667"/>
                </a:cubicBezTo>
                <a:cubicBezTo>
                  <a:pt x="8420" y="18356"/>
                  <a:pt x="9101" y="19300"/>
                  <a:pt x="9407" y="20333"/>
                </a:cubicBezTo>
                <a:cubicBezTo>
                  <a:pt x="9427" y="20398"/>
                  <a:pt x="9443" y="20464"/>
                  <a:pt x="9460" y="20529"/>
                </a:cubicBezTo>
                <a:cubicBezTo>
                  <a:pt x="9468" y="20562"/>
                  <a:pt x="9475" y="20594"/>
                  <a:pt x="9483" y="20627"/>
                </a:cubicBezTo>
                <a:cubicBezTo>
                  <a:pt x="9488" y="20647"/>
                  <a:pt x="9492" y="20666"/>
                  <a:pt x="9497" y="20685"/>
                </a:cubicBezTo>
                <a:cubicBezTo>
                  <a:pt x="9499" y="20694"/>
                  <a:pt x="9502" y="20704"/>
                  <a:pt x="9505" y="20713"/>
                </a:cubicBezTo>
                <a:cubicBezTo>
                  <a:pt x="9509" y="20728"/>
                  <a:pt x="9514" y="20744"/>
                  <a:pt x="9518" y="20759"/>
                </a:cubicBezTo>
                <a:cubicBezTo>
                  <a:pt x="9554" y="20877"/>
                  <a:pt x="9607" y="20989"/>
                  <a:pt x="9689" y="21099"/>
                </a:cubicBezTo>
                <a:cubicBezTo>
                  <a:pt x="9770" y="21207"/>
                  <a:pt x="9878" y="21306"/>
                  <a:pt x="10002" y="21380"/>
                </a:cubicBezTo>
                <a:cubicBezTo>
                  <a:pt x="10253" y="21532"/>
                  <a:pt x="10546" y="21583"/>
                  <a:pt x="10809" y="21567"/>
                </a:cubicBezTo>
                <a:cubicBezTo>
                  <a:pt x="11074" y="21551"/>
                  <a:pt x="11324" y="21472"/>
                  <a:pt x="11546" y="21331"/>
                </a:cubicBezTo>
                <a:cubicBezTo>
                  <a:pt x="11766" y="21191"/>
                  <a:pt x="11953" y="20968"/>
                  <a:pt x="12022" y="20711"/>
                </a:cubicBezTo>
                <a:cubicBezTo>
                  <a:pt x="12040" y="20639"/>
                  <a:pt x="12058" y="20568"/>
                  <a:pt x="12076" y="20496"/>
                </a:cubicBezTo>
                <a:cubicBezTo>
                  <a:pt x="12094" y="20431"/>
                  <a:pt x="12114" y="20368"/>
                  <a:pt x="12135" y="20303"/>
                </a:cubicBezTo>
                <a:cubicBezTo>
                  <a:pt x="12217" y="20044"/>
                  <a:pt x="12320" y="19791"/>
                  <a:pt x="12444" y="19546"/>
                </a:cubicBezTo>
                <a:cubicBezTo>
                  <a:pt x="12935" y="18564"/>
                  <a:pt x="13762" y="17718"/>
                  <a:pt x="14798" y="17165"/>
                </a:cubicBezTo>
                <a:cubicBezTo>
                  <a:pt x="15832" y="16608"/>
                  <a:pt x="17063" y="16343"/>
                  <a:pt x="18273" y="16412"/>
                </a:cubicBezTo>
                <a:cubicBezTo>
                  <a:pt x="18576" y="16429"/>
                  <a:pt x="18877" y="16465"/>
                  <a:pt x="19173" y="16522"/>
                </a:cubicBezTo>
                <a:cubicBezTo>
                  <a:pt x="19322" y="16550"/>
                  <a:pt x="19469" y="16583"/>
                  <a:pt x="19615" y="16621"/>
                </a:cubicBezTo>
                <a:cubicBezTo>
                  <a:pt x="19687" y="16640"/>
                  <a:pt x="19760" y="16660"/>
                  <a:pt x="19832" y="16681"/>
                </a:cubicBezTo>
                <a:cubicBezTo>
                  <a:pt x="19846" y="16685"/>
                  <a:pt x="19859" y="16689"/>
                  <a:pt x="19873" y="16693"/>
                </a:cubicBezTo>
                <a:cubicBezTo>
                  <a:pt x="19893" y="16698"/>
                  <a:pt x="19913" y="16704"/>
                  <a:pt x="19933" y="16709"/>
                </a:cubicBezTo>
                <a:cubicBezTo>
                  <a:pt x="19975" y="16717"/>
                  <a:pt x="20008" y="16723"/>
                  <a:pt x="20046" y="16728"/>
                </a:cubicBezTo>
                <a:cubicBezTo>
                  <a:pt x="20121" y="16737"/>
                  <a:pt x="20198" y="16740"/>
                  <a:pt x="20274" y="16736"/>
                </a:cubicBezTo>
                <a:cubicBezTo>
                  <a:pt x="20578" y="16722"/>
                  <a:pt x="20847" y="16602"/>
                  <a:pt x="21043" y="16446"/>
                </a:cubicBezTo>
                <a:cubicBezTo>
                  <a:pt x="21241" y="16289"/>
                  <a:pt x="21385" y="16092"/>
                  <a:pt x="21461" y="15863"/>
                </a:cubicBezTo>
                <a:cubicBezTo>
                  <a:pt x="21538" y="15636"/>
                  <a:pt x="21536" y="15362"/>
                  <a:pt x="21413" y="15118"/>
                </a:cubicBezTo>
                <a:cubicBezTo>
                  <a:pt x="21353" y="14997"/>
                  <a:pt x="21267" y="14888"/>
                  <a:pt x="21170" y="14801"/>
                </a:cubicBezTo>
                <a:cubicBezTo>
                  <a:pt x="21157" y="14789"/>
                  <a:pt x="21145" y="14778"/>
                  <a:pt x="21133" y="14768"/>
                </a:cubicBezTo>
                <a:cubicBezTo>
                  <a:pt x="21122" y="14759"/>
                  <a:pt x="21110" y="14751"/>
                  <a:pt x="21100" y="14742"/>
                </a:cubicBezTo>
                <a:cubicBezTo>
                  <a:pt x="21085" y="14730"/>
                  <a:pt x="21070" y="14716"/>
                  <a:pt x="21055" y="14704"/>
                </a:cubicBezTo>
                <a:cubicBezTo>
                  <a:pt x="21028" y="14682"/>
                  <a:pt x="20999" y="14660"/>
                  <a:pt x="20971" y="14637"/>
                </a:cubicBezTo>
                <a:cubicBezTo>
                  <a:pt x="20086" y="13898"/>
                  <a:pt x="19447" y="12932"/>
                  <a:pt x="19183" y="11888"/>
                </a:cubicBezTo>
                <a:cubicBezTo>
                  <a:pt x="18915" y="10846"/>
                  <a:pt x="19029" y="9731"/>
                  <a:pt x="19498" y="8744"/>
                </a:cubicBezTo>
                <a:cubicBezTo>
                  <a:pt x="19731" y="8250"/>
                  <a:pt x="20049" y="7787"/>
                  <a:pt x="20437" y="7375"/>
                </a:cubicBezTo>
                <a:cubicBezTo>
                  <a:pt x="20631" y="7168"/>
                  <a:pt x="20842" y="6975"/>
                  <a:pt x="21069" y="6796"/>
                </a:cubicBezTo>
                <a:cubicBezTo>
                  <a:pt x="21086" y="6782"/>
                  <a:pt x="21104" y="6768"/>
                  <a:pt x="21121" y="6753"/>
                </a:cubicBezTo>
                <a:cubicBezTo>
                  <a:pt x="21140" y="6737"/>
                  <a:pt x="21177" y="6705"/>
                  <a:pt x="21195" y="6686"/>
                </a:cubicBezTo>
                <a:cubicBezTo>
                  <a:pt x="21240" y="6643"/>
                  <a:pt x="21283" y="6596"/>
                  <a:pt x="21321" y="6544"/>
                </a:cubicBezTo>
                <a:cubicBezTo>
                  <a:pt x="21399" y="6442"/>
                  <a:pt x="21460" y="6324"/>
                  <a:pt x="21494" y="6197"/>
                </a:cubicBezTo>
                <a:cubicBezTo>
                  <a:pt x="21566" y="5944"/>
                  <a:pt x="21522" y="5678"/>
                  <a:pt x="21405" y="5461"/>
                </a:cubicBezTo>
                <a:cubicBezTo>
                  <a:pt x="21288" y="5243"/>
                  <a:pt x="21103" y="5063"/>
                  <a:pt x="20865" y="4939"/>
                </a:cubicBezTo>
                <a:cubicBezTo>
                  <a:pt x="20628" y="4815"/>
                  <a:pt x="20329" y="4759"/>
                  <a:pt x="20048" y="4795"/>
                </a:cubicBezTo>
                <a:cubicBezTo>
                  <a:pt x="19978" y="4804"/>
                  <a:pt x="19909" y="4817"/>
                  <a:pt x="19844" y="4835"/>
                </a:cubicBezTo>
                <a:cubicBezTo>
                  <a:pt x="19803" y="4846"/>
                  <a:pt x="19762" y="4858"/>
                  <a:pt x="19722" y="4869"/>
                </a:cubicBezTo>
                <a:cubicBezTo>
                  <a:pt x="19653" y="4888"/>
                  <a:pt x="19578" y="4908"/>
                  <a:pt x="19506" y="4926"/>
                </a:cubicBezTo>
                <a:cubicBezTo>
                  <a:pt x="19359" y="4961"/>
                  <a:pt x="19210" y="4992"/>
                  <a:pt x="19061" y="5018"/>
                </a:cubicBezTo>
                <a:cubicBezTo>
                  <a:pt x="18464" y="5122"/>
                  <a:pt x="17850" y="5149"/>
                  <a:pt x="17247" y="5096"/>
                </a:cubicBezTo>
                <a:cubicBezTo>
                  <a:pt x="16038" y="4993"/>
                  <a:pt x="14879" y="4552"/>
                  <a:pt x="13962" y="3850"/>
                </a:cubicBezTo>
                <a:cubicBezTo>
                  <a:pt x="13042" y="3152"/>
                  <a:pt x="12373" y="2202"/>
                  <a:pt x="12076" y="1166"/>
                </a:cubicBezTo>
                <a:cubicBezTo>
                  <a:pt x="12058" y="1101"/>
                  <a:pt x="12040" y="1035"/>
                  <a:pt x="12024" y="970"/>
                </a:cubicBezTo>
                <a:cubicBezTo>
                  <a:pt x="12015" y="933"/>
                  <a:pt x="12007" y="897"/>
                  <a:pt x="11999" y="860"/>
                </a:cubicBezTo>
                <a:cubicBezTo>
                  <a:pt x="11996" y="851"/>
                  <a:pt x="11993" y="842"/>
                  <a:pt x="11991" y="833"/>
                </a:cubicBezTo>
                <a:cubicBezTo>
                  <a:pt x="11985" y="814"/>
                  <a:pt x="11981" y="795"/>
                  <a:pt x="11975" y="776"/>
                </a:cubicBezTo>
                <a:cubicBezTo>
                  <a:pt x="11964" y="744"/>
                  <a:pt x="11952" y="714"/>
                  <a:pt x="11938" y="683"/>
                </a:cubicBezTo>
                <a:cubicBezTo>
                  <a:pt x="11830" y="436"/>
                  <a:pt x="11599" y="233"/>
                  <a:pt x="11351" y="127"/>
                </a:cubicBezTo>
                <a:cubicBezTo>
                  <a:pt x="11102" y="18"/>
                  <a:pt x="10837" y="-17"/>
                  <a:pt x="10576" y="7"/>
                </a:cubicBezTo>
                <a:close/>
                <a:moveTo>
                  <a:pt x="10690" y="939"/>
                </a:moveTo>
                <a:cubicBezTo>
                  <a:pt x="10756" y="932"/>
                  <a:pt x="10831" y="943"/>
                  <a:pt x="10877" y="965"/>
                </a:cubicBezTo>
                <a:cubicBezTo>
                  <a:pt x="10925" y="987"/>
                  <a:pt x="10938" y="1005"/>
                  <a:pt x="10951" y="1030"/>
                </a:cubicBezTo>
                <a:cubicBezTo>
                  <a:pt x="10952" y="1034"/>
                  <a:pt x="10955" y="1037"/>
                  <a:pt x="10957" y="1040"/>
                </a:cubicBezTo>
                <a:cubicBezTo>
                  <a:pt x="10959" y="1048"/>
                  <a:pt x="10961" y="1055"/>
                  <a:pt x="10962" y="1063"/>
                </a:cubicBezTo>
                <a:cubicBezTo>
                  <a:pt x="10971" y="1097"/>
                  <a:pt x="10978" y="1132"/>
                  <a:pt x="10986" y="1167"/>
                </a:cubicBezTo>
                <a:cubicBezTo>
                  <a:pt x="11004" y="1244"/>
                  <a:pt x="11024" y="1321"/>
                  <a:pt x="11046" y="1397"/>
                </a:cubicBezTo>
                <a:cubicBezTo>
                  <a:pt x="11396" y="2620"/>
                  <a:pt x="12185" y="3739"/>
                  <a:pt x="13268" y="4560"/>
                </a:cubicBezTo>
                <a:cubicBezTo>
                  <a:pt x="13808" y="4971"/>
                  <a:pt x="14419" y="5310"/>
                  <a:pt x="15076" y="5559"/>
                </a:cubicBezTo>
                <a:cubicBezTo>
                  <a:pt x="15732" y="5808"/>
                  <a:pt x="16433" y="5965"/>
                  <a:pt x="17142" y="6027"/>
                </a:cubicBezTo>
                <a:cubicBezTo>
                  <a:pt x="17851" y="6091"/>
                  <a:pt x="18569" y="6058"/>
                  <a:pt x="19267" y="5936"/>
                </a:cubicBezTo>
                <a:cubicBezTo>
                  <a:pt x="19441" y="5906"/>
                  <a:pt x="19615" y="5871"/>
                  <a:pt x="19786" y="5830"/>
                </a:cubicBezTo>
                <a:cubicBezTo>
                  <a:pt x="19872" y="5809"/>
                  <a:pt x="19955" y="5788"/>
                  <a:pt x="20044" y="5763"/>
                </a:cubicBezTo>
                <a:cubicBezTo>
                  <a:pt x="20082" y="5753"/>
                  <a:pt x="20119" y="5741"/>
                  <a:pt x="20157" y="5731"/>
                </a:cubicBezTo>
                <a:cubicBezTo>
                  <a:pt x="20170" y="5727"/>
                  <a:pt x="20182" y="5725"/>
                  <a:pt x="20194" y="5724"/>
                </a:cubicBezTo>
                <a:cubicBezTo>
                  <a:pt x="20240" y="5719"/>
                  <a:pt x="20282" y="5725"/>
                  <a:pt x="20330" y="5749"/>
                </a:cubicBezTo>
                <a:cubicBezTo>
                  <a:pt x="20377" y="5773"/>
                  <a:pt x="20423" y="5816"/>
                  <a:pt x="20447" y="5861"/>
                </a:cubicBezTo>
                <a:cubicBezTo>
                  <a:pt x="20471" y="5907"/>
                  <a:pt x="20472" y="5946"/>
                  <a:pt x="20464" y="5976"/>
                </a:cubicBezTo>
                <a:cubicBezTo>
                  <a:pt x="20460" y="5992"/>
                  <a:pt x="20451" y="6007"/>
                  <a:pt x="20437" y="6026"/>
                </a:cubicBezTo>
                <a:cubicBezTo>
                  <a:pt x="20430" y="6035"/>
                  <a:pt x="20422" y="6045"/>
                  <a:pt x="20412" y="6055"/>
                </a:cubicBezTo>
                <a:cubicBezTo>
                  <a:pt x="20408" y="6058"/>
                  <a:pt x="20404" y="6063"/>
                  <a:pt x="20400" y="6067"/>
                </a:cubicBezTo>
                <a:cubicBezTo>
                  <a:pt x="20387" y="6077"/>
                  <a:pt x="20374" y="6087"/>
                  <a:pt x="20361" y="6098"/>
                </a:cubicBezTo>
                <a:cubicBezTo>
                  <a:pt x="20096" y="6307"/>
                  <a:pt x="19848" y="6534"/>
                  <a:pt x="19620" y="6776"/>
                </a:cubicBezTo>
                <a:cubicBezTo>
                  <a:pt x="19166" y="7259"/>
                  <a:pt x="18792" y="7802"/>
                  <a:pt x="18518" y="8384"/>
                </a:cubicBezTo>
                <a:cubicBezTo>
                  <a:pt x="17967" y="9545"/>
                  <a:pt x="17832" y="10861"/>
                  <a:pt x="18149" y="12092"/>
                </a:cubicBezTo>
                <a:cubicBezTo>
                  <a:pt x="18461" y="13325"/>
                  <a:pt x="19212" y="14457"/>
                  <a:pt x="20242" y="15317"/>
                </a:cubicBezTo>
                <a:cubicBezTo>
                  <a:pt x="20298" y="15362"/>
                  <a:pt x="20351" y="15407"/>
                  <a:pt x="20406" y="15453"/>
                </a:cubicBezTo>
                <a:cubicBezTo>
                  <a:pt x="20424" y="15469"/>
                  <a:pt x="20435" y="15481"/>
                  <a:pt x="20441" y="15494"/>
                </a:cubicBezTo>
                <a:cubicBezTo>
                  <a:pt x="20452" y="15517"/>
                  <a:pt x="20457" y="15552"/>
                  <a:pt x="20441" y="15604"/>
                </a:cubicBezTo>
                <a:cubicBezTo>
                  <a:pt x="20425" y="15654"/>
                  <a:pt x="20383" y="15711"/>
                  <a:pt x="20336" y="15748"/>
                </a:cubicBezTo>
                <a:cubicBezTo>
                  <a:pt x="20287" y="15786"/>
                  <a:pt x="20243" y="15799"/>
                  <a:pt x="20217" y="15799"/>
                </a:cubicBezTo>
                <a:cubicBezTo>
                  <a:pt x="20210" y="15800"/>
                  <a:pt x="20161" y="15791"/>
                  <a:pt x="20161" y="15791"/>
                </a:cubicBezTo>
                <a:cubicBezTo>
                  <a:pt x="20157" y="15790"/>
                  <a:pt x="20001" y="15744"/>
                  <a:pt x="19916" y="15722"/>
                </a:cubicBezTo>
                <a:cubicBezTo>
                  <a:pt x="19745" y="15678"/>
                  <a:pt x="19573" y="15638"/>
                  <a:pt x="19399" y="15605"/>
                </a:cubicBezTo>
                <a:cubicBezTo>
                  <a:pt x="19051" y="15539"/>
                  <a:pt x="18695" y="15496"/>
                  <a:pt x="18339" y="15477"/>
                </a:cubicBezTo>
                <a:cubicBezTo>
                  <a:pt x="16916" y="15396"/>
                  <a:pt x="15467" y="15707"/>
                  <a:pt x="14248" y="16364"/>
                </a:cubicBezTo>
                <a:cubicBezTo>
                  <a:pt x="13023" y="17017"/>
                  <a:pt x="12047" y="18016"/>
                  <a:pt x="11472" y="19165"/>
                </a:cubicBezTo>
                <a:cubicBezTo>
                  <a:pt x="11327" y="19452"/>
                  <a:pt x="11208" y="19748"/>
                  <a:pt x="11112" y="20050"/>
                </a:cubicBezTo>
                <a:cubicBezTo>
                  <a:pt x="11088" y="20126"/>
                  <a:pt x="11065" y="20201"/>
                  <a:pt x="11044" y="20277"/>
                </a:cubicBezTo>
                <a:cubicBezTo>
                  <a:pt x="11024" y="20349"/>
                  <a:pt x="11002" y="20449"/>
                  <a:pt x="10992" y="20490"/>
                </a:cubicBezTo>
                <a:cubicBezTo>
                  <a:pt x="10984" y="20517"/>
                  <a:pt x="10966" y="20544"/>
                  <a:pt x="10920" y="20575"/>
                </a:cubicBezTo>
                <a:cubicBezTo>
                  <a:pt x="10874" y="20606"/>
                  <a:pt x="10803" y="20629"/>
                  <a:pt x="10739" y="20632"/>
                </a:cubicBezTo>
                <a:cubicBezTo>
                  <a:pt x="10674" y="20636"/>
                  <a:pt x="10625" y="20620"/>
                  <a:pt x="10603" y="20606"/>
                </a:cubicBezTo>
                <a:cubicBezTo>
                  <a:pt x="10582" y="20593"/>
                  <a:pt x="10562" y="20572"/>
                  <a:pt x="10545" y="20521"/>
                </a:cubicBezTo>
                <a:cubicBezTo>
                  <a:pt x="10544" y="20518"/>
                  <a:pt x="10537" y="20497"/>
                  <a:pt x="10535" y="20488"/>
                </a:cubicBezTo>
                <a:cubicBezTo>
                  <a:pt x="10531" y="20472"/>
                  <a:pt x="10529" y="20456"/>
                  <a:pt x="10525" y="20440"/>
                </a:cubicBezTo>
                <a:cubicBezTo>
                  <a:pt x="10516" y="20401"/>
                  <a:pt x="10505" y="20363"/>
                  <a:pt x="10496" y="20325"/>
                </a:cubicBezTo>
                <a:cubicBezTo>
                  <a:pt x="10477" y="20248"/>
                  <a:pt x="10457" y="20171"/>
                  <a:pt x="10434" y="20095"/>
                </a:cubicBezTo>
                <a:cubicBezTo>
                  <a:pt x="10072" y="18874"/>
                  <a:pt x="9270" y="17762"/>
                  <a:pt x="8179" y="16951"/>
                </a:cubicBezTo>
                <a:cubicBezTo>
                  <a:pt x="7092" y="16135"/>
                  <a:pt x="5714" y="15623"/>
                  <a:pt x="4293" y="15509"/>
                </a:cubicBezTo>
                <a:cubicBezTo>
                  <a:pt x="3583" y="15451"/>
                  <a:pt x="2864" y="15490"/>
                  <a:pt x="2167" y="15619"/>
                </a:cubicBezTo>
                <a:cubicBezTo>
                  <a:pt x="1992" y="15652"/>
                  <a:pt x="1819" y="15689"/>
                  <a:pt x="1648" y="15732"/>
                </a:cubicBezTo>
                <a:cubicBezTo>
                  <a:pt x="1605" y="15743"/>
                  <a:pt x="1562" y="15755"/>
                  <a:pt x="1519" y="15767"/>
                </a:cubicBezTo>
                <a:cubicBezTo>
                  <a:pt x="1385" y="15804"/>
                  <a:pt x="1252" y="15803"/>
                  <a:pt x="1169" y="15677"/>
                </a:cubicBezTo>
                <a:cubicBezTo>
                  <a:pt x="1064" y="15516"/>
                  <a:pt x="1175" y="15420"/>
                  <a:pt x="1199" y="15401"/>
                </a:cubicBezTo>
                <a:cubicBezTo>
                  <a:pt x="1231" y="15374"/>
                  <a:pt x="1263" y="15347"/>
                  <a:pt x="1296" y="15321"/>
                </a:cubicBezTo>
                <a:cubicBezTo>
                  <a:pt x="1554" y="15104"/>
                  <a:pt x="1794" y="14872"/>
                  <a:pt x="2013" y="14624"/>
                </a:cubicBezTo>
                <a:cubicBezTo>
                  <a:pt x="2451" y="14129"/>
                  <a:pt x="2806" y="13573"/>
                  <a:pt x="3059" y="12985"/>
                </a:cubicBezTo>
                <a:cubicBezTo>
                  <a:pt x="3570" y="11808"/>
                  <a:pt x="3690" y="10516"/>
                  <a:pt x="3374" y="9321"/>
                </a:cubicBezTo>
                <a:cubicBezTo>
                  <a:pt x="3218" y="8723"/>
                  <a:pt x="2957" y="8147"/>
                  <a:pt x="2596" y="7620"/>
                </a:cubicBezTo>
                <a:cubicBezTo>
                  <a:pt x="2237" y="7093"/>
                  <a:pt x="1772" y="6610"/>
                  <a:pt x="1237" y="6202"/>
                </a:cubicBezTo>
                <a:cubicBezTo>
                  <a:pt x="1226" y="6214"/>
                  <a:pt x="1214" y="6225"/>
                  <a:pt x="1202" y="6237"/>
                </a:cubicBezTo>
                <a:lnTo>
                  <a:pt x="1200" y="6237"/>
                </a:lnTo>
                <a:cubicBezTo>
                  <a:pt x="1212" y="6225"/>
                  <a:pt x="1224" y="6213"/>
                  <a:pt x="1235" y="6201"/>
                </a:cubicBezTo>
                <a:cubicBezTo>
                  <a:pt x="1159" y="6143"/>
                  <a:pt x="1110" y="6084"/>
                  <a:pt x="1088" y="6034"/>
                </a:cubicBezTo>
                <a:cubicBezTo>
                  <a:pt x="1066" y="5985"/>
                  <a:pt x="1066" y="5946"/>
                  <a:pt x="1076" y="5912"/>
                </a:cubicBezTo>
                <a:cubicBezTo>
                  <a:pt x="1087" y="5879"/>
                  <a:pt x="1112" y="5849"/>
                  <a:pt x="1144" y="5830"/>
                </a:cubicBezTo>
                <a:cubicBezTo>
                  <a:pt x="1177" y="5812"/>
                  <a:pt x="1215" y="5802"/>
                  <a:pt x="1274" y="5806"/>
                </a:cubicBezTo>
                <a:cubicBezTo>
                  <a:pt x="1304" y="5809"/>
                  <a:pt x="1337" y="5813"/>
                  <a:pt x="1375" y="5827"/>
                </a:cubicBezTo>
                <a:cubicBezTo>
                  <a:pt x="1413" y="5840"/>
                  <a:pt x="1452" y="5854"/>
                  <a:pt x="1490" y="5866"/>
                </a:cubicBezTo>
                <a:cubicBezTo>
                  <a:pt x="1532" y="5880"/>
                  <a:pt x="1573" y="5892"/>
                  <a:pt x="1614" y="5906"/>
                </a:cubicBezTo>
                <a:cubicBezTo>
                  <a:pt x="1783" y="5958"/>
                  <a:pt x="1954" y="6002"/>
                  <a:pt x="2126" y="6039"/>
                </a:cubicBezTo>
                <a:cubicBezTo>
                  <a:pt x="2469" y="6113"/>
                  <a:pt x="2817" y="6157"/>
                  <a:pt x="3166" y="6173"/>
                </a:cubicBezTo>
                <a:cubicBezTo>
                  <a:pt x="4564" y="6236"/>
                  <a:pt x="5943" y="5861"/>
                  <a:pt x="7166" y="5228"/>
                </a:cubicBezTo>
                <a:cubicBezTo>
                  <a:pt x="8399" y="4590"/>
                  <a:pt x="9395" y="3609"/>
                  <a:pt x="9989" y="2465"/>
                </a:cubicBezTo>
                <a:cubicBezTo>
                  <a:pt x="10138" y="2179"/>
                  <a:pt x="10261" y="1883"/>
                  <a:pt x="10360" y="1581"/>
                </a:cubicBezTo>
                <a:cubicBezTo>
                  <a:pt x="10410" y="1429"/>
                  <a:pt x="10452" y="1280"/>
                  <a:pt x="10490" y="1123"/>
                </a:cubicBezTo>
                <a:cubicBezTo>
                  <a:pt x="10494" y="1105"/>
                  <a:pt x="10499" y="1087"/>
                  <a:pt x="10504" y="1069"/>
                </a:cubicBezTo>
                <a:cubicBezTo>
                  <a:pt x="10505" y="1064"/>
                  <a:pt x="10506" y="1059"/>
                  <a:pt x="10508" y="1054"/>
                </a:cubicBezTo>
                <a:cubicBezTo>
                  <a:pt x="10508" y="1051"/>
                  <a:pt x="10509" y="1048"/>
                  <a:pt x="10510" y="1045"/>
                </a:cubicBezTo>
                <a:cubicBezTo>
                  <a:pt x="10513" y="1036"/>
                  <a:pt x="10516" y="1028"/>
                  <a:pt x="10519" y="1021"/>
                </a:cubicBezTo>
                <a:cubicBezTo>
                  <a:pt x="10527" y="1008"/>
                  <a:pt x="10534" y="999"/>
                  <a:pt x="10547" y="989"/>
                </a:cubicBezTo>
                <a:cubicBezTo>
                  <a:pt x="10570" y="968"/>
                  <a:pt x="10623" y="945"/>
                  <a:pt x="10690" y="939"/>
                </a:cubicBezTo>
                <a:close/>
              </a:path>
            </a:pathLst>
          </a:custGeom>
          <a:solidFill>
            <a:srgbClr val="FFFFFF">
              <a:lumMod val="95000"/>
            </a:srgbClr>
          </a:solidFill>
        </p:spPr>
        <p:txBody>
          <a:bodyPr vert="horz" wrap="square" lIns="91440" tIns="45720" rIns="91440" bIns="45720" anchor="ctr">
            <a:normAutofit/>
          </a:bodyPr>
          <a:lstStyle/>
          <a:p>
            <a:pPr marL="0" algn="ctr"/>
            <a:endParaRPr/>
          </a:p>
        </p:txBody>
      </p:sp>
      <p:sp>
        <p:nvSpPr>
          <p:cNvPr id="8" name="TextBox 8"/>
          <p:cNvSpPr txBox="1"/>
          <p:nvPr/>
        </p:nvSpPr>
        <p:spPr>
          <a:xfrm>
            <a:off x="8337206" y="3586331"/>
            <a:ext cx="3180900" cy="1127760"/>
          </a:xfrm>
          <a:prstGeom prst="rect">
            <a:avLst/>
          </a:prstGeom>
          <a:noFill/>
        </p:spPr>
        <p:txBody>
          <a:bodyPr vert="horz" wrap="square" lIns="91440" tIns="45720" rIns="91440" bIns="45720" rtlCol="0" anchor="t">
            <a:spAutoFit/>
          </a:bodyPr>
          <a:lstStyle/>
          <a:p>
            <a:pPr marL="0" algn="r">
              <a:lnSpc>
                <a:spcPct val="120000"/>
              </a:lnSpc>
              <a:defRPr/>
            </a:pPr>
            <a:r>
              <a:rPr lang="en-US" sz="1400" b="0" i="0" u="none" baseline="0">
                <a:solidFill>
                  <a:srgbClr val="000000"/>
                </a:solidFill>
                <a:latin typeface="Arial"/>
                <a:ea typeface="Arial"/>
              </a:rPr>
              <a:t>By investing in employee development, the organization anticipates significant increases in overall job satisfaction scores, leading to better employee engagement and retention rates.</a:t>
            </a:r>
            <a:endParaRPr lang="en-US" sz="1100"/>
          </a:p>
        </p:txBody>
      </p:sp>
      <p:sp>
        <p:nvSpPr>
          <p:cNvPr id="9" name="AutoShape 9"/>
          <p:cNvSpPr/>
          <p:nvPr/>
        </p:nvSpPr>
        <p:spPr>
          <a:xfrm>
            <a:off x="8337206" y="3230746"/>
            <a:ext cx="3180900" cy="342145"/>
          </a:xfrm>
          <a:prstGeom prst="rect">
            <a:avLst/>
          </a:prstGeom>
        </p:spPr>
        <p:txBody>
          <a:bodyPr vert="horz" wrap="square" lIns="91440" tIns="45720" rIns="91440" bIns="45720" anchor="t">
            <a:spAutoFit/>
          </a:bodyPr>
          <a:lstStyle/>
          <a:p>
            <a:pPr marL="0" algn="r">
              <a:lnSpc>
                <a:spcPct val="110000"/>
              </a:lnSpc>
              <a:spcBef>
                <a:spcPct val="0"/>
              </a:spcBef>
            </a:pPr>
            <a:r>
              <a:rPr lang="en-US" sz="1600" b="1" i="0" u="none" baseline="0">
                <a:solidFill>
                  <a:srgbClr val="000000"/>
                </a:solidFill>
                <a:latin typeface="Arial"/>
                <a:ea typeface="Arial"/>
              </a:rPr>
              <a:t>Employee Satisfaction</a:t>
            </a:r>
          </a:p>
        </p:txBody>
      </p:sp>
      <p:sp>
        <p:nvSpPr>
          <p:cNvPr id="10" name="TextBox 10"/>
          <p:cNvSpPr txBox="1"/>
          <p:nvPr/>
        </p:nvSpPr>
        <p:spPr>
          <a:xfrm>
            <a:off x="672306" y="3586331"/>
            <a:ext cx="3180900" cy="1127760"/>
          </a:xfrm>
          <a:prstGeom prst="rect">
            <a:avLst/>
          </a:prstGeom>
          <a:noFill/>
        </p:spPr>
        <p:txBody>
          <a:bodyPr vert="horz" wrap="square" lIns="91440" tIns="45720" rIns="91440" bIns="45720" rtlCol="0" anchor="t">
            <a:spAutoFit/>
          </a:bodyPr>
          <a:lstStyle/>
          <a:p>
            <a:pPr marL="0" algn="l">
              <a:lnSpc>
                <a:spcPct val="120000"/>
              </a:lnSpc>
              <a:defRPr/>
            </a:pPr>
            <a:r>
              <a:rPr lang="en-US" sz="1400" b="0" i="0" u="none" baseline="0">
                <a:solidFill>
                  <a:srgbClr val="000000"/>
                </a:solidFill>
                <a:latin typeface="Arial"/>
                <a:ea typeface="Arial"/>
              </a:rPr>
              <a:t>The development of structured pathways will provide employees with clear milestones and requirements for advancement, encouraging a sense of purpose and direction in their career development.</a:t>
            </a:r>
            <a:endParaRPr lang="en-US" sz="1100"/>
          </a:p>
        </p:txBody>
      </p:sp>
      <p:sp>
        <p:nvSpPr>
          <p:cNvPr id="11" name="AutoShape 11"/>
          <p:cNvSpPr/>
          <p:nvPr/>
        </p:nvSpPr>
        <p:spPr>
          <a:xfrm>
            <a:off x="672306" y="3230746"/>
            <a:ext cx="3180900" cy="342145"/>
          </a:xfrm>
          <a:prstGeom prst="rect">
            <a:avLst/>
          </a:prstGeom>
        </p:spPr>
        <p:txBody>
          <a:bodyPr vert="horz" wrap="square" lIns="91440" tIns="45720" rIns="91440" bIns="45720" anchor="t">
            <a:spAutoFit/>
          </a:bodyPr>
          <a:lstStyle/>
          <a:p>
            <a:pPr marL="0" algn="l">
              <a:lnSpc>
                <a:spcPct val="110000"/>
              </a:lnSpc>
              <a:spcBef>
                <a:spcPct val="0"/>
              </a:spcBef>
            </a:pPr>
            <a:r>
              <a:rPr lang="en-US" sz="1600" b="1" i="0" u="none" baseline="0">
                <a:solidFill>
                  <a:srgbClr val="000000"/>
                </a:solidFill>
                <a:latin typeface="Arial"/>
                <a:ea typeface="Arial"/>
              </a:rPr>
              <a:t>Structured Pathways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Technology Stack</a:t>
            </a:r>
          </a:p>
        </p:txBody>
      </p:sp>
      <p:grpSp>
        <p:nvGrpSpPr>
          <p:cNvPr id="3" name="Group 3"/>
          <p:cNvGrpSpPr/>
          <p:nvPr/>
        </p:nvGrpSpPr>
        <p:grpSpPr>
          <a:xfrm>
            <a:off x="669925" y="1642004"/>
            <a:ext cx="10850563" cy="4519744"/>
            <a:chOff x="669925" y="1642004"/>
            <a:chExt cx="10850563" cy="4519744"/>
          </a:xfrm>
        </p:grpSpPr>
        <p:cxnSp>
          <p:nvCxnSpPr>
            <p:cNvPr id="4" name="Connector 4"/>
            <p:cNvCxnSpPr/>
            <p:nvPr/>
          </p:nvCxnSpPr>
          <p:spPr>
            <a:xfrm flipH="1">
              <a:off x="669925" y="3816466"/>
              <a:ext cx="3842634" cy="0"/>
            </a:xfrm>
            <a:prstGeom prst="line">
              <a:avLst/>
            </a:prstGeom>
            <a:ln w="3175" cap="rnd" cmpd="sng">
              <a:solidFill>
                <a:srgbClr val="FFFFFF">
                  <a:lumMod val="75000"/>
                </a:srgbClr>
              </a:solidFill>
              <a:prstDash val="solid"/>
            </a:ln>
          </p:spPr>
        </p:cxnSp>
        <p:cxnSp>
          <p:nvCxnSpPr>
            <p:cNvPr id="5" name="Connector 5"/>
            <p:cNvCxnSpPr/>
            <p:nvPr/>
          </p:nvCxnSpPr>
          <p:spPr>
            <a:xfrm>
              <a:off x="6710188" y="2021518"/>
              <a:ext cx="4810300" cy="0"/>
            </a:xfrm>
            <a:prstGeom prst="line">
              <a:avLst/>
            </a:prstGeom>
            <a:ln w="3175" cap="rnd" cmpd="sng">
              <a:solidFill>
                <a:srgbClr val="FFFFFF">
                  <a:lumMod val="75000"/>
                </a:srgbClr>
              </a:solidFill>
              <a:prstDash val="solid"/>
            </a:ln>
          </p:spPr>
        </p:cxnSp>
        <p:cxnSp>
          <p:nvCxnSpPr>
            <p:cNvPr id="6" name="Connector 6"/>
            <p:cNvCxnSpPr/>
            <p:nvPr/>
          </p:nvCxnSpPr>
          <p:spPr>
            <a:xfrm>
              <a:off x="7116826" y="5127035"/>
              <a:ext cx="4402074" cy="0"/>
            </a:xfrm>
            <a:prstGeom prst="line">
              <a:avLst/>
            </a:prstGeom>
            <a:ln w="3175" cap="rnd" cmpd="sng">
              <a:solidFill>
                <a:srgbClr val="FFFFFF">
                  <a:lumMod val="75000"/>
                </a:srgbClr>
              </a:solidFill>
              <a:prstDash val="solid"/>
            </a:ln>
          </p:spPr>
        </p:cxnSp>
        <p:grpSp>
          <p:nvGrpSpPr>
            <p:cNvPr id="7" name="Group 7"/>
            <p:cNvGrpSpPr/>
            <p:nvPr/>
          </p:nvGrpSpPr>
          <p:grpSpPr>
            <a:xfrm>
              <a:off x="4512559" y="2021518"/>
              <a:ext cx="3166882" cy="3234064"/>
              <a:chOff x="4512559" y="2021518"/>
              <a:chExt cx="3166882" cy="3234064"/>
            </a:xfrm>
          </p:grpSpPr>
          <p:grpSp>
            <p:nvGrpSpPr>
              <p:cNvPr id="8" name="Group 8"/>
              <p:cNvGrpSpPr/>
              <p:nvPr/>
            </p:nvGrpSpPr>
            <p:grpSpPr>
              <a:xfrm>
                <a:off x="4512559" y="2209162"/>
                <a:ext cx="1371878" cy="2952798"/>
                <a:chOff x="4512559" y="2209162"/>
                <a:chExt cx="1371878" cy="2952798"/>
              </a:xfrm>
            </p:grpSpPr>
            <p:grpSp>
              <p:nvGrpSpPr>
                <p:cNvPr id="9" name="Group 9"/>
                <p:cNvGrpSpPr/>
                <p:nvPr/>
              </p:nvGrpSpPr>
              <p:grpSpPr>
                <a:xfrm>
                  <a:off x="4708542" y="3050098"/>
                  <a:ext cx="935633" cy="1405976"/>
                  <a:chOff x="7868993" y="3085609"/>
                  <a:chExt cx="935633" cy="1405976"/>
                </a:xfrm>
                <a:solidFill>
                  <a:schemeClr val="accent1">
                    <a:lumMod val="75000"/>
                  </a:schemeClr>
                </a:solidFill>
              </p:grpSpPr>
              <p:sp>
                <p:nvSpPr>
                  <p:cNvPr id="10" name="Freeform 10"/>
                  <p:cNvSpPr/>
                  <p:nvPr/>
                </p:nvSpPr>
                <p:spPr>
                  <a:xfrm>
                    <a:off x="7868993" y="3085609"/>
                    <a:ext cx="796231" cy="613924"/>
                  </a:xfrm>
                  <a:custGeom>
                    <a:avLst/>
                    <a:gdLst/>
                    <a:ahLst/>
                    <a:cxnLst/>
                    <a:rect l="l" t="t" r="r" b="b"/>
                    <a:pathLst>
                      <a:path w="971" h="741" extrusionOk="0">
                        <a:moveTo>
                          <a:pt x="0" y="74"/>
                        </a:moveTo>
                        <a:lnTo>
                          <a:pt x="653" y="0"/>
                        </a:lnTo>
                        <a:lnTo>
                          <a:pt x="971" y="384"/>
                        </a:lnTo>
                        <a:lnTo>
                          <a:pt x="403" y="741"/>
                        </a:lnTo>
                        <a:lnTo>
                          <a:pt x="133" y="566"/>
                        </a:lnTo>
                        <a:lnTo>
                          <a:pt x="0" y="74"/>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11" name="Freeform 11"/>
                  <p:cNvSpPr/>
                  <p:nvPr/>
                </p:nvSpPr>
                <p:spPr>
                  <a:xfrm>
                    <a:off x="8080556" y="3131176"/>
                    <a:ext cx="487087" cy="325603"/>
                  </a:xfrm>
                  <a:custGeom>
                    <a:avLst/>
                    <a:gdLst/>
                    <a:ahLst/>
                    <a:cxnLst/>
                    <a:rect l="l" t="t" r="r" b="b"/>
                    <a:pathLst>
                      <a:path w="594" h="393" extrusionOk="0">
                        <a:moveTo>
                          <a:pt x="36" y="393"/>
                        </a:moveTo>
                        <a:lnTo>
                          <a:pt x="594" y="331"/>
                        </a:lnTo>
                        <a:lnTo>
                          <a:pt x="407" y="80"/>
                        </a:lnTo>
                        <a:lnTo>
                          <a:pt x="152" y="0"/>
                        </a:lnTo>
                        <a:lnTo>
                          <a:pt x="0" y="42"/>
                        </a:lnTo>
                        <a:lnTo>
                          <a:pt x="0" y="246"/>
                        </a:lnTo>
                        <a:lnTo>
                          <a:pt x="36" y="393"/>
                        </a:lnTo>
                        <a:close/>
                      </a:path>
                    </a:pathLst>
                  </a:custGeom>
                  <a:grpFill/>
                </p:spPr>
                <p:txBody>
                  <a:bodyPr vert="horz" wrap="square" lIns="91440" tIns="45720" rIns="91440" bIns="45720" anchor="t">
                    <a:normAutofit/>
                  </a:bodyPr>
                  <a:lstStyle/>
                  <a:p>
                    <a:pPr marL="0" marR="0" indent="0" algn="l">
                      <a:lnSpc>
                        <a:spcPct val="90000"/>
                      </a:lnSpc>
                      <a:spcBef>
                        <a:spcPct val="0"/>
                      </a:spcBef>
                      <a:spcAft>
                        <a:spcPct val="0"/>
                      </a:spcAft>
                    </a:pPr>
                    <a:endParaRPr/>
                  </a:p>
                </p:txBody>
              </p:sp>
              <p:sp>
                <p:nvSpPr>
                  <p:cNvPr id="12" name="Freeform 12"/>
                  <p:cNvSpPr/>
                  <p:nvPr/>
                </p:nvSpPr>
                <p:spPr>
                  <a:xfrm>
                    <a:off x="7923933" y="3772440"/>
                    <a:ext cx="436246" cy="687661"/>
                  </a:xfrm>
                  <a:custGeom>
                    <a:avLst/>
                    <a:gdLst/>
                    <a:ahLst/>
                    <a:cxnLst/>
                    <a:rect l="l" t="t" r="r" b="b"/>
                    <a:pathLst>
                      <a:path w="225" h="351" extrusionOk="0">
                        <a:moveTo>
                          <a:pt x="55" y="351"/>
                        </a:moveTo>
                        <a:cubicBezTo>
                          <a:pt x="210" y="304"/>
                          <a:pt x="210" y="304"/>
                          <a:pt x="210" y="304"/>
                        </a:cubicBezTo>
                        <a:cubicBezTo>
                          <a:pt x="225" y="70"/>
                          <a:pt x="225" y="70"/>
                          <a:pt x="225" y="70"/>
                        </a:cubicBezTo>
                        <a:cubicBezTo>
                          <a:pt x="163" y="0"/>
                          <a:pt x="163" y="0"/>
                          <a:pt x="163" y="0"/>
                        </a:cubicBezTo>
                        <a:cubicBezTo>
                          <a:pt x="163" y="0"/>
                          <a:pt x="38" y="82"/>
                          <a:pt x="36" y="84"/>
                        </a:cubicBezTo>
                        <a:cubicBezTo>
                          <a:pt x="35" y="85"/>
                          <a:pt x="0" y="200"/>
                          <a:pt x="0" y="200"/>
                        </a:cubicBezTo>
                        <a:lnTo>
                          <a:pt x="55" y="351"/>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13" name="Freeform 13"/>
                  <p:cNvSpPr/>
                  <p:nvPr/>
                </p:nvSpPr>
                <p:spPr>
                  <a:xfrm>
                    <a:off x="8169937" y="4023478"/>
                    <a:ext cx="634689" cy="468107"/>
                  </a:xfrm>
                  <a:custGeom>
                    <a:avLst/>
                    <a:gdLst/>
                    <a:ahLst/>
                    <a:cxnLst/>
                    <a:rect l="l" t="t" r="r" b="b"/>
                    <a:pathLst>
                      <a:path w="327" h="239" extrusionOk="0">
                        <a:moveTo>
                          <a:pt x="6" y="23"/>
                        </a:moveTo>
                        <a:cubicBezTo>
                          <a:pt x="327" y="0"/>
                          <a:pt x="327" y="0"/>
                          <a:pt x="327" y="0"/>
                        </a:cubicBezTo>
                        <a:cubicBezTo>
                          <a:pt x="249" y="160"/>
                          <a:pt x="249" y="160"/>
                          <a:pt x="249" y="160"/>
                        </a:cubicBezTo>
                        <a:cubicBezTo>
                          <a:pt x="249" y="160"/>
                          <a:pt x="113" y="239"/>
                          <a:pt x="108" y="239"/>
                        </a:cubicBezTo>
                        <a:cubicBezTo>
                          <a:pt x="103" y="238"/>
                          <a:pt x="3" y="152"/>
                          <a:pt x="1" y="152"/>
                        </a:cubicBezTo>
                        <a:cubicBezTo>
                          <a:pt x="0" y="151"/>
                          <a:pt x="6" y="23"/>
                          <a:pt x="6" y="23"/>
                        </a:cubicBez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14" name="Freeform 14"/>
                  <p:cNvSpPr/>
                  <p:nvPr/>
                </p:nvSpPr>
                <p:spPr>
                  <a:xfrm>
                    <a:off x="8278998" y="3287763"/>
                    <a:ext cx="484626" cy="856676"/>
                  </a:xfrm>
                  <a:custGeom>
                    <a:avLst/>
                    <a:gdLst/>
                    <a:ahLst/>
                    <a:cxnLst/>
                    <a:rect l="l" t="t" r="r" b="b"/>
                    <a:pathLst>
                      <a:path w="591" h="1034" extrusionOk="0">
                        <a:moveTo>
                          <a:pt x="94" y="1034"/>
                        </a:moveTo>
                        <a:lnTo>
                          <a:pt x="579" y="968"/>
                        </a:lnTo>
                        <a:lnTo>
                          <a:pt x="591" y="497"/>
                        </a:lnTo>
                        <a:lnTo>
                          <a:pt x="402" y="24"/>
                        </a:lnTo>
                        <a:lnTo>
                          <a:pt x="321" y="0"/>
                        </a:lnTo>
                        <a:lnTo>
                          <a:pt x="0" y="19"/>
                        </a:lnTo>
                        <a:lnTo>
                          <a:pt x="94" y="1034"/>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grpSp>
            <p:sp>
              <p:nvSpPr>
                <p:cNvPr id="15" name="Freeform 15"/>
                <p:cNvSpPr/>
                <p:nvPr/>
              </p:nvSpPr>
              <p:spPr>
                <a:xfrm>
                  <a:off x="4720022" y="2209162"/>
                  <a:ext cx="1164415" cy="2952798"/>
                </a:xfrm>
                <a:custGeom>
                  <a:avLst/>
                  <a:gdLst/>
                  <a:ahLst/>
                  <a:cxnLst/>
                  <a:rect l="l" t="t" r="r" b="b"/>
                  <a:pathLst>
                    <a:path w="600" h="1506" extrusionOk="0">
                      <a:moveTo>
                        <a:pt x="121" y="0"/>
                      </a:moveTo>
                      <a:cubicBezTo>
                        <a:pt x="0" y="438"/>
                        <a:pt x="0" y="438"/>
                        <a:pt x="0" y="438"/>
                      </a:cubicBezTo>
                      <a:cubicBezTo>
                        <a:pt x="118" y="618"/>
                        <a:pt x="118" y="618"/>
                        <a:pt x="118" y="618"/>
                      </a:cubicBezTo>
                      <a:cubicBezTo>
                        <a:pt x="119" y="617"/>
                        <a:pt x="119" y="616"/>
                        <a:pt x="119" y="615"/>
                      </a:cubicBezTo>
                      <a:cubicBezTo>
                        <a:pt x="119" y="614"/>
                        <a:pt x="120" y="613"/>
                        <a:pt x="120" y="612"/>
                      </a:cubicBezTo>
                      <a:cubicBezTo>
                        <a:pt x="120" y="612"/>
                        <a:pt x="120" y="611"/>
                        <a:pt x="121" y="610"/>
                      </a:cubicBezTo>
                      <a:cubicBezTo>
                        <a:pt x="121" y="609"/>
                        <a:pt x="121" y="608"/>
                        <a:pt x="121" y="607"/>
                      </a:cubicBezTo>
                      <a:cubicBezTo>
                        <a:pt x="129" y="581"/>
                        <a:pt x="139" y="560"/>
                        <a:pt x="151" y="544"/>
                      </a:cubicBezTo>
                      <a:cubicBezTo>
                        <a:pt x="163" y="529"/>
                        <a:pt x="176" y="518"/>
                        <a:pt x="190" y="514"/>
                      </a:cubicBezTo>
                      <a:cubicBezTo>
                        <a:pt x="205" y="510"/>
                        <a:pt x="220" y="511"/>
                        <a:pt x="235" y="519"/>
                      </a:cubicBezTo>
                      <a:cubicBezTo>
                        <a:pt x="250" y="527"/>
                        <a:pt x="266" y="541"/>
                        <a:pt x="280" y="561"/>
                      </a:cubicBezTo>
                      <a:cubicBezTo>
                        <a:pt x="294" y="582"/>
                        <a:pt x="306" y="608"/>
                        <a:pt x="316" y="636"/>
                      </a:cubicBezTo>
                      <a:cubicBezTo>
                        <a:pt x="325" y="665"/>
                        <a:pt x="332" y="696"/>
                        <a:pt x="336" y="728"/>
                      </a:cubicBezTo>
                      <a:cubicBezTo>
                        <a:pt x="340" y="760"/>
                        <a:pt x="341" y="793"/>
                        <a:pt x="339" y="824"/>
                      </a:cubicBezTo>
                      <a:cubicBezTo>
                        <a:pt x="336" y="855"/>
                        <a:pt x="331" y="885"/>
                        <a:pt x="322" y="912"/>
                      </a:cubicBezTo>
                      <a:cubicBezTo>
                        <a:pt x="314" y="938"/>
                        <a:pt x="303" y="958"/>
                        <a:pt x="290" y="973"/>
                      </a:cubicBezTo>
                      <a:cubicBezTo>
                        <a:pt x="277" y="987"/>
                        <a:pt x="263" y="996"/>
                        <a:pt x="249" y="998"/>
                      </a:cubicBezTo>
                      <a:cubicBezTo>
                        <a:pt x="234" y="1000"/>
                        <a:pt x="219" y="997"/>
                        <a:pt x="204" y="987"/>
                      </a:cubicBezTo>
                      <a:cubicBezTo>
                        <a:pt x="189" y="978"/>
                        <a:pt x="175" y="963"/>
                        <a:pt x="162" y="942"/>
                      </a:cubicBezTo>
                      <a:cubicBezTo>
                        <a:pt x="161" y="941"/>
                        <a:pt x="160" y="940"/>
                        <a:pt x="160" y="939"/>
                      </a:cubicBezTo>
                      <a:cubicBezTo>
                        <a:pt x="159" y="938"/>
                        <a:pt x="159" y="937"/>
                        <a:pt x="158" y="936"/>
                      </a:cubicBezTo>
                      <a:cubicBezTo>
                        <a:pt x="158" y="935"/>
                        <a:pt x="157" y="934"/>
                        <a:pt x="157" y="933"/>
                      </a:cubicBezTo>
                      <a:cubicBezTo>
                        <a:pt x="156" y="932"/>
                        <a:pt x="155" y="931"/>
                        <a:pt x="155" y="930"/>
                      </a:cubicBezTo>
                      <a:cubicBezTo>
                        <a:pt x="88" y="1148"/>
                        <a:pt x="88" y="1148"/>
                        <a:pt x="88" y="1148"/>
                      </a:cubicBezTo>
                      <a:cubicBezTo>
                        <a:pt x="303" y="1506"/>
                        <a:pt x="303" y="1506"/>
                        <a:pt x="303" y="1506"/>
                      </a:cubicBezTo>
                      <a:cubicBezTo>
                        <a:pt x="600" y="655"/>
                        <a:pt x="600" y="655"/>
                        <a:pt x="600" y="655"/>
                      </a:cubicBezTo>
                      <a:cubicBezTo>
                        <a:pt x="121" y="0"/>
                        <a:pt x="121" y="0"/>
                        <a:pt x="121" y="0"/>
                      </a:cubicBezTo>
                      <a:close/>
                    </a:path>
                  </a:pathLst>
                </a:custGeom>
                <a:solidFill>
                  <a:schemeClr val="accent1"/>
                </a:solidFill>
                <a:ln>
                  <a:solidFill>
                    <a:schemeClr val="accent1"/>
                  </a:solidFill>
                </a:ln>
              </p:spPr>
              <p:txBody>
                <a:bodyPr vert="horz" wrap="square" lIns="91440" tIns="45720" rIns="91440" bIns="45720" anchor="t">
                  <a:normAutofit/>
                </a:bodyPr>
                <a:lstStyle/>
                <a:p>
                  <a:pPr marL="0" algn="l"/>
                  <a:endParaRPr/>
                </a:p>
              </p:txBody>
            </p:sp>
            <p:sp>
              <p:nvSpPr>
                <p:cNvPr id="16" name="Freeform 16"/>
                <p:cNvSpPr/>
                <p:nvPr/>
              </p:nvSpPr>
              <p:spPr>
                <a:xfrm>
                  <a:off x="4512559" y="3111407"/>
                  <a:ext cx="840511" cy="1313184"/>
                </a:xfrm>
                <a:custGeom>
                  <a:avLst/>
                  <a:gdLst/>
                  <a:ahLst/>
                  <a:cxnLst/>
                  <a:rect l="l" t="t" r="r" b="b"/>
                  <a:pathLst>
                    <a:path w="433" h="670" extrusionOk="0">
                      <a:moveTo>
                        <a:pt x="101" y="0"/>
                      </a:moveTo>
                      <a:cubicBezTo>
                        <a:pt x="220" y="182"/>
                        <a:pt x="220" y="182"/>
                        <a:pt x="220" y="182"/>
                      </a:cubicBezTo>
                      <a:cubicBezTo>
                        <a:pt x="232" y="200"/>
                        <a:pt x="232" y="200"/>
                        <a:pt x="232" y="200"/>
                      </a:cubicBezTo>
                      <a:cubicBezTo>
                        <a:pt x="232" y="198"/>
                        <a:pt x="232" y="196"/>
                        <a:pt x="233" y="193"/>
                      </a:cubicBezTo>
                      <a:cubicBezTo>
                        <a:pt x="233" y="191"/>
                        <a:pt x="233" y="189"/>
                        <a:pt x="234" y="187"/>
                      </a:cubicBezTo>
                      <a:cubicBezTo>
                        <a:pt x="234" y="185"/>
                        <a:pt x="235" y="183"/>
                        <a:pt x="235" y="181"/>
                      </a:cubicBezTo>
                      <a:cubicBezTo>
                        <a:pt x="236" y="179"/>
                        <a:pt x="236" y="177"/>
                        <a:pt x="237" y="175"/>
                      </a:cubicBezTo>
                      <a:cubicBezTo>
                        <a:pt x="237" y="174"/>
                        <a:pt x="237" y="173"/>
                        <a:pt x="237" y="172"/>
                      </a:cubicBezTo>
                      <a:cubicBezTo>
                        <a:pt x="238" y="171"/>
                        <a:pt x="238" y="171"/>
                        <a:pt x="238" y="170"/>
                      </a:cubicBezTo>
                      <a:cubicBezTo>
                        <a:pt x="238" y="169"/>
                        <a:pt x="239" y="168"/>
                        <a:pt x="239" y="167"/>
                      </a:cubicBezTo>
                      <a:cubicBezTo>
                        <a:pt x="239" y="166"/>
                        <a:pt x="239" y="165"/>
                        <a:pt x="240" y="164"/>
                      </a:cubicBezTo>
                      <a:cubicBezTo>
                        <a:pt x="247" y="141"/>
                        <a:pt x="255" y="122"/>
                        <a:pt x="266" y="109"/>
                      </a:cubicBezTo>
                      <a:cubicBezTo>
                        <a:pt x="276" y="95"/>
                        <a:pt x="288" y="86"/>
                        <a:pt x="301" y="82"/>
                      </a:cubicBezTo>
                      <a:cubicBezTo>
                        <a:pt x="313" y="79"/>
                        <a:pt x="327" y="80"/>
                        <a:pt x="340" y="87"/>
                      </a:cubicBezTo>
                      <a:cubicBezTo>
                        <a:pt x="354" y="94"/>
                        <a:pt x="367" y="106"/>
                        <a:pt x="380" y="125"/>
                      </a:cubicBezTo>
                      <a:cubicBezTo>
                        <a:pt x="392" y="143"/>
                        <a:pt x="403" y="166"/>
                        <a:pt x="411" y="191"/>
                      </a:cubicBezTo>
                      <a:cubicBezTo>
                        <a:pt x="419" y="216"/>
                        <a:pt x="425" y="243"/>
                        <a:pt x="429" y="271"/>
                      </a:cubicBezTo>
                      <a:cubicBezTo>
                        <a:pt x="432" y="299"/>
                        <a:pt x="433" y="328"/>
                        <a:pt x="431" y="356"/>
                      </a:cubicBezTo>
                      <a:cubicBezTo>
                        <a:pt x="429" y="383"/>
                        <a:pt x="425" y="409"/>
                        <a:pt x="417" y="433"/>
                      </a:cubicBezTo>
                      <a:cubicBezTo>
                        <a:pt x="409" y="456"/>
                        <a:pt x="400" y="474"/>
                        <a:pt x="389" y="487"/>
                      </a:cubicBezTo>
                      <a:cubicBezTo>
                        <a:pt x="378" y="500"/>
                        <a:pt x="365" y="507"/>
                        <a:pt x="352" y="509"/>
                      </a:cubicBezTo>
                      <a:cubicBezTo>
                        <a:pt x="339" y="512"/>
                        <a:pt x="326" y="509"/>
                        <a:pt x="313" y="500"/>
                      </a:cubicBezTo>
                      <a:cubicBezTo>
                        <a:pt x="300" y="492"/>
                        <a:pt x="287" y="479"/>
                        <a:pt x="275" y="460"/>
                      </a:cubicBezTo>
                      <a:cubicBezTo>
                        <a:pt x="275" y="459"/>
                        <a:pt x="274" y="458"/>
                        <a:pt x="274" y="457"/>
                      </a:cubicBezTo>
                      <a:cubicBezTo>
                        <a:pt x="273" y="456"/>
                        <a:pt x="272" y="455"/>
                        <a:pt x="272" y="455"/>
                      </a:cubicBezTo>
                      <a:cubicBezTo>
                        <a:pt x="271" y="454"/>
                        <a:pt x="271" y="453"/>
                        <a:pt x="270" y="452"/>
                      </a:cubicBezTo>
                      <a:cubicBezTo>
                        <a:pt x="270" y="451"/>
                        <a:pt x="269" y="450"/>
                        <a:pt x="269" y="449"/>
                      </a:cubicBezTo>
                      <a:cubicBezTo>
                        <a:pt x="268" y="447"/>
                        <a:pt x="267" y="445"/>
                        <a:pt x="266" y="444"/>
                      </a:cubicBezTo>
                      <a:cubicBezTo>
                        <a:pt x="265" y="442"/>
                        <a:pt x="264" y="440"/>
                        <a:pt x="263" y="438"/>
                      </a:cubicBezTo>
                      <a:cubicBezTo>
                        <a:pt x="262" y="437"/>
                        <a:pt x="261" y="435"/>
                        <a:pt x="261" y="433"/>
                      </a:cubicBezTo>
                      <a:cubicBezTo>
                        <a:pt x="260" y="431"/>
                        <a:pt x="259" y="429"/>
                        <a:pt x="258" y="428"/>
                      </a:cubicBezTo>
                      <a:cubicBezTo>
                        <a:pt x="251" y="450"/>
                        <a:pt x="251" y="450"/>
                        <a:pt x="251" y="450"/>
                      </a:cubicBezTo>
                      <a:cubicBezTo>
                        <a:pt x="184" y="670"/>
                        <a:pt x="184" y="670"/>
                        <a:pt x="184" y="670"/>
                      </a:cubicBezTo>
                      <a:cubicBezTo>
                        <a:pt x="0" y="364"/>
                        <a:pt x="0" y="364"/>
                        <a:pt x="0" y="364"/>
                      </a:cubicBezTo>
                      <a:lnTo>
                        <a:pt x="101" y="0"/>
                      </a:lnTo>
                      <a:close/>
                    </a:path>
                  </a:pathLst>
                </a:custGeom>
                <a:solidFill>
                  <a:schemeClr val="accent1"/>
                </a:solid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17" name="Freeform 17"/>
                <p:cNvSpPr/>
                <p:nvPr/>
              </p:nvSpPr>
              <p:spPr>
                <a:xfrm>
                  <a:off x="4530599" y="3150346"/>
                  <a:ext cx="806891" cy="1235304"/>
                </a:xfrm>
                <a:custGeom>
                  <a:avLst/>
                  <a:gdLst/>
                  <a:ahLst/>
                  <a:cxnLst/>
                  <a:rect l="l" t="t" r="r" b="b"/>
                  <a:pathLst>
                    <a:path w="416" h="630" extrusionOk="0">
                      <a:moveTo>
                        <a:pt x="0" y="343"/>
                      </a:moveTo>
                      <a:cubicBezTo>
                        <a:pt x="95" y="0"/>
                        <a:pt x="95" y="0"/>
                        <a:pt x="95" y="0"/>
                      </a:cubicBezTo>
                      <a:cubicBezTo>
                        <a:pt x="227" y="202"/>
                        <a:pt x="227" y="202"/>
                        <a:pt x="227" y="202"/>
                      </a:cubicBezTo>
                      <a:cubicBezTo>
                        <a:pt x="231" y="181"/>
                        <a:pt x="231" y="181"/>
                        <a:pt x="231" y="181"/>
                      </a:cubicBezTo>
                      <a:cubicBezTo>
                        <a:pt x="231" y="179"/>
                        <a:pt x="231" y="177"/>
                        <a:pt x="232" y="175"/>
                      </a:cubicBezTo>
                      <a:cubicBezTo>
                        <a:pt x="232" y="173"/>
                        <a:pt x="232" y="171"/>
                        <a:pt x="233" y="169"/>
                      </a:cubicBezTo>
                      <a:cubicBezTo>
                        <a:pt x="233" y="167"/>
                        <a:pt x="234" y="165"/>
                        <a:pt x="234" y="163"/>
                      </a:cubicBezTo>
                      <a:cubicBezTo>
                        <a:pt x="235" y="161"/>
                        <a:pt x="237" y="153"/>
                        <a:pt x="237" y="153"/>
                      </a:cubicBezTo>
                      <a:cubicBezTo>
                        <a:pt x="238" y="149"/>
                        <a:pt x="238" y="149"/>
                        <a:pt x="238" y="149"/>
                      </a:cubicBezTo>
                      <a:cubicBezTo>
                        <a:pt x="238" y="146"/>
                        <a:pt x="238" y="146"/>
                        <a:pt x="238" y="146"/>
                      </a:cubicBezTo>
                      <a:cubicBezTo>
                        <a:pt x="245" y="125"/>
                        <a:pt x="253" y="107"/>
                        <a:pt x="263" y="94"/>
                      </a:cubicBezTo>
                      <a:cubicBezTo>
                        <a:pt x="273" y="81"/>
                        <a:pt x="283" y="73"/>
                        <a:pt x="294" y="70"/>
                      </a:cubicBezTo>
                      <a:cubicBezTo>
                        <a:pt x="298" y="69"/>
                        <a:pt x="302" y="68"/>
                        <a:pt x="306" y="68"/>
                      </a:cubicBezTo>
                      <a:cubicBezTo>
                        <a:pt x="313" y="68"/>
                        <a:pt x="320" y="70"/>
                        <a:pt x="327" y="74"/>
                      </a:cubicBezTo>
                      <a:cubicBezTo>
                        <a:pt x="340" y="81"/>
                        <a:pt x="352" y="92"/>
                        <a:pt x="364" y="109"/>
                      </a:cubicBezTo>
                      <a:cubicBezTo>
                        <a:pt x="376" y="127"/>
                        <a:pt x="386" y="148"/>
                        <a:pt x="394" y="173"/>
                      </a:cubicBezTo>
                      <a:cubicBezTo>
                        <a:pt x="402" y="198"/>
                        <a:pt x="408" y="224"/>
                        <a:pt x="412" y="252"/>
                      </a:cubicBezTo>
                      <a:cubicBezTo>
                        <a:pt x="415" y="280"/>
                        <a:pt x="416" y="308"/>
                        <a:pt x="414" y="335"/>
                      </a:cubicBezTo>
                      <a:cubicBezTo>
                        <a:pt x="412" y="363"/>
                        <a:pt x="408" y="388"/>
                        <a:pt x="400" y="410"/>
                      </a:cubicBezTo>
                      <a:cubicBezTo>
                        <a:pt x="393" y="432"/>
                        <a:pt x="384" y="449"/>
                        <a:pt x="373" y="462"/>
                      </a:cubicBezTo>
                      <a:cubicBezTo>
                        <a:pt x="364" y="473"/>
                        <a:pt x="353" y="479"/>
                        <a:pt x="342" y="481"/>
                      </a:cubicBezTo>
                      <a:cubicBezTo>
                        <a:pt x="340" y="482"/>
                        <a:pt x="337" y="482"/>
                        <a:pt x="335" y="482"/>
                      </a:cubicBezTo>
                      <a:cubicBezTo>
                        <a:pt x="326" y="482"/>
                        <a:pt x="317" y="479"/>
                        <a:pt x="308" y="474"/>
                      </a:cubicBezTo>
                      <a:cubicBezTo>
                        <a:pt x="296" y="466"/>
                        <a:pt x="284" y="453"/>
                        <a:pt x="273" y="436"/>
                      </a:cubicBezTo>
                      <a:cubicBezTo>
                        <a:pt x="271" y="433"/>
                        <a:pt x="271" y="433"/>
                        <a:pt x="271" y="433"/>
                      </a:cubicBezTo>
                      <a:cubicBezTo>
                        <a:pt x="268" y="428"/>
                        <a:pt x="268" y="428"/>
                        <a:pt x="268" y="428"/>
                      </a:cubicBezTo>
                      <a:cubicBezTo>
                        <a:pt x="268" y="427"/>
                        <a:pt x="267" y="426"/>
                        <a:pt x="267" y="425"/>
                      </a:cubicBezTo>
                      <a:cubicBezTo>
                        <a:pt x="266" y="423"/>
                        <a:pt x="265" y="422"/>
                        <a:pt x="264" y="420"/>
                      </a:cubicBezTo>
                      <a:cubicBezTo>
                        <a:pt x="263" y="418"/>
                        <a:pt x="263" y="417"/>
                        <a:pt x="262" y="416"/>
                      </a:cubicBezTo>
                      <a:cubicBezTo>
                        <a:pt x="262" y="416"/>
                        <a:pt x="260" y="411"/>
                        <a:pt x="259" y="410"/>
                      </a:cubicBezTo>
                      <a:cubicBezTo>
                        <a:pt x="258" y="408"/>
                        <a:pt x="257" y="406"/>
                        <a:pt x="257" y="404"/>
                      </a:cubicBezTo>
                      <a:cubicBezTo>
                        <a:pt x="248" y="384"/>
                        <a:pt x="248" y="384"/>
                        <a:pt x="248" y="384"/>
                      </a:cubicBezTo>
                      <a:cubicBezTo>
                        <a:pt x="172" y="630"/>
                        <a:pt x="172" y="630"/>
                        <a:pt x="172" y="630"/>
                      </a:cubicBezTo>
                      <a:lnTo>
                        <a:pt x="0" y="343"/>
                      </a:lnTo>
                      <a:close/>
                    </a:path>
                  </a:pathLst>
                </a:custGeom>
                <a:solidFill>
                  <a:schemeClr val="accent1"/>
                </a:solidFill>
                <a:ln>
                  <a:solidFill>
                    <a:schemeClr val="accent1"/>
                  </a:solidFill>
                </a:ln>
              </p:spPr>
              <p:txBody>
                <a:bodyPr vert="horz" wrap="square" lIns="91440" tIns="45720" rIns="91440" bIns="45720" anchor="t">
                  <a:normAutofit/>
                </a:bodyPr>
                <a:lstStyle/>
                <a:p>
                  <a:pPr marL="0" algn="l"/>
                  <a:endParaRPr/>
                </a:p>
              </p:txBody>
            </p:sp>
          </p:grpSp>
          <p:grpSp>
            <p:nvGrpSpPr>
              <p:cNvPr id="18" name="Group 18"/>
              <p:cNvGrpSpPr/>
              <p:nvPr/>
            </p:nvGrpSpPr>
            <p:grpSpPr>
              <a:xfrm>
                <a:off x="4955364" y="2021518"/>
                <a:ext cx="2724076" cy="1471831"/>
                <a:chOff x="4955364" y="2021518"/>
                <a:chExt cx="2724076" cy="1471831"/>
              </a:xfrm>
            </p:grpSpPr>
            <p:grpSp>
              <p:nvGrpSpPr>
                <p:cNvPr id="19" name="Group 19"/>
                <p:cNvGrpSpPr/>
                <p:nvPr/>
              </p:nvGrpSpPr>
              <p:grpSpPr>
                <a:xfrm>
                  <a:off x="5665495" y="2035603"/>
                  <a:ext cx="1486540" cy="1202564"/>
                  <a:chOff x="8825946" y="2071114"/>
                  <a:chExt cx="1486540" cy="1202564"/>
                </a:xfrm>
                <a:solidFill>
                  <a:srgbClr val="FFFFFF">
                    <a:lumMod val="85000"/>
                  </a:srgbClr>
                </a:solidFill>
              </p:grpSpPr>
              <p:sp>
                <p:nvSpPr>
                  <p:cNvPr id="20" name="Freeform 20"/>
                  <p:cNvSpPr/>
                  <p:nvPr/>
                </p:nvSpPr>
                <p:spPr>
                  <a:xfrm>
                    <a:off x="8957828" y="2071114"/>
                    <a:ext cx="572368" cy="584097"/>
                  </a:xfrm>
                  <a:custGeom>
                    <a:avLst/>
                    <a:gdLst/>
                    <a:ahLst/>
                    <a:cxnLst/>
                    <a:rect l="l" t="t" r="r" b="b"/>
                    <a:pathLst>
                      <a:path w="698" h="705" extrusionOk="0">
                        <a:moveTo>
                          <a:pt x="168" y="0"/>
                        </a:moveTo>
                        <a:lnTo>
                          <a:pt x="0" y="485"/>
                        </a:lnTo>
                        <a:lnTo>
                          <a:pt x="457" y="705"/>
                        </a:lnTo>
                        <a:lnTo>
                          <a:pt x="698" y="606"/>
                        </a:lnTo>
                        <a:lnTo>
                          <a:pt x="660" y="352"/>
                        </a:lnTo>
                        <a:lnTo>
                          <a:pt x="168" y="0"/>
                        </a:lnTo>
                        <a:close/>
                      </a:path>
                    </a:pathLst>
                  </a:custGeom>
                  <a:grpFill/>
                </p:spPr>
                <p:txBody>
                  <a:bodyPr vert="horz" wrap="square" lIns="91440" tIns="45720" rIns="91440" bIns="45720" anchor="t">
                    <a:normAutofit/>
                  </a:bodyPr>
                  <a:lstStyle/>
                  <a:p>
                    <a:pPr marL="0" algn="l"/>
                    <a:endParaRPr/>
                  </a:p>
                </p:txBody>
              </p:sp>
              <p:sp>
                <p:nvSpPr>
                  <p:cNvPr id="21" name="Freeform 21"/>
                  <p:cNvSpPr/>
                  <p:nvPr/>
                </p:nvSpPr>
                <p:spPr>
                  <a:xfrm>
                    <a:off x="8825946" y="2484113"/>
                    <a:ext cx="424766" cy="572498"/>
                  </a:xfrm>
                  <a:custGeom>
                    <a:avLst/>
                    <a:gdLst/>
                    <a:ahLst/>
                    <a:cxnLst/>
                    <a:rect l="l" t="t" r="r" b="b"/>
                    <a:pathLst>
                      <a:path w="518" h="691" extrusionOk="0">
                        <a:moveTo>
                          <a:pt x="518" y="71"/>
                        </a:moveTo>
                        <a:lnTo>
                          <a:pt x="303" y="691"/>
                        </a:lnTo>
                        <a:lnTo>
                          <a:pt x="45" y="407"/>
                        </a:lnTo>
                        <a:lnTo>
                          <a:pt x="0" y="94"/>
                        </a:lnTo>
                        <a:lnTo>
                          <a:pt x="166" y="0"/>
                        </a:lnTo>
                        <a:lnTo>
                          <a:pt x="518" y="71"/>
                        </a:lnTo>
                        <a:close/>
                      </a:path>
                    </a:pathLst>
                  </a:custGeom>
                  <a:grpFill/>
                </p:spPr>
                <p:txBody>
                  <a:bodyPr vert="horz" wrap="square" lIns="91440" tIns="45720" rIns="91440" bIns="45720" anchor="t">
                    <a:normAutofit/>
                  </a:bodyPr>
                  <a:lstStyle/>
                  <a:p>
                    <a:pPr marL="0" algn="l"/>
                    <a:endParaRPr/>
                  </a:p>
                </p:txBody>
              </p:sp>
              <p:sp>
                <p:nvSpPr>
                  <p:cNvPr id="22" name="Freeform 22"/>
                  <p:cNvSpPr/>
                  <p:nvPr/>
                </p:nvSpPr>
                <p:spPr>
                  <a:xfrm>
                    <a:off x="9588416" y="2502765"/>
                    <a:ext cx="724070" cy="486333"/>
                  </a:xfrm>
                  <a:custGeom>
                    <a:avLst/>
                    <a:gdLst/>
                    <a:ahLst/>
                    <a:cxnLst/>
                    <a:rect l="l" t="t" r="r" b="b"/>
                    <a:pathLst>
                      <a:path w="883" h="587" extrusionOk="0">
                        <a:moveTo>
                          <a:pt x="883" y="78"/>
                        </a:moveTo>
                        <a:lnTo>
                          <a:pt x="665" y="587"/>
                        </a:lnTo>
                        <a:lnTo>
                          <a:pt x="137" y="411"/>
                        </a:lnTo>
                        <a:lnTo>
                          <a:pt x="0" y="142"/>
                        </a:lnTo>
                        <a:lnTo>
                          <a:pt x="279" y="0"/>
                        </a:lnTo>
                        <a:lnTo>
                          <a:pt x="883" y="78"/>
                        </a:lnTo>
                        <a:close/>
                      </a:path>
                    </a:pathLst>
                  </a:custGeom>
                  <a:grpFill/>
                </p:spPr>
                <p:txBody>
                  <a:bodyPr vert="horz" wrap="square" lIns="91440" tIns="45720" rIns="91440" bIns="45720" anchor="t">
                    <a:normAutofit/>
                  </a:bodyPr>
                  <a:lstStyle/>
                  <a:p>
                    <a:pPr marL="0" algn="l"/>
                    <a:endParaRPr/>
                  </a:p>
                </p:txBody>
              </p:sp>
              <p:sp>
                <p:nvSpPr>
                  <p:cNvPr id="23" name="Freeform 23"/>
                  <p:cNvSpPr/>
                  <p:nvPr/>
                </p:nvSpPr>
                <p:spPr>
                  <a:xfrm>
                    <a:off x="9654156" y="2778231"/>
                    <a:ext cx="432966" cy="495447"/>
                  </a:xfrm>
                  <a:custGeom>
                    <a:avLst/>
                    <a:gdLst/>
                    <a:ahLst/>
                    <a:cxnLst/>
                    <a:rect l="l" t="t" r="r" b="b"/>
                    <a:pathLst>
                      <a:path w="223" h="253" extrusionOk="0">
                        <a:moveTo>
                          <a:pt x="83" y="0"/>
                        </a:moveTo>
                        <a:cubicBezTo>
                          <a:pt x="0" y="241"/>
                          <a:pt x="0" y="241"/>
                          <a:pt x="0" y="241"/>
                        </a:cubicBezTo>
                        <a:cubicBezTo>
                          <a:pt x="118" y="253"/>
                          <a:pt x="118" y="253"/>
                          <a:pt x="118" y="253"/>
                        </a:cubicBezTo>
                        <a:cubicBezTo>
                          <a:pt x="118" y="253"/>
                          <a:pt x="223" y="198"/>
                          <a:pt x="223" y="193"/>
                        </a:cubicBezTo>
                        <a:cubicBezTo>
                          <a:pt x="223" y="188"/>
                          <a:pt x="203" y="75"/>
                          <a:pt x="203" y="75"/>
                        </a:cubicBezTo>
                        <a:lnTo>
                          <a:pt x="83" y="0"/>
                        </a:lnTo>
                        <a:close/>
                      </a:path>
                    </a:pathLst>
                  </a:custGeom>
                  <a:grpFill/>
                </p:spPr>
                <p:txBody>
                  <a:bodyPr vert="horz" wrap="square" lIns="91440" tIns="45720" rIns="91440" bIns="45720" anchor="t">
                    <a:normAutofit/>
                  </a:bodyPr>
                  <a:lstStyle/>
                  <a:p>
                    <a:pPr marL="0" algn="l"/>
                    <a:endParaRPr/>
                  </a:p>
                </p:txBody>
              </p:sp>
              <p:sp>
                <p:nvSpPr>
                  <p:cNvPr id="24" name="Freeform 24"/>
                  <p:cNvSpPr/>
                  <p:nvPr/>
                </p:nvSpPr>
                <p:spPr>
                  <a:xfrm>
                    <a:off x="9014408" y="2524307"/>
                    <a:ext cx="874952" cy="642922"/>
                  </a:xfrm>
                  <a:custGeom>
                    <a:avLst/>
                    <a:gdLst/>
                    <a:ahLst/>
                    <a:cxnLst/>
                    <a:rect l="l" t="t" r="r" b="b"/>
                    <a:pathLst>
                      <a:path w="451" h="328" extrusionOk="0">
                        <a:moveTo>
                          <a:pt x="451" y="138"/>
                        </a:moveTo>
                        <a:cubicBezTo>
                          <a:pt x="451" y="138"/>
                          <a:pt x="395" y="328"/>
                          <a:pt x="400" y="327"/>
                        </a:cubicBezTo>
                        <a:cubicBezTo>
                          <a:pt x="405" y="326"/>
                          <a:pt x="22" y="247"/>
                          <a:pt x="22" y="247"/>
                        </a:cubicBezTo>
                        <a:cubicBezTo>
                          <a:pt x="0" y="169"/>
                          <a:pt x="0" y="169"/>
                          <a:pt x="0" y="169"/>
                        </a:cubicBezTo>
                        <a:cubicBezTo>
                          <a:pt x="42" y="0"/>
                          <a:pt x="42" y="0"/>
                          <a:pt x="42" y="0"/>
                        </a:cubicBezTo>
                        <a:lnTo>
                          <a:pt x="451" y="138"/>
                        </a:lnTo>
                        <a:close/>
                      </a:path>
                    </a:pathLst>
                  </a:custGeom>
                  <a:grpFill/>
                </p:spPr>
                <p:txBody>
                  <a:bodyPr vert="horz" wrap="square" lIns="91440" tIns="45720" rIns="91440" bIns="45720" anchor="t">
                    <a:normAutofit/>
                  </a:bodyPr>
                  <a:lstStyle/>
                  <a:p>
                    <a:pPr marL="0" algn="l"/>
                    <a:endParaRPr/>
                  </a:p>
                </p:txBody>
              </p:sp>
            </p:grpSp>
            <p:sp>
              <p:nvSpPr>
                <p:cNvPr id="25" name="Freeform 25"/>
                <p:cNvSpPr/>
                <p:nvPr/>
              </p:nvSpPr>
              <p:spPr>
                <a:xfrm>
                  <a:off x="4955364" y="2193422"/>
                  <a:ext cx="2724076" cy="1299927"/>
                </a:xfrm>
                <a:custGeom>
                  <a:avLst/>
                  <a:gdLst/>
                  <a:ahLst/>
                  <a:cxnLst/>
                  <a:rect l="l" t="t" r="r" b="b"/>
                  <a:pathLst>
                    <a:path w="1404" h="663" extrusionOk="0">
                      <a:moveTo>
                        <a:pt x="455" y="0"/>
                      </a:moveTo>
                      <a:cubicBezTo>
                        <a:pt x="0" y="8"/>
                        <a:pt x="0" y="8"/>
                        <a:pt x="0" y="8"/>
                      </a:cubicBezTo>
                      <a:cubicBezTo>
                        <a:pt x="479" y="663"/>
                        <a:pt x="479" y="663"/>
                        <a:pt x="479" y="663"/>
                      </a:cubicBezTo>
                      <a:cubicBezTo>
                        <a:pt x="1404" y="587"/>
                        <a:pt x="1404" y="587"/>
                        <a:pt x="1404" y="587"/>
                      </a:cubicBezTo>
                      <a:cubicBezTo>
                        <a:pt x="1120" y="269"/>
                        <a:pt x="1120" y="269"/>
                        <a:pt x="1120" y="269"/>
                      </a:cubicBezTo>
                      <a:cubicBezTo>
                        <a:pt x="876" y="280"/>
                        <a:pt x="876" y="280"/>
                        <a:pt x="876" y="280"/>
                      </a:cubicBezTo>
                      <a:cubicBezTo>
                        <a:pt x="876" y="281"/>
                        <a:pt x="877" y="282"/>
                        <a:pt x="877" y="282"/>
                      </a:cubicBezTo>
                      <a:cubicBezTo>
                        <a:pt x="878" y="283"/>
                        <a:pt x="879" y="284"/>
                        <a:pt x="879" y="284"/>
                      </a:cubicBezTo>
                      <a:cubicBezTo>
                        <a:pt x="880" y="285"/>
                        <a:pt x="881" y="286"/>
                        <a:pt x="881" y="286"/>
                      </a:cubicBezTo>
                      <a:cubicBezTo>
                        <a:pt x="882" y="287"/>
                        <a:pt x="882" y="288"/>
                        <a:pt x="883" y="289"/>
                      </a:cubicBezTo>
                      <a:cubicBezTo>
                        <a:pt x="899" y="308"/>
                        <a:pt x="909" y="326"/>
                        <a:pt x="913" y="344"/>
                      </a:cubicBezTo>
                      <a:cubicBezTo>
                        <a:pt x="918" y="361"/>
                        <a:pt x="916" y="377"/>
                        <a:pt x="909" y="391"/>
                      </a:cubicBezTo>
                      <a:cubicBezTo>
                        <a:pt x="902" y="405"/>
                        <a:pt x="889" y="417"/>
                        <a:pt x="871" y="426"/>
                      </a:cubicBezTo>
                      <a:cubicBezTo>
                        <a:pt x="853" y="435"/>
                        <a:pt x="829" y="441"/>
                        <a:pt x="801" y="443"/>
                      </a:cubicBezTo>
                      <a:cubicBezTo>
                        <a:pt x="772" y="445"/>
                        <a:pt x="741" y="442"/>
                        <a:pt x="710" y="436"/>
                      </a:cubicBezTo>
                      <a:cubicBezTo>
                        <a:pt x="679" y="430"/>
                        <a:pt x="648" y="420"/>
                        <a:pt x="618" y="408"/>
                      </a:cubicBezTo>
                      <a:cubicBezTo>
                        <a:pt x="588" y="396"/>
                        <a:pt x="560" y="381"/>
                        <a:pt x="536" y="364"/>
                      </a:cubicBezTo>
                      <a:cubicBezTo>
                        <a:pt x="511" y="347"/>
                        <a:pt x="490" y="328"/>
                        <a:pt x="475" y="308"/>
                      </a:cubicBezTo>
                      <a:cubicBezTo>
                        <a:pt x="459" y="288"/>
                        <a:pt x="451" y="269"/>
                        <a:pt x="448" y="251"/>
                      </a:cubicBezTo>
                      <a:cubicBezTo>
                        <a:pt x="446" y="234"/>
                        <a:pt x="449" y="219"/>
                        <a:pt x="458" y="205"/>
                      </a:cubicBezTo>
                      <a:cubicBezTo>
                        <a:pt x="467" y="192"/>
                        <a:pt x="481" y="181"/>
                        <a:pt x="500" y="173"/>
                      </a:cubicBezTo>
                      <a:cubicBezTo>
                        <a:pt x="519" y="166"/>
                        <a:pt x="543" y="161"/>
                        <a:pt x="571" y="160"/>
                      </a:cubicBezTo>
                      <a:cubicBezTo>
                        <a:pt x="572" y="160"/>
                        <a:pt x="573" y="160"/>
                        <a:pt x="574" y="160"/>
                      </a:cubicBezTo>
                      <a:cubicBezTo>
                        <a:pt x="576" y="160"/>
                        <a:pt x="577" y="160"/>
                        <a:pt x="578" y="160"/>
                      </a:cubicBezTo>
                      <a:cubicBezTo>
                        <a:pt x="579" y="160"/>
                        <a:pt x="580" y="160"/>
                        <a:pt x="582" y="160"/>
                      </a:cubicBezTo>
                      <a:cubicBezTo>
                        <a:pt x="583" y="160"/>
                        <a:pt x="584" y="160"/>
                        <a:pt x="585" y="160"/>
                      </a:cubicBezTo>
                      <a:cubicBezTo>
                        <a:pt x="455" y="0"/>
                        <a:pt x="455" y="0"/>
                        <a:pt x="455" y="0"/>
                      </a:cubicBezTo>
                      <a:close/>
                    </a:path>
                  </a:pathLst>
                </a:custGeom>
                <a:solidFill>
                  <a:srgbClr val="FFFFFF">
                    <a:lumMod val="95000"/>
                  </a:srgbClr>
                </a:solidFill>
              </p:spPr>
              <p:txBody>
                <a:bodyPr vert="horz" wrap="square" lIns="91440" tIns="45720" rIns="91440" bIns="45720" anchor="t">
                  <a:normAutofit/>
                </a:bodyPr>
                <a:lstStyle/>
                <a:p>
                  <a:pPr marL="0" algn="l"/>
                  <a:endParaRPr/>
                </a:p>
              </p:txBody>
            </p:sp>
            <p:grpSp>
              <p:nvGrpSpPr>
                <p:cNvPr id="26" name="Group 26"/>
                <p:cNvGrpSpPr/>
                <p:nvPr/>
              </p:nvGrpSpPr>
              <p:grpSpPr>
                <a:xfrm>
                  <a:off x="5927758" y="2021518"/>
                  <a:ext cx="1224276" cy="850877"/>
                  <a:chOff x="9088209" y="2057029"/>
                  <a:chExt cx="1224276" cy="850877"/>
                </a:xfrm>
                <a:solidFill>
                  <a:srgbClr val="FFFFFF">
                    <a:lumMod val="95000"/>
                  </a:srgbClr>
                </a:solidFill>
              </p:grpSpPr>
              <p:sp>
                <p:nvSpPr>
                  <p:cNvPr id="27" name="Freeform 27"/>
                  <p:cNvSpPr/>
                  <p:nvPr/>
                </p:nvSpPr>
                <p:spPr>
                  <a:xfrm>
                    <a:off x="9088209" y="2057029"/>
                    <a:ext cx="1224276" cy="850877"/>
                  </a:xfrm>
                  <a:custGeom>
                    <a:avLst/>
                    <a:gdLst/>
                    <a:ahLst/>
                    <a:cxnLst/>
                    <a:rect l="l" t="t" r="r" b="b"/>
                    <a:pathLst>
                      <a:path w="631" h="434" extrusionOk="0">
                        <a:moveTo>
                          <a:pt x="399" y="0"/>
                        </a:moveTo>
                        <a:cubicBezTo>
                          <a:pt x="4" y="7"/>
                          <a:pt x="4" y="7"/>
                          <a:pt x="4" y="7"/>
                        </a:cubicBezTo>
                        <a:cubicBezTo>
                          <a:pt x="137" y="168"/>
                          <a:pt x="137" y="168"/>
                          <a:pt x="137" y="168"/>
                        </a:cubicBezTo>
                        <a:cubicBezTo>
                          <a:pt x="150" y="184"/>
                          <a:pt x="150" y="184"/>
                          <a:pt x="150" y="184"/>
                        </a:cubicBezTo>
                        <a:cubicBezTo>
                          <a:pt x="148" y="184"/>
                          <a:pt x="145" y="184"/>
                          <a:pt x="143" y="184"/>
                        </a:cubicBezTo>
                        <a:cubicBezTo>
                          <a:pt x="141" y="184"/>
                          <a:pt x="139" y="184"/>
                          <a:pt x="137" y="183"/>
                        </a:cubicBezTo>
                        <a:cubicBezTo>
                          <a:pt x="135" y="183"/>
                          <a:pt x="133" y="183"/>
                          <a:pt x="131" y="183"/>
                        </a:cubicBezTo>
                        <a:cubicBezTo>
                          <a:pt x="128" y="183"/>
                          <a:pt x="126" y="183"/>
                          <a:pt x="124" y="183"/>
                        </a:cubicBezTo>
                        <a:cubicBezTo>
                          <a:pt x="123" y="183"/>
                          <a:pt x="122" y="183"/>
                          <a:pt x="121" y="183"/>
                        </a:cubicBezTo>
                        <a:cubicBezTo>
                          <a:pt x="119" y="183"/>
                          <a:pt x="118" y="183"/>
                          <a:pt x="117" y="183"/>
                        </a:cubicBezTo>
                        <a:cubicBezTo>
                          <a:pt x="116" y="183"/>
                          <a:pt x="115" y="183"/>
                          <a:pt x="113" y="183"/>
                        </a:cubicBezTo>
                        <a:cubicBezTo>
                          <a:pt x="112" y="183"/>
                          <a:pt x="111" y="183"/>
                          <a:pt x="110" y="183"/>
                        </a:cubicBezTo>
                        <a:cubicBezTo>
                          <a:pt x="85" y="184"/>
                          <a:pt x="64" y="188"/>
                          <a:pt x="48" y="195"/>
                        </a:cubicBezTo>
                        <a:cubicBezTo>
                          <a:pt x="31" y="202"/>
                          <a:pt x="18" y="211"/>
                          <a:pt x="11" y="223"/>
                        </a:cubicBezTo>
                        <a:cubicBezTo>
                          <a:pt x="3" y="235"/>
                          <a:pt x="0" y="249"/>
                          <a:pt x="2" y="264"/>
                        </a:cubicBezTo>
                        <a:cubicBezTo>
                          <a:pt x="4" y="279"/>
                          <a:pt x="12" y="296"/>
                          <a:pt x="26" y="314"/>
                        </a:cubicBezTo>
                        <a:cubicBezTo>
                          <a:pt x="39" y="331"/>
                          <a:pt x="58" y="348"/>
                          <a:pt x="79" y="363"/>
                        </a:cubicBezTo>
                        <a:cubicBezTo>
                          <a:pt x="101" y="378"/>
                          <a:pt x="126" y="391"/>
                          <a:pt x="152" y="402"/>
                        </a:cubicBezTo>
                        <a:cubicBezTo>
                          <a:pt x="178" y="413"/>
                          <a:pt x="206" y="421"/>
                          <a:pt x="233" y="426"/>
                        </a:cubicBezTo>
                        <a:cubicBezTo>
                          <a:pt x="260" y="432"/>
                          <a:pt x="287" y="434"/>
                          <a:pt x="313" y="432"/>
                        </a:cubicBezTo>
                        <a:cubicBezTo>
                          <a:pt x="338" y="431"/>
                          <a:pt x="358" y="426"/>
                          <a:pt x="375" y="418"/>
                        </a:cubicBezTo>
                        <a:cubicBezTo>
                          <a:pt x="391" y="410"/>
                          <a:pt x="402" y="400"/>
                          <a:pt x="408" y="387"/>
                        </a:cubicBezTo>
                        <a:cubicBezTo>
                          <a:pt x="415" y="375"/>
                          <a:pt x="416" y="361"/>
                          <a:pt x="413" y="345"/>
                        </a:cubicBezTo>
                        <a:cubicBezTo>
                          <a:pt x="409" y="330"/>
                          <a:pt x="400" y="314"/>
                          <a:pt x="386" y="297"/>
                        </a:cubicBezTo>
                        <a:cubicBezTo>
                          <a:pt x="385" y="296"/>
                          <a:pt x="385" y="295"/>
                          <a:pt x="384" y="295"/>
                        </a:cubicBezTo>
                        <a:cubicBezTo>
                          <a:pt x="383" y="294"/>
                          <a:pt x="383" y="293"/>
                          <a:pt x="382" y="293"/>
                        </a:cubicBezTo>
                        <a:cubicBezTo>
                          <a:pt x="382" y="292"/>
                          <a:pt x="381" y="291"/>
                          <a:pt x="380" y="291"/>
                        </a:cubicBezTo>
                        <a:cubicBezTo>
                          <a:pt x="380" y="290"/>
                          <a:pt x="379" y="289"/>
                          <a:pt x="379" y="289"/>
                        </a:cubicBezTo>
                        <a:cubicBezTo>
                          <a:pt x="377" y="287"/>
                          <a:pt x="376" y="286"/>
                          <a:pt x="375" y="284"/>
                        </a:cubicBezTo>
                        <a:cubicBezTo>
                          <a:pt x="373" y="283"/>
                          <a:pt x="372" y="282"/>
                          <a:pt x="370" y="280"/>
                        </a:cubicBezTo>
                        <a:cubicBezTo>
                          <a:pt x="369" y="279"/>
                          <a:pt x="368" y="278"/>
                          <a:pt x="366" y="276"/>
                        </a:cubicBezTo>
                        <a:cubicBezTo>
                          <a:pt x="365" y="275"/>
                          <a:pt x="363" y="274"/>
                          <a:pt x="362" y="272"/>
                        </a:cubicBezTo>
                        <a:cubicBezTo>
                          <a:pt x="385" y="271"/>
                          <a:pt x="385" y="271"/>
                          <a:pt x="385" y="271"/>
                        </a:cubicBezTo>
                        <a:cubicBezTo>
                          <a:pt x="631" y="260"/>
                          <a:pt x="631" y="260"/>
                          <a:pt x="631" y="260"/>
                        </a:cubicBezTo>
                        <a:cubicBezTo>
                          <a:pt x="399" y="0"/>
                          <a:pt x="399" y="0"/>
                          <a:pt x="399" y="0"/>
                        </a:cubicBezTo>
                        <a:close/>
                      </a:path>
                    </a:pathLst>
                  </a:custGeom>
                  <a:grpFill/>
                </p:spPr>
                <p:txBody>
                  <a:bodyPr vert="horz" wrap="square" lIns="91440" tIns="45720" rIns="91440" bIns="45720" anchor="t">
                    <a:normAutofit/>
                  </a:bodyPr>
                  <a:lstStyle/>
                  <a:p>
                    <a:pPr marL="0" algn="l"/>
                    <a:endParaRPr/>
                  </a:p>
                </p:txBody>
              </p:sp>
              <p:sp>
                <p:nvSpPr>
                  <p:cNvPr id="28" name="Freeform 28"/>
                  <p:cNvSpPr/>
                  <p:nvPr/>
                </p:nvSpPr>
                <p:spPr>
                  <a:xfrm>
                    <a:off x="9102970" y="2072771"/>
                    <a:ext cx="1175895" cy="817737"/>
                  </a:xfrm>
                  <a:custGeom>
                    <a:avLst/>
                    <a:gdLst/>
                    <a:ahLst/>
                    <a:cxnLst/>
                    <a:rect l="l" t="t" r="r" b="b"/>
                    <a:pathLst>
                      <a:path w="606" h="417" extrusionOk="0">
                        <a:moveTo>
                          <a:pt x="289" y="417"/>
                        </a:moveTo>
                        <a:cubicBezTo>
                          <a:pt x="269" y="417"/>
                          <a:pt x="248" y="415"/>
                          <a:pt x="227" y="410"/>
                        </a:cubicBezTo>
                        <a:cubicBezTo>
                          <a:pt x="200" y="405"/>
                          <a:pt x="173" y="397"/>
                          <a:pt x="147" y="386"/>
                        </a:cubicBezTo>
                        <a:cubicBezTo>
                          <a:pt x="121" y="375"/>
                          <a:pt x="97" y="363"/>
                          <a:pt x="76" y="348"/>
                        </a:cubicBezTo>
                        <a:cubicBezTo>
                          <a:pt x="54" y="333"/>
                          <a:pt x="37" y="317"/>
                          <a:pt x="24" y="301"/>
                        </a:cubicBezTo>
                        <a:cubicBezTo>
                          <a:pt x="12" y="285"/>
                          <a:pt x="4" y="269"/>
                          <a:pt x="2" y="255"/>
                        </a:cubicBezTo>
                        <a:cubicBezTo>
                          <a:pt x="0" y="242"/>
                          <a:pt x="3" y="230"/>
                          <a:pt x="9" y="220"/>
                        </a:cubicBezTo>
                        <a:cubicBezTo>
                          <a:pt x="16" y="209"/>
                          <a:pt x="28" y="201"/>
                          <a:pt x="43" y="194"/>
                        </a:cubicBezTo>
                        <a:cubicBezTo>
                          <a:pt x="59" y="188"/>
                          <a:pt x="79" y="184"/>
                          <a:pt x="102" y="183"/>
                        </a:cubicBezTo>
                        <a:cubicBezTo>
                          <a:pt x="111" y="183"/>
                          <a:pt x="111" y="183"/>
                          <a:pt x="111" y="183"/>
                        </a:cubicBezTo>
                        <a:cubicBezTo>
                          <a:pt x="111" y="183"/>
                          <a:pt x="115" y="183"/>
                          <a:pt x="116" y="183"/>
                        </a:cubicBezTo>
                        <a:cubicBezTo>
                          <a:pt x="118" y="183"/>
                          <a:pt x="120" y="183"/>
                          <a:pt x="122" y="183"/>
                        </a:cubicBezTo>
                        <a:cubicBezTo>
                          <a:pt x="124" y="183"/>
                          <a:pt x="126" y="183"/>
                          <a:pt x="128" y="184"/>
                        </a:cubicBezTo>
                        <a:cubicBezTo>
                          <a:pt x="134" y="184"/>
                          <a:pt x="134" y="184"/>
                          <a:pt x="134" y="184"/>
                        </a:cubicBezTo>
                        <a:cubicBezTo>
                          <a:pt x="137" y="184"/>
                          <a:pt x="139" y="184"/>
                          <a:pt x="141" y="185"/>
                        </a:cubicBezTo>
                        <a:cubicBezTo>
                          <a:pt x="161" y="187"/>
                          <a:pt x="161" y="187"/>
                          <a:pt x="161" y="187"/>
                        </a:cubicBezTo>
                        <a:cubicBezTo>
                          <a:pt x="135" y="155"/>
                          <a:pt x="135" y="155"/>
                          <a:pt x="135" y="155"/>
                        </a:cubicBezTo>
                        <a:cubicBezTo>
                          <a:pt x="13" y="7"/>
                          <a:pt x="13" y="7"/>
                          <a:pt x="13" y="7"/>
                        </a:cubicBezTo>
                        <a:cubicBezTo>
                          <a:pt x="387" y="0"/>
                          <a:pt x="387" y="0"/>
                          <a:pt x="387" y="0"/>
                        </a:cubicBezTo>
                        <a:cubicBezTo>
                          <a:pt x="606" y="245"/>
                          <a:pt x="606" y="245"/>
                          <a:pt x="606" y="245"/>
                        </a:cubicBezTo>
                        <a:cubicBezTo>
                          <a:pt x="333" y="257"/>
                          <a:pt x="333" y="257"/>
                          <a:pt x="333" y="257"/>
                        </a:cubicBezTo>
                        <a:cubicBezTo>
                          <a:pt x="348" y="271"/>
                          <a:pt x="348" y="271"/>
                          <a:pt x="348" y="271"/>
                        </a:cubicBezTo>
                        <a:cubicBezTo>
                          <a:pt x="350" y="272"/>
                          <a:pt x="351" y="273"/>
                          <a:pt x="353" y="274"/>
                        </a:cubicBezTo>
                        <a:cubicBezTo>
                          <a:pt x="357" y="278"/>
                          <a:pt x="357" y="278"/>
                          <a:pt x="357" y="278"/>
                        </a:cubicBezTo>
                        <a:cubicBezTo>
                          <a:pt x="361" y="282"/>
                          <a:pt x="361" y="282"/>
                          <a:pt x="361" y="282"/>
                        </a:cubicBezTo>
                        <a:cubicBezTo>
                          <a:pt x="362" y="283"/>
                          <a:pt x="365" y="287"/>
                          <a:pt x="365" y="287"/>
                        </a:cubicBezTo>
                        <a:cubicBezTo>
                          <a:pt x="370" y="292"/>
                          <a:pt x="370" y="292"/>
                          <a:pt x="370" y="292"/>
                        </a:cubicBezTo>
                        <a:cubicBezTo>
                          <a:pt x="372" y="294"/>
                          <a:pt x="372" y="294"/>
                          <a:pt x="372" y="294"/>
                        </a:cubicBezTo>
                        <a:cubicBezTo>
                          <a:pt x="385" y="309"/>
                          <a:pt x="393" y="325"/>
                          <a:pt x="397" y="339"/>
                        </a:cubicBezTo>
                        <a:cubicBezTo>
                          <a:pt x="400" y="353"/>
                          <a:pt x="399" y="365"/>
                          <a:pt x="393" y="376"/>
                        </a:cubicBezTo>
                        <a:cubicBezTo>
                          <a:pt x="387" y="387"/>
                          <a:pt x="377" y="396"/>
                          <a:pt x="363" y="403"/>
                        </a:cubicBezTo>
                        <a:cubicBezTo>
                          <a:pt x="347" y="410"/>
                          <a:pt x="328" y="415"/>
                          <a:pt x="304" y="416"/>
                        </a:cubicBezTo>
                        <a:cubicBezTo>
                          <a:pt x="299" y="417"/>
                          <a:pt x="294" y="417"/>
                          <a:pt x="289" y="417"/>
                        </a:cubicBezTo>
                        <a:close/>
                      </a:path>
                    </a:pathLst>
                  </a:custGeom>
                  <a:grpFill/>
                </p:spPr>
                <p:txBody>
                  <a:bodyPr vert="horz" wrap="square" lIns="91440" tIns="45720" rIns="91440" bIns="45720" anchor="t">
                    <a:normAutofit/>
                  </a:bodyPr>
                  <a:lstStyle/>
                  <a:p>
                    <a:pPr marL="0" algn="l"/>
                    <a:endParaRPr/>
                  </a:p>
                </p:txBody>
              </p:sp>
            </p:grpSp>
          </p:grpSp>
          <p:grpSp>
            <p:nvGrpSpPr>
              <p:cNvPr id="29" name="Group 29"/>
              <p:cNvGrpSpPr/>
              <p:nvPr/>
            </p:nvGrpSpPr>
            <p:grpSpPr>
              <a:xfrm>
                <a:off x="5308790" y="3344216"/>
                <a:ext cx="2370651" cy="1911366"/>
                <a:chOff x="5308790" y="3344216"/>
                <a:chExt cx="2370651" cy="1911366"/>
              </a:xfrm>
            </p:grpSpPr>
            <p:grpSp>
              <p:nvGrpSpPr>
                <p:cNvPr id="30" name="Group 30"/>
                <p:cNvGrpSpPr/>
                <p:nvPr/>
              </p:nvGrpSpPr>
              <p:grpSpPr>
                <a:xfrm>
                  <a:off x="5712235" y="3664021"/>
                  <a:ext cx="1710363" cy="1591561"/>
                  <a:chOff x="8872686" y="3699532"/>
                  <a:chExt cx="1710363" cy="1591561"/>
                </a:xfrm>
                <a:solidFill>
                  <a:srgbClr val="FFFFFF">
                    <a:lumMod val="85000"/>
                  </a:srgbClr>
                </a:solidFill>
              </p:grpSpPr>
              <p:sp>
                <p:nvSpPr>
                  <p:cNvPr id="31" name="Freeform 31"/>
                  <p:cNvSpPr/>
                  <p:nvPr/>
                </p:nvSpPr>
                <p:spPr>
                  <a:xfrm>
                    <a:off x="9139830" y="4565321"/>
                    <a:ext cx="781471" cy="725772"/>
                  </a:xfrm>
                  <a:custGeom>
                    <a:avLst/>
                    <a:gdLst/>
                    <a:ahLst/>
                    <a:cxnLst/>
                    <a:rect l="l" t="t" r="r" b="b"/>
                    <a:pathLst>
                      <a:path w="953" h="876" extrusionOk="0">
                        <a:moveTo>
                          <a:pt x="473" y="876"/>
                        </a:moveTo>
                        <a:lnTo>
                          <a:pt x="0" y="261"/>
                        </a:lnTo>
                        <a:lnTo>
                          <a:pt x="236" y="0"/>
                        </a:lnTo>
                        <a:lnTo>
                          <a:pt x="953" y="0"/>
                        </a:lnTo>
                        <a:lnTo>
                          <a:pt x="773" y="348"/>
                        </a:lnTo>
                        <a:lnTo>
                          <a:pt x="473" y="876"/>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32" name="Freeform 32"/>
                  <p:cNvSpPr/>
                  <p:nvPr/>
                </p:nvSpPr>
                <p:spPr>
                  <a:xfrm>
                    <a:off x="8872686" y="4013535"/>
                    <a:ext cx="663389" cy="764713"/>
                  </a:xfrm>
                  <a:custGeom>
                    <a:avLst/>
                    <a:gdLst/>
                    <a:ahLst/>
                    <a:cxnLst/>
                    <a:rect l="l" t="t" r="r" b="b"/>
                    <a:pathLst>
                      <a:path w="342" h="390" extrusionOk="0">
                        <a:moveTo>
                          <a:pt x="342" y="309"/>
                        </a:moveTo>
                        <a:cubicBezTo>
                          <a:pt x="112" y="0"/>
                          <a:pt x="112" y="0"/>
                          <a:pt x="112" y="0"/>
                        </a:cubicBezTo>
                        <a:cubicBezTo>
                          <a:pt x="112" y="0"/>
                          <a:pt x="0" y="185"/>
                          <a:pt x="2" y="198"/>
                        </a:cubicBezTo>
                        <a:cubicBezTo>
                          <a:pt x="4" y="211"/>
                          <a:pt x="102" y="340"/>
                          <a:pt x="102" y="340"/>
                        </a:cubicBezTo>
                        <a:cubicBezTo>
                          <a:pt x="252" y="390"/>
                          <a:pt x="252" y="390"/>
                          <a:pt x="252" y="390"/>
                        </a:cubicBezTo>
                        <a:lnTo>
                          <a:pt x="342" y="309"/>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33" name="Freeform 33"/>
                  <p:cNvSpPr/>
                  <p:nvPr/>
                </p:nvSpPr>
                <p:spPr>
                  <a:xfrm>
                    <a:off x="9644137" y="3936484"/>
                    <a:ext cx="938912" cy="599839"/>
                  </a:xfrm>
                  <a:custGeom>
                    <a:avLst/>
                    <a:gdLst/>
                    <a:ahLst/>
                    <a:cxnLst/>
                    <a:rect l="l" t="t" r="r" b="b"/>
                    <a:pathLst>
                      <a:path w="1145" h="724" extrusionOk="0">
                        <a:moveTo>
                          <a:pt x="1145" y="648"/>
                        </a:moveTo>
                        <a:lnTo>
                          <a:pt x="722" y="0"/>
                        </a:lnTo>
                        <a:lnTo>
                          <a:pt x="0" y="35"/>
                        </a:lnTo>
                        <a:lnTo>
                          <a:pt x="532" y="724"/>
                        </a:lnTo>
                        <a:lnTo>
                          <a:pt x="1145" y="648"/>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34" name="Freeform 34"/>
                  <p:cNvSpPr/>
                  <p:nvPr/>
                </p:nvSpPr>
                <p:spPr>
                  <a:xfrm>
                    <a:off x="9685316" y="3699532"/>
                    <a:ext cx="706849" cy="545158"/>
                  </a:xfrm>
                  <a:custGeom>
                    <a:avLst/>
                    <a:gdLst/>
                    <a:ahLst/>
                    <a:cxnLst/>
                    <a:rect l="l" t="t" r="r" b="b"/>
                    <a:pathLst>
                      <a:path w="364" h="278" extrusionOk="0">
                        <a:moveTo>
                          <a:pt x="177" y="278"/>
                        </a:moveTo>
                        <a:cubicBezTo>
                          <a:pt x="0" y="22"/>
                          <a:pt x="0" y="22"/>
                          <a:pt x="0" y="22"/>
                        </a:cubicBezTo>
                        <a:cubicBezTo>
                          <a:pt x="163" y="0"/>
                          <a:pt x="163" y="0"/>
                          <a:pt x="163" y="0"/>
                        </a:cubicBezTo>
                        <a:cubicBezTo>
                          <a:pt x="163" y="0"/>
                          <a:pt x="342" y="60"/>
                          <a:pt x="344" y="71"/>
                        </a:cubicBezTo>
                        <a:cubicBezTo>
                          <a:pt x="345" y="82"/>
                          <a:pt x="364" y="190"/>
                          <a:pt x="357" y="198"/>
                        </a:cubicBezTo>
                        <a:cubicBezTo>
                          <a:pt x="349" y="205"/>
                          <a:pt x="177" y="278"/>
                          <a:pt x="177" y="278"/>
                        </a:cubicBez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sp>
                <p:nvSpPr>
                  <p:cNvPr id="35" name="Freeform 35"/>
                  <p:cNvSpPr/>
                  <p:nvPr/>
                </p:nvSpPr>
                <p:spPr>
                  <a:xfrm>
                    <a:off x="9180011" y="3851977"/>
                    <a:ext cx="931532" cy="884016"/>
                  </a:xfrm>
                  <a:custGeom>
                    <a:avLst/>
                    <a:gdLst/>
                    <a:ahLst/>
                    <a:cxnLst/>
                    <a:rect l="l" t="t" r="r" b="b"/>
                    <a:pathLst>
                      <a:path w="480" h="451" extrusionOk="0">
                        <a:moveTo>
                          <a:pt x="480" y="205"/>
                        </a:moveTo>
                        <a:cubicBezTo>
                          <a:pt x="334" y="0"/>
                          <a:pt x="334" y="0"/>
                          <a:pt x="334" y="0"/>
                        </a:cubicBezTo>
                        <a:cubicBezTo>
                          <a:pt x="143" y="47"/>
                          <a:pt x="143" y="47"/>
                          <a:pt x="143" y="47"/>
                        </a:cubicBezTo>
                        <a:cubicBezTo>
                          <a:pt x="143" y="47"/>
                          <a:pt x="0" y="226"/>
                          <a:pt x="0" y="235"/>
                        </a:cubicBezTo>
                        <a:cubicBezTo>
                          <a:pt x="0" y="245"/>
                          <a:pt x="122" y="451"/>
                          <a:pt x="122" y="451"/>
                        </a:cubicBezTo>
                        <a:lnTo>
                          <a:pt x="480" y="205"/>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grpSp>
            <p:grpSp>
              <p:nvGrpSpPr>
                <p:cNvPr id="36" name="Group 36"/>
                <p:cNvGrpSpPr/>
                <p:nvPr/>
              </p:nvGrpSpPr>
              <p:grpSpPr>
                <a:xfrm>
                  <a:off x="5308790" y="3344216"/>
                  <a:ext cx="2370651" cy="1911365"/>
                  <a:chOff x="8469241" y="3379727"/>
                  <a:chExt cx="2370651" cy="1911365"/>
                </a:xfrm>
                <a:solidFill>
                  <a:srgbClr val="FFFFFF">
                    <a:lumMod val="95000"/>
                  </a:srgbClr>
                </a:solidFill>
              </p:grpSpPr>
              <p:sp>
                <p:nvSpPr>
                  <p:cNvPr id="37" name="Freeform 37"/>
                  <p:cNvSpPr/>
                  <p:nvPr/>
                </p:nvSpPr>
                <p:spPr>
                  <a:xfrm>
                    <a:off x="8469241" y="3379727"/>
                    <a:ext cx="2370651" cy="1817744"/>
                  </a:xfrm>
                  <a:custGeom>
                    <a:avLst/>
                    <a:gdLst/>
                    <a:ahLst/>
                    <a:cxnLst/>
                    <a:rect l="l" t="t" r="r" b="b"/>
                    <a:pathLst>
                      <a:path w="1222" h="927" extrusionOk="0">
                        <a:moveTo>
                          <a:pt x="1222" y="0"/>
                        </a:moveTo>
                        <a:cubicBezTo>
                          <a:pt x="1037" y="412"/>
                          <a:pt x="1037" y="412"/>
                          <a:pt x="1037" y="412"/>
                        </a:cubicBezTo>
                        <a:cubicBezTo>
                          <a:pt x="804" y="441"/>
                          <a:pt x="804" y="441"/>
                          <a:pt x="804" y="441"/>
                        </a:cubicBezTo>
                        <a:cubicBezTo>
                          <a:pt x="805" y="440"/>
                          <a:pt x="805" y="439"/>
                          <a:pt x="806" y="437"/>
                        </a:cubicBezTo>
                        <a:cubicBezTo>
                          <a:pt x="807" y="436"/>
                          <a:pt x="807" y="435"/>
                          <a:pt x="808" y="434"/>
                        </a:cubicBezTo>
                        <a:cubicBezTo>
                          <a:pt x="808" y="433"/>
                          <a:pt x="809" y="432"/>
                          <a:pt x="809" y="431"/>
                        </a:cubicBezTo>
                        <a:cubicBezTo>
                          <a:pt x="810" y="430"/>
                          <a:pt x="810" y="429"/>
                          <a:pt x="810" y="428"/>
                        </a:cubicBezTo>
                        <a:cubicBezTo>
                          <a:pt x="821" y="402"/>
                          <a:pt x="826" y="379"/>
                          <a:pt x="825" y="358"/>
                        </a:cubicBezTo>
                        <a:cubicBezTo>
                          <a:pt x="825" y="337"/>
                          <a:pt x="819" y="318"/>
                          <a:pt x="808" y="303"/>
                        </a:cubicBezTo>
                        <a:cubicBezTo>
                          <a:pt x="797" y="288"/>
                          <a:pt x="781" y="276"/>
                          <a:pt x="761" y="269"/>
                        </a:cubicBezTo>
                        <a:cubicBezTo>
                          <a:pt x="740" y="262"/>
                          <a:pt x="716" y="259"/>
                          <a:pt x="687" y="262"/>
                        </a:cubicBezTo>
                        <a:cubicBezTo>
                          <a:pt x="659" y="265"/>
                          <a:pt x="630" y="273"/>
                          <a:pt x="601" y="286"/>
                        </a:cubicBezTo>
                        <a:cubicBezTo>
                          <a:pt x="572" y="298"/>
                          <a:pt x="544" y="315"/>
                          <a:pt x="518" y="335"/>
                        </a:cubicBezTo>
                        <a:cubicBezTo>
                          <a:pt x="492" y="354"/>
                          <a:pt x="468" y="377"/>
                          <a:pt x="449" y="401"/>
                        </a:cubicBezTo>
                        <a:cubicBezTo>
                          <a:pt x="429" y="425"/>
                          <a:pt x="414" y="451"/>
                          <a:pt x="404" y="477"/>
                        </a:cubicBezTo>
                        <a:cubicBezTo>
                          <a:pt x="394" y="503"/>
                          <a:pt x="391" y="527"/>
                          <a:pt x="393" y="548"/>
                        </a:cubicBezTo>
                        <a:cubicBezTo>
                          <a:pt x="395" y="569"/>
                          <a:pt x="403" y="587"/>
                          <a:pt x="415" y="601"/>
                        </a:cubicBezTo>
                        <a:cubicBezTo>
                          <a:pt x="428" y="615"/>
                          <a:pt x="445" y="625"/>
                          <a:pt x="465" y="631"/>
                        </a:cubicBezTo>
                        <a:cubicBezTo>
                          <a:pt x="486" y="637"/>
                          <a:pt x="511" y="638"/>
                          <a:pt x="538" y="634"/>
                        </a:cubicBezTo>
                        <a:cubicBezTo>
                          <a:pt x="539" y="634"/>
                          <a:pt x="540" y="634"/>
                          <a:pt x="541" y="634"/>
                        </a:cubicBezTo>
                        <a:cubicBezTo>
                          <a:pt x="542" y="633"/>
                          <a:pt x="543" y="633"/>
                          <a:pt x="544" y="633"/>
                        </a:cubicBezTo>
                        <a:cubicBezTo>
                          <a:pt x="545" y="633"/>
                          <a:pt x="546" y="633"/>
                          <a:pt x="547" y="633"/>
                        </a:cubicBezTo>
                        <a:cubicBezTo>
                          <a:pt x="548" y="632"/>
                          <a:pt x="549" y="632"/>
                          <a:pt x="550" y="632"/>
                        </a:cubicBezTo>
                        <a:cubicBezTo>
                          <a:pt x="461" y="853"/>
                          <a:pt x="461" y="853"/>
                          <a:pt x="461" y="853"/>
                        </a:cubicBezTo>
                        <a:cubicBezTo>
                          <a:pt x="0" y="927"/>
                          <a:pt x="0" y="927"/>
                          <a:pt x="0" y="927"/>
                        </a:cubicBezTo>
                        <a:cubicBezTo>
                          <a:pt x="297" y="76"/>
                          <a:pt x="297" y="76"/>
                          <a:pt x="297" y="76"/>
                        </a:cubicBezTo>
                        <a:lnTo>
                          <a:pt x="1222" y="0"/>
                        </a:lnTo>
                        <a:close/>
                      </a:path>
                    </a:pathLst>
                  </a:custGeom>
                  <a:grp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grpSp>
                <p:nvGrpSpPr>
                  <p:cNvPr id="38" name="Group 38"/>
                  <p:cNvGrpSpPr/>
                  <p:nvPr/>
                </p:nvGrpSpPr>
                <p:grpSpPr>
                  <a:xfrm>
                    <a:off x="9397314" y="4177579"/>
                    <a:ext cx="1185736" cy="1113513"/>
                    <a:chOff x="9397314" y="4177579"/>
                    <a:chExt cx="1185736" cy="1113513"/>
                  </a:xfrm>
                  <a:grpFill/>
                </p:grpSpPr>
                <p:sp>
                  <p:nvSpPr>
                    <p:cNvPr id="39" name="Freeform 39"/>
                    <p:cNvSpPr/>
                    <p:nvPr/>
                  </p:nvSpPr>
                  <p:spPr>
                    <a:xfrm>
                      <a:off x="9397314" y="4177579"/>
                      <a:ext cx="1185736" cy="1113513"/>
                    </a:xfrm>
                    <a:custGeom>
                      <a:avLst/>
                      <a:gdLst/>
                      <a:ahLst/>
                      <a:cxnLst/>
                      <a:rect l="l" t="t" r="r" b="b"/>
                      <a:pathLst>
                        <a:path w="611" h="568" extrusionOk="0">
                          <a:moveTo>
                            <a:pt x="261" y="3"/>
                          </a:moveTo>
                          <a:cubicBezTo>
                            <a:pt x="236" y="5"/>
                            <a:pt x="210" y="13"/>
                            <a:pt x="185" y="24"/>
                          </a:cubicBezTo>
                          <a:cubicBezTo>
                            <a:pt x="160" y="35"/>
                            <a:pt x="135" y="50"/>
                            <a:pt x="112" y="67"/>
                          </a:cubicBezTo>
                          <a:cubicBezTo>
                            <a:pt x="89" y="84"/>
                            <a:pt x="68" y="104"/>
                            <a:pt x="51" y="125"/>
                          </a:cubicBezTo>
                          <a:cubicBezTo>
                            <a:pt x="34" y="147"/>
                            <a:pt x="21" y="169"/>
                            <a:pt x="12" y="192"/>
                          </a:cubicBezTo>
                          <a:cubicBezTo>
                            <a:pt x="3" y="215"/>
                            <a:pt x="0" y="236"/>
                            <a:pt x="2" y="255"/>
                          </a:cubicBezTo>
                          <a:cubicBezTo>
                            <a:pt x="4" y="273"/>
                            <a:pt x="10" y="289"/>
                            <a:pt x="21" y="301"/>
                          </a:cubicBezTo>
                          <a:cubicBezTo>
                            <a:pt x="32" y="314"/>
                            <a:pt x="47" y="323"/>
                            <a:pt x="65" y="328"/>
                          </a:cubicBezTo>
                          <a:cubicBezTo>
                            <a:pt x="84" y="333"/>
                            <a:pt x="105" y="334"/>
                            <a:pt x="130" y="331"/>
                          </a:cubicBezTo>
                          <a:cubicBezTo>
                            <a:pt x="131" y="331"/>
                            <a:pt x="132" y="331"/>
                            <a:pt x="133" y="331"/>
                          </a:cubicBezTo>
                          <a:cubicBezTo>
                            <a:pt x="134" y="330"/>
                            <a:pt x="135" y="330"/>
                            <a:pt x="136" y="330"/>
                          </a:cubicBezTo>
                          <a:cubicBezTo>
                            <a:pt x="137" y="330"/>
                            <a:pt x="138" y="330"/>
                            <a:pt x="139" y="330"/>
                          </a:cubicBezTo>
                          <a:cubicBezTo>
                            <a:pt x="140" y="329"/>
                            <a:pt x="141" y="329"/>
                            <a:pt x="142" y="329"/>
                          </a:cubicBezTo>
                          <a:cubicBezTo>
                            <a:pt x="144" y="329"/>
                            <a:pt x="146" y="328"/>
                            <a:pt x="148" y="328"/>
                          </a:cubicBezTo>
                          <a:cubicBezTo>
                            <a:pt x="150" y="327"/>
                            <a:pt x="152" y="327"/>
                            <a:pt x="154" y="326"/>
                          </a:cubicBezTo>
                          <a:cubicBezTo>
                            <a:pt x="156" y="326"/>
                            <a:pt x="158" y="325"/>
                            <a:pt x="160" y="325"/>
                          </a:cubicBezTo>
                          <a:cubicBezTo>
                            <a:pt x="162" y="324"/>
                            <a:pt x="164" y="324"/>
                            <a:pt x="166" y="323"/>
                          </a:cubicBezTo>
                          <a:cubicBezTo>
                            <a:pt x="158" y="344"/>
                            <a:pt x="158" y="344"/>
                            <a:pt x="158" y="344"/>
                          </a:cubicBezTo>
                          <a:cubicBezTo>
                            <a:pt x="67" y="568"/>
                            <a:pt x="67" y="568"/>
                            <a:pt x="67" y="568"/>
                          </a:cubicBezTo>
                          <a:cubicBezTo>
                            <a:pt x="452" y="506"/>
                            <a:pt x="452" y="506"/>
                            <a:pt x="452" y="506"/>
                          </a:cubicBezTo>
                          <a:cubicBezTo>
                            <a:pt x="611" y="151"/>
                            <a:pt x="611" y="151"/>
                            <a:pt x="611" y="151"/>
                          </a:cubicBezTo>
                          <a:cubicBezTo>
                            <a:pt x="375" y="180"/>
                            <a:pt x="375" y="180"/>
                            <a:pt x="375" y="180"/>
                          </a:cubicBezTo>
                          <a:cubicBezTo>
                            <a:pt x="352" y="183"/>
                            <a:pt x="352" y="183"/>
                            <a:pt x="352" y="183"/>
                          </a:cubicBezTo>
                          <a:cubicBezTo>
                            <a:pt x="353" y="182"/>
                            <a:pt x="354" y="180"/>
                            <a:pt x="355" y="178"/>
                          </a:cubicBezTo>
                          <a:cubicBezTo>
                            <a:pt x="356" y="176"/>
                            <a:pt x="358" y="174"/>
                            <a:pt x="359" y="173"/>
                          </a:cubicBezTo>
                          <a:cubicBezTo>
                            <a:pt x="360" y="171"/>
                            <a:pt x="361" y="169"/>
                            <a:pt x="362" y="167"/>
                          </a:cubicBezTo>
                          <a:cubicBezTo>
                            <a:pt x="363" y="165"/>
                            <a:pt x="364" y="163"/>
                            <a:pt x="364" y="162"/>
                          </a:cubicBezTo>
                          <a:cubicBezTo>
                            <a:pt x="365" y="160"/>
                            <a:pt x="366" y="159"/>
                            <a:pt x="366" y="158"/>
                          </a:cubicBezTo>
                          <a:cubicBezTo>
                            <a:pt x="367" y="157"/>
                            <a:pt x="367" y="156"/>
                            <a:pt x="368" y="155"/>
                          </a:cubicBezTo>
                          <a:cubicBezTo>
                            <a:pt x="368" y="154"/>
                            <a:pt x="369" y="153"/>
                            <a:pt x="369" y="152"/>
                          </a:cubicBezTo>
                          <a:cubicBezTo>
                            <a:pt x="369" y="151"/>
                            <a:pt x="370" y="150"/>
                            <a:pt x="370" y="149"/>
                          </a:cubicBezTo>
                          <a:cubicBezTo>
                            <a:pt x="380" y="126"/>
                            <a:pt x="384" y="105"/>
                            <a:pt x="383" y="87"/>
                          </a:cubicBezTo>
                          <a:cubicBezTo>
                            <a:pt x="383" y="68"/>
                            <a:pt x="377" y="52"/>
                            <a:pt x="368" y="39"/>
                          </a:cubicBezTo>
                          <a:cubicBezTo>
                            <a:pt x="358" y="25"/>
                            <a:pt x="344" y="15"/>
                            <a:pt x="326" y="9"/>
                          </a:cubicBezTo>
                          <a:cubicBezTo>
                            <a:pt x="308" y="2"/>
                            <a:pt x="286" y="0"/>
                            <a:pt x="261" y="3"/>
                          </a:cubicBezTo>
                          <a:close/>
                        </a:path>
                      </a:pathLst>
                    </a:custGeom>
                    <a:grpFill/>
                  </p:spPr>
                  <p:txBody>
                    <a:bodyPr vert="horz" wrap="square" lIns="91440" tIns="45720" rIns="91440" bIns="45720" anchor="t">
                      <a:normAutofit/>
                    </a:bodyPr>
                    <a:lstStyle/>
                    <a:p>
                      <a:pPr marL="0" algn="l"/>
                      <a:endParaRPr/>
                    </a:p>
                  </p:txBody>
                </p:sp>
                <p:sp>
                  <p:nvSpPr>
                    <p:cNvPr id="40" name="Freeform 40"/>
                    <p:cNvSpPr/>
                    <p:nvPr/>
                  </p:nvSpPr>
                  <p:spPr>
                    <a:xfrm>
                      <a:off x="9412893" y="4196635"/>
                      <a:ext cx="1144735" cy="1072916"/>
                    </a:xfrm>
                    <a:custGeom>
                      <a:avLst/>
                      <a:gdLst/>
                      <a:ahLst/>
                      <a:cxnLst/>
                      <a:rect l="l" t="t" r="r" b="b"/>
                      <a:pathLst>
                        <a:path w="590" h="547" extrusionOk="0">
                          <a:moveTo>
                            <a:pt x="172" y="301"/>
                          </a:moveTo>
                          <a:cubicBezTo>
                            <a:pt x="156" y="305"/>
                            <a:pt x="156" y="305"/>
                            <a:pt x="156" y="305"/>
                          </a:cubicBezTo>
                          <a:cubicBezTo>
                            <a:pt x="154" y="306"/>
                            <a:pt x="152" y="306"/>
                            <a:pt x="150" y="307"/>
                          </a:cubicBezTo>
                          <a:cubicBezTo>
                            <a:pt x="148" y="307"/>
                            <a:pt x="146" y="308"/>
                            <a:pt x="144" y="308"/>
                          </a:cubicBezTo>
                          <a:cubicBezTo>
                            <a:pt x="138" y="310"/>
                            <a:pt x="138" y="310"/>
                            <a:pt x="138" y="310"/>
                          </a:cubicBezTo>
                          <a:cubicBezTo>
                            <a:pt x="136" y="310"/>
                            <a:pt x="134" y="311"/>
                            <a:pt x="132" y="311"/>
                          </a:cubicBezTo>
                          <a:cubicBezTo>
                            <a:pt x="132" y="311"/>
                            <a:pt x="124" y="312"/>
                            <a:pt x="123" y="313"/>
                          </a:cubicBezTo>
                          <a:cubicBezTo>
                            <a:pt x="121" y="313"/>
                            <a:pt x="121" y="313"/>
                            <a:pt x="121" y="313"/>
                          </a:cubicBezTo>
                          <a:cubicBezTo>
                            <a:pt x="112" y="314"/>
                            <a:pt x="103" y="315"/>
                            <a:pt x="95" y="315"/>
                          </a:cubicBezTo>
                          <a:cubicBezTo>
                            <a:pt x="82" y="315"/>
                            <a:pt x="70" y="313"/>
                            <a:pt x="60" y="310"/>
                          </a:cubicBezTo>
                          <a:cubicBezTo>
                            <a:pt x="43" y="305"/>
                            <a:pt x="29" y="297"/>
                            <a:pt x="19" y="286"/>
                          </a:cubicBezTo>
                          <a:cubicBezTo>
                            <a:pt x="9" y="275"/>
                            <a:pt x="4" y="260"/>
                            <a:pt x="2" y="244"/>
                          </a:cubicBezTo>
                          <a:cubicBezTo>
                            <a:pt x="0" y="226"/>
                            <a:pt x="3" y="206"/>
                            <a:pt x="11" y="185"/>
                          </a:cubicBezTo>
                          <a:cubicBezTo>
                            <a:pt x="20" y="163"/>
                            <a:pt x="33" y="142"/>
                            <a:pt x="50" y="120"/>
                          </a:cubicBezTo>
                          <a:cubicBezTo>
                            <a:pt x="66" y="100"/>
                            <a:pt x="86" y="80"/>
                            <a:pt x="109" y="63"/>
                          </a:cubicBezTo>
                          <a:cubicBezTo>
                            <a:pt x="131" y="46"/>
                            <a:pt x="155" y="32"/>
                            <a:pt x="180" y="21"/>
                          </a:cubicBezTo>
                          <a:cubicBezTo>
                            <a:pt x="206" y="10"/>
                            <a:pt x="231" y="3"/>
                            <a:pt x="254" y="1"/>
                          </a:cubicBezTo>
                          <a:cubicBezTo>
                            <a:pt x="261" y="0"/>
                            <a:pt x="267" y="0"/>
                            <a:pt x="273" y="0"/>
                          </a:cubicBezTo>
                          <a:cubicBezTo>
                            <a:pt x="289" y="0"/>
                            <a:pt x="303" y="2"/>
                            <a:pt x="315" y="6"/>
                          </a:cubicBezTo>
                          <a:cubicBezTo>
                            <a:pt x="331" y="12"/>
                            <a:pt x="344" y="21"/>
                            <a:pt x="353" y="33"/>
                          </a:cubicBezTo>
                          <a:cubicBezTo>
                            <a:pt x="362" y="45"/>
                            <a:pt x="367" y="60"/>
                            <a:pt x="367" y="77"/>
                          </a:cubicBezTo>
                          <a:cubicBezTo>
                            <a:pt x="368" y="95"/>
                            <a:pt x="364" y="115"/>
                            <a:pt x="355" y="135"/>
                          </a:cubicBezTo>
                          <a:cubicBezTo>
                            <a:pt x="355" y="136"/>
                            <a:pt x="354" y="139"/>
                            <a:pt x="354" y="139"/>
                          </a:cubicBezTo>
                          <a:cubicBezTo>
                            <a:pt x="351" y="145"/>
                            <a:pt x="351" y="145"/>
                            <a:pt x="351" y="145"/>
                          </a:cubicBezTo>
                          <a:cubicBezTo>
                            <a:pt x="349" y="148"/>
                            <a:pt x="349" y="148"/>
                            <a:pt x="349" y="148"/>
                          </a:cubicBezTo>
                          <a:cubicBezTo>
                            <a:pt x="346" y="153"/>
                            <a:pt x="346" y="153"/>
                            <a:pt x="346" y="153"/>
                          </a:cubicBezTo>
                          <a:cubicBezTo>
                            <a:pt x="346" y="155"/>
                            <a:pt x="345" y="157"/>
                            <a:pt x="344" y="158"/>
                          </a:cubicBezTo>
                          <a:cubicBezTo>
                            <a:pt x="343" y="160"/>
                            <a:pt x="342" y="161"/>
                            <a:pt x="341" y="162"/>
                          </a:cubicBezTo>
                          <a:cubicBezTo>
                            <a:pt x="340" y="164"/>
                            <a:pt x="340" y="164"/>
                            <a:pt x="340" y="164"/>
                          </a:cubicBezTo>
                          <a:cubicBezTo>
                            <a:pt x="339" y="165"/>
                            <a:pt x="338" y="167"/>
                            <a:pt x="337" y="169"/>
                          </a:cubicBezTo>
                          <a:cubicBezTo>
                            <a:pt x="328" y="184"/>
                            <a:pt x="328" y="184"/>
                            <a:pt x="328" y="184"/>
                          </a:cubicBezTo>
                          <a:cubicBezTo>
                            <a:pt x="590" y="151"/>
                            <a:pt x="590" y="151"/>
                            <a:pt x="590" y="151"/>
                          </a:cubicBezTo>
                          <a:cubicBezTo>
                            <a:pt x="438" y="489"/>
                            <a:pt x="438" y="489"/>
                            <a:pt x="438" y="489"/>
                          </a:cubicBezTo>
                          <a:cubicBezTo>
                            <a:pt x="72" y="547"/>
                            <a:pt x="72" y="547"/>
                            <a:pt x="72" y="547"/>
                          </a:cubicBezTo>
                          <a:lnTo>
                            <a:pt x="172" y="301"/>
                          </a:lnTo>
                          <a:close/>
                        </a:path>
                      </a:pathLst>
                    </a:custGeom>
                    <a:grpFill/>
                  </p:spPr>
                  <p:txBody>
                    <a:bodyPr vert="horz" wrap="square" lIns="91440" tIns="45720" rIns="91440" bIns="45720" anchor="t">
                      <a:normAutofit/>
                    </a:bodyPr>
                    <a:lstStyle/>
                    <a:p>
                      <a:pPr marL="0" algn="l"/>
                      <a:endParaRPr/>
                    </a:p>
                  </p:txBody>
                </p:sp>
              </p:grpSp>
            </p:grpSp>
          </p:grpSp>
          <p:sp>
            <p:nvSpPr>
              <p:cNvPr id="41" name="Freeform 41"/>
              <p:cNvSpPr/>
              <p:nvPr/>
            </p:nvSpPr>
            <p:spPr>
              <a:xfrm>
                <a:off x="4952905" y="2209162"/>
                <a:ext cx="2726536" cy="2952798"/>
              </a:xfrm>
              <a:custGeom>
                <a:avLst/>
                <a:gdLst/>
                <a:ahLst/>
                <a:cxnLst/>
                <a:rect l="l" t="t" r="r" b="b"/>
                <a:pathLst>
                  <a:path w="3325" h="3564" extrusionOk="0">
                    <a:moveTo>
                      <a:pt x="3318" y="1363"/>
                    </a:moveTo>
                    <a:lnTo>
                      <a:pt x="1141" y="1541"/>
                    </a:lnTo>
                    <a:lnTo>
                      <a:pt x="15" y="0"/>
                    </a:lnTo>
                    <a:lnTo>
                      <a:pt x="3" y="0"/>
                    </a:lnTo>
                    <a:lnTo>
                      <a:pt x="0" y="12"/>
                    </a:lnTo>
                    <a:lnTo>
                      <a:pt x="1127" y="1550"/>
                    </a:lnTo>
                    <a:lnTo>
                      <a:pt x="426" y="3555"/>
                    </a:lnTo>
                    <a:lnTo>
                      <a:pt x="434" y="3564"/>
                    </a:lnTo>
                    <a:lnTo>
                      <a:pt x="443" y="3564"/>
                    </a:lnTo>
                    <a:lnTo>
                      <a:pt x="1143" y="1557"/>
                    </a:lnTo>
                    <a:lnTo>
                      <a:pt x="3321" y="1380"/>
                    </a:lnTo>
                    <a:lnTo>
                      <a:pt x="3325" y="1370"/>
                    </a:lnTo>
                    <a:lnTo>
                      <a:pt x="3318" y="1363"/>
                    </a:lnTo>
                    <a:close/>
                  </a:path>
                </a:pathLst>
              </a:custGeom>
              <a:solidFill>
                <a:srgbClr val="FFFFFF">
                  <a:alpha val="20000"/>
                  <a:lumMod val="50000"/>
                </a:srgbClr>
              </a:solidFill>
            </p:spPr>
            <p:txBody>
              <a:bodyPr vert="horz" wrap="square" lIns="91440" tIns="45720" rIns="91440" bIns="45720" anchor="t">
                <a:normAutofit/>
              </a:bodyPr>
              <a:lstStyle/>
              <a:p>
                <a:pPr marL="0" marR="0" indent="0" algn="l">
                  <a:lnSpc>
                    <a:spcPct val="100000"/>
                  </a:lnSpc>
                  <a:spcBef>
                    <a:spcPct val="0"/>
                  </a:spcBef>
                  <a:spcAft>
                    <a:spcPct val="0"/>
                  </a:spcAft>
                </a:pPr>
                <a:endParaRPr/>
              </a:p>
            </p:txBody>
          </p:sp>
        </p:grpSp>
        <p:grpSp>
          <p:nvGrpSpPr>
            <p:cNvPr id="42" name="Group 42"/>
            <p:cNvGrpSpPr/>
            <p:nvPr/>
          </p:nvGrpSpPr>
          <p:grpSpPr>
            <a:xfrm>
              <a:off x="7253049" y="1642004"/>
              <a:ext cx="3859213" cy="1414227"/>
              <a:chOff x="7591520" y="2487790"/>
              <a:chExt cx="4180723" cy="1414227"/>
            </a:xfrm>
          </p:grpSpPr>
          <p:sp>
            <p:nvSpPr>
              <p:cNvPr id="43" name="AutoShape 43"/>
              <p:cNvSpPr/>
              <p:nvPr/>
            </p:nvSpPr>
            <p:spPr>
              <a:xfrm>
                <a:off x="7591520" y="2880134"/>
                <a:ext cx="4180723" cy="1386840"/>
              </a:xfrm>
              <a:prstGeom prst="rect">
                <a:avLst/>
              </a:prstGeom>
              <a:noFill/>
            </p:spPr>
            <p:txBody>
              <a:bodyPr vert="horz" wrap="square" lIns="91440" tIns="45720" rIns="91440" bIns="45720" anchor="t">
                <a:spAutoFit/>
              </a:bodyPr>
              <a:lstStyle/>
              <a:p>
                <a:pPr marL="0" algn="l">
                  <a:lnSpc>
                    <a:spcPct val="150000"/>
                  </a:lnSpc>
                </a:pPr>
                <a:r>
                  <a:rPr lang="en-US" sz="1400" b="0" i="0" u="none" baseline="0">
                    <a:solidFill>
                      <a:srgbClr val="000000"/>
                    </a:solidFill>
                    <a:latin typeface="Arial"/>
                    <a:ea typeface="Arial"/>
                  </a:rPr>
                  <a:t>The integration of ERP systems will streamline data management and workflow efficiencies, ensuring that all training-related information is centralized and accessible to trainers and employees alike.</a:t>
                </a:r>
              </a:p>
            </p:txBody>
          </p:sp>
          <p:sp>
            <p:nvSpPr>
              <p:cNvPr id="44" name="TextBox 44"/>
              <p:cNvSpPr txBox="1"/>
              <p:nvPr/>
            </p:nvSpPr>
            <p:spPr>
              <a:xfrm>
                <a:off x="7591520" y="2487790"/>
                <a:ext cx="4180723"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600" b="1" i="0" u="none" baseline="0">
                    <a:solidFill>
                      <a:srgbClr val="000000"/>
                    </a:solidFill>
                    <a:latin typeface="Arial"/>
                    <a:ea typeface="Arial"/>
                  </a:rPr>
                  <a:t>ERP Systems</a:t>
                </a:r>
                <a:endParaRPr lang="en-US" sz="1100"/>
              </a:p>
            </p:txBody>
          </p:sp>
        </p:grpSp>
        <p:grpSp>
          <p:nvGrpSpPr>
            <p:cNvPr id="45" name="Group 45"/>
            <p:cNvGrpSpPr/>
            <p:nvPr/>
          </p:nvGrpSpPr>
          <p:grpSpPr>
            <a:xfrm>
              <a:off x="7659688" y="4747521"/>
              <a:ext cx="3859213" cy="1414227"/>
              <a:chOff x="7591520" y="2487790"/>
              <a:chExt cx="4180723" cy="1414227"/>
            </a:xfrm>
          </p:grpSpPr>
          <p:sp>
            <p:nvSpPr>
              <p:cNvPr id="46" name="AutoShape 46"/>
              <p:cNvSpPr/>
              <p:nvPr/>
            </p:nvSpPr>
            <p:spPr>
              <a:xfrm>
                <a:off x="7591520" y="2880134"/>
                <a:ext cx="4180723" cy="1386840"/>
              </a:xfrm>
              <a:prstGeom prst="rect">
                <a:avLst/>
              </a:prstGeom>
              <a:noFill/>
            </p:spPr>
            <p:txBody>
              <a:bodyPr vert="horz" wrap="square" lIns="91440" tIns="45720" rIns="91440" bIns="45720" anchor="t">
                <a:spAutoFit/>
              </a:bodyPr>
              <a:lstStyle/>
              <a:p>
                <a:pPr marL="0" algn="l">
                  <a:lnSpc>
                    <a:spcPct val="150000"/>
                  </a:lnSpc>
                </a:pPr>
                <a:r>
                  <a:rPr lang="en-US" sz="1400" b="0" i="0" u="none" baseline="0">
                    <a:solidFill>
                      <a:srgbClr val="000000"/>
                    </a:solidFill>
                    <a:latin typeface="Arial"/>
                    <a:ea typeface="Arial"/>
                  </a:rPr>
                  <a:t>Adopting cloud computing will facilitate easy access to training materials and resources from any location, enhancing flexibility for employees and ensuring that everyone has equal opportunities to participate.</a:t>
                </a:r>
              </a:p>
            </p:txBody>
          </p:sp>
          <p:sp>
            <p:nvSpPr>
              <p:cNvPr id="47" name="TextBox 47"/>
              <p:cNvSpPr txBox="1"/>
              <p:nvPr/>
            </p:nvSpPr>
            <p:spPr>
              <a:xfrm>
                <a:off x="7591520" y="2487790"/>
                <a:ext cx="4180723"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600" b="1" i="0" u="none" baseline="0">
                    <a:solidFill>
                      <a:srgbClr val="000000"/>
                    </a:solidFill>
                    <a:latin typeface="Arial"/>
                    <a:ea typeface="Arial"/>
                  </a:rPr>
                  <a:t>Cloud Computing Solutions</a:t>
                </a:r>
                <a:endParaRPr lang="en-US" sz="1100"/>
              </a:p>
            </p:txBody>
          </p:sp>
        </p:grpSp>
        <p:grpSp>
          <p:nvGrpSpPr>
            <p:cNvPr id="48" name="Group 48"/>
            <p:cNvGrpSpPr/>
            <p:nvPr/>
          </p:nvGrpSpPr>
          <p:grpSpPr>
            <a:xfrm>
              <a:off x="669925" y="3436952"/>
              <a:ext cx="3859213" cy="1414227"/>
              <a:chOff x="7591520" y="2487790"/>
              <a:chExt cx="4180723" cy="1414227"/>
            </a:xfrm>
          </p:grpSpPr>
          <p:sp>
            <p:nvSpPr>
              <p:cNvPr id="49" name="AutoShape 49"/>
              <p:cNvSpPr/>
              <p:nvPr/>
            </p:nvSpPr>
            <p:spPr>
              <a:xfrm>
                <a:off x="7591520" y="2880134"/>
                <a:ext cx="4180723" cy="1021883"/>
              </a:xfrm>
              <a:prstGeom prst="rect">
                <a:avLst/>
              </a:prstGeom>
              <a:noFill/>
            </p:spPr>
            <p:txBody>
              <a:bodyPr vert="horz" wrap="square" lIns="91440" tIns="45720" rIns="91440" bIns="45720" anchor="t">
                <a:spAutoFit/>
              </a:bodyPr>
              <a:lstStyle/>
              <a:p>
                <a:pPr marL="0" algn="l">
                  <a:lnSpc>
                    <a:spcPct val="150000"/>
                  </a:lnSpc>
                </a:pPr>
                <a:r>
                  <a:rPr lang="en-US" sz="1400" b="0" i="0" u="none" baseline="0">
                    <a:solidFill>
                      <a:srgbClr val="000000"/>
                    </a:solidFill>
                    <a:latin typeface="Arial"/>
                    <a:ea typeface="Arial"/>
                  </a:rPr>
                  <a:t>Business intelligence tools will be utilized to analyze training data, providing insights into employee performance, skill gaps, and areas for improvement in training approaches.</a:t>
                </a:r>
              </a:p>
            </p:txBody>
          </p:sp>
          <p:sp>
            <p:nvSpPr>
              <p:cNvPr id="50" name="TextBox 50"/>
              <p:cNvSpPr txBox="1"/>
              <p:nvPr/>
            </p:nvSpPr>
            <p:spPr>
              <a:xfrm>
                <a:off x="7591520" y="2487790"/>
                <a:ext cx="4180723"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600" b="1" i="0" u="none" baseline="0">
                    <a:solidFill>
                      <a:srgbClr val="000000"/>
                    </a:solidFill>
                    <a:latin typeface="Arial"/>
                    <a:ea typeface="Arial"/>
                  </a:rPr>
                  <a:t>Business Intelligence Tools</a:t>
                </a:r>
                <a:endParaRPr lang="en-US" sz="1100"/>
              </a:p>
            </p:txBody>
          </p:sp>
        </p:gr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768395"/>
      </a:dk2>
      <a:lt2>
        <a:srgbClr val="F0F0F0"/>
      </a:lt2>
      <a:accent1>
        <a:srgbClr val="ABDE51"/>
      </a:accent1>
      <a:accent2>
        <a:srgbClr val="58C300"/>
      </a:accent2>
      <a:accent3>
        <a:srgbClr val="6F960D"/>
      </a:accent3>
      <a:accent4>
        <a:srgbClr val="04983B"/>
      </a:accent4>
      <a:accent5>
        <a:srgbClr val="FA8828"/>
      </a:accent5>
      <a:accent6>
        <a:srgbClr val="09883E"/>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3280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微软雅黑</vt:lpstr>
      <vt:lpstr>Arial</vt:lpstr>
      <vt:lpstr>Office Theme</vt:lpstr>
      <vt:lpstr>MIS for Employee Training and Development</vt:lpstr>
      <vt:lpstr>PowerPoint Presentation</vt:lpstr>
      <vt:lpstr>Importance of MIS in Employee Training</vt:lpstr>
      <vt:lpstr>Objectives of the Project</vt:lpstr>
      <vt:lpstr>Project Title and Team Members</vt:lpstr>
      <vt:lpstr>Scope and Parameters</vt:lpstr>
      <vt:lpstr>Skill Development Metrics</vt:lpstr>
      <vt:lpstr>Career Progression</vt:lpstr>
      <vt:lpstr>Technology Stack</vt:lpstr>
      <vt:lpstr>Implementation Strategies</vt:lpstr>
      <vt:lpstr>Course Catalog Development</vt:lpstr>
      <vt:lpstr>Certification Process</vt:lpstr>
      <vt:lpstr>Expansion Opportunities</vt:lpstr>
      <vt:lpstr>Long-term Vision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Mahendra Kaduru</dc:creator>
  <cp:lastModifiedBy>Mahendra Kaduru</cp:lastModifiedBy>
  <cp:revision>3</cp:revision>
  <dcterms:created xsi:type="dcterms:W3CDTF">2006-08-16T00:00:00Z</dcterms:created>
  <dcterms:modified xsi:type="dcterms:W3CDTF">2025-02-19T05:29:44Z</dcterms:modified>
</cp:coreProperties>
</file>