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Lst>
  <p:notesMasterIdLst>
    <p:notesMasterId r:id="rId15"/>
  </p:notesMasterIdLst>
  <p:sldIdLst>
    <p:sldId id="256" r:id="rId2"/>
    <p:sldId id="281" r:id="rId3"/>
    <p:sldId id="282" r:id="rId4"/>
    <p:sldId id="287" r:id="rId5"/>
    <p:sldId id="290" r:id="rId6"/>
    <p:sldId id="283" r:id="rId7"/>
    <p:sldId id="289" r:id="rId8"/>
    <p:sldId id="288" r:id="rId9"/>
    <p:sldId id="284" r:id="rId10"/>
    <p:sldId id="285" r:id="rId11"/>
    <p:sldId id="286" r:id="rId12"/>
    <p:sldId id="291" r:id="rId13"/>
    <p:sldId id="27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70" d="100"/>
          <a:sy n="70" d="100"/>
        </p:scale>
        <p:origin x="-456" y="-5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04BB84-5DA0-45DB-BE21-425D1C862C00}" type="datetimeFigureOut">
              <a:rPr lang="en-US" smtClean="0"/>
              <a:t>09-Apr-21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FDE9F7-63B6-4603-BACC-AB4B3BC3EEA6}"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7464" y="802298"/>
            <a:ext cx="8637073" cy="2541431"/>
          </a:xfrm>
        </p:spPr>
        <p:txBody>
          <a:bodyPr bIns="0" anchor="b">
            <a:normAutofit/>
          </a:bodyPr>
          <a:lstStyle>
            <a:lvl1pPr algn="l">
              <a:defRPr sz="6600"/>
            </a:lvl1pPr>
          </a:lstStyle>
          <a:p>
            <a:r>
              <a:rPr lang="en-US" noProof="0" smtClean="0"/>
              <a:t>Click to edit Master title style</a:t>
            </a:r>
            <a:endParaRPr lang="en-US" noProof="0"/>
          </a:p>
        </p:txBody>
      </p:sp>
      <p:sp>
        <p:nvSpPr>
          <p:cNvPr id="3" name="Subtitle 2"/>
          <p:cNvSpPr>
            <a:spLocks noGrp="1"/>
          </p:cNvSpPr>
          <p:nvPr>
            <p:ph type="subTitle" idx="1"/>
          </p:nvPr>
        </p:nvSpPr>
        <p:spPr>
          <a:xfrm>
            <a:off x="1777464"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6913821" y="6370429"/>
            <a:ext cx="3500715" cy="309201"/>
          </a:xfrm>
        </p:spPr>
        <p:txBody>
          <a:bodyPr/>
          <a:lstStyle/>
          <a:p>
            <a:fld id="{7595046A-41D6-46E3-912F-4CC229F8BC76}" type="datetime1">
              <a:rPr lang="en-IN" smtClean="0"/>
              <a:t>09-04-2021</a:t>
            </a:fld>
            <a:endParaRPr lang="en-IN"/>
          </a:p>
        </p:txBody>
      </p:sp>
      <p:sp>
        <p:nvSpPr>
          <p:cNvPr id="5" name="Footer Placeholder 4"/>
          <p:cNvSpPr>
            <a:spLocks noGrp="1"/>
          </p:cNvSpPr>
          <p:nvPr>
            <p:ph type="ftr" sz="quarter" idx="11"/>
          </p:nvPr>
        </p:nvSpPr>
        <p:spPr>
          <a:xfrm>
            <a:off x="1777464" y="6370430"/>
            <a:ext cx="4973915" cy="309201"/>
          </a:xfrm>
        </p:spPr>
        <p:txBody>
          <a:bodyPr/>
          <a:lstStyle/>
          <a:p>
            <a:endParaRPr lang="en-IN"/>
          </a:p>
        </p:txBody>
      </p:sp>
      <p:cxnSp>
        <p:nvCxnSpPr>
          <p:cNvPr id="15" name="Straight Connector 14"/>
          <p:cNvCxnSpPr/>
          <p:nvPr/>
        </p:nvCxnSpPr>
        <p:spPr>
          <a:xfrm>
            <a:off x="1777464"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956400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and Gallery ">
    <p:bg bwMode="ltGray">
      <p:bgPr>
        <a:blipFill dpi="0" rotWithShape="1">
          <a:blip r:embed="rId2" cstate="screen">
            <a:alphaModFix amt="45000"/>
            <a:lum/>
            <a:extLst>
              <a:ext uri="{28A0092B-C50C-407E-A947-70E740481C1C}">
                <a14:useLocalDpi xmlns=""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0394" y="3128470"/>
            <a:ext cx="3024000" cy="1906565"/>
          </a:xfrm>
        </p:spPr>
        <p:txBody>
          <a:bodyPr anchor="ct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7873638" y="5144980"/>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F20E5267-2AE6-4326-9654-366B056AE02B}" type="datetime1">
              <a:rPr lang="en-IN" smtClean="0"/>
              <a:t>09-04-2021</a:t>
            </a:fld>
            <a:endParaRPr lang="en-IN"/>
          </a:p>
        </p:txBody>
      </p:sp>
      <p:sp>
        <p:nvSpPr>
          <p:cNvPr id="6" name="Footer Placeholder 5"/>
          <p:cNvSpPr>
            <a:spLocks noGrp="1"/>
          </p:cNvSpPr>
          <p:nvPr>
            <p:ph type="ftr" sz="quarter" idx="11"/>
          </p:nvPr>
        </p:nvSpPr>
        <p:spPr/>
        <p:txBody>
          <a:bodyPr/>
          <a:lstStyle/>
          <a:p>
            <a:endParaRPr lang="en-IN"/>
          </a:p>
        </p:txBody>
      </p:sp>
      <p:cxnSp>
        <p:nvCxnSpPr>
          <p:cNvPr id="9" name="Straight Connector 8">
            <a:extLst>
              <a:ext uri="{FF2B5EF4-FFF2-40B4-BE49-F238E27FC236}">
                <a16:creationId xmlns="" xmlns:a16="http://schemas.microsoft.com/office/drawing/2014/main" id="{6CC09F73-0AD6-4A1E-A331-75A00B808982}"/>
              </a:ext>
            </a:extLst>
          </p:cNvPr>
          <p:cNvCxnSpPr/>
          <p:nvPr/>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Content Placeholder 2">
            <a:extLst>
              <a:ext uri="{FF2B5EF4-FFF2-40B4-BE49-F238E27FC236}">
                <a16:creationId xmlns="" xmlns:a16="http://schemas.microsoft.com/office/drawing/2014/main" id="{9DE9A20D-024F-4A17-9B20-526AA4037253}"/>
              </a:ext>
            </a:extLst>
          </p:cNvPr>
          <p:cNvSpPr>
            <a:spLocks noGrp="1"/>
          </p:cNvSpPr>
          <p:nvPr>
            <p:ph idx="12"/>
          </p:nvPr>
        </p:nvSpPr>
        <p:spPr>
          <a:xfrm>
            <a:off x="4602108" y="3128470"/>
            <a:ext cx="3024000" cy="1906565"/>
          </a:xfrm>
        </p:spPr>
        <p:txBody>
          <a:bodyPr anchor="ct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0" name="Content Placeholder 2">
            <a:extLst>
              <a:ext uri="{FF2B5EF4-FFF2-40B4-BE49-F238E27FC236}">
                <a16:creationId xmlns="" xmlns:a16="http://schemas.microsoft.com/office/drawing/2014/main" id="{37D8F60F-F9DD-4AAC-BF28-C004CCDF2D69}"/>
              </a:ext>
            </a:extLst>
          </p:cNvPr>
          <p:cNvSpPr>
            <a:spLocks noGrp="1"/>
          </p:cNvSpPr>
          <p:nvPr>
            <p:ph idx="13"/>
          </p:nvPr>
        </p:nvSpPr>
        <p:spPr>
          <a:xfrm>
            <a:off x="7873638" y="3128470"/>
            <a:ext cx="3024000" cy="1906565"/>
          </a:xfrm>
        </p:spPr>
        <p:txBody>
          <a:bodyPr anchor="ct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1" name="Text Placeholder 3">
            <a:extLst>
              <a:ext uri="{FF2B5EF4-FFF2-40B4-BE49-F238E27FC236}">
                <a16:creationId xmlns="" xmlns:a16="http://schemas.microsoft.com/office/drawing/2014/main" id="{8F09FDD8-5B1C-4AAA-8EEC-0A77C9E477D1}"/>
              </a:ext>
            </a:extLst>
          </p:cNvPr>
          <p:cNvSpPr>
            <a:spLocks noGrp="1"/>
          </p:cNvSpPr>
          <p:nvPr>
            <p:ph type="body" sz="half" idx="14"/>
          </p:nvPr>
        </p:nvSpPr>
        <p:spPr>
          <a:xfrm>
            <a:off x="4595889" y="5144979"/>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12" name="Text Placeholder 3">
            <a:extLst>
              <a:ext uri="{FF2B5EF4-FFF2-40B4-BE49-F238E27FC236}">
                <a16:creationId xmlns="" xmlns:a16="http://schemas.microsoft.com/office/drawing/2014/main" id="{E6DF0B7E-E17E-4875-966D-4DE67F755B71}"/>
              </a:ext>
            </a:extLst>
          </p:cNvPr>
          <p:cNvSpPr>
            <a:spLocks noGrp="1"/>
          </p:cNvSpPr>
          <p:nvPr>
            <p:ph type="body" sz="half" idx="15"/>
          </p:nvPr>
        </p:nvSpPr>
        <p:spPr>
          <a:xfrm>
            <a:off x="1306587" y="5144978"/>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cxnSp>
        <p:nvCxnSpPr>
          <p:cNvPr id="13" name="Straight Connector 12">
            <a:extLst>
              <a:ext uri="{FF2B5EF4-FFF2-40B4-BE49-F238E27FC236}">
                <a16:creationId xmlns="" xmlns:a16="http://schemas.microsoft.com/office/drawing/2014/main" id="{5685D963-B130-47E9-AFCC-AEBED2B1155B}"/>
              </a:ext>
            </a:extLst>
          </p:cNvPr>
          <p:cNvCxnSpPr>
            <a:cxnSpLocks/>
          </p:cNvCxnSpPr>
          <p:nvPr/>
        </p:nvCxnSpPr>
        <p:spPr>
          <a:xfrm>
            <a:off x="448407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cxnSp>
        <p:nvCxnSpPr>
          <p:cNvPr id="14" name="Straight Connector 13">
            <a:extLst>
              <a:ext uri="{FF2B5EF4-FFF2-40B4-BE49-F238E27FC236}">
                <a16:creationId xmlns="" xmlns:a16="http://schemas.microsoft.com/office/drawing/2014/main" id="{2FA9B6CF-713A-4942-BE35-A61AFCDDFD3D}"/>
              </a:ext>
            </a:extLst>
          </p:cNvPr>
          <p:cNvCxnSpPr>
            <a:cxnSpLocks/>
          </p:cNvCxnSpPr>
          <p:nvPr/>
        </p:nvCxnSpPr>
        <p:spPr>
          <a:xfrm>
            <a:off x="775774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sp>
        <p:nvSpPr>
          <p:cNvPr id="19" name="Text Placeholder 18">
            <a:extLst>
              <a:ext uri="{FF2B5EF4-FFF2-40B4-BE49-F238E27FC236}">
                <a16:creationId xmlns="" xmlns:a16="http://schemas.microsoft.com/office/drawing/2014/main" id="{93809A32-C7A4-4739-994B-BE492F855ACC}"/>
              </a:ext>
            </a:extLst>
          </p:cNvPr>
          <p:cNvSpPr>
            <a:spLocks noGrp="1"/>
          </p:cNvSpPr>
          <p:nvPr>
            <p:ph type="body" sz="quarter" idx="16"/>
          </p:nvPr>
        </p:nvSpPr>
        <p:spPr>
          <a:xfrm>
            <a:off x="1290908" y="1617663"/>
            <a:ext cx="9618391" cy="1336675"/>
          </a:xfrm>
        </p:spPr>
        <p:txBody>
          <a:bodyPr>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Title 6">
            <a:extLst>
              <a:ext uri="{FF2B5EF4-FFF2-40B4-BE49-F238E27FC236}">
                <a16:creationId xmlns="" xmlns:a16="http://schemas.microsoft.com/office/drawing/2014/main" id="{2C1ABD52-D5FE-4FC2-8449-5DA0E52853E1}"/>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 xmlns:p14="http://schemas.microsoft.com/office/powerpoint/2010/main" val="2242703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bg bwMode="ltGray">
      <p:bgPr>
        <a:blipFill dpi="0" rotWithShape="1">
          <a:blip r:embed="rId2" cstate="screen">
            <a:alphaModFix amt="45000"/>
            <a:lum/>
            <a:extLst>
              <a:ext uri="{28A0092B-C50C-407E-A947-70E740481C1C}">
                <a14:useLocalDpi xmlns=""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pSp>
        <p:nvGrpSpPr>
          <p:cNvPr id="7"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noProof="0" smtClean="0"/>
              <a:t>Click to edit Master title style</a:t>
            </a:r>
            <a:endParaRPr lang="en-US" noProof="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7236069" y="6332578"/>
            <a:ext cx="4315852" cy="320123"/>
          </a:xfrm>
        </p:spPr>
        <p:txBody>
          <a:bodyPr/>
          <a:lstStyle>
            <a:lvl1pPr algn="r">
              <a:defRPr/>
            </a:lvl1pPr>
          </a:lstStyle>
          <a:p>
            <a:fld id="{1519B0E5-CBA5-4B58-9DEA-68F833C44ACF}" type="datetime1">
              <a:rPr lang="en-IN" smtClean="0"/>
              <a:t>09-04-2021</a:t>
            </a:fld>
            <a:endParaRPr lang="en-IN"/>
          </a:p>
        </p:txBody>
      </p:sp>
      <p:sp>
        <p:nvSpPr>
          <p:cNvPr id="6" name="Footer Placeholder 5"/>
          <p:cNvSpPr>
            <a:spLocks noGrp="1"/>
          </p:cNvSpPr>
          <p:nvPr>
            <p:ph type="ftr" sz="quarter" idx="11"/>
          </p:nvPr>
        </p:nvSpPr>
        <p:spPr>
          <a:xfrm>
            <a:off x="1447382" y="6332578"/>
            <a:ext cx="5541004" cy="320931"/>
          </a:xfrm>
        </p:spPr>
        <p:txBody>
          <a:bodyPr/>
          <a:lstStyle/>
          <a:p>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2281589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bg bwMode="ltGray">
      <p:bgPr>
        <a:blipFill dpi="0" rotWithShape="1">
          <a:blip r:embed="rId2" cstate="screen">
            <a:alphaModFix amt="45000"/>
            <a:lum/>
            <a:extLst>
              <a:ext uri="{28A0092B-C50C-407E-A947-70E740481C1C}">
                <a14:useLocalDpi xmlns=""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t"/>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10"/>
          </p:nvPr>
        </p:nvSpPr>
        <p:spPr/>
        <p:txBody>
          <a:bodyPr/>
          <a:lstStyle/>
          <a:p>
            <a:fld id="{B87BEC89-E7D2-4496-A7BD-6825AD3E665B}" type="datetime1">
              <a:rPr lang="en-IN" smtClean="0"/>
              <a:t>09-04-2021</a:t>
            </a:fld>
            <a:endParaRPr lang="en-IN"/>
          </a:p>
        </p:txBody>
      </p:sp>
      <p:sp>
        <p:nvSpPr>
          <p:cNvPr id="5" name="Footer Placeholder 4"/>
          <p:cNvSpPr>
            <a:spLocks noGrp="1"/>
          </p:cNvSpPr>
          <p:nvPr>
            <p:ph type="ftr" sz="quarter" idx="11"/>
          </p:nvPr>
        </p:nvSpPr>
        <p:spPr/>
        <p:txBody>
          <a:bodyPr/>
          <a:lstStyle/>
          <a:p>
            <a:endParaRPr lang="en-IN"/>
          </a:p>
        </p:txBody>
      </p:sp>
      <p:cxnSp>
        <p:nvCxnSpPr>
          <p:cNvPr id="33" name="Straight Connector 32"/>
          <p:cNvCxnSpPr/>
          <p:nvPr/>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Title 5">
            <a:extLst>
              <a:ext uri="{FF2B5EF4-FFF2-40B4-BE49-F238E27FC236}">
                <a16:creationId xmlns="" xmlns:a16="http://schemas.microsoft.com/office/drawing/2014/main" id="{C414FF1F-6558-4E39-87DB-276E44F5477C}"/>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 xmlns:p14="http://schemas.microsoft.com/office/powerpoint/2010/main" val="356888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bwMode="ltGray">
      <p:bgPr>
        <a:blipFill dpi="0" rotWithShape="1">
          <a:blip r:embed="rId2" cstate="screen">
            <a:alphaModFix amt="45000"/>
            <a:lum/>
            <a:extLst>
              <a:ext uri="{28A0092B-C50C-407E-A947-70E740481C1C}">
                <a14:useLocalDpi xmlns=""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887950"/>
          </a:xfrm>
        </p:spPr>
        <p:txBody>
          <a:bodyPr anchor="b">
            <a:normAutofit/>
          </a:bodyPr>
          <a:lstStyle>
            <a:lvl1pPr algn="l">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1780777"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p:txBody>
          <a:bodyPr/>
          <a:lstStyle/>
          <a:p>
            <a:fld id="{E36FE487-0D14-4CD8-A7B3-B496941178D9}" type="datetime1">
              <a:rPr lang="en-IN" smtClean="0"/>
              <a:t>09-04-2021</a:t>
            </a:fld>
            <a:endParaRPr lang="en-IN"/>
          </a:p>
        </p:txBody>
      </p:sp>
      <p:sp>
        <p:nvSpPr>
          <p:cNvPr id="5" name="Footer Placeholder 4"/>
          <p:cNvSpPr>
            <a:spLocks noGrp="1"/>
          </p:cNvSpPr>
          <p:nvPr>
            <p:ph type="ftr" sz="quarter" idx="11"/>
          </p:nvPr>
        </p:nvSpPr>
        <p:spPr/>
        <p:txBody>
          <a:bodyPr/>
          <a:lstStyle/>
          <a:p>
            <a:endParaRPr lang="en-IN"/>
          </a:p>
        </p:txBody>
      </p:sp>
      <p:cxnSp>
        <p:nvCxnSpPr>
          <p:cNvPr id="15" name="Straight Connector 14"/>
          <p:cNvCxnSpPr/>
          <p:nvPr/>
        </p:nvCxnSpPr>
        <p:spPr>
          <a:xfrm>
            <a:off x="1780777"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1880136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bg bwMode="ltGray">
      <p:bgPr>
        <a:blipFill dpi="0" rotWithShape="1">
          <a:blip r:embed="rId2" cstate="screen">
            <a:alphaModFix amt="45000"/>
            <a:lum/>
            <a:extLst>
              <a:ext uri="{28A0092B-C50C-407E-A947-70E740481C1C}">
                <a14:useLocalDpi xmlns=""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92239" y="2161853"/>
            <a:ext cx="4645152" cy="3448595"/>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6258679" y="2168318"/>
            <a:ext cx="4645152" cy="344152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CF32A7CB-2893-4D7A-BA12-3813E83555FB}" type="datetime1">
              <a:rPr lang="en-IN" smtClean="0"/>
              <a:t>09-04-2021</a:t>
            </a:fld>
            <a:endParaRPr lang="en-IN"/>
          </a:p>
        </p:txBody>
      </p:sp>
      <p:sp>
        <p:nvSpPr>
          <p:cNvPr id="6" name="Footer Placeholder 5"/>
          <p:cNvSpPr>
            <a:spLocks noGrp="1"/>
          </p:cNvSpPr>
          <p:nvPr>
            <p:ph type="ftr" sz="quarter" idx="11"/>
          </p:nvPr>
        </p:nvSpPr>
        <p:spPr/>
        <p:txBody>
          <a:bodyPr/>
          <a:lstStyle/>
          <a:p>
            <a:endParaRPr lang="en-IN"/>
          </a:p>
        </p:txBody>
      </p:sp>
      <p:cxnSp>
        <p:nvCxnSpPr>
          <p:cNvPr id="9" name="Straight Connector 8">
            <a:extLst>
              <a:ext uri="{FF2B5EF4-FFF2-40B4-BE49-F238E27FC236}">
                <a16:creationId xmlns="" xmlns:a16="http://schemas.microsoft.com/office/drawing/2014/main" id="{4715607D-9DE2-4687-AAF8-EF2427252A90}"/>
              </a:ext>
            </a:extLst>
          </p:cNvPr>
          <p:cNvCxnSpPr/>
          <p:nvPr/>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 xmlns:a16="http://schemas.microsoft.com/office/drawing/2014/main" id="{2F96D46B-C1B8-46AB-87DF-61A8058B1F42}"/>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 xmlns:p14="http://schemas.microsoft.com/office/powerpoint/2010/main" val="277750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bg bwMode="ltGray">
      <p:bgPr>
        <a:blipFill dpi="0" rotWithShape="1">
          <a:blip r:embed="rId2" cstate="screen">
            <a:alphaModFix amt="45000"/>
            <a:lum/>
            <a:extLst>
              <a:ext uri="{28A0092B-C50C-407E-A947-70E740481C1C}">
                <a14:useLocalDpi xmlns=""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87315" y="1950795"/>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1287315" y="2755515"/>
            <a:ext cx="4645152" cy="2644457"/>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6252486" y="1954249"/>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6252486" y="2752737"/>
            <a:ext cx="4645152" cy="2637371"/>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13A4F65A-E25F-4AFC-A672-539BE0914ADE}" type="datetime1">
              <a:rPr lang="en-IN" smtClean="0"/>
              <a:t>09-04-2021</a:t>
            </a:fld>
            <a:endParaRPr lang="en-IN"/>
          </a:p>
        </p:txBody>
      </p:sp>
      <p:sp>
        <p:nvSpPr>
          <p:cNvPr id="8" name="Footer Placeholder 7"/>
          <p:cNvSpPr>
            <a:spLocks noGrp="1"/>
          </p:cNvSpPr>
          <p:nvPr>
            <p:ph type="ftr" sz="quarter" idx="11"/>
          </p:nvPr>
        </p:nvSpPr>
        <p:spPr/>
        <p:txBody>
          <a:bodyPr/>
          <a:lstStyle/>
          <a:p>
            <a:endParaRPr lang="en-IN"/>
          </a:p>
        </p:txBody>
      </p:sp>
      <p:cxnSp>
        <p:nvCxnSpPr>
          <p:cNvPr id="11" name="Straight Connector 10">
            <a:extLst>
              <a:ext uri="{FF2B5EF4-FFF2-40B4-BE49-F238E27FC236}">
                <a16:creationId xmlns="" xmlns:a16="http://schemas.microsoft.com/office/drawing/2014/main" id="{C384AA55-1960-47F4-BA3C-E97A6F2D0B19}"/>
              </a:ext>
            </a:extLst>
          </p:cNvPr>
          <p:cNvCxnSpPr/>
          <p:nvPr/>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Title 8">
            <a:extLst>
              <a:ext uri="{FF2B5EF4-FFF2-40B4-BE49-F238E27FC236}">
                <a16:creationId xmlns="" xmlns:a16="http://schemas.microsoft.com/office/drawing/2014/main" id="{09471694-1220-4CFC-A31F-622E5D3DE2D5}"/>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 xmlns:p14="http://schemas.microsoft.com/office/powerpoint/2010/main" val="981749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bg bwMode="ltGray">
      <p:bgPr>
        <a:blipFill dpi="0" rotWithShape="1">
          <a:blip r:embed="rId2" cstate="screen">
            <a:alphaModFix amt="45000"/>
            <a:lum/>
            <a:extLst>
              <a:ext uri="{28A0092B-C50C-407E-A947-70E740481C1C}">
                <a14:useLocalDpi xmlns=""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F79F476-7764-420B-BAC3-E388C316DF2C}" type="datetime1">
              <a:rPr lang="en-IN" smtClean="0"/>
              <a:t>09-04-2021</a:t>
            </a:fld>
            <a:endParaRPr lang="en-IN"/>
          </a:p>
        </p:txBody>
      </p:sp>
      <p:sp>
        <p:nvSpPr>
          <p:cNvPr id="4" name="Footer Placeholder 3"/>
          <p:cNvSpPr>
            <a:spLocks noGrp="1"/>
          </p:cNvSpPr>
          <p:nvPr>
            <p:ph type="ftr" sz="quarter" idx="11"/>
          </p:nvPr>
        </p:nvSpPr>
        <p:spPr/>
        <p:txBody>
          <a:bodyPr/>
          <a:lstStyle/>
          <a:p>
            <a:endParaRPr lang="en-IN"/>
          </a:p>
        </p:txBody>
      </p:sp>
      <p:cxnSp>
        <p:nvCxnSpPr>
          <p:cNvPr id="7" name="Straight Connector 6">
            <a:extLst>
              <a:ext uri="{FF2B5EF4-FFF2-40B4-BE49-F238E27FC236}">
                <a16:creationId xmlns="" xmlns:a16="http://schemas.microsoft.com/office/drawing/2014/main" id="{FFB55B52-B62C-4800-AAC1-B15AF2FE1F45}"/>
              </a:ext>
            </a:extLst>
          </p:cNvPr>
          <p:cNvCxnSpPr/>
          <p:nvPr/>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le 4">
            <a:extLst>
              <a:ext uri="{FF2B5EF4-FFF2-40B4-BE49-F238E27FC236}">
                <a16:creationId xmlns="" xmlns:a16="http://schemas.microsoft.com/office/drawing/2014/main" id="{3DF0054B-B64C-418E-A1B8-428EE4A1DB50}"/>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 xmlns:p14="http://schemas.microsoft.com/office/powerpoint/2010/main" val="453955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itle Only">
    <p:bg bwMode="ltGray">
      <p:bgPr>
        <a:blipFill dpi="0" rotWithShape="1">
          <a:blip r:embed="rId2" cstate="screen">
            <a:alphaModFix amt="45000"/>
            <a:lum/>
            <a:extLst>
              <a:ext uri="{28A0092B-C50C-407E-A947-70E740481C1C}">
                <a14:useLocalDpi xmlns=""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B126D24-BF12-4169-977C-7B9391419789}" type="datetime1">
              <a:rPr lang="en-IN" smtClean="0"/>
              <a:t>09-04-2021</a:t>
            </a:fld>
            <a:endParaRPr lang="en-IN"/>
          </a:p>
        </p:txBody>
      </p:sp>
      <p:sp>
        <p:nvSpPr>
          <p:cNvPr id="4" name="Footer Placeholder 3"/>
          <p:cNvSpPr>
            <a:spLocks noGrp="1"/>
          </p:cNvSpPr>
          <p:nvPr>
            <p:ph type="ftr" sz="quarter" idx="11"/>
          </p:nvPr>
        </p:nvSpPr>
        <p:spPr/>
        <p:txBody>
          <a:bodyPr/>
          <a:lstStyle/>
          <a:p>
            <a:endParaRPr lang="en-IN"/>
          </a:p>
        </p:txBody>
      </p:sp>
      <p:cxnSp>
        <p:nvCxnSpPr>
          <p:cNvPr id="7" name="Straight Connector 6">
            <a:extLst>
              <a:ext uri="{FF2B5EF4-FFF2-40B4-BE49-F238E27FC236}">
                <a16:creationId xmlns="" xmlns:a16="http://schemas.microsoft.com/office/drawing/2014/main" id="{FFB55B52-B62C-4800-AAC1-B15AF2FE1F45}"/>
              </a:ext>
            </a:extLst>
          </p:cNvPr>
          <p:cNvCxnSpPr/>
          <p:nvPr/>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le 4">
            <a:extLst>
              <a:ext uri="{FF2B5EF4-FFF2-40B4-BE49-F238E27FC236}">
                <a16:creationId xmlns="" xmlns:a16="http://schemas.microsoft.com/office/drawing/2014/main" id="{3DF0054B-B64C-418E-A1B8-428EE4A1DB50}"/>
              </a:ext>
            </a:extLst>
          </p:cNvPr>
          <p:cNvSpPr>
            <a:spLocks noGrp="1"/>
          </p:cNvSpPr>
          <p:nvPr>
            <p:ph type="title"/>
          </p:nvPr>
        </p:nvSpPr>
        <p:spPr/>
        <p:txBody>
          <a:bodyPr/>
          <a:lstStyle/>
          <a:p>
            <a:r>
              <a:rPr lang="en-US" noProof="0" smtClean="0"/>
              <a:t>Click to edit Master title style</a:t>
            </a:r>
            <a:endParaRPr lang="en-US" noProof="0"/>
          </a:p>
        </p:txBody>
      </p:sp>
      <p:sp>
        <p:nvSpPr>
          <p:cNvPr id="6" name="Text Placeholder 5">
            <a:extLst>
              <a:ext uri="{FF2B5EF4-FFF2-40B4-BE49-F238E27FC236}">
                <a16:creationId xmlns="" xmlns:a16="http://schemas.microsoft.com/office/drawing/2014/main" id="{A5A680F6-C147-410B-94DF-19850752D7DF}"/>
              </a:ext>
            </a:extLst>
          </p:cNvPr>
          <p:cNvSpPr>
            <a:spLocks noGrp="1"/>
          </p:cNvSpPr>
          <p:nvPr>
            <p:ph type="body" sz="quarter" idx="12"/>
          </p:nvPr>
        </p:nvSpPr>
        <p:spPr>
          <a:xfrm>
            <a:off x="1694656" y="1865037"/>
            <a:ext cx="8802688" cy="3127927"/>
          </a:xfrm>
        </p:spPr>
        <p:txBody>
          <a:bodyPr anchor="ctr">
            <a:normAutofit/>
          </a:bodyPr>
          <a:lstStyle>
            <a:lvl1pPr marL="0" indent="0" algn="ctr">
              <a:buNone/>
              <a:defRPr sz="6000"/>
            </a:lvl1pPr>
            <a:lvl2pPr marL="457200" indent="0">
              <a:buNone/>
              <a:defRPr/>
            </a:lvl2pPr>
          </a:lstStyle>
          <a:p>
            <a:pPr lvl="0"/>
            <a:r>
              <a:rPr lang="en-US" noProof="0" smtClean="0"/>
              <a:t>Click to edit Master text styles</a:t>
            </a:r>
          </a:p>
        </p:txBody>
      </p:sp>
    </p:spTree>
    <p:extLst>
      <p:ext uri="{BB962C8B-B14F-4D97-AF65-F5344CB8AC3E}">
        <p14:creationId xmlns="" xmlns:p14="http://schemas.microsoft.com/office/powerpoint/2010/main" val="4010242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bwMode="ltGray">
      <p:bgPr>
        <a:blipFill dpi="0" rotWithShape="1">
          <a:blip r:embed="rId2" cstate="screen">
            <a:alphaModFix amt="45000"/>
            <a:lum/>
            <a:extLst>
              <a:ext uri="{28A0092B-C50C-407E-A947-70E740481C1C}">
                <a14:useLocalDpi xmlns=""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71D4E5-6377-42A6-85F4-5AE2F7A6A2C4}" type="datetime1">
              <a:rPr lang="en-IN" smtClean="0"/>
              <a:t>09-04-2021</a:t>
            </a:fld>
            <a:endParaRPr lang="en-IN"/>
          </a:p>
        </p:txBody>
      </p:sp>
      <p:sp>
        <p:nvSpPr>
          <p:cNvPr id="3" name="Footer Placeholder 2"/>
          <p:cNvSpPr>
            <a:spLocks noGrp="1"/>
          </p:cNvSpPr>
          <p:nvPr>
            <p:ph type="ftr" sz="quarter" idx="11"/>
          </p:nvPr>
        </p:nvSpPr>
        <p:spPr/>
        <p:txBody>
          <a:bodyPr/>
          <a:lstStyle/>
          <a:p>
            <a:endParaRPr lang="en-IN"/>
          </a:p>
        </p:txBody>
      </p:sp>
    </p:spTree>
    <p:extLst>
      <p:ext uri="{BB962C8B-B14F-4D97-AF65-F5344CB8AC3E}">
        <p14:creationId xmlns="" xmlns:p14="http://schemas.microsoft.com/office/powerpoint/2010/main" val="3771245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with Caption">
    <p:bg bwMode="ltGray">
      <p:bgPr>
        <a:blipFill dpi="0" rotWithShape="1">
          <a:blip r:embed="rId2" cstate="screen">
            <a:alphaModFix amt="45000"/>
            <a:lum/>
            <a:extLst>
              <a:ext uri="{28A0092B-C50C-407E-A947-70E740481C1C}">
                <a14:useLocalDpi xmlns=""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5246" y="1645522"/>
            <a:ext cx="5807176" cy="3840852"/>
          </a:xfrm>
        </p:spPr>
        <p:txBody>
          <a:bodyPr anchor="ct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1290909" y="1645522"/>
            <a:ext cx="3600000" cy="383672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E862D6C0-F1C5-4B2D-9D55-C7FFEEB62A20}" type="datetime1">
              <a:rPr lang="en-IN" smtClean="0"/>
              <a:t>09-04-2021</a:t>
            </a:fld>
            <a:endParaRPr lang="en-IN"/>
          </a:p>
        </p:txBody>
      </p:sp>
      <p:sp>
        <p:nvSpPr>
          <p:cNvPr id="6" name="Footer Placeholder 5"/>
          <p:cNvSpPr>
            <a:spLocks noGrp="1"/>
          </p:cNvSpPr>
          <p:nvPr>
            <p:ph type="ftr" sz="quarter" idx="11"/>
          </p:nvPr>
        </p:nvSpPr>
        <p:spPr/>
        <p:txBody>
          <a:bodyPr/>
          <a:lstStyle/>
          <a:p>
            <a:endParaRPr lang="en-IN"/>
          </a:p>
        </p:txBody>
      </p:sp>
      <p:cxnSp>
        <p:nvCxnSpPr>
          <p:cNvPr id="9" name="Straight Connector 8">
            <a:extLst>
              <a:ext uri="{FF2B5EF4-FFF2-40B4-BE49-F238E27FC236}">
                <a16:creationId xmlns="" xmlns:a16="http://schemas.microsoft.com/office/drawing/2014/main" id="{6CC09F73-0AD6-4A1E-A331-75A00B808982}"/>
              </a:ext>
            </a:extLst>
          </p:cNvPr>
          <p:cNvCxnSpPr/>
          <p:nvPr/>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 xmlns:a16="http://schemas.microsoft.com/office/drawing/2014/main" id="{1B74F78C-6D32-47C3-ABB2-6E7092A9C4A3}"/>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 xmlns:p14="http://schemas.microsoft.com/office/powerpoint/2010/main" val="3281653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cstate="screen">
            <a:alphaModFix amt="45000"/>
            <a:lum/>
            <a:extLst>
              <a:ext uri="{28A0092B-C50C-407E-A947-70E740481C1C}">
                <a14:useLocalDpi xmlns=""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cstate="screen">
            <a:extLst>
              <a:ext uri="{BEBA8EAE-BF5A-486C-A8C5-ECC9F3942E4B}">
                <a14:imgProps xmlns="" xmlns:a14="http://schemas.microsoft.com/office/drawing/2010/main">
                  <a14:imgLayer r:embed="rId15">
                    <a14:imgEffect>
                      <a14:brightnessContrast contrast="40000"/>
                    </a14:imgEffect>
                  </a14:imgLayer>
                </a14:imgProps>
              </a:ext>
              <a:ext uri="{28A0092B-C50C-407E-A947-70E740481C1C}">
                <a14:useLocalDpi xmlns="" xmlns:a14="http://schemas.microsoft.com/office/drawing/2010/main"/>
              </a:ext>
            </a:extLst>
          </a:blip>
          <a:srcRect b="-1562"/>
          <a:stretch/>
        </p:blipFill>
        <p:spPr bwMode="black">
          <a:xfrm>
            <a:off x="0" y="6126480"/>
            <a:ext cx="12192000" cy="742950"/>
          </a:xfrm>
          <a:prstGeom prst="rect">
            <a:avLst/>
          </a:prstGeom>
        </p:spPr>
      </p:pic>
      <p:sp>
        <p:nvSpPr>
          <p:cNvPr id="2" name="Title Placeholder 1"/>
          <p:cNvSpPr>
            <a:spLocks noGrp="1"/>
          </p:cNvSpPr>
          <p:nvPr>
            <p:ph type="title"/>
          </p:nvPr>
        </p:nvSpPr>
        <p:spPr>
          <a:xfrm>
            <a:off x="1294363" y="804519"/>
            <a:ext cx="9603275" cy="1049235"/>
          </a:xfrm>
          <a:prstGeom prst="rect">
            <a:avLst/>
          </a:prstGeom>
        </p:spPr>
        <p:txBody>
          <a:bodyPr vert="horz" lIns="91440" tIns="45720" rIns="91440" bIns="45720" rtlCol="0" anchor="t">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1294363" y="2015732"/>
            <a:ext cx="9603275" cy="3450613"/>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396923" y="6340793"/>
            <a:ext cx="3500715" cy="309201"/>
          </a:xfrm>
          <a:prstGeom prst="rect">
            <a:avLst/>
          </a:prstGeom>
        </p:spPr>
        <p:txBody>
          <a:bodyPr vert="horz" lIns="91440" tIns="45720" rIns="91440" bIns="45720" rtlCol="0" anchor="ctr"/>
          <a:lstStyle>
            <a:lvl1pPr algn="r">
              <a:defRPr sz="1000">
                <a:solidFill>
                  <a:schemeClr val="bg1"/>
                </a:solidFill>
              </a:defRPr>
            </a:lvl1pPr>
          </a:lstStyle>
          <a:p>
            <a:fld id="{C65D9845-98E5-40E0-9016-FC8A245039A3}" type="datetime1">
              <a:rPr lang="en-IN" smtClean="0"/>
              <a:t>09-04-2021</a:t>
            </a:fld>
            <a:endParaRPr lang="en-IN"/>
          </a:p>
        </p:txBody>
      </p:sp>
      <p:sp>
        <p:nvSpPr>
          <p:cNvPr id="5" name="Footer Placeholder 4"/>
          <p:cNvSpPr>
            <a:spLocks noGrp="1"/>
          </p:cNvSpPr>
          <p:nvPr>
            <p:ph type="ftr" sz="quarter" idx="3"/>
          </p:nvPr>
        </p:nvSpPr>
        <p:spPr>
          <a:xfrm>
            <a:off x="1294364" y="6339730"/>
            <a:ext cx="5938836" cy="309201"/>
          </a:xfrm>
          <a:prstGeom prst="rect">
            <a:avLst/>
          </a:prstGeom>
        </p:spPr>
        <p:txBody>
          <a:bodyPr vert="horz" lIns="91440" tIns="45720" rIns="91440" bIns="45720" rtlCol="0" anchor="ctr"/>
          <a:lstStyle>
            <a:lvl1pPr algn="l">
              <a:defRPr sz="1000">
                <a:solidFill>
                  <a:schemeClr val="bg1"/>
                </a:solidFill>
              </a:defRPr>
            </a:lvl1pPr>
          </a:lstStyle>
          <a:p>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87587054"/>
      </p:ext>
    </p:extLst>
  </p:cSld>
  <p:clrMap bg1="lt1" tx1="dk1" bg2="lt2" tx2="dk2" accent1="accent1" accent2="accent2" accent3="accent3" accent4="accent4" accent5="accent5" accent6="accent6" hlink="hlink" folHlink="folHlink"/>
  <p:sldLayoutIdLst>
    <p:sldLayoutId id="2147483928" r:id="rId1"/>
    <p:sldLayoutId id="2147483929"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53CFB0FA-77AE-4A02-851C-F0C142C52D0D}"/>
              </a:ext>
            </a:extLst>
          </p:cNvPr>
          <p:cNvSpPr txBox="1">
            <a:spLocks/>
          </p:cNvSpPr>
          <p:nvPr/>
        </p:nvSpPr>
        <p:spPr>
          <a:xfrm>
            <a:off x="2640309" y="2247292"/>
            <a:ext cx="8115208" cy="1908250"/>
          </a:xfrm>
          <a:prstGeom prst="rect">
            <a:avLst/>
          </a:prstGeom>
          <a:ln>
            <a:solidFill>
              <a:schemeClr val="accent2"/>
            </a:solidFill>
          </a:ln>
          <a:effectLst>
            <a:innerShdw blurRad="114300">
              <a:prstClr val="black"/>
            </a:innerShdw>
            <a:softEdge rad="12700"/>
          </a:effectLst>
          <a:scene3d>
            <a:camera prst="obliqueTopRight"/>
            <a:lightRig rig="threePt" dir="t"/>
          </a:scene3d>
          <a:sp3d>
            <a:bevelT prst="convex"/>
          </a:sp3d>
        </p:spPr>
        <p:style>
          <a:lnRef idx="1">
            <a:schemeClr val="accent3"/>
          </a:lnRef>
          <a:fillRef idx="1002">
            <a:schemeClr val="lt2"/>
          </a:fillRef>
          <a:effectRef idx="1">
            <a:schemeClr val="accent3"/>
          </a:effectRef>
          <a:fontRef idx="minor">
            <a:schemeClr val="dk1"/>
          </a:fontRef>
        </p:style>
        <p:txBody>
          <a:bodyPr vert="horz" lIns="91440" tIns="45720" rIns="91440" bIns="45720" rtlCol="0" anchor="ctr">
            <a:normAutofit fontScale="975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IN" sz="5400" b="1" i="1" u="none" strike="noStrike" kern="1200" cap="none" spc="0" normalizeH="0" baseline="0" noProof="0" dirty="0" smtClean="0">
                <a:ln w="0">
                  <a:solidFill>
                    <a:srgbClr val="002060"/>
                  </a:solidFill>
                </a:ln>
                <a:solidFill>
                  <a:schemeClr val="accent2"/>
                </a:solidFill>
                <a:effectLst>
                  <a:glow rad="63500">
                    <a:schemeClr val="accent2">
                      <a:satMod val="175000"/>
                      <a:alpha val="40000"/>
                    </a:schemeClr>
                  </a:glow>
                  <a:reflection blurRad="6350" stA="53000" endA="300" endPos="35500" dir="5400000" sy="-90000" algn="bl" rotWithShape="0"/>
                </a:effectLst>
                <a:uLnTx/>
                <a:uFillTx/>
                <a:latin typeface="+mn-lt"/>
                <a:ea typeface="+mn-ea"/>
                <a:cs typeface="+mn-cs"/>
              </a:rPr>
              <a:t>Breast</a:t>
            </a:r>
            <a:r>
              <a:rPr kumimoji="0" lang="en-IN" sz="5400" b="1" i="1" u="none" strike="noStrike" kern="1200" cap="none" spc="0" normalizeH="0" noProof="0" dirty="0" smtClean="0">
                <a:ln w="0">
                  <a:solidFill>
                    <a:srgbClr val="002060"/>
                  </a:solidFill>
                </a:ln>
                <a:solidFill>
                  <a:schemeClr val="accent2"/>
                </a:solidFill>
                <a:effectLst>
                  <a:glow rad="63500">
                    <a:schemeClr val="accent2">
                      <a:satMod val="175000"/>
                      <a:alpha val="40000"/>
                    </a:schemeClr>
                  </a:glow>
                  <a:reflection blurRad="6350" stA="53000" endA="300" endPos="35500" dir="5400000" sy="-90000" algn="bl" rotWithShape="0"/>
                </a:effectLst>
                <a:uLnTx/>
                <a:uFillTx/>
                <a:latin typeface="+mn-lt"/>
                <a:ea typeface="+mn-ea"/>
                <a:cs typeface="+mn-cs"/>
              </a:rPr>
              <a:t> Cancer </a:t>
            </a:r>
          </a:p>
        </p:txBody>
      </p:sp>
      <p:sp>
        <p:nvSpPr>
          <p:cNvPr id="11" name="Subtitle 2">
            <a:extLst>
              <a:ext uri="{FF2B5EF4-FFF2-40B4-BE49-F238E27FC236}">
                <a16:creationId xmlns="" xmlns:a16="http://schemas.microsoft.com/office/drawing/2014/main" id="{2303CF42-60ED-42A0-8901-8D93B427C924}"/>
              </a:ext>
            </a:extLst>
          </p:cNvPr>
          <p:cNvSpPr txBox="1">
            <a:spLocks/>
          </p:cNvSpPr>
          <p:nvPr/>
        </p:nvSpPr>
        <p:spPr>
          <a:xfrm>
            <a:off x="2272420" y="4535788"/>
            <a:ext cx="8784907" cy="1312087"/>
          </a:xfrm>
          <a:prstGeom prst="rect">
            <a:avLst/>
          </a:prstGeom>
          <a:solidFill>
            <a:schemeClr val="bg1">
              <a:lumMod val="85000"/>
            </a:schemeClr>
          </a:solidFill>
          <a:effectLst>
            <a:innerShdw blurRad="114300">
              <a:prstClr val="black"/>
            </a:innerShdw>
          </a:effectLst>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p>
            <a:pPr lvl="0" algn="ctr">
              <a:lnSpc>
                <a:spcPct val="150000"/>
              </a:lnSpc>
              <a:spcBef>
                <a:spcPct val="0"/>
              </a:spcBef>
              <a:defRPr/>
            </a:pPr>
            <a:r>
              <a:rPr lang="en-IN" sz="4800" b="1" i="1" dirty="0" smtClean="0">
                <a:ln w="0">
                  <a:solidFill>
                    <a:srgbClr val="002060"/>
                  </a:solidFill>
                </a:ln>
                <a:solidFill>
                  <a:schemeClr val="accent1">
                    <a:lumMod val="50000"/>
                  </a:schemeClr>
                </a:solidFill>
                <a:effectLst>
                  <a:glow rad="63500">
                    <a:schemeClr val="accent2">
                      <a:satMod val="175000"/>
                      <a:alpha val="40000"/>
                    </a:schemeClr>
                  </a:glow>
                  <a:reflection blurRad="6350" stA="53000" endA="300" endPos="35500" dir="5400000" sy="-90000" algn="bl" rotWithShape="0"/>
                </a:effectLst>
              </a:rPr>
              <a:t>Machine Learning Model</a:t>
            </a:r>
            <a:endParaRPr lang="en-IN" sz="4800" b="1" i="1" dirty="0">
              <a:ln w="0">
                <a:solidFill>
                  <a:srgbClr val="002060"/>
                </a:solidFill>
              </a:ln>
              <a:solidFill>
                <a:schemeClr val="accent1">
                  <a:lumMod val="50000"/>
                </a:schemeClr>
              </a:solidFill>
              <a:effectLst>
                <a:glow rad="63500">
                  <a:schemeClr val="accent2">
                    <a:satMod val="175000"/>
                    <a:alpha val="40000"/>
                  </a:schemeClr>
                </a:glow>
                <a:reflection blurRad="6350" stA="53000" endA="300" endPos="35500" dir="5400000" sy="-90000" algn="bl" rotWithShape="0"/>
              </a:effectLst>
            </a:endParaRPr>
          </a:p>
        </p:txBody>
      </p:sp>
      <p:pic>
        <p:nvPicPr>
          <p:cNvPr id="5" name="Google Shape;101;p1"/>
          <p:cNvPicPr preferRelativeResize="0"/>
          <p:nvPr/>
        </p:nvPicPr>
        <p:blipFill rotWithShape="1">
          <a:blip r:embed="rId2" cstate="print">
            <a:alphaModFix/>
          </a:blip>
          <a:srcRect/>
          <a:stretch/>
        </p:blipFill>
        <p:spPr>
          <a:xfrm>
            <a:off x="2735116" y="272638"/>
            <a:ext cx="8049624" cy="160889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 xmlns:p14="http://schemas.microsoft.com/office/powerpoint/2010/main" val="849343262"/>
      </p:ext>
    </p:extLst>
  </p:cSld>
  <p:clrMapOvr>
    <a:masterClrMapping/>
  </p:clrMapOvr>
  <p:transition spd="med">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1" y="2232090"/>
            <a:ext cx="8573712" cy="4241137"/>
          </a:xfrm>
        </p:spPr>
        <p:txBody>
          <a:bodyPr>
            <a:normAutofit fontScale="92500" lnSpcReduction="10000"/>
          </a:bodyPr>
          <a:lstStyle/>
          <a:p>
            <a:r>
              <a:rPr lang="en-US" sz="2000" dirty="0" smtClean="0">
                <a:solidFill>
                  <a:schemeClr val="tx1"/>
                </a:solidFill>
              </a:rPr>
              <a:t>The </a:t>
            </a:r>
            <a:r>
              <a:rPr lang="en-US" sz="2000" b="1" dirty="0" smtClean="0">
                <a:solidFill>
                  <a:schemeClr val="tx1"/>
                </a:solidFill>
              </a:rPr>
              <a:t>Accuracy</a:t>
            </a:r>
            <a:r>
              <a:rPr lang="en-US" sz="2000" dirty="0" smtClean="0">
                <a:solidFill>
                  <a:schemeClr val="tx1"/>
                </a:solidFill>
              </a:rPr>
              <a:t> of a </a:t>
            </a:r>
            <a:r>
              <a:rPr lang="en-US" sz="2000" b="1" dirty="0" smtClean="0">
                <a:solidFill>
                  <a:schemeClr val="tx1"/>
                </a:solidFill>
              </a:rPr>
              <a:t>machine learning</a:t>
            </a:r>
            <a:r>
              <a:rPr lang="en-US" sz="2000" dirty="0" smtClean="0">
                <a:solidFill>
                  <a:schemeClr val="tx1"/>
                </a:solidFill>
              </a:rPr>
              <a:t> classification algorithm is one way to measure how often the algorithm classifies a data point correctly. </a:t>
            </a:r>
          </a:p>
          <a:p>
            <a:r>
              <a:rPr lang="en-US" sz="2000" b="1" dirty="0" smtClean="0">
                <a:solidFill>
                  <a:schemeClr val="tx1"/>
                </a:solidFill>
              </a:rPr>
              <a:t>Accuracy</a:t>
            </a:r>
            <a:r>
              <a:rPr lang="en-US" sz="2000" dirty="0" smtClean="0">
                <a:solidFill>
                  <a:schemeClr val="tx1"/>
                </a:solidFill>
              </a:rPr>
              <a:t> is the number of correctly predicted data points out of all the data points.</a:t>
            </a:r>
          </a:p>
          <a:p>
            <a:endParaRPr lang="en-US" sz="2000" dirty="0" smtClean="0">
              <a:solidFill>
                <a:schemeClr val="tx1"/>
              </a:solidFill>
            </a:endParaRPr>
          </a:p>
          <a:p>
            <a:r>
              <a:rPr lang="en-US" sz="2000" dirty="0" smtClean="0">
                <a:solidFill>
                  <a:schemeClr val="tx1"/>
                </a:solidFill>
              </a:rPr>
              <a:t>Accuracy in Breast Cancer Class Prediction :</a:t>
            </a:r>
          </a:p>
          <a:p>
            <a:pPr>
              <a:buNone/>
            </a:pPr>
            <a:r>
              <a:rPr lang="en-US" sz="2000" dirty="0" smtClean="0">
                <a:solidFill>
                  <a:schemeClr val="tx1"/>
                </a:solidFill>
              </a:rPr>
              <a:t>     </a:t>
            </a:r>
            <a:r>
              <a:rPr lang="en-US" sz="2000" b="1" dirty="0" smtClean="0">
                <a:solidFill>
                  <a:schemeClr val="tx1"/>
                </a:solidFill>
              </a:rPr>
              <a:t>Acc = 97.14285714285714 %</a:t>
            </a:r>
          </a:p>
          <a:p>
            <a:r>
              <a:rPr lang="en-US" sz="2000" dirty="0" smtClean="0">
                <a:solidFill>
                  <a:schemeClr val="tx1"/>
                </a:solidFill>
              </a:rPr>
              <a:t>This shows that 97% of the Predicted Class Values are similar to the Real Class Values.</a:t>
            </a:r>
          </a:p>
          <a:p>
            <a:pPr>
              <a:buNone/>
            </a:pPr>
            <a:r>
              <a:rPr lang="en-US" sz="2000" b="1" dirty="0" smtClean="0">
                <a:solidFill>
                  <a:schemeClr val="tx1"/>
                </a:solidFill>
              </a:rPr>
              <a:t>  </a:t>
            </a:r>
            <a:endParaRPr lang="en-US" sz="2000" dirty="0" smtClean="0">
              <a:solidFill>
                <a:schemeClr val="tx1"/>
              </a:solidFill>
            </a:endParaRPr>
          </a:p>
          <a:p>
            <a:pPr>
              <a:buNone/>
            </a:pPr>
            <a:endParaRPr lang="en-US" sz="2000" dirty="0" smtClean="0">
              <a:solidFill>
                <a:schemeClr val="tx1"/>
              </a:solidFill>
            </a:endParaRPr>
          </a:p>
          <a:p>
            <a:pPr>
              <a:buNone/>
            </a:pPr>
            <a:endParaRPr lang="en-US" sz="2000" b="1" dirty="0" smtClean="0">
              <a:solidFill>
                <a:schemeClr val="tx1"/>
              </a:solidFill>
            </a:endParaRPr>
          </a:p>
          <a:p>
            <a:endParaRPr lang="en-US" sz="2000" dirty="0" smtClean="0"/>
          </a:p>
          <a:p>
            <a:endParaRPr lang="en-US" sz="2000" dirty="0"/>
          </a:p>
        </p:txBody>
      </p:sp>
      <p:sp>
        <p:nvSpPr>
          <p:cNvPr id="2" name="Title 1"/>
          <p:cNvSpPr>
            <a:spLocks noGrp="1"/>
          </p:cNvSpPr>
          <p:nvPr>
            <p:ph type="title"/>
          </p:nvPr>
        </p:nvSpPr>
        <p:spPr>
          <a:xfrm>
            <a:off x="2842308" y="910438"/>
            <a:ext cx="7733330" cy="758874"/>
          </a:xfrm>
        </p:spPr>
        <p:style>
          <a:lnRef idx="1">
            <a:schemeClr val="accent3"/>
          </a:lnRef>
          <a:fillRef idx="2">
            <a:schemeClr val="accent3"/>
          </a:fillRef>
          <a:effectRef idx="1">
            <a:schemeClr val="accent3"/>
          </a:effectRef>
          <a:fontRef idx="minor">
            <a:schemeClr val="dk1"/>
          </a:fontRef>
        </p:style>
        <p:txBody>
          <a:bodyPr anchor="t">
            <a:noAutofit/>
          </a:bodyPr>
          <a:lstStyle/>
          <a:p>
            <a:r>
              <a:rPr lang="en-US" sz="4400" dirty="0" smtClean="0">
                <a:latin typeface="Stencil" pitchFamily="82" charset="0"/>
              </a:rPr>
              <a:t>A</a:t>
            </a:r>
            <a:r>
              <a:rPr lang="en-US" dirty="0" smtClean="0">
                <a:latin typeface="Stencil" pitchFamily="82" charset="0"/>
              </a:rPr>
              <a:t>ccuracy </a:t>
            </a:r>
            <a:r>
              <a:rPr lang="en-US" sz="4400" dirty="0" smtClean="0">
                <a:latin typeface="Stencil" pitchFamily="82" charset="0"/>
              </a:rPr>
              <a:t>S</a:t>
            </a:r>
            <a:r>
              <a:rPr lang="en-US" dirty="0" smtClean="0">
                <a:latin typeface="Stencil" pitchFamily="82" charset="0"/>
              </a:rPr>
              <a:t>core</a:t>
            </a:r>
            <a:endParaRPr lang="en-US" dirty="0">
              <a:latin typeface="Stencil" pitchFamily="82" charset="0"/>
            </a:endParaRPr>
          </a:p>
        </p:txBody>
      </p:sp>
    </p:spTree>
  </p:cSld>
  <p:clrMapOvr>
    <a:masterClrMapping/>
  </p:clrMapOvr>
  <p:transition spd="med">
    <p:checke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1" y="2232091"/>
            <a:ext cx="8573712" cy="3777622"/>
          </a:xfrm>
        </p:spPr>
        <p:txBody>
          <a:bodyPr>
            <a:normAutofit/>
          </a:bodyPr>
          <a:lstStyle/>
          <a:p>
            <a:r>
              <a:rPr lang="en-US" sz="2000" dirty="0" smtClean="0">
                <a:solidFill>
                  <a:schemeClr val="tx1"/>
                </a:solidFill>
              </a:rPr>
              <a:t>This is the Comparison of the Predicted Class values which were derived through the SVM machine learning model to that of the Real Class values present in the Breast Cancer Dataset.</a:t>
            </a:r>
          </a:p>
          <a:p>
            <a:endParaRPr lang="en-US" sz="2000" dirty="0" smtClean="0"/>
          </a:p>
          <a:p>
            <a:endParaRPr lang="en-US" sz="2000" dirty="0"/>
          </a:p>
        </p:txBody>
      </p:sp>
      <p:sp>
        <p:nvSpPr>
          <p:cNvPr id="2" name="Title 1"/>
          <p:cNvSpPr>
            <a:spLocks noGrp="1"/>
          </p:cNvSpPr>
          <p:nvPr>
            <p:ph type="title"/>
          </p:nvPr>
        </p:nvSpPr>
        <p:spPr>
          <a:xfrm>
            <a:off x="2426329" y="910438"/>
            <a:ext cx="8149309" cy="758874"/>
          </a:xfrm>
        </p:spPr>
        <p:style>
          <a:lnRef idx="1">
            <a:schemeClr val="accent3"/>
          </a:lnRef>
          <a:fillRef idx="2">
            <a:schemeClr val="accent3"/>
          </a:fillRef>
          <a:effectRef idx="1">
            <a:schemeClr val="accent3"/>
          </a:effectRef>
          <a:fontRef idx="minor">
            <a:schemeClr val="dk1"/>
          </a:fontRef>
        </p:style>
        <p:txBody>
          <a:bodyPr anchor="t">
            <a:noAutofit/>
          </a:bodyPr>
          <a:lstStyle/>
          <a:p>
            <a:r>
              <a:rPr lang="en-US" sz="4400" dirty="0" smtClean="0">
                <a:latin typeface="Stencil" pitchFamily="82" charset="0"/>
              </a:rPr>
              <a:t>A</a:t>
            </a:r>
            <a:r>
              <a:rPr lang="en-US" dirty="0" smtClean="0">
                <a:latin typeface="Stencil" pitchFamily="82" charset="0"/>
              </a:rPr>
              <a:t>ctual vs </a:t>
            </a:r>
            <a:r>
              <a:rPr lang="en-US" sz="4400" dirty="0" smtClean="0">
                <a:latin typeface="Stencil" pitchFamily="82" charset="0"/>
              </a:rPr>
              <a:t>P</a:t>
            </a:r>
            <a:r>
              <a:rPr lang="en-US" dirty="0" smtClean="0">
                <a:latin typeface="Stencil" pitchFamily="82" charset="0"/>
              </a:rPr>
              <a:t>redicted </a:t>
            </a:r>
            <a:r>
              <a:rPr lang="en-US" sz="4400" dirty="0" smtClean="0">
                <a:latin typeface="Stencil" pitchFamily="82" charset="0"/>
              </a:rPr>
              <a:t>C</a:t>
            </a:r>
            <a:r>
              <a:rPr lang="en-US" dirty="0" smtClean="0">
                <a:latin typeface="Stencil" pitchFamily="82" charset="0"/>
              </a:rPr>
              <a:t>lass</a:t>
            </a:r>
            <a:endParaRPr lang="en-US" dirty="0">
              <a:latin typeface="Stencil" pitchFamily="82" charset="0"/>
            </a:endParaRPr>
          </a:p>
        </p:txBody>
      </p:sp>
      <p:pic>
        <p:nvPicPr>
          <p:cNvPr id="1026" name="Picture 2" descr="C:\Users\Home\Desktop\Neeraj\Screenshots\Screenshot (1492).png"/>
          <p:cNvPicPr>
            <a:picLocks noChangeAspect="1" noChangeArrowheads="1"/>
          </p:cNvPicPr>
          <p:nvPr/>
        </p:nvPicPr>
        <p:blipFill>
          <a:blip r:embed="rId2" cstate="print"/>
          <a:srcRect l="18045" t="46073" r="65247" b="16303"/>
          <a:stretch>
            <a:fillRect/>
          </a:stretch>
        </p:blipFill>
        <p:spPr bwMode="auto">
          <a:xfrm>
            <a:off x="4870764" y="3467474"/>
            <a:ext cx="2408222" cy="30504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ransition spd="med">
    <p:cover dir="l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71596" y="2390116"/>
            <a:ext cx="4200808" cy="3730028"/>
          </a:xfrm>
        </p:spPr>
        <p:txBody>
          <a:bodyPr>
            <a:normAutofit/>
          </a:bodyPr>
          <a:lstStyle/>
          <a:p>
            <a:r>
              <a:rPr lang="en-US" sz="2400" b="1" dirty="0" smtClean="0"/>
              <a:t>Neeraj Boyapati</a:t>
            </a:r>
          </a:p>
          <a:p>
            <a:r>
              <a:rPr lang="en-US" sz="2400" b="1" dirty="0" smtClean="0"/>
              <a:t>Pamulapati Kirthana </a:t>
            </a:r>
          </a:p>
          <a:p>
            <a:r>
              <a:rPr lang="en-US" sz="2400" b="1" dirty="0" smtClean="0"/>
              <a:t>Medam Bhanu Tej</a:t>
            </a:r>
          </a:p>
          <a:p>
            <a:r>
              <a:rPr lang="en-US" sz="2400" b="1" dirty="0" smtClean="0"/>
              <a:t>Kannan Archana</a:t>
            </a:r>
          </a:p>
          <a:p>
            <a:r>
              <a:rPr lang="en-US" sz="2400" b="1" dirty="0" smtClean="0"/>
              <a:t>Ponnuru Sai Venkatesh</a:t>
            </a:r>
          </a:p>
          <a:p>
            <a:r>
              <a:rPr lang="en-US" sz="2400" b="1" dirty="0" smtClean="0"/>
              <a:t>Koye Harshitha</a:t>
            </a:r>
          </a:p>
          <a:p>
            <a:endParaRPr lang="en-US" sz="2000" dirty="0"/>
          </a:p>
        </p:txBody>
      </p:sp>
      <p:pic>
        <p:nvPicPr>
          <p:cNvPr id="1027" name="Picture 3" descr="C:\Users\Home\Desktop\SRET\Advanced Python\Project\team Header.jpg"/>
          <p:cNvPicPr>
            <a:picLocks noChangeAspect="1" noChangeArrowheads="1"/>
          </p:cNvPicPr>
          <p:nvPr/>
        </p:nvPicPr>
        <p:blipFill>
          <a:blip r:embed="rId2" cstate="print"/>
          <a:srcRect/>
          <a:stretch>
            <a:fillRect/>
          </a:stretch>
        </p:blipFill>
        <p:spPr bwMode="auto">
          <a:xfrm>
            <a:off x="2147682" y="1016251"/>
            <a:ext cx="7584793" cy="1256168"/>
          </a:xfrm>
          <a:prstGeom prst="rect">
            <a:avLst/>
          </a:prstGeom>
          <a:noFill/>
        </p:spPr>
      </p:pic>
    </p:spTree>
  </p:cSld>
  <p:clrMapOvr>
    <a:masterClrMapping/>
  </p:clrMapOvr>
  <p:transition spd="med">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Home\Desktop\SRET\Advanced Python\Project\download.jpg"/>
          <p:cNvPicPr>
            <a:picLocks noChangeAspect="1" noChangeArrowheads="1"/>
          </p:cNvPicPr>
          <p:nvPr/>
        </p:nvPicPr>
        <p:blipFill>
          <a:blip r:embed="rId3" cstate="print"/>
          <a:srcRect/>
          <a:stretch>
            <a:fillRect/>
          </a:stretch>
        </p:blipFill>
        <p:spPr bwMode="auto">
          <a:xfrm>
            <a:off x="2163779" y="1068946"/>
            <a:ext cx="7831248" cy="4925662"/>
          </a:xfrm>
          <a:prstGeom prst="roundRect">
            <a:avLst>
              <a:gd name="adj" fmla="val 16667"/>
            </a:avLst>
          </a:prstGeom>
          <a:ln>
            <a:solidFill>
              <a:schemeClr val="bg2">
                <a:lumMod val="10000"/>
              </a:schemeClr>
            </a:solidFill>
          </a:ln>
          <a:effectLst>
            <a:glow rad="228600">
              <a:schemeClr val="accent2">
                <a:satMod val="175000"/>
                <a:alpha val="40000"/>
              </a:schemeClr>
            </a:glow>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spd="med">
    <p:wedge/>
    <p:sndAc>
      <p:stSnd>
        <p:snd r:embed="rId2" name="applause.wav"/>
      </p:stSnd>
    </p:sndAc>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1" y="2232091"/>
            <a:ext cx="8573712" cy="3777622"/>
          </a:xfrm>
        </p:spPr>
        <p:txBody>
          <a:bodyPr>
            <a:normAutofit/>
          </a:bodyPr>
          <a:lstStyle/>
          <a:p>
            <a:r>
              <a:rPr lang="en-US" sz="2000" dirty="0" smtClean="0">
                <a:solidFill>
                  <a:schemeClr val="tx1"/>
                </a:solidFill>
              </a:rPr>
              <a:t>Create a Machine Learning Model that looks and predicts if the Cancer Diagnosis is Benign or Malignant based on several features. </a:t>
            </a:r>
          </a:p>
          <a:p>
            <a:endParaRPr lang="en-US" sz="2000" dirty="0" smtClean="0">
              <a:solidFill>
                <a:schemeClr val="tx1"/>
              </a:solidFill>
            </a:endParaRPr>
          </a:p>
          <a:p>
            <a:endParaRPr lang="en-US" sz="2000" dirty="0" smtClean="0">
              <a:solidFill>
                <a:schemeClr val="tx1"/>
              </a:solidFill>
            </a:endParaRPr>
          </a:p>
          <a:p>
            <a:endParaRPr lang="en-US" sz="2000" dirty="0">
              <a:solidFill>
                <a:schemeClr val="tx1"/>
              </a:solidFill>
            </a:endParaRPr>
          </a:p>
        </p:txBody>
      </p:sp>
      <p:sp>
        <p:nvSpPr>
          <p:cNvPr id="2" name="Title 1"/>
          <p:cNvSpPr>
            <a:spLocks noGrp="1"/>
          </p:cNvSpPr>
          <p:nvPr>
            <p:ph type="title"/>
          </p:nvPr>
        </p:nvSpPr>
        <p:spPr>
          <a:xfrm>
            <a:off x="2842308" y="910438"/>
            <a:ext cx="7733330" cy="758874"/>
          </a:xfrm>
        </p:spPr>
        <p:style>
          <a:lnRef idx="1">
            <a:schemeClr val="accent3"/>
          </a:lnRef>
          <a:fillRef idx="2">
            <a:schemeClr val="accent3"/>
          </a:fillRef>
          <a:effectRef idx="1">
            <a:schemeClr val="accent3"/>
          </a:effectRef>
          <a:fontRef idx="minor">
            <a:schemeClr val="dk1"/>
          </a:fontRef>
        </p:style>
        <p:txBody>
          <a:bodyPr anchor="t">
            <a:noAutofit/>
          </a:bodyPr>
          <a:lstStyle/>
          <a:p>
            <a:r>
              <a:rPr lang="en-US" sz="4400" dirty="0" smtClean="0">
                <a:latin typeface="Stencil" pitchFamily="82" charset="0"/>
              </a:rPr>
              <a:t>P</a:t>
            </a:r>
            <a:r>
              <a:rPr lang="en-US" dirty="0" smtClean="0">
                <a:latin typeface="Stencil" pitchFamily="82" charset="0"/>
              </a:rPr>
              <a:t>roblem  </a:t>
            </a:r>
            <a:r>
              <a:rPr lang="en-US" sz="4400" dirty="0" smtClean="0">
                <a:latin typeface="Stencil" pitchFamily="82" charset="0"/>
              </a:rPr>
              <a:t>S</a:t>
            </a:r>
            <a:r>
              <a:rPr lang="en-US" dirty="0" smtClean="0">
                <a:latin typeface="Stencil" pitchFamily="82" charset="0"/>
              </a:rPr>
              <a:t>tatement</a:t>
            </a:r>
            <a:br>
              <a:rPr lang="en-US" dirty="0" smtClean="0">
                <a:latin typeface="Stencil" pitchFamily="82" charset="0"/>
              </a:rPr>
            </a:br>
            <a:endParaRPr lang="en-US" dirty="0">
              <a:latin typeface="Stencil" pitchFamily="82" charset="0"/>
            </a:endParaRPr>
          </a:p>
        </p:txBody>
      </p:sp>
    </p:spTree>
  </p:cSld>
  <p:clrMapOvr>
    <a:masterClrMapping/>
  </p:clrMapOvr>
  <p:transition spd="med">
    <p:wheel spokes="8"/>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43943" y="2078179"/>
            <a:ext cx="8573712" cy="4431259"/>
          </a:xfrm>
        </p:spPr>
        <p:txBody>
          <a:bodyPr>
            <a:normAutofit/>
          </a:bodyPr>
          <a:lstStyle/>
          <a:p>
            <a:r>
              <a:rPr lang="en-US" sz="2000" dirty="0" smtClean="0">
                <a:solidFill>
                  <a:schemeClr val="tx1"/>
                </a:solidFill>
              </a:rPr>
              <a:t>There are 10 attributes with integer values and the value of class is to be predicted. If the </a:t>
            </a:r>
            <a:r>
              <a:rPr lang="en-US" sz="2000" b="1" dirty="0" smtClean="0">
                <a:solidFill>
                  <a:schemeClr val="tx1"/>
                </a:solidFill>
              </a:rPr>
              <a:t>Class</a:t>
            </a:r>
            <a:r>
              <a:rPr lang="en-US" sz="2000" dirty="0" smtClean="0">
                <a:solidFill>
                  <a:schemeClr val="tx1"/>
                </a:solidFill>
              </a:rPr>
              <a:t> has a value of 2 that indicates in that particular example the cancer cells predicted to be benign. Similarly, the value of 4 indicates the cancer cells predicted to be malignant.</a:t>
            </a:r>
            <a:endParaRPr lang="en-US" dirty="0" smtClean="0"/>
          </a:p>
          <a:p>
            <a:r>
              <a:rPr lang="en-US" b="1" dirty="0" smtClean="0"/>
              <a:t>Uniformity of Cell Size/Shape : </a:t>
            </a:r>
            <a:r>
              <a:rPr lang="en-US" dirty="0" smtClean="0"/>
              <a:t>Cancer cells tend to vary in size and shape. That is why these parameters are valuable in determining whether the cells are cancerous or not. </a:t>
            </a:r>
            <a:endParaRPr lang="en-US" sz="2000" dirty="0" smtClean="0">
              <a:solidFill>
                <a:schemeClr val="tx1"/>
              </a:solidFill>
            </a:endParaRPr>
          </a:p>
          <a:p>
            <a:r>
              <a:rPr lang="en-US" b="1" dirty="0" smtClean="0"/>
              <a:t>Bland Chromatin : </a:t>
            </a:r>
            <a:r>
              <a:rPr lang="en-US" dirty="0" smtClean="0"/>
              <a:t>Describes a uniform “texture” of the nucleus seen in benign cells</a:t>
            </a:r>
            <a:r>
              <a:rPr lang="en-US" b="1" dirty="0" smtClean="0"/>
              <a:t>.</a:t>
            </a:r>
          </a:p>
          <a:p>
            <a:endParaRPr lang="en-US" sz="2000" dirty="0" smtClean="0">
              <a:solidFill>
                <a:schemeClr val="tx1"/>
              </a:solidFill>
            </a:endParaRPr>
          </a:p>
          <a:p>
            <a:endParaRPr lang="en-US" sz="2000" dirty="0" smtClean="0">
              <a:solidFill>
                <a:schemeClr val="tx1"/>
              </a:solidFill>
            </a:endParaRPr>
          </a:p>
          <a:p>
            <a:endParaRPr lang="en-US" sz="2000" b="1" dirty="0" smtClean="0">
              <a:solidFill>
                <a:schemeClr val="tx1"/>
              </a:solidFill>
            </a:endParaRPr>
          </a:p>
          <a:p>
            <a:endParaRPr lang="en-US" sz="2000" dirty="0" smtClean="0">
              <a:solidFill>
                <a:schemeClr val="tx1"/>
              </a:solidFill>
            </a:endParaRPr>
          </a:p>
          <a:p>
            <a:endParaRPr lang="en-US" sz="2000" dirty="0">
              <a:solidFill>
                <a:schemeClr val="tx1"/>
              </a:solidFill>
            </a:endParaRPr>
          </a:p>
        </p:txBody>
      </p:sp>
      <p:sp>
        <p:nvSpPr>
          <p:cNvPr id="2" name="Title 1"/>
          <p:cNvSpPr>
            <a:spLocks noGrp="1"/>
          </p:cNvSpPr>
          <p:nvPr>
            <p:ph type="title"/>
          </p:nvPr>
        </p:nvSpPr>
        <p:spPr>
          <a:xfrm>
            <a:off x="2842308" y="910438"/>
            <a:ext cx="7733330" cy="758874"/>
          </a:xfrm>
        </p:spPr>
        <p:style>
          <a:lnRef idx="1">
            <a:schemeClr val="accent3"/>
          </a:lnRef>
          <a:fillRef idx="2">
            <a:schemeClr val="accent3"/>
          </a:fillRef>
          <a:effectRef idx="1">
            <a:schemeClr val="accent3"/>
          </a:effectRef>
          <a:fontRef idx="minor">
            <a:schemeClr val="dk1"/>
          </a:fontRef>
        </p:style>
        <p:txBody>
          <a:bodyPr anchor="t">
            <a:noAutofit/>
          </a:bodyPr>
          <a:lstStyle/>
          <a:p>
            <a:r>
              <a:rPr lang="en-US" sz="4400" dirty="0" smtClean="0">
                <a:latin typeface="Stencil" pitchFamily="82" charset="0"/>
              </a:rPr>
              <a:t>D</a:t>
            </a:r>
            <a:r>
              <a:rPr lang="en-US" dirty="0" smtClean="0">
                <a:latin typeface="Stencil" pitchFamily="82" charset="0"/>
              </a:rPr>
              <a:t>ata </a:t>
            </a:r>
            <a:r>
              <a:rPr lang="en-US" sz="4400" dirty="0" smtClean="0">
                <a:latin typeface="Stencil" pitchFamily="82" charset="0"/>
              </a:rPr>
              <a:t>D</a:t>
            </a:r>
            <a:r>
              <a:rPr lang="en-US" dirty="0" smtClean="0">
                <a:latin typeface="Stencil" pitchFamily="82" charset="0"/>
              </a:rPr>
              <a:t>escription</a:t>
            </a:r>
            <a:br>
              <a:rPr lang="en-US" dirty="0" smtClean="0">
                <a:latin typeface="Stencil" pitchFamily="82" charset="0"/>
              </a:rPr>
            </a:br>
            <a:endParaRPr lang="en-US" dirty="0">
              <a:latin typeface="Stencil" pitchFamily="82" charset="0"/>
            </a:endParaRPr>
          </a:p>
        </p:txBody>
      </p:sp>
    </p:spTree>
  </p:cSld>
  <p:clrMapOvr>
    <a:masterClrMapping/>
  </p:clrMapOvr>
  <p:transition spd="med">
    <p:strips dir="l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1" y="1734149"/>
            <a:ext cx="8573712" cy="6097098"/>
          </a:xfrm>
        </p:spPr>
        <p:txBody>
          <a:bodyPr>
            <a:normAutofit/>
          </a:bodyPr>
          <a:lstStyle/>
          <a:p>
            <a:r>
              <a:rPr lang="en-US" sz="2000" b="1" dirty="0" smtClean="0">
                <a:solidFill>
                  <a:schemeClr val="tx1"/>
                </a:solidFill>
              </a:rPr>
              <a:t>Marginal Adhesion : </a:t>
            </a:r>
            <a:r>
              <a:rPr lang="en-US" sz="2000" dirty="0" smtClean="0"/>
              <a:t>Normal cells tend to stick together. Epithelial cells that are significantly enlarged may be a malignant cell . This term is called marginal adhesion.</a:t>
            </a:r>
            <a:endParaRPr lang="en-US" sz="2000" b="1" dirty="0" smtClean="0">
              <a:solidFill>
                <a:schemeClr val="tx1"/>
              </a:solidFill>
            </a:endParaRPr>
          </a:p>
          <a:p>
            <a:r>
              <a:rPr lang="en-US" sz="2000" b="1" dirty="0" smtClean="0">
                <a:solidFill>
                  <a:schemeClr val="tx1"/>
                </a:solidFill>
              </a:rPr>
              <a:t>Single Epithelial Cell Size : </a:t>
            </a:r>
            <a:r>
              <a:rPr lang="en-US" sz="2000" dirty="0" smtClean="0">
                <a:solidFill>
                  <a:schemeClr val="tx1"/>
                </a:solidFill>
              </a:rPr>
              <a:t>It </a:t>
            </a:r>
            <a:r>
              <a:rPr lang="en-US" sz="2000" dirty="0" smtClean="0"/>
              <a:t>is a single layer of cells with every cell in direct contact with the basement membrane that separates it from the underlying connective tissue. </a:t>
            </a:r>
            <a:endParaRPr lang="en-US" sz="2000" b="1" dirty="0" smtClean="0">
              <a:solidFill>
                <a:schemeClr val="tx1"/>
              </a:solidFill>
            </a:endParaRPr>
          </a:p>
          <a:p>
            <a:r>
              <a:rPr lang="en-US" sz="2000" b="1" dirty="0" smtClean="0">
                <a:solidFill>
                  <a:schemeClr val="tx1"/>
                </a:solidFill>
              </a:rPr>
              <a:t>Bare Nuclei : </a:t>
            </a:r>
            <a:r>
              <a:rPr lang="en-US" sz="2000" dirty="0" smtClean="0">
                <a:solidFill>
                  <a:schemeClr val="tx1"/>
                </a:solidFill>
              </a:rPr>
              <a:t>This is a term used for nuclei that is surrounded by cytoplasm (the rest of cell ) those are typically seen in benign tumors.</a:t>
            </a:r>
            <a:endParaRPr lang="en-US" sz="2000" b="1" dirty="0" smtClean="0">
              <a:solidFill>
                <a:schemeClr val="tx1"/>
              </a:solidFill>
            </a:endParaRPr>
          </a:p>
          <a:p>
            <a:endParaRPr lang="en-US" sz="2000" b="1" dirty="0" smtClean="0">
              <a:solidFill>
                <a:schemeClr val="tx1"/>
              </a:solidFill>
            </a:endParaRPr>
          </a:p>
          <a:p>
            <a:endParaRPr lang="en-US" sz="2000" b="1" dirty="0">
              <a:solidFill>
                <a:schemeClr val="tx1"/>
              </a:solidFill>
            </a:endParaRPr>
          </a:p>
        </p:txBody>
      </p:sp>
    </p:spTree>
  </p:cSld>
  <p:clrMapOvr>
    <a:masterClrMapping/>
  </p:clrMapOvr>
  <p:transition spd="med">
    <p:strips/>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1" y="1734149"/>
            <a:ext cx="8573712" cy="6097098"/>
          </a:xfrm>
        </p:spPr>
        <p:txBody>
          <a:bodyPr>
            <a:normAutofit/>
          </a:bodyPr>
          <a:lstStyle/>
          <a:p>
            <a:r>
              <a:rPr lang="en-US" b="1" dirty="0" smtClean="0"/>
              <a:t>Clump Thickness </a:t>
            </a:r>
            <a:r>
              <a:rPr lang="en-US" dirty="0" smtClean="0"/>
              <a:t>: Benign cells tend to be grouped in monolayer's, while cancerous cells are often grouped in multilayer's.</a:t>
            </a:r>
            <a:endParaRPr lang="en-US" b="1" dirty="0" smtClean="0"/>
          </a:p>
          <a:p>
            <a:r>
              <a:rPr lang="en-US" b="1" dirty="0" smtClean="0"/>
              <a:t>Normal Nucleoli : </a:t>
            </a:r>
            <a:r>
              <a:rPr lang="en-US" dirty="0" smtClean="0"/>
              <a:t>Nucleoli are small basophilic spherical bodies located in the nucleus.</a:t>
            </a:r>
            <a:endParaRPr lang="en-US" b="1" dirty="0" smtClean="0"/>
          </a:p>
          <a:p>
            <a:r>
              <a:rPr lang="en-US" b="1" dirty="0" smtClean="0"/>
              <a:t>Mitoses : </a:t>
            </a:r>
            <a:r>
              <a:rPr lang="en-US" dirty="0" smtClean="0"/>
              <a:t>A measure of how fast </a:t>
            </a:r>
            <a:r>
              <a:rPr lang="en-US" b="1" dirty="0" smtClean="0"/>
              <a:t>cancer</a:t>
            </a:r>
            <a:r>
              <a:rPr lang="en-US" dirty="0" smtClean="0"/>
              <a:t> cells are dividing and growing.</a:t>
            </a:r>
            <a:endParaRPr lang="en-US" sz="2000" b="1" dirty="0" smtClean="0">
              <a:solidFill>
                <a:schemeClr val="tx1"/>
              </a:solidFill>
            </a:endParaRPr>
          </a:p>
          <a:p>
            <a:endParaRPr lang="en-US" sz="2000" b="1" dirty="0">
              <a:solidFill>
                <a:schemeClr val="tx1"/>
              </a:solidFill>
            </a:endParaRPr>
          </a:p>
        </p:txBody>
      </p:sp>
    </p:spTree>
  </p:cSld>
  <p:clrMapOvr>
    <a:masterClrMapping/>
  </p:clrMapOvr>
  <p:transition spd="med">
    <p:strips dir="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71104" y="2005754"/>
            <a:ext cx="8573712" cy="3777622"/>
          </a:xfrm>
        </p:spPr>
        <p:txBody>
          <a:bodyPr>
            <a:normAutofit/>
          </a:bodyPr>
          <a:lstStyle/>
          <a:p>
            <a:r>
              <a:rPr lang="en-US" sz="2000" dirty="0" smtClean="0">
                <a:solidFill>
                  <a:schemeClr val="tx1"/>
                </a:solidFill>
              </a:rPr>
              <a:t>This Dataset has a whole of 699 rows which has the particular patient details with their id, level of different tests and the outcome Case.</a:t>
            </a:r>
          </a:p>
          <a:p>
            <a:r>
              <a:rPr lang="en-US" sz="2000" dirty="0" smtClean="0">
                <a:solidFill>
                  <a:schemeClr val="tx1"/>
                </a:solidFill>
              </a:rPr>
              <a:t>It then has 11 columns which describe the patient details which are known as features.</a:t>
            </a:r>
          </a:p>
          <a:p>
            <a:r>
              <a:rPr lang="en-US" sz="2000" dirty="0" smtClean="0">
                <a:solidFill>
                  <a:schemeClr val="tx1"/>
                </a:solidFill>
              </a:rPr>
              <a:t> All the Independent Features starting from Clump Thickness to Mitoses have their values from varying from a minimum of 1 to a maximum of 10  </a:t>
            </a:r>
          </a:p>
          <a:p>
            <a:r>
              <a:rPr lang="en-US" sz="2000" dirty="0" smtClean="0">
                <a:solidFill>
                  <a:schemeClr val="tx1"/>
                </a:solidFill>
              </a:rPr>
              <a:t>The Class attribute which is the Dependent Feature (Outcome) has two values 2 and 4, where 2  indicates the cancer cells predicted to be benign and 4 indicates the cancer cells predicted to be malignant.</a:t>
            </a:r>
          </a:p>
          <a:p>
            <a:endParaRPr lang="en-US" sz="2000" dirty="0" smtClean="0">
              <a:solidFill>
                <a:schemeClr val="tx1"/>
              </a:solidFill>
            </a:endParaRPr>
          </a:p>
          <a:p>
            <a:endParaRPr lang="en-US" sz="2000" dirty="0" smtClean="0">
              <a:solidFill>
                <a:schemeClr val="tx1"/>
              </a:solidFill>
            </a:endParaRPr>
          </a:p>
          <a:p>
            <a:endParaRPr lang="en-US" sz="2000" dirty="0" smtClean="0">
              <a:solidFill>
                <a:schemeClr val="tx1"/>
              </a:solidFill>
            </a:endParaRPr>
          </a:p>
          <a:p>
            <a:endParaRPr lang="en-US" sz="2000" dirty="0" smtClean="0">
              <a:solidFill>
                <a:schemeClr val="tx1"/>
              </a:solidFill>
            </a:endParaRPr>
          </a:p>
          <a:p>
            <a:endParaRPr lang="en-US" sz="2000" dirty="0" smtClean="0"/>
          </a:p>
          <a:p>
            <a:endParaRPr lang="en-US" sz="2000" dirty="0"/>
          </a:p>
        </p:txBody>
      </p:sp>
      <p:sp>
        <p:nvSpPr>
          <p:cNvPr id="2" name="Title 1"/>
          <p:cNvSpPr>
            <a:spLocks noGrp="1"/>
          </p:cNvSpPr>
          <p:nvPr>
            <p:ph type="title"/>
          </p:nvPr>
        </p:nvSpPr>
        <p:spPr>
          <a:xfrm>
            <a:off x="2842308" y="910438"/>
            <a:ext cx="7733330" cy="758874"/>
          </a:xfrm>
        </p:spPr>
        <p:style>
          <a:lnRef idx="1">
            <a:schemeClr val="accent3"/>
          </a:lnRef>
          <a:fillRef idx="2">
            <a:schemeClr val="accent3"/>
          </a:fillRef>
          <a:effectRef idx="1">
            <a:schemeClr val="accent3"/>
          </a:effectRef>
          <a:fontRef idx="minor">
            <a:schemeClr val="dk1"/>
          </a:fontRef>
        </p:style>
        <p:txBody>
          <a:bodyPr anchor="t">
            <a:noAutofit/>
          </a:bodyPr>
          <a:lstStyle/>
          <a:p>
            <a:r>
              <a:rPr lang="en-US" sz="4800" dirty="0" smtClean="0">
                <a:latin typeface="Stencil" pitchFamily="82" charset="0"/>
              </a:rPr>
              <a:t>A</a:t>
            </a:r>
            <a:r>
              <a:rPr lang="en-US" dirty="0" smtClean="0">
                <a:latin typeface="Stencil" pitchFamily="82" charset="0"/>
              </a:rPr>
              <a:t>nalysis</a:t>
            </a:r>
            <a:br>
              <a:rPr lang="en-US" dirty="0" smtClean="0">
                <a:latin typeface="Stencil" pitchFamily="82" charset="0"/>
              </a:rPr>
            </a:br>
            <a:endParaRPr lang="en-US" dirty="0">
              <a:latin typeface="Stencil" pitchFamily="82" charset="0"/>
            </a:endParaRPr>
          </a:p>
        </p:txBody>
      </p:sp>
    </p:spTree>
  </p:cSld>
  <p:clrMapOvr>
    <a:masterClrMapping/>
  </p:clrMapOvr>
  <p:transition spd="med">
    <p:strips dir="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Home\Desktop\Neeraj\Screenshots\Screenshot (1496).png"/>
          <p:cNvPicPr>
            <a:picLocks noChangeAspect="1" noChangeArrowheads="1"/>
          </p:cNvPicPr>
          <p:nvPr/>
        </p:nvPicPr>
        <p:blipFill>
          <a:blip r:embed="rId2" cstate="print"/>
          <a:srcRect l="18044" t="53201" r="77946" b="20939"/>
          <a:stretch>
            <a:fillRect/>
          </a:stretch>
        </p:blipFill>
        <p:spPr bwMode="auto">
          <a:xfrm>
            <a:off x="1113576" y="2525917"/>
            <a:ext cx="923453" cy="34584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074" name="Picture 2" descr="C:\Users\Home\Desktop\Neeraj\Screenshots\Screenshot (1495).png"/>
          <p:cNvPicPr>
            <a:picLocks noGrp="1" noChangeAspect="1" noChangeArrowheads="1"/>
          </p:cNvPicPr>
          <p:nvPr>
            <p:ph idx="1"/>
          </p:nvPr>
        </p:nvPicPr>
        <p:blipFill>
          <a:blip r:embed="rId3" cstate="print"/>
          <a:srcRect l="16910" t="47813" r="11249" b="20078"/>
          <a:stretch>
            <a:fillRect/>
          </a:stretch>
        </p:blipFill>
        <p:spPr bwMode="auto">
          <a:xfrm>
            <a:off x="2042891" y="1801639"/>
            <a:ext cx="9735667" cy="42370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itle 1"/>
          <p:cNvSpPr>
            <a:spLocks noGrp="1"/>
          </p:cNvSpPr>
          <p:nvPr>
            <p:ph type="title"/>
          </p:nvPr>
        </p:nvSpPr>
        <p:spPr>
          <a:xfrm>
            <a:off x="2842308" y="910438"/>
            <a:ext cx="7733330" cy="758874"/>
          </a:xfrm>
        </p:spPr>
        <p:style>
          <a:lnRef idx="1">
            <a:schemeClr val="accent3"/>
          </a:lnRef>
          <a:fillRef idx="2">
            <a:schemeClr val="accent3"/>
          </a:fillRef>
          <a:effectRef idx="1">
            <a:schemeClr val="accent3"/>
          </a:effectRef>
          <a:fontRef idx="minor">
            <a:schemeClr val="dk1"/>
          </a:fontRef>
        </p:style>
        <p:txBody>
          <a:bodyPr anchor="t">
            <a:noAutofit/>
          </a:bodyPr>
          <a:lstStyle/>
          <a:p>
            <a:r>
              <a:rPr lang="en-US" dirty="0" smtClean="0">
                <a:latin typeface="Stencil" pitchFamily="82" charset="0"/>
              </a:rPr>
              <a:t> </a:t>
            </a:r>
            <a:r>
              <a:rPr lang="en-US" sz="4400" dirty="0" smtClean="0">
                <a:latin typeface="Stencil" pitchFamily="82" charset="0"/>
              </a:rPr>
              <a:t>S</a:t>
            </a:r>
            <a:r>
              <a:rPr lang="en-US" dirty="0" smtClean="0">
                <a:latin typeface="Stencil" pitchFamily="82" charset="0"/>
              </a:rPr>
              <a:t>tatistical </a:t>
            </a:r>
            <a:r>
              <a:rPr lang="en-US" sz="4400" dirty="0" smtClean="0">
                <a:latin typeface="Stencil" pitchFamily="82" charset="0"/>
              </a:rPr>
              <a:t>a</a:t>
            </a:r>
            <a:r>
              <a:rPr lang="en-US" dirty="0" smtClean="0">
                <a:latin typeface="Stencil" pitchFamily="82" charset="0"/>
              </a:rPr>
              <a:t>nalysis</a:t>
            </a:r>
            <a:r>
              <a:rPr lang="en-US" dirty="0" smtClean="0">
                <a:latin typeface="Stencil" pitchFamily="82" charset="0"/>
              </a:rPr>
              <a:t/>
            </a:r>
            <a:br>
              <a:rPr lang="en-US" dirty="0" smtClean="0">
                <a:latin typeface="Stencil" pitchFamily="82" charset="0"/>
              </a:rPr>
            </a:br>
            <a:endParaRPr lang="en-US" dirty="0">
              <a:latin typeface="Stencil" pitchFamily="82" charset="0"/>
            </a:endParaRPr>
          </a:p>
        </p:txBody>
      </p:sp>
    </p:spTree>
  </p:cSld>
  <p:clrMapOvr>
    <a:masterClrMapping/>
  </p:clrMapOvr>
  <p:transition spd="med">
    <p:diamon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71106" y="4300395"/>
            <a:ext cx="8915400" cy="1330169"/>
          </a:xfrm>
        </p:spPr>
        <p:txBody>
          <a:bodyPr>
            <a:noAutofit/>
          </a:bodyPr>
          <a:lstStyle/>
          <a:p>
            <a:r>
              <a:rPr lang="en-US" dirty="0" smtClean="0">
                <a:solidFill>
                  <a:schemeClr val="tx1"/>
                </a:solidFill>
              </a:rPr>
              <a:t>This is the Count Plot which shows the total number of Benign and Malignant Cases which are shown as 2 and 4 respectively.</a:t>
            </a:r>
          </a:p>
          <a:p>
            <a:r>
              <a:rPr lang="en-US" dirty="0" smtClean="0">
                <a:solidFill>
                  <a:schemeClr val="tx1"/>
                </a:solidFill>
              </a:rPr>
              <a:t>The Benign Cases ( 2 ) are shown in blue color to the left in the plot, whereas the Malignant Cases ( 4 ) are shown in orange color to the right. </a:t>
            </a:r>
            <a:endParaRPr lang="en-US" dirty="0">
              <a:solidFill>
                <a:schemeClr val="tx1"/>
              </a:solidFill>
            </a:endParaRPr>
          </a:p>
        </p:txBody>
      </p:sp>
      <p:pic>
        <p:nvPicPr>
          <p:cNvPr id="2050" name="Picture 2" descr="C:\Users\Home\Desktop\Neeraj\Screenshots\Screenshot (1494).png"/>
          <p:cNvPicPr>
            <a:picLocks noChangeAspect="1" noChangeArrowheads="1"/>
          </p:cNvPicPr>
          <p:nvPr/>
        </p:nvPicPr>
        <p:blipFill>
          <a:blip r:embed="rId2" cstate="print"/>
          <a:srcRect l="14629" t="42244" r="52624" b="19868"/>
          <a:stretch>
            <a:fillRect/>
          </a:stretch>
        </p:blipFill>
        <p:spPr bwMode="auto">
          <a:xfrm>
            <a:off x="3431263" y="697116"/>
            <a:ext cx="5214795" cy="33937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ransition>
    <p:plus/>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52997" y="1851845"/>
            <a:ext cx="8573712" cy="4340725"/>
          </a:xfrm>
        </p:spPr>
        <p:txBody>
          <a:bodyPr>
            <a:normAutofit/>
          </a:bodyPr>
          <a:lstStyle/>
          <a:p>
            <a:r>
              <a:rPr lang="en-US" sz="2000" dirty="0" smtClean="0">
                <a:solidFill>
                  <a:schemeClr val="tx1"/>
                </a:solidFill>
              </a:rPr>
              <a:t>A </a:t>
            </a:r>
            <a:r>
              <a:rPr lang="en-US" sz="2000" b="1" dirty="0" smtClean="0">
                <a:solidFill>
                  <a:schemeClr val="tx1"/>
                </a:solidFill>
              </a:rPr>
              <a:t>Support Vector Machine (SVM)</a:t>
            </a:r>
            <a:r>
              <a:rPr lang="en-US" sz="2000" dirty="0" smtClean="0">
                <a:solidFill>
                  <a:schemeClr val="tx1"/>
                </a:solidFill>
              </a:rPr>
              <a:t> is a supervised machine learning model that uses classification algorithms for two-group classification problems. </a:t>
            </a:r>
          </a:p>
          <a:p>
            <a:r>
              <a:rPr lang="en-US" sz="2000" dirty="0" smtClean="0">
                <a:solidFill>
                  <a:schemeClr val="tx1"/>
                </a:solidFill>
              </a:rPr>
              <a:t>After giving an SVM model sets of labeled training data for each category, they're able to categorize new text. So you're working on a text classification problem.</a:t>
            </a:r>
          </a:p>
          <a:p>
            <a:r>
              <a:rPr lang="en-US" sz="2000" dirty="0" smtClean="0">
                <a:solidFill>
                  <a:schemeClr val="tx1"/>
                </a:solidFill>
              </a:rPr>
              <a:t>Supervised machine learning algorithm which can be used for both classification or regression challenges.</a:t>
            </a:r>
          </a:p>
          <a:p>
            <a:r>
              <a:rPr lang="en-US" sz="2000" dirty="0" smtClean="0">
                <a:solidFill>
                  <a:schemeClr val="tx1"/>
                </a:solidFill>
              </a:rPr>
              <a:t>The linear SVM classifier works by drawing a straight line between two classes.  All the data points that fall on one side of the line will be labeled as one class and all the points that fall on the other side will be labeled as the second.</a:t>
            </a:r>
          </a:p>
          <a:p>
            <a:endParaRPr lang="en-US" sz="2000" dirty="0" smtClean="0">
              <a:solidFill>
                <a:schemeClr val="tx1"/>
              </a:solidFill>
            </a:endParaRPr>
          </a:p>
          <a:p>
            <a:endParaRPr lang="en-US" sz="2000" dirty="0" smtClean="0">
              <a:solidFill>
                <a:schemeClr val="tx1"/>
              </a:solidFill>
            </a:endParaRPr>
          </a:p>
          <a:p>
            <a:endParaRPr lang="en-US" sz="2000" dirty="0" smtClean="0"/>
          </a:p>
          <a:p>
            <a:endParaRPr lang="en-US" sz="2000" dirty="0"/>
          </a:p>
        </p:txBody>
      </p:sp>
      <p:sp>
        <p:nvSpPr>
          <p:cNvPr id="2" name="Title 1"/>
          <p:cNvSpPr>
            <a:spLocks noGrp="1"/>
          </p:cNvSpPr>
          <p:nvPr>
            <p:ph type="title"/>
          </p:nvPr>
        </p:nvSpPr>
        <p:spPr>
          <a:xfrm>
            <a:off x="2842308" y="910438"/>
            <a:ext cx="7733330" cy="758874"/>
          </a:xfrm>
        </p:spPr>
        <p:style>
          <a:lnRef idx="1">
            <a:schemeClr val="accent3"/>
          </a:lnRef>
          <a:fillRef idx="2">
            <a:schemeClr val="accent3"/>
          </a:fillRef>
          <a:effectRef idx="1">
            <a:schemeClr val="accent3"/>
          </a:effectRef>
          <a:fontRef idx="minor">
            <a:schemeClr val="dk1"/>
          </a:fontRef>
        </p:style>
        <p:txBody>
          <a:bodyPr anchor="t">
            <a:noAutofit/>
          </a:bodyPr>
          <a:lstStyle/>
          <a:p>
            <a:r>
              <a:rPr lang="en-US" sz="4000" dirty="0" smtClean="0">
                <a:latin typeface="Stencil" pitchFamily="82" charset="0"/>
              </a:rPr>
              <a:t>S</a:t>
            </a:r>
            <a:r>
              <a:rPr lang="en-US" sz="3200" dirty="0" smtClean="0">
                <a:latin typeface="Stencil" pitchFamily="82" charset="0"/>
              </a:rPr>
              <a:t>upport</a:t>
            </a:r>
            <a:r>
              <a:rPr lang="en-US" sz="4000" dirty="0" smtClean="0">
                <a:latin typeface="Stencil" pitchFamily="82" charset="0"/>
              </a:rPr>
              <a:t> V</a:t>
            </a:r>
            <a:r>
              <a:rPr lang="en-US" sz="3200" dirty="0" smtClean="0">
                <a:latin typeface="Stencil" pitchFamily="82" charset="0"/>
              </a:rPr>
              <a:t>ector</a:t>
            </a:r>
            <a:r>
              <a:rPr lang="en-US" sz="4000" dirty="0" smtClean="0">
                <a:latin typeface="Stencil" pitchFamily="82" charset="0"/>
              </a:rPr>
              <a:t> m</a:t>
            </a:r>
            <a:r>
              <a:rPr lang="en-US" sz="3200" dirty="0" smtClean="0">
                <a:latin typeface="Stencil" pitchFamily="82" charset="0"/>
              </a:rPr>
              <a:t>achine</a:t>
            </a:r>
            <a:r>
              <a:rPr lang="en-US" dirty="0" smtClean="0">
                <a:latin typeface="Stencil" pitchFamily="82" charset="0"/>
              </a:rPr>
              <a:t/>
            </a:r>
            <a:br>
              <a:rPr lang="en-US" dirty="0" smtClean="0">
                <a:latin typeface="Stencil" pitchFamily="82" charset="0"/>
              </a:rPr>
            </a:br>
            <a:endParaRPr lang="en-US" dirty="0">
              <a:latin typeface="Stencil" pitchFamily="82" charset="0"/>
            </a:endParaRPr>
          </a:p>
        </p:txBody>
      </p:sp>
    </p:spTree>
  </p:cSld>
  <p:clrMapOvr>
    <a:masterClrMapping/>
  </p:clrMapOvr>
  <p:transition spd="med">
    <p:checker/>
  </p:transition>
  <p:timing>
    <p:tnLst>
      <p:par>
        <p:cTn id="1" dur="indefinite" restart="never" nodeType="tmRoot"/>
      </p:par>
    </p:tnLst>
  </p:timing>
</p:sld>
</file>

<file path=ppt/theme/theme1.xml><?xml version="1.0" encoding="utf-8"?>
<a:theme xmlns:a="http://schemas.openxmlformats.org/drawingml/2006/main" name="Gallery">
  <a:themeElements>
    <a:clrScheme name="Custom 10">
      <a:dk1>
        <a:sysClr val="windowText" lastClr="000000"/>
      </a:dk1>
      <a:lt1>
        <a:sysClr val="window" lastClr="FFFFFF"/>
      </a:lt1>
      <a:dk2>
        <a:srgbClr val="454545"/>
      </a:dk2>
      <a:lt2>
        <a:srgbClr val="DFDBD5"/>
      </a:lt2>
      <a:accent1>
        <a:srgbClr val="B71E42"/>
      </a:accent1>
      <a:accent2>
        <a:srgbClr val="84582C"/>
      </a:accent2>
      <a:accent3>
        <a:srgbClr val="002060"/>
      </a:accent3>
      <a:accent4>
        <a:srgbClr val="586EA6"/>
      </a:accent4>
      <a:accent5>
        <a:srgbClr val="586EA6"/>
      </a:accent5>
      <a:accent6>
        <a:srgbClr val="6892A0"/>
      </a:accent6>
      <a:hlink>
        <a:srgbClr val="B71E42"/>
      </a:hlink>
      <a:folHlink>
        <a:srgbClr val="586EA6"/>
      </a:folHlink>
    </a:clrScheme>
    <a:fontScheme name="Default">
      <a:majorFont>
        <a:latin typeface="Gill Sans MT"/>
        <a:ea typeface=""/>
        <a:cs typeface=""/>
      </a:majorFont>
      <a:minorFont>
        <a:latin typeface="Gill Sans MT"/>
        <a:ea typeface=""/>
        <a:cs typeface=""/>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spDef>
      <a:spPr>
        <a:solidFill>
          <a:srgbClr val="B71E42"/>
        </a:solidFill>
        <a:ln>
          <a:noFill/>
        </a:ln>
      </a:spPr>
      <a:bodyPr rtlCol="0" anchor="ctr"/>
      <a:lstStyle>
        <a:defPPr algn="ctr">
          <a:defRPr/>
        </a:defPPr>
      </a:lstStyle>
      <a:style>
        <a:lnRef idx="3">
          <a:schemeClr val="lt1"/>
        </a:lnRef>
        <a:fillRef idx="1">
          <a:schemeClr val="accent1"/>
        </a:fillRef>
        <a:effectRef idx="1">
          <a:schemeClr val="accent1"/>
        </a:effectRef>
        <a:fontRef idx="minor">
          <a:schemeClr val="lt1"/>
        </a:fontRef>
      </a:style>
    </a:spDef>
    <a:lnDef>
      <a:spPr>
        <a:ln w="31750"/>
      </a:spPr>
      <a:bodyPr/>
      <a:lstStyle/>
      <a:style>
        <a:lnRef idx="3">
          <a:schemeClr val="accent1"/>
        </a:lnRef>
        <a:fillRef idx="0">
          <a:schemeClr val="accent1"/>
        </a:fillRef>
        <a:effectRef idx="2">
          <a:schemeClr val="accent1"/>
        </a:effectRef>
        <a:fontRef idx="minor">
          <a:schemeClr val="tx1"/>
        </a:fontRef>
      </a:style>
    </a:lnDef>
  </a:objectDefaults>
  <a:extraClrSchemeLst/>
  <a:extLst>
    <a:ext uri="{05A4C25C-085E-4340-85A3-A5531E510DB2}">
      <thm15:themeFamily xmlns="" xmlns:thm15="http://schemas.microsoft.com/office/thememl/2012/main" name="TF66921596_My invention presentation_AAS_v5" id="{87E5ADC5-22B1-48B6-A377-CC62C9F76903}" vid="{35D6D025-A430-4CAD-B81F-81678F6B39C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tf66921596_win32</Template>
  <TotalTime>1277</TotalTime>
  <Words>607</Words>
  <Application>Microsoft Office PowerPoint</Application>
  <PresentationFormat>Custom</PresentationFormat>
  <Paragraphs>55</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Gallery</vt:lpstr>
      <vt:lpstr>Slide 1</vt:lpstr>
      <vt:lpstr>Problem  Statement </vt:lpstr>
      <vt:lpstr>Data Description </vt:lpstr>
      <vt:lpstr>Slide 4</vt:lpstr>
      <vt:lpstr>Slide 5</vt:lpstr>
      <vt:lpstr>Analysis </vt:lpstr>
      <vt:lpstr> Statistical analysis </vt:lpstr>
      <vt:lpstr>Slide 8</vt:lpstr>
      <vt:lpstr>Support Vector machine </vt:lpstr>
      <vt:lpstr>Accuracy Score</vt:lpstr>
      <vt:lpstr>Actual vs Predicted Class</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  The Future Chronic Disease</dc:title>
  <dc:creator>Harshitha Koye</dc:creator>
  <cp:lastModifiedBy>Home</cp:lastModifiedBy>
  <cp:revision>25</cp:revision>
  <dcterms:created xsi:type="dcterms:W3CDTF">2020-12-31T11:59:37Z</dcterms:created>
  <dcterms:modified xsi:type="dcterms:W3CDTF">2021-04-09T04:35:19Z</dcterms:modified>
</cp:coreProperties>
</file>