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27" r:id="rId1"/>
  </p:sldMasterIdLst>
  <p:notesMasterIdLst>
    <p:notesMasterId r:id="rId15"/>
  </p:notesMasterIdLst>
  <p:sldIdLst>
    <p:sldId id="256" r:id="rId2"/>
    <p:sldId id="257" r:id="rId3"/>
    <p:sldId id="258" r:id="rId4"/>
    <p:sldId id="259" r:id="rId5"/>
    <p:sldId id="266" r:id="rId6"/>
    <p:sldId id="260" r:id="rId7"/>
    <p:sldId id="261" r:id="rId8"/>
    <p:sldId id="262" r:id="rId9"/>
    <p:sldId id="267" r:id="rId10"/>
    <p:sldId id="263" r:id="rId11"/>
    <p:sldId id="264" r:id="rId12"/>
    <p:sldId id="265" r:id="rId13"/>
    <p:sldId id="268" r:id="rId14"/>
  </p:sldIdLst>
  <p:sldSz cx="9144000" cy="5143500" type="screen16x9"/>
  <p:notesSz cx="6858000" cy="9144000"/>
  <p:embeddedFontLst>
    <p:embeddedFont>
      <p:font typeface="Gill Sans MT" panose="020B0502020104020203" pitchFamily="34" charset="77"/>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3"/>
    <p:restoredTop sz="95788"/>
  </p:normalViewPr>
  <p:slideViewPr>
    <p:cSldViewPr snapToGrid="0" snapToObjects="1">
      <p:cViewPr varScale="1">
        <p:scale>
          <a:sx n="148" d="100"/>
          <a:sy n="148"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9AE58-DCAC-1F46-BC30-A3D0D5BA7A88}"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92863505-B100-8947-ADBF-B1D6E1BB3D85}">
      <dgm:prSet phldrT="[Text]"/>
      <dgm:spPr/>
      <dgm:t>
        <a:bodyPr/>
        <a:lstStyle/>
        <a:p>
          <a:r>
            <a:rPr lang="en-US" dirty="0"/>
            <a:t>Splitting data into training and testing set</a:t>
          </a:r>
        </a:p>
      </dgm:t>
    </dgm:pt>
    <dgm:pt modelId="{232092A2-0F45-FA45-B1D1-721F1315CCEA}" type="parTrans" cxnId="{DFECB262-A891-BB40-B877-D853780CF27D}">
      <dgm:prSet/>
      <dgm:spPr/>
      <dgm:t>
        <a:bodyPr/>
        <a:lstStyle/>
        <a:p>
          <a:endParaRPr lang="en-US"/>
        </a:p>
      </dgm:t>
    </dgm:pt>
    <dgm:pt modelId="{B43E1239-5D72-3C4A-A9E9-BF8F8CA3159D}" type="sibTrans" cxnId="{DFECB262-A891-BB40-B877-D853780CF27D}">
      <dgm:prSet/>
      <dgm:spPr/>
      <dgm:t>
        <a:bodyPr/>
        <a:lstStyle/>
        <a:p>
          <a:endParaRPr lang="en-US"/>
        </a:p>
      </dgm:t>
    </dgm:pt>
    <dgm:pt modelId="{3CE1296F-BC2A-2D40-8EE7-837AF008C163}">
      <dgm:prSet phldrT="[Text]" custT="1"/>
      <dgm:spPr/>
      <dgm:t>
        <a:bodyPr/>
        <a:lstStyle/>
        <a:p>
          <a:r>
            <a:rPr lang="en-US" sz="1400" dirty="0"/>
            <a:t>Classification model without applying feature scaling </a:t>
          </a:r>
        </a:p>
      </dgm:t>
    </dgm:pt>
    <dgm:pt modelId="{7790C74C-CB74-C94E-9B2D-A097BE423C13}" type="parTrans" cxnId="{63763B15-3A4A-2047-87B9-2146AF25D673}">
      <dgm:prSet/>
      <dgm:spPr/>
      <dgm:t>
        <a:bodyPr/>
        <a:lstStyle/>
        <a:p>
          <a:endParaRPr lang="en-US"/>
        </a:p>
      </dgm:t>
    </dgm:pt>
    <dgm:pt modelId="{536D1EE1-DCB8-BC48-85FD-FF3CDA054E6A}" type="sibTrans" cxnId="{63763B15-3A4A-2047-87B9-2146AF25D673}">
      <dgm:prSet/>
      <dgm:spPr/>
      <dgm:t>
        <a:bodyPr/>
        <a:lstStyle/>
        <a:p>
          <a:endParaRPr lang="en-US"/>
        </a:p>
      </dgm:t>
    </dgm:pt>
    <dgm:pt modelId="{97EC6D01-EA4B-7044-9FAB-089F1A4F7794}">
      <dgm:prSet phldrT="[Text]" custT="1"/>
      <dgm:spPr/>
      <dgm:t>
        <a:bodyPr/>
        <a:lstStyle/>
        <a:p>
          <a:r>
            <a:rPr lang="en-US" sz="1400" dirty="0"/>
            <a:t>Classification model with applying feature scaling</a:t>
          </a:r>
        </a:p>
      </dgm:t>
    </dgm:pt>
    <dgm:pt modelId="{4C81BD37-EDD4-6241-B757-FB44BD4BADCB}" type="parTrans" cxnId="{450878F5-1FC8-134D-BA1D-A9DE1AECFC30}">
      <dgm:prSet/>
      <dgm:spPr/>
      <dgm:t>
        <a:bodyPr/>
        <a:lstStyle/>
        <a:p>
          <a:endParaRPr lang="en-US"/>
        </a:p>
      </dgm:t>
    </dgm:pt>
    <dgm:pt modelId="{9075F407-B866-8C44-8415-874E38CEEDCF}" type="sibTrans" cxnId="{450878F5-1FC8-134D-BA1D-A9DE1AECFC30}">
      <dgm:prSet/>
      <dgm:spPr/>
      <dgm:t>
        <a:bodyPr/>
        <a:lstStyle/>
        <a:p>
          <a:endParaRPr lang="en-US"/>
        </a:p>
      </dgm:t>
    </dgm:pt>
    <dgm:pt modelId="{892D8B58-DDBE-9F4B-B6C5-4190353062EA}">
      <dgm:prSet phldrT="[Text]"/>
      <dgm:spPr/>
      <dgm:t>
        <a:bodyPr/>
        <a:lstStyle/>
        <a:p>
          <a:r>
            <a:rPr lang="en-US" dirty="0"/>
            <a:t>          </a:t>
          </a:r>
          <a:r>
            <a:rPr lang="en-US" dirty="0" err="1"/>
            <a:t>Regularisation</a:t>
          </a:r>
          <a:r>
            <a:rPr lang="en-US" dirty="0"/>
            <a:t> tuning for top 2 classification algorithms</a:t>
          </a:r>
        </a:p>
      </dgm:t>
    </dgm:pt>
    <dgm:pt modelId="{29050211-04D0-5144-A93E-5D659A530540}" type="parTrans" cxnId="{858D936C-924E-0145-ADBA-BC9AE1716009}">
      <dgm:prSet/>
      <dgm:spPr/>
      <dgm:t>
        <a:bodyPr/>
        <a:lstStyle/>
        <a:p>
          <a:endParaRPr lang="en-US"/>
        </a:p>
      </dgm:t>
    </dgm:pt>
    <dgm:pt modelId="{7D94A4E0-2650-7646-97DA-D7F162865D4C}" type="sibTrans" cxnId="{858D936C-924E-0145-ADBA-BC9AE1716009}">
      <dgm:prSet/>
      <dgm:spPr/>
      <dgm:t>
        <a:bodyPr/>
        <a:lstStyle/>
        <a:p>
          <a:endParaRPr lang="en-US"/>
        </a:p>
      </dgm:t>
    </dgm:pt>
    <dgm:pt modelId="{06D956F7-A04B-D745-A9EE-5AD81FFD23E7}">
      <dgm:prSet phldrT="[Text]" custT="1"/>
      <dgm:spPr/>
      <dgm:t>
        <a:bodyPr/>
        <a:lstStyle/>
        <a:p>
          <a:r>
            <a:rPr lang="en-US" sz="1400" dirty="0"/>
            <a:t>                     Ensemble and boosting </a:t>
          </a:r>
          <a:r>
            <a:rPr lang="en-US" sz="1400" dirty="0" err="1"/>
            <a:t>classifaction</a:t>
          </a:r>
          <a:r>
            <a:rPr lang="en-US" sz="1400" dirty="0"/>
            <a:t> algorithms with feature scale. </a:t>
          </a:r>
        </a:p>
      </dgm:t>
    </dgm:pt>
    <dgm:pt modelId="{8B063AAC-A4D1-D04C-AEDE-F83BB56B2677}" type="parTrans" cxnId="{98B84658-01A6-FD40-A671-37307A595C95}">
      <dgm:prSet/>
      <dgm:spPr/>
      <dgm:t>
        <a:bodyPr/>
        <a:lstStyle/>
        <a:p>
          <a:endParaRPr lang="en-US"/>
        </a:p>
      </dgm:t>
    </dgm:pt>
    <dgm:pt modelId="{C1B4774D-0D3A-4641-927F-DFCD9F5F0031}" type="sibTrans" cxnId="{98B84658-01A6-FD40-A671-37307A595C95}">
      <dgm:prSet/>
      <dgm:spPr/>
      <dgm:t>
        <a:bodyPr/>
        <a:lstStyle/>
        <a:p>
          <a:endParaRPr lang="en-US"/>
        </a:p>
      </dgm:t>
    </dgm:pt>
    <dgm:pt modelId="{1E73A26C-587D-774A-9073-CB4A32B035BA}">
      <dgm:prSet phldrT="[Text]" custT="1"/>
      <dgm:spPr/>
      <dgm:t>
        <a:bodyPr/>
        <a:lstStyle/>
        <a:p>
          <a:r>
            <a:rPr lang="en-US" sz="1400" b="0" i="0" dirty="0" err="1"/>
            <a:t>Regularisation</a:t>
          </a:r>
          <a:r>
            <a:rPr lang="en-US" sz="1400" b="0" i="0" dirty="0"/>
            <a:t> Tuning For Top 2 Ensemble and Boosting Classification Algorithms.</a:t>
          </a:r>
          <a:endParaRPr lang="en-US" sz="1400" dirty="0"/>
        </a:p>
      </dgm:t>
    </dgm:pt>
    <dgm:pt modelId="{482D6402-D9F1-2E45-9951-DFC93ECBF64C}" type="parTrans" cxnId="{4AB3A659-0CE9-DA42-A5FD-70870CD34739}">
      <dgm:prSet/>
      <dgm:spPr/>
      <dgm:t>
        <a:bodyPr/>
        <a:lstStyle/>
        <a:p>
          <a:endParaRPr lang="en-US"/>
        </a:p>
      </dgm:t>
    </dgm:pt>
    <dgm:pt modelId="{52F1BD34-BE16-A34F-B62B-A258FF7A9165}" type="sibTrans" cxnId="{4AB3A659-0CE9-DA42-A5FD-70870CD34739}">
      <dgm:prSet/>
      <dgm:spPr/>
      <dgm:t>
        <a:bodyPr/>
        <a:lstStyle/>
        <a:p>
          <a:endParaRPr lang="en-US"/>
        </a:p>
      </dgm:t>
    </dgm:pt>
    <dgm:pt modelId="{BC1C28A7-74BF-A34F-8533-3B06A8BA7168}">
      <dgm:prSet phldrT="[Text]" custT="1"/>
      <dgm:spPr/>
      <dgm:t>
        <a:bodyPr/>
        <a:lstStyle/>
        <a:p>
          <a:r>
            <a:rPr lang="en-US" sz="1400" b="0" i="0" dirty="0"/>
            <a:t>Compare All 4 Tunned Algorithms And Selecting The Best Algorithm</a:t>
          </a:r>
          <a:endParaRPr lang="en-US" sz="1400" dirty="0"/>
        </a:p>
      </dgm:t>
    </dgm:pt>
    <dgm:pt modelId="{81AB1B91-71A1-8644-8908-8938964C207D}" type="parTrans" cxnId="{887DEC49-ECE5-3443-95CA-DD56E99CDC58}">
      <dgm:prSet/>
      <dgm:spPr/>
      <dgm:t>
        <a:bodyPr/>
        <a:lstStyle/>
        <a:p>
          <a:endParaRPr lang="en-US"/>
        </a:p>
      </dgm:t>
    </dgm:pt>
    <dgm:pt modelId="{0CB045FF-D4C2-BD43-AAB5-EBCBECCEA9CC}" type="sibTrans" cxnId="{887DEC49-ECE5-3443-95CA-DD56E99CDC58}">
      <dgm:prSet/>
      <dgm:spPr/>
      <dgm:t>
        <a:bodyPr/>
        <a:lstStyle/>
        <a:p>
          <a:endParaRPr lang="en-US"/>
        </a:p>
      </dgm:t>
    </dgm:pt>
    <dgm:pt modelId="{ABDBB8B1-4AB9-7444-9BCB-3E94EB37C0C0}" type="pres">
      <dgm:prSet presAssocID="{3C09AE58-DCAC-1F46-BC30-A3D0D5BA7A88}" presName="Name0" presStyleCnt="0">
        <dgm:presLayoutVars>
          <dgm:dir/>
          <dgm:animLvl val="lvl"/>
          <dgm:resizeHandles val="exact"/>
        </dgm:presLayoutVars>
      </dgm:prSet>
      <dgm:spPr/>
    </dgm:pt>
    <dgm:pt modelId="{E602ABAE-57BD-914C-B317-8E962EEAA851}" type="pres">
      <dgm:prSet presAssocID="{1E73A26C-587D-774A-9073-CB4A32B035BA}" presName="boxAndChildren" presStyleCnt="0"/>
      <dgm:spPr/>
    </dgm:pt>
    <dgm:pt modelId="{6D880999-9F38-C74D-902D-5940E31DBA21}" type="pres">
      <dgm:prSet presAssocID="{1E73A26C-587D-774A-9073-CB4A32B035BA}" presName="parentTextBox" presStyleLbl="node1" presStyleIdx="0" presStyleCnt="3"/>
      <dgm:spPr/>
    </dgm:pt>
    <dgm:pt modelId="{665ADFD7-99A6-1648-8682-B9C7444A8AD2}" type="pres">
      <dgm:prSet presAssocID="{1E73A26C-587D-774A-9073-CB4A32B035BA}" presName="entireBox" presStyleLbl="node1" presStyleIdx="0" presStyleCnt="3" custLinFactNeighborY="72"/>
      <dgm:spPr/>
    </dgm:pt>
    <dgm:pt modelId="{08B7E317-A2AB-914C-A023-19FA9D127509}" type="pres">
      <dgm:prSet presAssocID="{1E73A26C-587D-774A-9073-CB4A32B035BA}" presName="descendantBox" presStyleCnt="0"/>
      <dgm:spPr/>
    </dgm:pt>
    <dgm:pt modelId="{25712000-843C-C94E-AACC-3A023319BCA1}" type="pres">
      <dgm:prSet presAssocID="{BC1C28A7-74BF-A34F-8533-3B06A8BA7168}" presName="childTextBox" presStyleLbl="fgAccFollowNode1" presStyleIdx="0" presStyleCnt="4">
        <dgm:presLayoutVars>
          <dgm:bulletEnabled val="1"/>
        </dgm:presLayoutVars>
      </dgm:prSet>
      <dgm:spPr/>
    </dgm:pt>
    <dgm:pt modelId="{D1E93357-7682-454D-87CE-BD49ADD86B57}" type="pres">
      <dgm:prSet presAssocID="{7D94A4E0-2650-7646-97DA-D7F162865D4C}" presName="sp" presStyleCnt="0"/>
      <dgm:spPr/>
    </dgm:pt>
    <dgm:pt modelId="{A6327A4D-BBDB-D348-B7DD-51A4FA90C183}" type="pres">
      <dgm:prSet presAssocID="{892D8B58-DDBE-9F4B-B6C5-4190353062EA}" presName="arrowAndChildren" presStyleCnt="0"/>
      <dgm:spPr/>
    </dgm:pt>
    <dgm:pt modelId="{6102A8EE-A84F-BE47-B163-89E07B9B5E1E}" type="pres">
      <dgm:prSet presAssocID="{892D8B58-DDBE-9F4B-B6C5-4190353062EA}" presName="parentTextArrow" presStyleLbl="node1" presStyleIdx="0" presStyleCnt="3"/>
      <dgm:spPr/>
    </dgm:pt>
    <dgm:pt modelId="{CA9F63BC-4F1B-D141-8949-E122340B57A9}" type="pres">
      <dgm:prSet presAssocID="{892D8B58-DDBE-9F4B-B6C5-4190353062EA}" presName="arrow" presStyleLbl="node1" presStyleIdx="1" presStyleCnt="3" custLinFactNeighborY="743"/>
      <dgm:spPr/>
    </dgm:pt>
    <dgm:pt modelId="{59650B42-5AE2-8148-A305-1678D83A75BA}" type="pres">
      <dgm:prSet presAssocID="{892D8B58-DDBE-9F4B-B6C5-4190353062EA}" presName="descendantArrow" presStyleCnt="0"/>
      <dgm:spPr/>
    </dgm:pt>
    <dgm:pt modelId="{0A20C6D4-3A2E-D346-BBE8-418FD09191F0}" type="pres">
      <dgm:prSet presAssocID="{06D956F7-A04B-D745-A9EE-5AD81FFD23E7}" presName="childTextArrow" presStyleLbl="fgAccFollowNode1" presStyleIdx="1" presStyleCnt="4" custScaleX="2000000">
        <dgm:presLayoutVars>
          <dgm:bulletEnabled val="1"/>
        </dgm:presLayoutVars>
      </dgm:prSet>
      <dgm:spPr/>
    </dgm:pt>
    <dgm:pt modelId="{73B87815-1386-A441-96F3-801E86999791}" type="pres">
      <dgm:prSet presAssocID="{B43E1239-5D72-3C4A-A9E9-BF8F8CA3159D}" presName="sp" presStyleCnt="0"/>
      <dgm:spPr/>
    </dgm:pt>
    <dgm:pt modelId="{D873DFD1-690C-7A4B-A619-2B48EFDF9766}" type="pres">
      <dgm:prSet presAssocID="{92863505-B100-8947-ADBF-B1D6E1BB3D85}" presName="arrowAndChildren" presStyleCnt="0"/>
      <dgm:spPr/>
    </dgm:pt>
    <dgm:pt modelId="{4D333AAD-BA6F-3744-8B5A-C19904484FF7}" type="pres">
      <dgm:prSet presAssocID="{92863505-B100-8947-ADBF-B1D6E1BB3D85}" presName="parentTextArrow" presStyleLbl="node1" presStyleIdx="1" presStyleCnt="3"/>
      <dgm:spPr/>
    </dgm:pt>
    <dgm:pt modelId="{D94BDE08-0CCB-794F-A2E1-21E00478E01B}" type="pres">
      <dgm:prSet presAssocID="{92863505-B100-8947-ADBF-B1D6E1BB3D85}" presName="arrow" presStyleLbl="node1" presStyleIdx="2" presStyleCnt="3"/>
      <dgm:spPr/>
    </dgm:pt>
    <dgm:pt modelId="{E94ACEBB-481E-B846-BE97-DDE7E4BFD592}" type="pres">
      <dgm:prSet presAssocID="{92863505-B100-8947-ADBF-B1D6E1BB3D85}" presName="descendantArrow" presStyleCnt="0"/>
      <dgm:spPr/>
    </dgm:pt>
    <dgm:pt modelId="{B25669C4-28AA-B64D-86BF-3BE912E0D778}" type="pres">
      <dgm:prSet presAssocID="{3CE1296F-BC2A-2D40-8EE7-837AF008C163}" presName="childTextArrow" presStyleLbl="fgAccFollowNode1" presStyleIdx="2" presStyleCnt="4">
        <dgm:presLayoutVars>
          <dgm:bulletEnabled val="1"/>
        </dgm:presLayoutVars>
      </dgm:prSet>
      <dgm:spPr/>
    </dgm:pt>
    <dgm:pt modelId="{FD5E7851-9A5C-B845-951A-12C7E901AA61}" type="pres">
      <dgm:prSet presAssocID="{97EC6D01-EA4B-7044-9FAB-089F1A4F7794}" presName="childTextArrow" presStyleLbl="fgAccFollowNode1" presStyleIdx="3" presStyleCnt="4">
        <dgm:presLayoutVars>
          <dgm:bulletEnabled val="1"/>
        </dgm:presLayoutVars>
      </dgm:prSet>
      <dgm:spPr/>
    </dgm:pt>
  </dgm:ptLst>
  <dgm:cxnLst>
    <dgm:cxn modelId="{41DCCB03-EE9F-0146-89D0-1329D80420EB}" type="presOf" srcId="{1E73A26C-587D-774A-9073-CB4A32B035BA}" destId="{665ADFD7-99A6-1648-8682-B9C7444A8AD2}" srcOrd="1" destOrd="0" presId="urn:microsoft.com/office/officeart/2005/8/layout/process4"/>
    <dgm:cxn modelId="{63763B15-3A4A-2047-87B9-2146AF25D673}" srcId="{92863505-B100-8947-ADBF-B1D6E1BB3D85}" destId="{3CE1296F-BC2A-2D40-8EE7-837AF008C163}" srcOrd="0" destOrd="0" parTransId="{7790C74C-CB74-C94E-9B2D-A097BE423C13}" sibTransId="{536D1EE1-DCB8-BC48-85FD-FF3CDA054E6A}"/>
    <dgm:cxn modelId="{887DEC49-ECE5-3443-95CA-DD56E99CDC58}" srcId="{1E73A26C-587D-774A-9073-CB4A32B035BA}" destId="{BC1C28A7-74BF-A34F-8533-3B06A8BA7168}" srcOrd="0" destOrd="0" parTransId="{81AB1B91-71A1-8644-8908-8938964C207D}" sibTransId="{0CB045FF-D4C2-BD43-AAB5-EBCBECCEA9CC}"/>
    <dgm:cxn modelId="{98B84658-01A6-FD40-A671-37307A595C95}" srcId="{892D8B58-DDBE-9F4B-B6C5-4190353062EA}" destId="{06D956F7-A04B-D745-A9EE-5AD81FFD23E7}" srcOrd="0" destOrd="0" parTransId="{8B063AAC-A4D1-D04C-AEDE-F83BB56B2677}" sibTransId="{C1B4774D-0D3A-4641-927F-DFCD9F5F0031}"/>
    <dgm:cxn modelId="{4AB3A659-0CE9-DA42-A5FD-70870CD34739}" srcId="{3C09AE58-DCAC-1F46-BC30-A3D0D5BA7A88}" destId="{1E73A26C-587D-774A-9073-CB4A32B035BA}" srcOrd="2" destOrd="0" parTransId="{482D6402-D9F1-2E45-9951-DFC93ECBF64C}" sibTransId="{52F1BD34-BE16-A34F-B62B-A258FF7A9165}"/>
    <dgm:cxn modelId="{DFECB262-A891-BB40-B877-D853780CF27D}" srcId="{3C09AE58-DCAC-1F46-BC30-A3D0D5BA7A88}" destId="{92863505-B100-8947-ADBF-B1D6E1BB3D85}" srcOrd="0" destOrd="0" parTransId="{232092A2-0F45-FA45-B1D1-721F1315CCEA}" sibTransId="{B43E1239-5D72-3C4A-A9E9-BF8F8CA3159D}"/>
    <dgm:cxn modelId="{858D936C-924E-0145-ADBA-BC9AE1716009}" srcId="{3C09AE58-DCAC-1F46-BC30-A3D0D5BA7A88}" destId="{892D8B58-DDBE-9F4B-B6C5-4190353062EA}" srcOrd="1" destOrd="0" parTransId="{29050211-04D0-5144-A93E-5D659A530540}" sibTransId="{7D94A4E0-2650-7646-97DA-D7F162865D4C}"/>
    <dgm:cxn modelId="{7106187B-020A-824B-B2F4-29CD356B2488}" type="presOf" srcId="{92863505-B100-8947-ADBF-B1D6E1BB3D85}" destId="{D94BDE08-0CCB-794F-A2E1-21E00478E01B}" srcOrd="1" destOrd="0" presId="urn:microsoft.com/office/officeart/2005/8/layout/process4"/>
    <dgm:cxn modelId="{B9A29781-D223-B24C-A641-420430EE3277}" type="presOf" srcId="{97EC6D01-EA4B-7044-9FAB-089F1A4F7794}" destId="{FD5E7851-9A5C-B845-951A-12C7E901AA61}" srcOrd="0" destOrd="0" presId="urn:microsoft.com/office/officeart/2005/8/layout/process4"/>
    <dgm:cxn modelId="{8F1D9B83-1703-8A47-83AA-412BF8E50959}" type="presOf" srcId="{892D8B58-DDBE-9F4B-B6C5-4190353062EA}" destId="{CA9F63BC-4F1B-D141-8949-E122340B57A9}" srcOrd="1" destOrd="0" presId="urn:microsoft.com/office/officeart/2005/8/layout/process4"/>
    <dgm:cxn modelId="{A4680293-CCE2-824A-999B-9FBD49C6E51E}" type="presOf" srcId="{92863505-B100-8947-ADBF-B1D6E1BB3D85}" destId="{4D333AAD-BA6F-3744-8B5A-C19904484FF7}" srcOrd="0" destOrd="0" presId="urn:microsoft.com/office/officeart/2005/8/layout/process4"/>
    <dgm:cxn modelId="{7667E595-F2BB-9841-AF9E-C5C08FDE30E2}" type="presOf" srcId="{BC1C28A7-74BF-A34F-8533-3B06A8BA7168}" destId="{25712000-843C-C94E-AACC-3A023319BCA1}" srcOrd="0" destOrd="0" presId="urn:microsoft.com/office/officeart/2005/8/layout/process4"/>
    <dgm:cxn modelId="{00D6E7AD-068F-B542-AFB0-E014B3DB8626}" type="presOf" srcId="{3C09AE58-DCAC-1F46-BC30-A3D0D5BA7A88}" destId="{ABDBB8B1-4AB9-7444-9BCB-3E94EB37C0C0}" srcOrd="0" destOrd="0" presId="urn:microsoft.com/office/officeart/2005/8/layout/process4"/>
    <dgm:cxn modelId="{CF50EEAE-3639-794B-8679-C0FE28289897}" type="presOf" srcId="{892D8B58-DDBE-9F4B-B6C5-4190353062EA}" destId="{6102A8EE-A84F-BE47-B163-89E07B9B5E1E}" srcOrd="0" destOrd="0" presId="urn:microsoft.com/office/officeart/2005/8/layout/process4"/>
    <dgm:cxn modelId="{FBB1BEBB-C214-B547-967E-AA9128E963BF}" type="presOf" srcId="{3CE1296F-BC2A-2D40-8EE7-837AF008C163}" destId="{B25669C4-28AA-B64D-86BF-3BE912E0D778}" srcOrd="0" destOrd="0" presId="urn:microsoft.com/office/officeart/2005/8/layout/process4"/>
    <dgm:cxn modelId="{889600C1-C681-B545-B44D-66150EF62C7F}" type="presOf" srcId="{1E73A26C-587D-774A-9073-CB4A32B035BA}" destId="{6D880999-9F38-C74D-902D-5940E31DBA21}" srcOrd="0" destOrd="0" presId="urn:microsoft.com/office/officeart/2005/8/layout/process4"/>
    <dgm:cxn modelId="{EF3ADBCA-261A-6A40-ADCD-3C6160924615}" type="presOf" srcId="{06D956F7-A04B-D745-A9EE-5AD81FFD23E7}" destId="{0A20C6D4-3A2E-D346-BBE8-418FD09191F0}" srcOrd="0" destOrd="0" presId="urn:microsoft.com/office/officeart/2005/8/layout/process4"/>
    <dgm:cxn modelId="{450878F5-1FC8-134D-BA1D-A9DE1AECFC30}" srcId="{92863505-B100-8947-ADBF-B1D6E1BB3D85}" destId="{97EC6D01-EA4B-7044-9FAB-089F1A4F7794}" srcOrd="1" destOrd="0" parTransId="{4C81BD37-EDD4-6241-B757-FB44BD4BADCB}" sibTransId="{9075F407-B866-8C44-8415-874E38CEEDCF}"/>
    <dgm:cxn modelId="{0C891E59-F6A8-594D-9401-B546F1596D8F}" type="presParOf" srcId="{ABDBB8B1-4AB9-7444-9BCB-3E94EB37C0C0}" destId="{E602ABAE-57BD-914C-B317-8E962EEAA851}" srcOrd="0" destOrd="0" presId="urn:microsoft.com/office/officeart/2005/8/layout/process4"/>
    <dgm:cxn modelId="{38DA4B30-7F26-1340-B065-23793AB3197A}" type="presParOf" srcId="{E602ABAE-57BD-914C-B317-8E962EEAA851}" destId="{6D880999-9F38-C74D-902D-5940E31DBA21}" srcOrd="0" destOrd="0" presId="urn:microsoft.com/office/officeart/2005/8/layout/process4"/>
    <dgm:cxn modelId="{DC08E2C0-E957-0F48-AD04-1A209073476A}" type="presParOf" srcId="{E602ABAE-57BD-914C-B317-8E962EEAA851}" destId="{665ADFD7-99A6-1648-8682-B9C7444A8AD2}" srcOrd="1" destOrd="0" presId="urn:microsoft.com/office/officeart/2005/8/layout/process4"/>
    <dgm:cxn modelId="{3B3C5ABE-D784-5F48-9895-AE5558528DF9}" type="presParOf" srcId="{E602ABAE-57BD-914C-B317-8E962EEAA851}" destId="{08B7E317-A2AB-914C-A023-19FA9D127509}" srcOrd="2" destOrd="0" presId="urn:microsoft.com/office/officeart/2005/8/layout/process4"/>
    <dgm:cxn modelId="{30A2C734-567C-3C4F-848F-6DF3DB3E0685}" type="presParOf" srcId="{08B7E317-A2AB-914C-A023-19FA9D127509}" destId="{25712000-843C-C94E-AACC-3A023319BCA1}" srcOrd="0" destOrd="0" presId="urn:microsoft.com/office/officeart/2005/8/layout/process4"/>
    <dgm:cxn modelId="{6C0033F8-9DC9-614F-AB09-84081D608EEE}" type="presParOf" srcId="{ABDBB8B1-4AB9-7444-9BCB-3E94EB37C0C0}" destId="{D1E93357-7682-454D-87CE-BD49ADD86B57}" srcOrd="1" destOrd="0" presId="urn:microsoft.com/office/officeart/2005/8/layout/process4"/>
    <dgm:cxn modelId="{0AA4CB91-5E0F-F142-A74C-E8E0514D711A}" type="presParOf" srcId="{ABDBB8B1-4AB9-7444-9BCB-3E94EB37C0C0}" destId="{A6327A4D-BBDB-D348-B7DD-51A4FA90C183}" srcOrd="2" destOrd="0" presId="urn:microsoft.com/office/officeart/2005/8/layout/process4"/>
    <dgm:cxn modelId="{1E80E116-5C7A-4F4A-8A3F-8C83165EF90A}" type="presParOf" srcId="{A6327A4D-BBDB-D348-B7DD-51A4FA90C183}" destId="{6102A8EE-A84F-BE47-B163-89E07B9B5E1E}" srcOrd="0" destOrd="0" presId="urn:microsoft.com/office/officeart/2005/8/layout/process4"/>
    <dgm:cxn modelId="{96C13620-D5EA-8A4C-82BA-72EA15439FA5}" type="presParOf" srcId="{A6327A4D-BBDB-D348-B7DD-51A4FA90C183}" destId="{CA9F63BC-4F1B-D141-8949-E122340B57A9}" srcOrd="1" destOrd="0" presId="urn:microsoft.com/office/officeart/2005/8/layout/process4"/>
    <dgm:cxn modelId="{15349B7E-9025-3848-B514-BCEE89E41B41}" type="presParOf" srcId="{A6327A4D-BBDB-D348-B7DD-51A4FA90C183}" destId="{59650B42-5AE2-8148-A305-1678D83A75BA}" srcOrd="2" destOrd="0" presId="urn:microsoft.com/office/officeart/2005/8/layout/process4"/>
    <dgm:cxn modelId="{6821CF57-7624-8C41-A69D-946C16491C96}" type="presParOf" srcId="{59650B42-5AE2-8148-A305-1678D83A75BA}" destId="{0A20C6D4-3A2E-D346-BBE8-418FD09191F0}" srcOrd="0" destOrd="0" presId="urn:microsoft.com/office/officeart/2005/8/layout/process4"/>
    <dgm:cxn modelId="{3FBFA0BF-E180-5445-9001-ECEA15691889}" type="presParOf" srcId="{ABDBB8B1-4AB9-7444-9BCB-3E94EB37C0C0}" destId="{73B87815-1386-A441-96F3-801E86999791}" srcOrd="3" destOrd="0" presId="urn:microsoft.com/office/officeart/2005/8/layout/process4"/>
    <dgm:cxn modelId="{539FC163-6268-D446-90FB-C94AEACD34E5}" type="presParOf" srcId="{ABDBB8B1-4AB9-7444-9BCB-3E94EB37C0C0}" destId="{D873DFD1-690C-7A4B-A619-2B48EFDF9766}" srcOrd="4" destOrd="0" presId="urn:microsoft.com/office/officeart/2005/8/layout/process4"/>
    <dgm:cxn modelId="{B9917733-0DAC-394F-901F-1522187E1927}" type="presParOf" srcId="{D873DFD1-690C-7A4B-A619-2B48EFDF9766}" destId="{4D333AAD-BA6F-3744-8B5A-C19904484FF7}" srcOrd="0" destOrd="0" presId="urn:microsoft.com/office/officeart/2005/8/layout/process4"/>
    <dgm:cxn modelId="{36675A93-BA1D-A547-BDD4-359933181EA5}" type="presParOf" srcId="{D873DFD1-690C-7A4B-A619-2B48EFDF9766}" destId="{D94BDE08-0CCB-794F-A2E1-21E00478E01B}" srcOrd="1" destOrd="0" presId="urn:microsoft.com/office/officeart/2005/8/layout/process4"/>
    <dgm:cxn modelId="{D0A7A4BF-5BF3-1244-B8B3-37D67E382815}" type="presParOf" srcId="{D873DFD1-690C-7A4B-A619-2B48EFDF9766}" destId="{E94ACEBB-481E-B846-BE97-DDE7E4BFD592}" srcOrd="2" destOrd="0" presId="urn:microsoft.com/office/officeart/2005/8/layout/process4"/>
    <dgm:cxn modelId="{3A3E7C6A-12AA-3E4E-A523-EAF3A78D457A}" type="presParOf" srcId="{E94ACEBB-481E-B846-BE97-DDE7E4BFD592}" destId="{B25669C4-28AA-B64D-86BF-3BE912E0D778}" srcOrd="0" destOrd="0" presId="urn:microsoft.com/office/officeart/2005/8/layout/process4"/>
    <dgm:cxn modelId="{E8098509-DAC5-C444-A864-AE7AA1CBD018}" type="presParOf" srcId="{E94ACEBB-481E-B846-BE97-DDE7E4BFD592}" destId="{FD5E7851-9A5C-B845-951A-12C7E901AA61}"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ADFD7-99A6-1648-8682-B9C7444A8AD2}">
      <dsp:nvSpPr>
        <dsp:cNvPr id="0" name=""/>
        <dsp:cNvSpPr/>
      </dsp:nvSpPr>
      <dsp:spPr>
        <a:xfrm>
          <a:off x="0" y="2786457"/>
          <a:ext cx="9144000" cy="91436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err="1"/>
            <a:t>Regularisation</a:t>
          </a:r>
          <a:r>
            <a:rPr lang="en-US" sz="1400" b="0" i="0" kern="1200" dirty="0"/>
            <a:t> Tuning For Top 2 Ensemble and Boosting Classification Algorithms.</a:t>
          </a:r>
          <a:endParaRPr lang="en-US" sz="1400" kern="1200" dirty="0"/>
        </a:p>
      </dsp:txBody>
      <dsp:txXfrm>
        <a:off x="0" y="2786457"/>
        <a:ext cx="9144000" cy="493755"/>
      </dsp:txXfrm>
    </dsp:sp>
    <dsp:sp modelId="{25712000-843C-C94E-AACC-3A023319BCA1}">
      <dsp:nvSpPr>
        <dsp:cNvPr id="0" name=""/>
        <dsp:cNvSpPr/>
      </dsp:nvSpPr>
      <dsp:spPr>
        <a:xfrm>
          <a:off x="0" y="3261271"/>
          <a:ext cx="9144000" cy="420606"/>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Compare All 4 Tunned Algorithms And Selecting The Best Algorithm</a:t>
          </a:r>
          <a:endParaRPr lang="en-US" sz="1400" kern="1200" dirty="0"/>
        </a:p>
      </dsp:txBody>
      <dsp:txXfrm>
        <a:off x="0" y="3261271"/>
        <a:ext cx="9144000" cy="420606"/>
      </dsp:txXfrm>
    </dsp:sp>
    <dsp:sp modelId="{CA9F63BC-4F1B-D141-8949-E122340B57A9}">
      <dsp:nvSpPr>
        <dsp:cNvPr id="0" name=""/>
        <dsp:cNvSpPr/>
      </dsp:nvSpPr>
      <dsp:spPr>
        <a:xfrm rot="10800000">
          <a:off x="0" y="1403677"/>
          <a:ext cx="9144000" cy="1406289"/>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          </a:t>
          </a:r>
          <a:r>
            <a:rPr lang="en-US" sz="1700" kern="1200" dirty="0" err="1"/>
            <a:t>Regularisation</a:t>
          </a:r>
          <a:r>
            <a:rPr lang="en-US" sz="1700" kern="1200" dirty="0"/>
            <a:t> tuning for top 2 classification algorithms</a:t>
          </a:r>
        </a:p>
      </dsp:txBody>
      <dsp:txXfrm rot="-10800000">
        <a:off x="0" y="1403677"/>
        <a:ext cx="9144000" cy="493607"/>
      </dsp:txXfrm>
    </dsp:sp>
    <dsp:sp modelId="{0A20C6D4-3A2E-D346-BBE8-418FD09191F0}">
      <dsp:nvSpPr>
        <dsp:cNvPr id="0" name=""/>
        <dsp:cNvSpPr/>
      </dsp:nvSpPr>
      <dsp:spPr>
        <a:xfrm>
          <a:off x="1116" y="1886836"/>
          <a:ext cx="9141767" cy="4204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                     Ensemble and boosting </a:t>
          </a:r>
          <a:r>
            <a:rPr lang="en-US" sz="1400" kern="1200" dirty="0" err="1"/>
            <a:t>classifaction</a:t>
          </a:r>
          <a:r>
            <a:rPr lang="en-US" sz="1400" kern="1200" dirty="0"/>
            <a:t> algorithms with feature scale. </a:t>
          </a:r>
        </a:p>
      </dsp:txBody>
      <dsp:txXfrm>
        <a:off x="1116" y="1886836"/>
        <a:ext cx="9141767" cy="420480"/>
      </dsp:txXfrm>
    </dsp:sp>
    <dsp:sp modelId="{D94BDE08-0CCB-794F-A2E1-21E00478E01B}">
      <dsp:nvSpPr>
        <dsp:cNvPr id="0" name=""/>
        <dsp:cNvSpPr/>
      </dsp:nvSpPr>
      <dsp:spPr>
        <a:xfrm rot="10800000">
          <a:off x="0" y="654"/>
          <a:ext cx="9144000" cy="1406289"/>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Splitting data into training and testing set</a:t>
          </a:r>
        </a:p>
      </dsp:txBody>
      <dsp:txXfrm rot="-10800000">
        <a:off x="0" y="654"/>
        <a:ext cx="9144000" cy="493607"/>
      </dsp:txXfrm>
    </dsp:sp>
    <dsp:sp modelId="{B25669C4-28AA-B64D-86BF-3BE912E0D778}">
      <dsp:nvSpPr>
        <dsp:cNvPr id="0" name=""/>
        <dsp:cNvSpPr/>
      </dsp:nvSpPr>
      <dsp:spPr>
        <a:xfrm>
          <a:off x="0" y="494261"/>
          <a:ext cx="4572000" cy="4204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 model without applying feature scaling </a:t>
          </a:r>
        </a:p>
      </dsp:txBody>
      <dsp:txXfrm>
        <a:off x="0" y="494261"/>
        <a:ext cx="4572000" cy="420480"/>
      </dsp:txXfrm>
    </dsp:sp>
    <dsp:sp modelId="{FD5E7851-9A5C-B845-951A-12C7E901AA61}">
      <dsp:nvSpPr>
        <dsp:cNvPr id="0" name=""/>
        <dsp:cNvSpPr/>
      </dsp:nvSpPr>
      <dsp:spPr>
        <a:xfrm>
          <a:off x="4572000" y="494261"/>
          <a:ext cx="4572000" cy="4204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 model with applying feature scaling</a:t>
          </a:r>
        </a:p>
      </dsp:txBody>
      <dsp:txXfrm>
        <a:off x="4572000" y="494261"/>
        <a:ext cx="4572000" cy="4204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90999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79289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1218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Shape 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859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2813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4900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20371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7504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35419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8049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01854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4/28/21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57566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4/28/21</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343620"/>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84"/>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a:extLst>
              <a:ext uri="{FF2B5EF4-FFF2-40B4-BE49-F238E27FC236}">
                <a16:creationId xmlns:a16="http://schemas.microsoft.com/office/drawing/2014/main" id="{AF6DE2B5-E5CC-4CBC-933E-313646B071C2}"/>
              </a:ext>
            </a:extLst>
          </p:cNvPr>
          <p:cNvPicPr>
            <a:picLocks noChangeAspect="1"/>
          </p:cNvPicPr>
          <p:nvPr/>
        </p:nvPicPr>
        <p:blipFill rotWithShape="1">
          <a:blip r:embed="rId3">
            <a:duotone>
              <a:schemeClr val="bg2">
                <a:shade val="45000"/>
                <a:satMod val="135000"/>
              </a:schemeClr>
              <a:prstClr val="white"/>
            </a:duotone>
            <a:alphaModFix amt="50000"/>
          </a:blip>
          <a:srcRect t="975" r="-2" b="13794"/>
          <a:stretch/>
        </p:blipFill>
        <p:spPr>
          <a:xfrm>
            <a:off x="-228" y="0"/>
            <a:ext cx="9144000" cy="5674319"/>
          </a:xfrm>
          <a:prstGeom prst="rect">
            <a:avLst/>
          </a:prstGeom>
        </p:spPr>
      </p:pic>
      <p:sp>
        <p:nvSpPr>
          <p:cNvPr id="93" name="Rectangle 92">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Shape 85"/>
          <p:cNvSpPr txBox="1">
            <a:spLocks noGrp="1"/>
          </p:cNvSpPr>
          <p:nvPr>
            <p:ph type="ctrTitle"/>
          </p:nvPr>
        </p:nvSpPr>
        <p:spPr>
          <a:xfrm>
            <a:off x="1813334" y="601723"/>
            <a:ext cx="6477805" cy="1906073"/>
          </a:xfrm>
          <a:prstGeom prst="rect">
            <a:avLst/>
          </a:prstGeom>
        </p:spPr>
        <p:txBody>
          <a:bodyPr spcFirstLastPara="1" lIns="91425" tIns="91425" rIns="91425" bIns="91425" anchorCtr="0">
            <a:normAutofit/>
          </a:bodyPr>
          <a:lstStyle/>
          <a:p>
            <a:pPr marL="0" lvl="0" indent="0" rtl="0">
              <a:spcBef>
                <a:spcPts val="0"/>
              </a:spcBef>
              <a:spcAft>
                <a:spcPts val="0"/>
              </a:spcAft>
              <a:buNone/>
            </a:pPr>
            <a:endParaRPr lang="en-US">
              <a:highlight>
                <a:srgbClr val="FFFFFF"/>
              </a:highlight>
            </a:endParaRPr>
          </a:p>
          <a:p>
            <a:pPr marL="0" lvl="0" indent="0" rtl="0">
              <a:spcBef>
                <a:spcPts val="1500"/>
              </a:spcBef>
              <a:spcAft>
                <a:spcPts val="0"/>
              </a:spcAft>
              <a:buNone/>
            </a:pPr>
            <a:endParaRPr lang="en-US">
              <a:highlight>
                <a:srgbClr val="FFFFFF"/>
              </a:highlight>
            </a:endParaRPr>
          </a:p>
          <a:p>
            <a:pPr marL="0" lvl="0" indent="0" rtl="0">
              <a:spcBef>
                <a:spcPts val="1500"/>
              </a:spcBef>
              <a:spcAft>
                <a:spcPts val="0"/>
              </a:spcAft>
              <a:buNone/>
            </a:pPr>
            <a:endParaRPr lang="en-US">
              <a:highlight>
                <a:srgbClr val="FFFFFF"/>
              </a:highlight>
            </a:endParaRPr>
          </a:p>
          <a:p>
            <a:pPr marL="0" lvl="0" indent="0" rtl="0">
              <a:spcBef>
                <a:spcPts val="1500"/>
              </a:spcBef>
              <a:spcAft>
                <a:spcPts val="0"/>
              </a:spcAft>
              <a:buNone/>
            </a:pPr>
            <a:endParaRPr lang="en-US">
              <a:highlight>
                <a:srgbClr val="FFFFFF"/>
              </a:highlight>
            </a:endParaRPr>
          </a:p>
          <a:p>
            <a:pPr marL="0" lvl="0" indent="0" rtl="0">
              <a:spcBef>
                <a:spcPts val="1500"/>
              </a:spcBef>
              <a:spcAft>
                <a:spcPts val="0"/>
              </a:spcAft>
              <a:buNone/>
            </a:pPr>
            <a:endParaRPr lang="en-US">
              <a:highlight>
                <a:srgbClr val="FFFFFF"/>
              </a:highlight>
            </a:endParaRPr>
          </a:p>
          <a:p>
            <a:pPr marL="0" lvl="0" indent="0" rtl="0">
              <a:spcBef>
                <a:spcPts val="1500"/>
              </a:spcBef>
              <a:spcAft>
                <a:spcPts val="0"/>
              </a:spcAft>
              <a:buNone/>
            </a:pPr>
            <a:endParaRPr lang="en-US">
              <a:highlight>
                <a:srgbClr val="FFFFFF"/>
              </a:highlight>
            </a:endParaRPr>
          </a:p>
          <a:p>
            <a:pPr marL="0" lvl="0" indent="0" rtl="0">
              <a:spcBef>
                <a:spcPts val="1500"/>
              </a:spcBef>
              <a:spcAft>
                <a:spcPts val="0"/>
              </a:spcAft>
              <a:buNone/>
            </a:pPr>
            <a:endParaRPr lang="en-US">
              <a:highlight>
                <a:srgbClr val="FFFFFF"/>
              </a:highlight>
            </a:endParaRPr>
          </a:p>
          <a:p>
            <a:pPr marL="0" lvl="0" indent="0">
              <a:spcBef>
                <a:spcPts val="1500"/>
              </a:spcBef>
              <a:spcAft>
                <a:spcPts val="0"/>
              </a:spcAft>
              <a:buNone/>
            </a:pPr>
            <a:endParaRPr dirty="0"/>
          </a:p>
        </p:txBody>
      </p:sp>
      <p:sp>
        <p:nvSpPr>
          <p:cNvPr id="5" name="Subtitle 4">
            <a:extLst>
              <a:ext uri="{FF2B5EF4-FFF2-40B4-BE49-F238E27FC236}">
                <a16:creationId xmlns:a16="http://schemas.microsoft.com/office/drawing/2014/main" id="{C291FBC8-8DAB-EB4D-8106-583BBF59CD21}"/>
              </a:ext>
            </a:extLst>
          </p:cNvPr>
          <p:cNvSpPr>
            <a:spLocks noGrp="1"/>
          </p:cNvSpPr>
          <p:nvPr>
            <p:ph type="subTitle" idx="1"/>
          </p:nvPr>
        </p:nvSpPr>
        <p:spPr>
          <a:xfrm>
            <a:off x="2844799" y="2077155"/>
            <a:ext cx="5802489" cy="790219"/>
          </a:xfrm>
        </p:spPr>
        <p:txBody>
          <a:bodyPr>
            <a:normAutofit/>
          </a:bodyPr>
          <a:lstStyle/>
          <a:p>
            <a:r>
              <a:rPr lang="en-US" sz="2000" dirty="0"/>
              <a:t>PARKINSONS DISEASE DETECTION</a:t>
            </a:r>
          </a:p>
        </p:txBody>
      </p:sp>
      <p:cxnSp>
        <p:nvCxnSpPr>
          <p:cNvPr id="95" name="Straight Connector 94">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7" name="Picture 96">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99" name="Straight Connector 98">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97"/>
                                        </p:tgtEl>
                                        <p:attrNameLst>
                                          <p:attrName>style.visibility</p:attrName>
                                        </p:attrNameLst>
                                      </p:cBhvr>
                                      <p:to>
                                        <p:strVal val="visible"/>
                                      </p:to>
                                    </p:set>
                                    <p:animEffect transition="in" filter="fade">
                                      <p:cBhvr>
                                        <p:cTn id="7" dur="700"/>
                                        <p:tgtEl>
                                          <p:spTgt spid="97"/>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0" nodeType="withEffect" nodePh="1">
                                  <p:stCondLst>
                                    <p:cond delay="1000"/>
                                  </p:stCondLst>
                                  <p:endCondLst>
                                    <p:cond evt="begin" delay="0">
                                      <p:tn val="11"/>
                                    </p:cond>
                                  </p:endCondLst>
                                  <p:iterate>
                                    <p:tmPct val="10000"/>
                                  </p:iterate>
                                  <p:childTnLst>
                                    <p:set>
                                      <p:cBhvr>
                                        <p:cTn id="12" dur="1" fill="hold">
                                          <p:stCondLst>
                                            <p:cond delay="0"/>
                                          </p:stCondLst>
                                        </p:cTn>
                                        <p:tgtEl>
                                          <p:spTgt spid="85"/>
                                        </p:tgtEl>
                                        <p:attrNameLst>
                                          <p:attrName>style.visibility</p:attrName>
                                        </p:attrNameLst>
                                      </p:cBhvr>
                                      <p:to>
                                        <p:strVal val="visible"/>
                                      </p:to>
                                    </p:set>
                                    <p:animEffect transition="in" filter="fade">
                                      <p:cBhvr>
                                        <p:cTn id="13" dur="700"/>
                                        <p:tgtEl>
                                          <p:spTgt spid="85"/>
                                        </p:tgtEl>
                                      </p:cBhvr>
                                    </p:animEffect>
                                  </p:childTnLst>
                                </p:cTn>
                              </p:par>
                              <p:par>
                                <p:cTn id="14" presetID="10" presetClass="entr" presetSubtype="0" fill="hold" nodeType="withEffect">
                                  <p:stCondLst>
                                    <p:cond delay="0"/>
                                  </p:stCondLst>
                                  <p:iterate>
                                    <p:tmPct val="10000"/>
                                  </p:iterate>
                                  <p:childTnLst>
                                    <p:set>
                                      <p:cBhvr>
                                        <p:cTn id="15" dur="1" fill="hold">
                                          <p:stCondLst>
                                            <p:cond delay="0"/>
                                          </p:stCondLst>
                                        </p:cTn>
                                        <p:tgtEl>
                                          <p:spTgt spid="87"/>
                                        </p:tgtEl>
                                        <p:attrNameLst>
                                          <p:attrName>style.visibility</p:attrName>
                                        </p:attrNameLst>
                                      </p:cBhvr>
                                      <p:to>
                                        <p:strVal val="visible"/>
                                      </p:to>
                                    </p:set>
                                    <p:animEffect transition="in" filter="fade">
                                      <p:cBhvr>
                                        <p:cTn id="16" dur="7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2000" dirty="0"/>
              <a:t>TUNING FOR TOP 2 ALGORITHMS(NOTHING BUT CHANGING PARAMETERS)</a:t>
            </a:r>
            <a:endParaRPr sz="2000" dirty="0"/>
          </a:p>
        </p:txBody>
      </p:sp>
      <p:sp>
        <p:nvSpPr>
          <p:cNvPr id="131" name="Shape 1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pic>
        <p:nvPicPr>
          <p:cNvPr id="3" name="Picture 2" descr="Graphical user interface, text, application, email&#10;&#10;Description automatically generated">
            <a:extLst>
              <a:ext uri="{FF2B5EF4-FFF2-40B4-BE49-F238E27FC236}">
                <a16:creationId xmlns:a16="http://schemas.microsoft.com/office/drawing/2014/main" id="{E7AE0E81-AF1F-8747-90A2-E85DFAB14F68}"/>
              </a:ext>
            </a:extLst>
          </p:cNvPr>
          <p:cNvPicPr>
            <a:picLocks noChangeAspect="1"/>
          </p:cNvPicPr>
          <p:nvPr/>
        </p:nvPicPr>
        <p:blipFill>
          <a:blip r:embed="rId3"/>
          <a:stretch>
            <a:fillRect/>
          </a:stretch>
        </p:blipFill>
        <p:spPr>
          <a:xfrm>
            <a:off x="311700" y="1106311"/>
            <a:ext cx="5705278" cy="3462564"/>
          </a:xfrm>
          <a:prstGeom prst="rect">
            <a:avLst/>
          </a:prstGeom>
        </p:spPr>
      </p:pic>
      <p:graphicFrame>
        <p:nvGraphicFramePr>
          <p:cNvPr id="4" name="Table 4">
            <a:extLst>
              <a:ext uri="{FF2B5EF4-FFF2-40B4-BE49-F238E27FC236}">
                <a16:creationId xmlns:a16="http://schemas.microsoft.com/office/drawing/2014/main" id="{31F3BA52-691E-474E-AB68-3D0BC428D639}"/>
              </a:ext>
            </a:extLst>
          </p:cNvPr>
          <p:cNvGraphicFramePr>
            <a:graphicFrameLocks noGrp="1"/>
          </p:cNvGraphicFramePr>
          <p:nvPr>
            <p:extLst>
              <p:ext uri="{D42A27DB-BD31-4B8C-83A1-F6EECF244321}">
                <p14:modId xmlns:p14="http://schemas.microsoft.com/office/powerpoint/2010/main" val="1070926734"/>
              </p:ext>
            </p:extLst>
          </p:nvPr>
        </p:nvGraphicFramePr>
        <p:xfrm>
          <a:off x="6355644" y="1524000"/>
          <a:ext cx="1975556" cy="1944107"/>
        </p:xfrm>
        <a:graphic>
          <a:graphicData uri="http://schemas.openxmlformats.org/drawingml/2006/table">
            <a:tbl>
              <a:tblPr firstRow="1" bandRow="1">
                <a:tableStyleId>{5C22544A-7EE6-4342-B048-85BDC9FD1C3A}</a:tableStyleId>
              </a:tblPr>
              <a:tblGrid>
                <a:gridCol w="997395">
                  <a:extLst>
                    <a:ext uri="{9D8B030D-6E8A-4147-A177-3AD203B41FA5}">
                      <a16:colId xmlns:a16="http://schemas.microsoft.com/office/drawing/2014/main" val="1438581981"/>
                    </a:ext>
                  </a:extLst>
                </a:gridCol>
                <a:gridCol w="978161">
                  <a:extLst>
                    <a:ext uri="{9D8B030D-6E8A-4147-A177-3AD203B41FA5}">
                      <a16:colId xmlns:a16="http://schemas.microsoft.com/office/drawing/2014/main" val="2358991955"/>
                    </a:ext>
                  </a:extLst>
                </a:gridCol>
              </a:tblGrid>
              <a:tr h="928908">
                <a:tc>
                  <a:txBody>
                    <a:bodyPr/>
                    <a:lstStyle/>
                    <a:p>
                      <a:r>
                        <a:rPr lang="en-US" dirty="0"/>
                        <a:t>RANDOM FOREST</a:t>
                      </a:r>
                    </a:p>
                  </a:txBody>
                  <a:tcPr/>
                </a:tc>
                <a:tc>
                  <a:txBody>
                    <a:bodyPr/>
                    <a:lstStyle/>
                    <a:p>
                      <a:r>
                        <a:rPr lang="en-US" dirty="0"/>
                        <a:t>0.890659 using {}</a:t>
                      </a:r>
                    </a:p>
                  </a:txBody>
                  <a:tcPr/>
                </a:tc>
                <a:extLst>
                  <a:ext uri="{0D108BD9-81ED-4DB2-BD59-A6C34878D82A}">
                    <a16:rowId xmlns:a16="http://schemas.microsoft.com/office/drawing/2014/main" val="2191693785"/>
                  </a:ext>
                </a:extLst>
              </a:tr>
              <a:tr h="1015199">
                <a:tc>
                  <a:txBody>
                    <a:bodyPr/>
                    <a:lstStyle/>
                    <a:p>
                      <a:r>
                        <a:rPr lang="en-US" dirty="0"/>
                        <a:t>LOGISTIC REGRESSION</a:t>
                      </a:r>
                    </a:p>
                  </a:txBody>
                  <a:tcPr/>
                </a:tc>
                <a:tc>
                  <a:txBody>
                    <a:bodyPr/>
                    <a:lstStyle/>
                    <a:p>
                      <a:r>
                        <a:rPr lang="en-US" dirty="0"/>
                        <a:t>86.15 using {'C': 0.4}</a:t>
                      </a:r>
                    </a:p>
                  </a:txBody>
                  <a:tcPr/>
                </a:tc>
                <a:extLst>
                  <a:ext uri="{0D108BD9-81ED-4DB2-BD59-A6C34878D82A}">
                    <a16:rowId xmlns:a16="http://schemas.microsoft.com/office/drawing/2014/main" val="183929996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230150"/>
            <a:ext cx="8520600" cy="572700"/>
          </a:xfrm>
          <a:prstGeom prst="rect">
            <a:avLst/>
          </a:prstGeom>
        </p:spPr>
        <p:txBody>
          <a:bodyPr spcFirstLastPara="1" wrap="square" lIns="91425" tIns="91425" rIns="91425" bIns="91425" anchor="t" anchorCtr="0">
            <a:noAutofit/>
          </a:bodyPr>
          <a:lstStyle/>
          <a:p>
            <a:pPr lvl="0"/>
            <a:r>
              <a:rPr lang="en-US" sz="2000" dirty="0"/>
              <a:t>IMPROVING PERFOMANCE BY USING ENSEMBLE AND BOOSTING ALGORITHMS</a:t>
            </a:r>
            <a:br>
              <a:rPr lang="en" sz="2000" dirty="0"/>
            </a:br>
            <a:endParaRPr sz="2000" dirty="0"/>
          </a:p>
        </p:txBody>
      </p:sp>
      <p:sp>
        <p:nvSpPr>
          <p:cNvPr id="137" name="Shape 137"/>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pic>
        <p:nvPicPr>
          <p:cNvPr id="3" name="Picture 2" descr="Graphical user interface, text, application&#10;&#10;Description automatically generated">
            <a:extLst>
              <a:ext uri="{FF2B5EF4-FFF2-40B4-BE49-F238E27FC236}">
                <a16:creationId xmlns:a16="http://schemas.microsoft.com/office/drawing/2014/main" id="{4F78144A-DB21-A249-B031-A2D0E9014C66}"/>
              </a:ext>
            </a:extLst>
          </p:cNvPr>
          <p:cNvPicPr>
            <a:picLocks noChangeAspect="1"/>
          </p:cNvPicPr>
          <p:nvPr/>
        </p:nvPicPr>
        <p:blipFill>
          <a:blip r:embed="rId3"/>
          <a:stretch>
            <a:fillRect/>
          </a:stretch>
        </p:blipFill>
        <p:spPr>
          <a:xfrm>
            <a:off x="311700" y="863550"/>
            <a:ext cx="4855723" cy="4049800"/>
          </a:xfrm>
          <a:prstGeom prst="rect">
            <a:avLst/>
          </a:prstGeom>
        </p:spPr>
      </p:pic>
      <p:graphicFrame>
        <p:nvGraphicFramePr>
          <p:cNvPr id="4" name="Table 4">
            <a:extLst>
              <a:ext uri="{FF2B5EF4-FFF2-40B4-BE49-F238E27FC236}">
                <a16:creationId xmlns:a16="http://schemas.microsoft.com/office/drawing/2014/main" id="{14D207E7-5C5B-4044-B04E-7AFE40EC416B}"/>
              </a:ext>
            </a:extLst>
          </p:cNvPr>
          <p:cNvGraphicFramePr>
            <a:graphicFrameLocks noGrp="1"/>
          </p:cNvGraphicFramePr>
          <p:nvPr>
            <p:extLst>
              <p:ext uri="{D42A27DB-BD31-4B8C-83A1-F6EECF244321}">
                <p14:modId xmlns:p14="http://schemas.microsoft.com/office/powerpoint/2010/main" val="2280800716"/>
              </p:ext>
            </p:extLst>
          </p:nvPr>
        </p:nvGraphicFramePr>
        <p:xfrm>
          <a:off x="5693229" y="1573619"/>
          <a:ext cx="2351313" cy="2125980"/>
        </p:xfrm>
        <a:graphic>
          <a:graphicData uri="http://schemas.openxmlformats.org/drawingml/2006/table">
            <a:tbl>
              <a:tblPr firstRow="1" bandRow="1">
                <a:tableStyleId>{5C22544A-7EE6-4342-B048-85BDC9FD1C3A}</a:tableStyleId>
              </a:tblPr>
              <a:tblGrid>
                <a:gridCol w="1075607">
                  <a:extLst>
                    <a:ext uri="{9D8B030D-6E8A-4147-A177-3AD203B41FA5}">
                      <a16:colId xmlns:a16="http://schemas.microsoft.com/office/drawing/2014/main" val="4283509484"/>
                    </a:ext>
                  </a:extLst>
                </a:gridCol>
                <a:gridCol w="1275706">
                  <a:extLst>
                    <a:ext uri="{9D8B030D-6E8A-4147-A177-3AD203B41FA5}">
                      <a16:colId xmlns:a16="http://schemas.microsoft.com/office/drawing/2014/main" val="304718535"/>
                    </a:ext>
                  </a:extLst>
                </a:gridCol>
              </a:tblGrid>
              <a:tr h="632975">
                <a:tc>
                  <a:txBody>
                    <a:bodyPr/>
                    <a:lstStyle/>
                    <a:p>
                      <a:r>
                        <a:rPr lang="en-US" dirty="0"/>
                        <a:t>ADA BOOST</a:t>
                      </a:r>
                    </a:p>
                    <a:p>
                      <a:endParaRPr lang="en-US" dirty="0"/>
                    </a:p>
                  </a:txBody>
                  <a:tcPr/>
                </a:tc>
                <a:tc>
                  <a:txBody>
                    <a:bodyPr/>
                    <a:lstStyle/>
                    <a:p>
                      <a:r>
                        <a:rPr lang="en-US" dirty="0"/>
                        <a:t>0.839560 (0.081896)</a:t>
                      </a:r>
                    </a:p>
                  </a:txBody>
                  <a:tcPr/>
                </a:tc>
                <a:extLst>
                  <a:ext uri="{0D108BD9-81ED-4DB2-BD59-A6C34878D82A}">
                    <a16:rowId xmlns:a16="http://schemas.microsoft.com/office/drawing/2014/main" val="1272273"/>
                  </a:ext>
                </a:extLst>
              </a:tr>
              <a:tr h="449208">
                <a:tc>
                  <a:txBody>
                    <a:bodyPr/>
                    <a:lstStyle/>
                    <a:p>
                      <a:r>
                        <a:rPr lang="en-US" dirty="0"/>
                        <a:t>GRADIENT </a:t>
                      </a:r>
                    </a:p>
                    <a:p>
                      <a:r>
                        <a:rPr lang="en-US" dirty="0"/>
                        <a:t>BOOSTING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0.867582 (0.070383)</a:t>
                      </a:r>
                    </a:p>
                  </a:txBody>
                  <a:tcPr/>
                </a:tc>
                <a:extLst>
                  <a:ext uri="{0D108BD9-81ED-4DB2-BD59-A6C34878D82A}">
                    <a16:rowId xmlns:a16="http://schemas.microsoft.com/office/drawing/2014/main" val="4230937932"/>
                  </a:ext>
                </a:extLst>
              </a:tr>
              <a:tr h="816742">
                <a:tc>
                  <a:txBody>
                    <a:bodyPr/>
                    <a:lstStyle/>
                    <a:p>
                      <a:r>
                        <a:rPr lang="en-US" dirty="0"/>
                        <a:t>RANDOM FOREST</a:t>
                      </a:r>
                    </a:p>
                    <a:p>
                      <a:endParaRPr lang="en-US" dirty="0"/>
                    </a:p>
                    <a:p>
                      <a:endParaRPr lang="en-US" dirty="0"/>
                    </a:p>
                  </a:txBody>
                  <a:tcPr/>
                </a:tc>
                <a:tc>
                  <a:txBody>
                    <a:bodyPr/>
                    <a:lstStyle/>
                    <a:p>
                      <a:r>
                        <a:rPr lang="en-US" dirty="0"/>
                        <a:t>0.912088</a:t>
                      </a:r>
                    </a:p>
                    <a:p>
                      <a:r>
                        <a:rPr lang="en-US" dirty="0"/>
                        <a:t>(0.065852)</a:t>
                      </a:r>
                    </a:p>
                    <a:p>
                      <a:endParaRPr lang="en-US" dirty="0"/>
                    </a:p>
                  </a:txBody>
                  <a:tcPr/>
                </a:tc>
                <a:extLst>
                  <a:ext uri="{0D108BD9-81ED-4DB2-BD59-A6C34878D82A}">
                    <a16:rowId xmlns:a16="http://schemas.microsoft.com/office/drawing/2014/main" val="26599856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7FE23A0-62B1-944B-8974-3ED2921E895E}"/>
              </a:ext>
            </a:extLst>
          </p:cNvPr>
          <p:cNvSpPr>
            <a:spLocks noGrp="1"/>
          </p:cNvSpPr>
          <p:nvPr>
            <p:ph type="title"/>
          </p:nvPr>
        </p:nvSpPr>
        <p:spPr>
          <a:xfrm>
            <a:off x="1088685" y="603390"/>
            <a:ext cx="3477200" cy="786926"/>
          </a:xfrm>
        </p:spPr>
        <p:txBody>
          <a:bodyPr vert="horz" lIns="91440" tIns="45720" rIns="91440" bIns="45720" rtlCol="0" anchor="t">
            <a:normAutofit/>
          </a:bodyPr>
          <a:lstStyle/>
          <a:p>
            <a:pPr defTabSz="914400">
              <a:spcBef>
                <a:spcPct val="0"/>
              </a:spcBef>
            </a:pPr>
            <a:r>
              <a:rPr lang="en-US" sz="1300" dirty="0"/>
              <a:t>Compare All 4 Tunned Algorithms And Selecting The Best Algorithm</a:t>
            </a:r>
            <a:br>
              <a:rPr lang="en-US" sz="1300" dirty="0"/>
            </a:br>
            <a:endParaRPr lang="en-US" sz="1300" dirty="0"/>
          </a:p>
        </p:txBody>
      </p:sp>
      <p:sp>
        <p:nvSpPr>
          <p:cNvPr id="21" name="Rectangle 2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 Placeholder 2">
            <a:extLst>
              <a:ext uri="{FF2B5EF4-FFF2-40B4-BE49-F238E27FC236}">
                <a16:creationId xmlns:a16="http://schemas.microsoft.com/office/drawing/2014/main" id="{D2E9F37C-1A4F-A643-AF93-BF9D4CCF2EA1}"/>
              </a:ext>
            </a:extLst>
          </p:cNvPr>
          <p:cNvSpPr>
            <a:spLocks noGrp="1"/>
          </p:cNvSpPr>
          <p:nvPr>
            <p:ph type="body" idx="1"/>
          </p:nvPr>
        </p:nvSpPr>
        <p:spPr>
          <a:xfrm>
            <a:off x="1088685" y="1511799"/>
            <a:ext cx="3129159" cy="2587959"/>
          </a:xfrm>
        </p:spPr>
        <p:txBody>
          <a:bodyPr vert="horz" lIns="91440" tIns="45720" rIns="91440" bIns="45720" rtlCol="0" anchor="t">
            <a:normAutofit/>
          </a:bodyPr>
          <a:lstStyle/>
          <a:p>
            <a:pPr marL="114300" indent="-228600" defTabSz="914400">
              <a:lnSpc>
                <a:spcPct val="110000"/>
              </a:lnSpc>
              <a:spcAft>
                <a:spcPts val="600"/>
              </a:spcAft>
              <a:buSzPct val="100000"/>
              <a:buFont typeface="Arial" panose="020B0604020202020204" pitchFamily="34" charset="0"/>
              <a:buChar char="•"/>
            </a:pPr>
            <a:r>
              <a:rPr lang="en-US" dirty="0"/>
              <a:t>we got  testing set accuracy of 91.20% by using random forest classifier</a:t>
            </a:r>
          </a:p>
          <a:p>
            <a:pPr marL="285750" indent="-285750" defTabSz="914400">
              <a:lnSpc>
                <a:spcPct val="110000"/>
              </a:lnSpc>
              <a:spcAft>
                <a:spcPts val="600"/>
              </a:spcAft>
              <a:buSzPct val="100000"/>
              <a:buFont typeface="Wingdings" pitchFamily="2" charset="2"/>
              <a:buChar char="§"/>
            </a:pPr>
            <a:r>
              <a:rPr lang="en-US" dirty="0"/>
              <a:t>train set 1.0 </a:t>
            </a:r>
          </a:p>
          <a:p>
            <a:pPr marL="114300" indent="-228600" defTabSz="914400">
              <a:lnSpc>
                <a:spcPct val="110000"/>
              </a:lnSpc>
              <a:spcAft>
                <a:spcPts val="600"/>
              </a:spcAft>
              <a:buSzPct val="100000"/>
              <a:buFont typeface="Arial" panose="020B0604020202020204" pitchFamily="34" charset="0"/>
              <a:buChar char="•"/>
            </a:pPr>
            <a:r>
              <a:rPr lang="en-US" dirty="0"/>
              <a:t>train set matrix [[ 32 0] [ 0 104]] </a:t>
            </a:r>
          </a:p>
          <a:p>
            <a:pPr marL="114300" indent="-228600" defTabSz="914400">
              <a:lnSpc>
                <a:spcPct val="110000"/>
              </a:lnSpc>
              <a:spcAft>
                <a:spcPts val="600"/>
              </a:spcAft>
              <a:buSzPct val="100000"/>
              <a:buFont typeface="Arial" panose="020B0604020202020204" pitchFamily="34" charset="0"/>
              <a:buChar char="•"/>
            </a:pPr>
            <a:r>
              <a:rPr lang="en-US" dirty="0"/>
              <a:t>test set =  0.912088 </a:t>
            </a:r>
          </a:p>
          <a:p>
            <a:pPr marL="114300" indent="-228600" defTabSz="914400">
              <a:lnSpc>
                <a:spcPct val="110000"/>
              </a:lnSpc>
              <a:spcAft>
                <a:spcPts val="600"/>
              </a:spcAft>
              <a:buSzPct val="100000"/>
              <a:buFont typeface="Arial" panose="020B0604020202020204" pitchFamily="34" charset="0"/>
              <a:buChar char="•"/>
            </a:pPr>
            <a:r>
              <a:rPr lang="en-US" dirty="0"/>
              <a:t>test set matrix [[11 5] [ 0 43]]</a:t>
            </a:r>
          </a:p>
        </p:txBody>
      </p:sp>
      <p:pic>
        <p:nvPicPr>
          <p:cNvPr id="23" name="Picture 2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25" name="Straight Connector 2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4ED74F50-7191-AB48-B573-71E085344804}"/>
              </a:ext>
            </a:extLst>
          </p:cNvPr>
          <p:cNvGraphicFramePr>
            <a:graphicFrameLocks noGrp="1"/>
          </p:cNvGraphicFramePr>
          <p:nvPr>
            <p:extLst>
              <p:ext uri="{D42A27DB-BD31-4B8C-83A1-F6EECF244321}">
                <p14:modId xmlns:p14="http://schemas.microsoft.com/office/powerpoint/2010/main" val="1760463686"/>
              </p:ext>
            </p:extLst>
          </p:nvPr>
        </p:nvGraphicFramePr>
        <p:xfrm>
          <a:off x="4570807" y="1278014"/>
          <a:ext cx="4031325" cy="2587952"/>
        </p:xfrm>
        <a:graphic>
          <a:graphicData uri="http://schemas.openxmlformats.org/drawingml/2006/table">
            <a:tbl>
              <a:tblPr firstRow="1" bandRow="1">
                <a:tableStyleId>{5C22544A-7EE6-4342-B048-85BDC9FD1C3A}</a:tableStyleId>
              </a:tblPr>
              <a:tblGrid>
                <a:gridCol w="2228819">
                  <a:extLst>
                    <a:ext uri="{9D8B030D-6E8A-4147-A177-3AD203B41FA5}">
                      <a16:colId xmlns:a16="http://schemas.microsoft.com/office/drawing/2014/main" val="2917603761"/>
                    </a:ext>
                  </a:extLst>
                </a:gridCol>
                <a:gridCol w="1802506">
                  <a:extLst>
                    <a:ext uri="{9D8B030D-6E8A-4147-A177-3AD203B41FA5}">
                      <a16:colId xmlns:a16="http://schemas.microsoft.com/office/drawing/2014/main" val="3824163098"/>
                    </a:ext>
                  </a:extLst>
                </a:gridCol>
              </a:tblGrid>
              <a:tr h="756031">
                <a:tc>
                  <a:txBody>
                    <a:bodyPr/>
                    <a:lstStyle/>
                    <a:p>
                      <a:r>
                        <a:rPr lang="en-US" sz="900"/>
                        <a:t>Gradientboostclassifier</a:t>
                      </a:r>
                    </a:p>
                  </a:txBody>
                  <a:tcPr marL="60335" marR="60335" marT="30167" marB="3016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a:t>Best: 0.897802 using {'n_estimators': 200} </a:t>
                      </a:r>
                    </a:p>
                    <a:p>
                      <a:endParaRPr lang="en-US" sz="900"/>
                    </a:p>
                  </a:txBody>
                  <a:tcPr marL="60335" marR="60335" marT="30167" marB="30167"/>
                </a:tc>
                <a:extLst>
                  <a:ext uri="{0D108BD9-81ED-4DB2-BD59-A6C34878D82A}">
                    <a16:rowId xmlns:a16="http://schemas.microsoft.com/office/drawing/2014/main" val="3892664757"/>
                  </a:ext>
                </a:extLst>
              </a:tr>
              <a:tr h="756031">
                <a:tc>
                  <a:txBody>
                    <a:bodyPr/>
                    <a:lstStyle/>
                    <a:p>
                      <a:r>
                        <a:rPr lang="en-US" sz="900"/>
                        <a:t>Random forest classifier</a:t>
                      </a:r>
                    </a:p>
                  </a:txBody>
                  <a:tcPr marL="60335" marR="60335" marT="30167" marB="30167"/>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a:t>Best: 0.912088 using {'learning_rate': 0.7, 'n_estimators': 100} </a:t>
                      </a:r>
                    </a:p>
                  </a:txBody>
                  <a:tcPr marL="60335" marR="60335" marT="30167" marB="30167"/>
                </a:tc>
                <a:extLst>
                  <a:ext uri="{0D108BD9-81ED-4DB2-BD59-A6C34878D82A}">
                    <a16:rowId xmlns:a16="http://schemas.microsoft.com/office/drawing/2014/main" val="1627207847"/>
                  </a:ext>
                </a:extLst>
              </a:tr>
              <a:tr h="756031">
                <a:tc>
                  <a:txBody>
                    <a:bodyPr/>
                    <a:lstStyle/>
                    <a:p>
                      <a:r>
                        <a:rPr lang="en-US" sz="900" dirty="0" err="1"/>
                        <a:t>LogisticRegression</a:t>
                      </a:r>
                      <a:endParaRPr lang="en-US" sz="900" dirty="0"/>
                    </a:p>
                    <a:p>
                      <a:endParaRPr lang="en-US" sz="900" dirty="0"/>
                    </a:p>
                    <a:p>
                      <a:endParaRPr lang="en-US" sz="900" dirty="0"/>
                    </a:p>
                  </a:txBody>
                  <a:tcPr marL="60335" marR="60335" marT="30167" marB="30167"/>
                </a:tc>
                <a:tc>
                  <a:txBody>
                    <a:bodyPr/>
                    <a:lstStyle/>
                    <a:p>
                      <a:r>
                        <a:rPr lang="en-US" sz="900"/>
                        <a:t>0.860440 (0.089956)</a:t>
                      </a:r>
                    </a:p>
                    <a:p>
                      <a:endParaRPr lang="en-US" sz="900"/>
                    </a:p>
                    <a:p>
                      <a:endParaRPr lang="en-US" sz="900"/>
                    </a:p>
                  </a:txBody>
                  <a:tcPr marL="60335" marR="60335" marT="30167" marB="30167"/>
                </a:tc>
                <a:extLst>
                  <a:ext uri="{0D108BD9-81ED-4DB2-BD59-A6C34878D82A}">
                    <a16:rowId xmlns:a16="http://schemas.microsoft.com/office/drawing/2014/main" val="4067716395"/>
                  </a:ext>
                </a:extLst>
              </a:tr>
              <a:tr h="319859">
                <a:tc>
                  <a:txBody>
                    <a:bodyPr/>
                    <a:lstStyle/>
                    <a:p>
                      <a:r>
                        <a:rPr lang="en-US" sz="900"/>
                        <a:t>decision_tree</a:t>
                      </a:r>
                    </a:p>
                  </a:txBody>
                  <a:tcPr marL="60335" marR="60335" marT="30167" marB="30167"/>
                </a:tc>
                <a:tc>
                  <a:txBody>
                    <a:bodyPr/>
                    <a:lstStyle/>
                    <a:p>
                      <a:r>
                        <a:rPr lang="en-US" sz="900" dirty="0"/>
                        <a:t>0.837912 (0.063330)</a:t>
                      </a:r>
                    </a:p>
                  </a:txBody>
                  <a:tcPr marL="60335" marR="60335" marT="30167" marB="30167"/>
                </a:tc>
                <a:extLst>
                  <a:ext uri="{0D108BD9-81ED-4DB2-BD59-A6C34878D82A}">
                    <a16:rowId xmlns:a16="http://schemas.microsoft.com/office/drawing/2014/main" val="2387658629"/>
                  </a:ext>
                </a:extLst>
              </a:tr>
            </a:tbl>
          </a:graphicData>
        </a:graphic>
      </p:graphicFrame>
    </p:spTree>
    <p:extLst>
      <p:ext uri="{BB962C8B-B14F-4D97-AF65-F5344CB8AC3E}">
        <p14:creationId xmlns:p14="http://schemas.microsoft.com/office/powerpoint/2010/main" val="326001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C97E92F1-B8BA-0744-9BFC-A4AD8DD940DD}"/>
              </a:ext>
            </a:extLst>
          </p:cNvPr>
          <p:cNvSpPr txBox="1"/>
          <p:nvPr/>
        </p:nvSpPr>
        <p:spPr>
          <a:xfrm>
            <a:off x="1088684" y="603389"/>
            <a:ext cx="7202456" cy="78692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dirty="0">
                <a:solidFill>
                  <a:schemeClr val="tx1"/>
                </a:solidFill>
                <a:effectLst/>
                <a:latin typeface="+mj-lt"/>
                <a:ea typeface="+mj-ea"/>
                <a:cs typeface="+mj-cs"/>
              </a:rPr>
              <a:t>CONCLUSION</a:t>
            </a:r>
          </a:p>
          <a:p>
            <a:pPr defTabSz="914400">
              <a:lnSpc>
                <a:spcPct val="90000"/>
              </a:lnSpc>
              <a:spcBef>
                <a:spcPct val="0"/>
              </a:spcBef>
              <a:spcAft>
                <a:spcPts val="600"/>
              </a:spcAft>
            </a:pPr>
            <a:endParaRPr lang="en-US" sz="3200" b="0" i="0" kern="1200" cap="all" dirty="0">
              <a:solidFill>
                <a:schemeClr val="tx1"/>
              </a:solidFill>
              <a:effectLst/>
              <a:latin typeface="+mj-lt"/>
              <a:ea typeface="+mj-ea"/>
              <a:cs typeface="+mj-cs"/>
            </a:endParaRPr>
          </a:p>
        </p:txBody>
      </p:sp>
      <p:sp>
        <p:nvSpPr>
          <p:cNvPr id="29" name="TextBox 2">
            <a:extLst>
              <a:ext uri="{FF2B5EF4-FFF2-40B4-BE49-F238E27FC236}">
                <a16:creationId xmlns:a16="http://schemas.microsoft.com/office/drawing/2014/main" id="{A653BC90-0086-FE45-8321-829EBAF8EA61}"/>
              </a:ext>
            </a:extLst>
          </p:cNvPr>
          <p:cNvSpPr txBox="1"/>
          <p:nvPr/>
        </p:nvSpPr>
        <p:spPr>
          <a:xfrm>
            <a:off x="1088684" y="1511799"/>
            <a:ext cx="7202456" cy="2587959"/>
          </a:xfrm>
          <a:prstGeom prst="rect">
            <a:avLst/>
          </a:prstGeom>
        </p:spPr>
        <p:txBody>
          <a:bodyPr vert="horz" lIns="91440" tIns="45720" rIns="91440" bIns="45720" rtlCol="0" anchor="t">
            <a:normAutofit/>
          </a:bodyPr>
          <a:lstStyle/>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By data preprocessing especially irrelevant dimensions and outliers are removed. Once the data is similar to the normal distribution four methods are used to classify the data. K-NN, Random Forest, and </a:t>
            </a:r>
            <a:r>
              <a:rPr lang="en-US" sz="1300" dirty="0" err="1"/>
              <a:t>Gradientboost</a:t>
            </a:r>
            <a:r>
              <a:rPr lang="en-US" sz="1300" dirty="0"/>
              <a:t> ,decision tree are used. The comparative analysis shows that out of the four Random Forest is the best model for classification with accuracy of 91.20 using k=10 fold validation and 70: 30 split. The model was not underfitted or overfit it fitted perfectly.</a:t>
            </a:r>
          </a:p>
          <a:p>
            <a:pPr marL="285750" indent="-228600" defTabSz="914400">
              <a:lnSpc>
                <a:spcPct val="110000"/>
              </a:lnSpc>
              <a:spcAft>
                <a:spcPts val="600"/>
              </a:spcAft>
              <a:buClr>
                <a:schemeClr val="accent1"/>
              </a:buClr>
              <a:buSzPct val="100000"/>
              <a:buFont typeface="Arial" panose="020B0604020202020204" pitchFamily="34" charset="0"/>
              <a:buChar char="•"/>
            </a:pPr>
            <a:r>
              <a:rPr lang="en-US" sz="1300" dirty="0"/>
              <a:t>The study uses the data mining analysis to explore the Parkinson’s Disease data. Data mining is widely used in the realm of the preventive medicine. By means of the study of the PD data, medical researchers can create the evaluation table according to the results of data mining in order to make physicians and ordinary people aware the early symptoms of PD and make earlier treatments. </a:t>
            </a:r>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300" dirty="0"/>
          </a:p>
          <a:p>
            <a:pPr marL="285750" indent="-228600" defTabSz="914400">
              <a:lnSpc>
                <a:spcPct val="110000"/>
              </a:lnSpc>
              <a:spcAft>
                <a:spcPts val="600"/>
              </a:spcAft>
              <a:buClr>
                <a:schemeClr val="accent1"/>
              </a:buClr>
              <a:buSzPct val="100000"/>
              <a:buFont typeface="Arial" panose="020B0604020202020204" pitchFamily="34" charset="0"/>
              <a:buChar char="•"/>
            </a:pPr>
            <a:endParaRPr lang="en-US" sz="1300" dirty="0"/>
          </a:p>
        </p:txBody>
      </p:sp>
    </p:spTree>
    <p:extLst>
      <p:ext uri="{BB962C8B-B14F-4D97-AF65-F5344CB8AC3E}">
        <p14:creationId xmlns:p14="http://schemas.microsoft.com/office/powerpoint/2010/main" val="33083012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44550" y="149575"/>
            <a:ext cx="8520600" cy="5727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
              <a:t>Parkinson</a:t>
            </a:r>
            <a:endParaRPr/>
          </a:p>
        </p:txBody>
      </p:sp>
      <p:sp>
        <p:nvSpPr>
          <p:cNvPr id="92" name="Shape 92"/>
          <p:cNvSpPr txBox="1">
            <a:spLocks noGrp="1"/>
          </p:cNvSpPr>
          <p:nvPr>
            <p:ph type="body" idx="1"/>
          </p:nvPr>
        </p:nvSpPr>
        <p:spPr>
          <a:xfrm>
            <a:off x="244550" y="722274"/>
            <a:ext cx="8587750" cy="3468725"/>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b="1" dirty="0"/>
              <a:t>What is Parkinson</a:t>
            </a:r>
            <a:br>
              <a:rPr lang="en" sz="1800" b="1" dirty="0"/>
            </a:br>
            <a:r>
              <a:rPr lang="en" sz="1600" dirty="0"/>
              <a:t>Parkinson’s disease is a complex neurodegenerative disease that affects a large portion of the worldwide population. With current prevalence rates, ranging from 10 to 800 people per 100,000, PD is one of the most common neurodegenerative disorders</a:t>
            </a:r>
            <a:r>
              <a:rPr lang="en" sz="1800" dirty="0"/>
              <a:t>.</a:t>
            </a:r>
            <a:endParaRPr sz="1800" dirty="0"/>
          </a:p>
          <a:p>
            <a:pPr marL="457200" lvl="0" indent="-342900" rtl="0">
              <a:spcBef>
                <a:spcPts val="0"/>
              </a:spcBef>
              <a:spcAft>
                <a:spcPts val="0"/>
              </a:spcAft>
              <a:buSzPts val="1800"/>
              <a:buChar char="●"/>
            </a:pPr>
            <a:r>
              <a:rPr lang="en" sz="1800" b="1" dirty="0"/>
              <a:t>What is the Problem?</a:t>
            </a:r>
            <a:br>
              <a:rPr lang="en" sz="1800" b="1" dirty="0"/>
            </a:br>
            <a:r>
              <a:rPr lang="en" sz="1600" dirty="0"/>
              <a:t>There is currently no objective method for diagnosing PD. It can take months to get a reliable PD diagnosis, and symptoms need to be carefully monitored. Even then the probability of an inaccurate diagnosis is approximately 25%.</a:t>
            </a:r>
            <a:endParaRPr sz="1600" dirty="0"/>
          </a:p>
          <a:p>
            <a:pPr marL="457200" lvl="0" indent="-342900" rtl="0">
              <a:spcBef>
                <a:spcPts val="0"/>
              </a:spcBef>
              <a:spcAft>
                <a:spcPts val="0"/>
              </a:spcAft>
              <a:buSzPts val="1800"/>
              <a:buChar char="●"/>
            </a:pPr>
            <a:r>
              <a:rPr lang="en" sz="1800" b="1" dirty="0"/>
              <a:t>What do we do?</a:t>
            </a:r>
            <a:br>
              <a:rPr lang="en" sz="1800" b="1" dirty="0"/>
            </a:br>
            <a:r>
              <a:rPr lang="en" sz="1600" dirty="0"/>
              <a:t>We used the bio medical voice measurements of 31 </a:t>
            </a:r>
            <a:r>
              <a:rPr lang="en" sz="1600" dirty="0" err="1"/>
              <a:t>people.The</a:t>
            </a:r>
            <a:r>
              <a:rPr lang="en" sz="1600" dirty="0"/>
              <a:t> results confirmed that voice measurements is relevant in diagnosing and monitoring PD.</a:t>
            </a:r>
            <a:endParaRPr sz="1600" dirty="0"/>
          </a:p>
          <a:p>
            <a:pPr marL="0" lvl="0" indent="0">
              <a:spcBef>
                <a:spcPts val="1600"/>
              </a:spcBef>
              <a:spcAft>
                <a:spcPts val="0"/>
              </a:spcAft>
              <a:buNone/>
            </a:pPr>
            <a:endParaRPr dirty="0"/>
          </a:p>
          <a:p>
            <a:pPr marL="0" lvl="0" indent="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Dataset Description</a:t>
            </a:r>
            <a:endParaRPr/>
          </a:p>
        </p:txBody>
      </p:sp>
      <p:sp>
        <p:nvSpPr>
          <p:cNvPr id="98" name="Shape 98"/>
          <p:cNvSpPr txBox="1">
            <a:spLocks noGrp="1"/>
          </p:cNvSpPr>
          <p:nvPr>
            <p:ph type="body" idx="1"/>
          </p:nvPr>
        </p:nvSpPr>
        <p:spPr>
          <a:xfrm>
            <a:off x="311700" y="1017800"/>
            <a:ext cx="8520600" cy="3551075"/>
          </a:xfrm>
          <a:prstGeom prst="rect">
            <a:avLst/>
          </a:prstGeom>
        </p:spPr>
        <p:txBody>
          <a:bodyPr spcFirstLastPara="1" wrap="square" lIns="91425" tIns="91425" rIns="91425" bIns="91425" anchor="t" anchorCtr="0">
            <a:noAutofit/>
          </a:bodyPr>
          <a:lstStyle/>
          <a:p>
            <a:pPr>
              <a:buClr>
                <a:srgbClr val="123654"/>
              </a:buClr>
            </a:pPr>
            <a:r>
              <a:rPr lang="en" dirty="0">
                <a:solidFill>
                  <a:srgbClr val="123654"/>
                </a:solidFill>
              </a:rPr>
              <a:t>The data set is obtained from </a:t>
            </a:r>
            <a:r>
              <a:rPr lang="en" dirty="0" err="1">
                <a:solidFill>
                  <a:srgbClr val="123654"/>
                </a:solidFill>
              </a:rPr>
              <a:t>uci</a:t>
            </a:r>
            <a:r>
              <a:rPr lang="en" dirty="0">
                <a:solidFill>
                  <a:srgbClr val="123654"/>
                </a:solidFill>
              </a:rPr>
              <a:t> repository.</a:t>
            </a:r>
            <a:r>
              <a:rPr lang="en-US" dirty="0"/>
              <a:t> The data set consists of biomedical voice measurement of 31 people, 23 out of these 31 have PD, and the total recordings of these 31 people are represented as 195 rows. The original data set consists of 24 attributes. The 1st attributes is the name of the patient and the 18th attribute is the status of the patient which s 0 for a healthy patient and 1 for a patient with Parkinson’s disease. The other attributes are the voice measures based on these voice measures the actually classification would take place. These include different types of fundamental frequencies, Jitter, shimmer, ratio of noise to tonal components, scaling components, and fundamental frequency measurements. </a:t>
            </a:r>
          </a:p>
          <a:p>
            <a:pPr>
              <a:buClr>
                <a:srgbClr val="123654"/>
              </a:buClr>
            </a:pPr>
            <a:endParaRPr lang="en-US" dirty="0"/>
          </a:p>
          <a:p>
            <a:pPr>
              <a:buClr>
                <a:srgbClr val="123654"/>
              </a:buClr>
            </a:pPr>
            <a:r>
              <a:rPr lang="en-US" dirty="0"/>
              <a:t>The data is passed over the data preprocessing phases e.g. data cleaning, recovering missing values and transformed before applying four classification algorithms.</a:t>
            </a:r>
            <a:br>
              <a:rPr lang="en" dirty="0">
                <a:solidFill>
                  <a:srgbClr val="123654"/>
                </a:solidFill>
              </a:rPr>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02"/>
        <p:cNvGrpSpPr/>
        <p:nvPr/>
      </p:nvGrpSpPr>
      <p:grpSpPr>
        <a:xfrm>
          <a:off x="0" y="0"/>
          <a:ext cx="0" cy="0"/>
          <a:chOff x="0" y="0"/>
          <a:chExt cx="0" cy="0"/>
        </a:xfrm>
      </p:grpSpPr>
      <p:sp>
        <p:nvSpPr>
          <p:cNvPr id="163" name="Rectangle 11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4" name="Picture 12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65" name="Straight Connector 12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2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 name="Shape 103"/>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a:t>Visualising descriptive statistics</a:t>
            </a:r>
          </a:p>
        </p:txBody>
      </p:sp>
      <p:sp>
        <p:nvSpPr>
          <p:cNvPr id="167" name="Shape 104"/>
          <p:cNvSpPr txBox="1">
            <a:spLocks noGrp="1"/>
          </p:cNvSpPr>
          <p:nvPr>
            <p:ph type="body" idx="1"/>
          </p:nvPr>
        </p:nvSpPr>
        <p:spPr>
          <a:xfrm>
            <a:off x="1088684" y="1511798"/>
            <a:ext cx="4216713" cy="3430311"/>
          </a:xfrm>
          <a:prstGeom prst="rect">
            <a:avLst/>
          </a:prstGeom>
        </p:spPr>
        <p:txBody>
          <a:bodyPr spcFirstLastPara="1" vert="horz" lIns="91440" tIns="45720" rIns="91440" bIns="45720" rtlCol="0" anchor="t" anchorCtr="0">
            <a:normAutofit fontScale="70000" lnSpcReduction="20000"/>
          </a:bodyPr>
          <a:lstStyle/>
          <a:p>
            <a:pPr marL="0" lvl="0" indent="-228600" defTabSz="914400">
              <a:lnSpc>
                <a:spcPct val="110000"/>
              </a:lnSpc>
              <a:spcBef>
                <a:spcPts val="1600"/>
              </a:spcBef>
              <a:spcAft>
                <a:spcPts val="1600"/>
              </a:spcAft>
              <a:buSzPct val="100000"/>
              <a:buFont typeface="Arial" panose="020B0604020202020204" pitchFamily="34" charset="0"/>
              <a:buChar char="•"/>
            </a:pPr>
            <a:r>
              <a:rPr lang="en-US" sz="1600" dirty="0"/>
              <a:t>Histogram plot </a:t>
            </a:r>
            <a:r>
              <a:rPr lang="en-US" sz="1600" dirty="0" err="1"/>
              <a:t>visualisation</a:t>
            </a:r>
            <a:r>
              <a:rPr lang="en-US" sz="1600" dirty="0"/>
              <a:t> for each attribute will be so </a:t>
            </a:r>
            <a:r>
              <a:rPr lang="en-US" sz="1600" dirty="0" err="1"/>
              <a:t>diffcult</a:t>
            </a:r>
            <a:r>
              <a:rPr lang="en-US" sz="1600" dirty="0"/>
              <a:t> because we have high dimensional column. So Better, we can use heat map to find the correlations coefficient values and we can remove the </a:t>
            </a:r>
            <a:r>
              <a:rPr lang="en-US" sz="1600" dirty="0" err="1"/>
              <a:t>irrelavant</a:t>
            </a:r>
            <a:r>
              <a:rPr lang="en-US" sz="1600" dirty="0"/>
              <a:t> features it will minimize the accuracy of an algorithm</a:t>
            </a:r>
            <a:r>
              <a:rPr lang="en-US" sz="1300" dirty="0"/>
              <a:t>.</a:t>
            </a:r>
          </a:p>
          <a:p>
            <a:pPr marL="0" lvl="0" indent="-228600" defTabSz="914400">
              <a:lnSpc>
                <a:spcPct val="110000"/>
              </a:lnSpc>
              <a:spcBef>
                <a:spcPts val="1600"/>
              </a:spcBef>
              <a:spcAft>
                <a:spcPts val="1600"/>
              </a:spcAft>
              <a:buSzPct val="100000"/>
              <a:buFont typeface="Arial" panose="020B0604020202020204" pitchFamily="34" charset="0"/>
              <a:buChar char="•"/>
            </a:pPr>
            <a:r>
              <a:rPr lang="en-US" sz="1600" dirty="0"/>
              <a:t>we have </a:t>
            </a:r>
            <a:r>
              <a:rPr lang="en-US" sz="1600" dirty="0" err="1"/>
              <a:t>correaltion</a:t>
            </a:r>
            <a:r>
              <a:rPr lang="en-US" sz="1600" dirty="0"/>
              <a:t> values in each attribute in descending order so we are going to drop from MDVP:RAP column to </a:t>
            </a:r>
            <a:r>
              <a:rPr lang="en-US" sz="1600" dirty="0" err="1"/>
              <a:t>MDVP:Fhi</a:t>
            </a:r>
            <a:r>
              <a:rPr lang="en-US" sz="1600" dirty="0"/>
              <a:t>(Hz) because it have less correlation with other columns.</a:t>
            </a:r>
          </a:p>
          <a:p>
            <a:pPr marL="0" lvl="0" indent="-228600" defTabSz="914400">
              <a:lnSpc>
                <a:spcPct val="110000"/>
              </a:lnSpc>
              <a:spcBef>
                <a:spcPts val="1600"/>
              </a:spcBef>
              <a:spcAft>
                <a:spcPts val="1600"/>
              </a:spcAft>
              <a:buSzPct val="100000"/>
              <a:buFont typeface="Arial" panose="020B0604020202020204" pitchFamily="34" charset="0"/>
              <a:buChar char="•"/>
            </a:pPr>
            <a:r>
              <a:rPr lang="en-US" dirty="0"/>
              <a:t>In the target column, there are 48 healthy people &amp; 147 people with Parkinson's disease . 'name' is object and also it doesn't contribute in model building so it has to be removed from dataset by using </a:t>
            </a:r>
            <a:r>
              <a:rPr lang="en-US" dirty="0" err="1"/>
              <a:t>hnr</a:t>
            </a:r>
            <a:r>
              <a:rPr lang="en-US" dirty="0"/>
              <a:t> and </a:t>
            </a:r>
            <a:r>
              <a:rPr lang="en-US" dirty="0" err="1"/>
              <a:t>nhr</a:t>
            </a:r>
            <a:r>
              <a:rPr lang="en-US" dirty="0"/>
              <a:t> .  We also find the relation between them using </a:t>
            </a:r>
            <a:r>
              <a:rPr lang="en-US" dirty="0" err="1"/>
              <a:t>corelation</a:t>
            </a:r>
            <a:r>
              <a:rPr lang="en-US" dirty="0"/>
              <a:t> plot to find the </a:t>
            </a:r>
            <a:r>
              <a:rPr lang="en-US" dirty="0" err="1"/>
              <a:t>corelation</a:t>
            </a:r>
            <a:r>
              <a:rPr lang="en-US" dirty="0"/>
              <a:t> between them and we drop the less corelated values</a:t>
            </a:r>
            <a:endParaRPr lang="en-US" sz="1300" dirty="0"/>
          </a:p>
          <a:p>
            <a:pPr marL="0" lvl="0" indent="-228600" defTabSz="914400">
              <a:lnSpc>
                <a:spcPct val="110000"/>
              </a:lnSpc>
              <a:spcBef>
                <a:spcPts val="1600"/>
              </a:spcBef>
              <a:spcAft>
                <a:spcPts val="1600"/>
              </a:spcAft>
              <a:buSzPct val="100000"/>
              <a:buFont typeface="Arial" panose="020B0604020202020204" pitchFamily="34" charset="0"/>
              <a:buChar char="•"/>
            </a:pPr>
            <a:endParaRPr lang="en-US" sz="1300" dirty="0"/>
          </a:p>
        </p:txBody>
      </p:sp>
      <p:pic>
        <p:nvPicPr>
          <p:cNvPr id="3" name="Picture 2" descr="Chart&#10;&#10;Description automatically generated">
            <a:extLst>
              <a:ext uri="{FF2B5EF4-FFF2-40B4-BE49-F238E27FC236}">
                <a16:creationId xmlns:a16="http://schemas.microsoft.com/office/drawing/2014/main" id="{6D7FE2EF-4CD7-2F48-8F37-1995B08DB0ED}"/>
              </a:ext>
            </a:extLst>
          </p:cNvPr>
          <p:cNvPicPr>
            <a:picLocks noChangeAspect="1"/>
          </p:cNvPicPr>
          <p:nvPr/>
        </p:nvPicPr>
        <p:blipFill>
          <a:blip r:embed="rId4"/>
          <a:stretch>
            <a:fillRect/>
          </a:stretch>
        </p:blipFill>
        <p:spPr>
          <a:xfrm>
            <a:off x="5665603" y="1509609"/>
            <a:ext cx="3365507" cy="26244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2" name="Straight Connector 1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99B08D03-1526-0740-97E7-BD1EF5598E61}"/>
              </a:ext>
            </a:extLst>
          </p:cNvPr>
          <p:cNvSpPr txBox="1"/>
          <p:nvPr/>
        </p:nvSpPr>
        <p:spPr>
          <a:xfrm>
            <a:off x="1088684" y="1511800"/>
            <a:ext cx="4216713" cy="2587960"/>
          </a:xfrm>
          <a:prstGeom prst="rect">
            <a:avLst/>
          </a:prstGeom>
        </p:spPr>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sz="1500" dirty="0"/>
              <a:t>People who have PD(status equal to one) have higher levels of outliers. Also, looking into the HNR ratio people who have PD have lower levels in the same. Noise to Harmonic Ratio (NHR) is another useful measure . This can be routinely measured using MDVP. For a signal that can be assumed to be periodic (vowels), the signal-to-noise ratio will be equal to the harmonics-to-noise ratio (HNR)</a:t>
            </a:r>
          </a:p>
        </p:txBody>
      </p:sp>
      <p:pic>
        <p:nvPicPr>
          <p:cNvPr id="2" name="Picture 1" descr="Chart, box and whisker chart&#10;&#10;Description automatically generated">
            <a:extLst>
              <a:ext uri="{FF2B5EF4-FFF2-40B4-BE49-F238E27FC236}">
                <a16:creationId xmlns:a16="http://schemas.microsoft.com/office/drawing/2014/main" id="{AEE64EDB-B75C-9544-BB8F-97DFFEA99781}"/>
              </a:ext>
            </a:extLst>
          </p:cNvPr>
          <p:cNvPicPr>
            <a:picLocks noChangeAspect="1"/>
          </p:cNvPicPr>
          <p:nvPr/>
        </p:nvPicPr>
        <p:blipFill>
          <a:blip r:embed="rId3"/>
          <a:stretch>
            <a:fillRect/>
          </a:stretch>
        </p:blipFill>
        <p:spPr>
          <a:xfrm>
            <a:off x="5305397" y="1591733"/>
            <a:ext cx="3737003" cy="2359377"/>
          </a:xfrm>
          <a:prstGeom prst="rect">
            <a:avLst/>
          </a:prstGeom>
        </p:spPr>
      </p:pic>
    </p:spTree>
    <p:extLst>
      <p:ext uri="{BB962C8B-B14F-4D97-AF65-F5344CB8AC3E}">
        <p14:creationId xmlns:p14="http://schemas.microsoft.com/office/powerpoint/2010/main" val="118348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n" sz="2400" dirty="0"/>
              <a:t>Classifier Used and result</a:t>
            </a:r>
            <a:endParaRPr sz="2400" dirty="0"/>
          </a:p>
        </p:txBody>
      </p:sp>
      <p:sp>
        <p:nvSpPr>
          <p:cNvPr id="110" name="Shape 110"/>
          <p:cNvSpPr txBox="1">
            <a:spLocks noGrp="1"/>
          </p:cNvSpPr>
          <p:nvPr>
            <p:ph type="body" idx="1"/>
          </p:nvPr>
        </p:nvSpPr>
        <p:spPr>
          <a:xfrm>
            <a:off x="0" y="1281960"/>
            <a:ext cx="9144000" cy="359742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dirty="0"/>
          </a:p>
        </p:txBody>
      </p:sp>
      <p:graphicFrame>
        <p:nvGraphicFramePr>
          <p:cNvPr id="5" name="Diagram 4">
            <a:extLst>
              <a:ext uri="{FF2B5EF4-FFF2-40B4-BE49-F238E27FC236}">
                <a16:creationId xmlns:a16="http://schemas.microsoft.com/office/drawing/2014/main" id="{F73CD425-BB3A-0E4F-9CC9-8D4AC210EE17}"/>
              </a:ext>
            </a:extLst>
          </p:cNvPr>
          <p:cNvGraphicFramePr/>
          <p:nvPr>
            <p:extLst>
              <p:ext uri="{D42A27DB-BD31-4B8C-83A1-F6EECF244321}">
                <p14:modId xmlns:p14="http://schemas.microsoft.com/office/powerpoint/2010/main" val="715358106"/>
              </p:ext>
            </p:extLst>
          </p:nvPr>
        </p:nvGraphicFramePr>
        <p:xfrm>
          <a:off x="0" y="1178560"/>
          <a:ext cx="9144000" cy="3700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3" name="Title 2">
            <a:extLst>
              <a:ext uri="{FF2B5EF4-FFF2-40B4-BE49-F238E27FC236}">
                <a16:creationId xmlns:a16="http://schemas.microsoft.com/office/drawing/2014/main" id="{1B8D997E-CF7D-B548-825C-6D3E08C228CC}"/>
              </a:ext>
            </a:extLst>
          </p:cNvPr>
          <p:cNvSpPr>
            <a:spLocks noGrp="1"/>
          </p:cNvSpPr>
          <p:nvPr>
            <p:ph type="title"/>
          </p:nvPr>
        </p:nvSpPr>
        <p:spPr/>
        <p:txBody>
          <a:bodyPr>
            <a:normAutofit/>
          </a:bodyPr>
          <a:lstStyle/>
          <a:p>
            <a:r>
              <a:rPr lang="en-US" sz="2000" dirty="0"/>
              <a:t>CLASSIFICATION MODELS WITHOUT APPYING FEATURE SCALING</a:t>
            </a:r>
          </a:p>
        </p:txBody>
      </p:sp>
      <p:sp>
        <p:nvSpPr>
          <p:cNvPr id="117" name="Shape 117"/>
          <p:cNvSpPr txBox="1">
            <a:spLocks noGrp="1"/>
          </p:cNvSpPr>
          <p:nvPr>
            <p:ph type="body" idx="1"/>
          </p:nvPr>
        </p:nvSpPr>
        <p:spPr>
          <a:xfrm>
            <a:off x="311700" y="903767"/>
            <a:ext cx="8520600" cy="3665108"/>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TTTTTTTT                                                                                 THE ACCURACIES  ARE:</a:t>
            </a:r>
          </a:p>
          <a:p>
            <a:pPr marL="0" lvl="0" indent="0">
              <a:spcBef>
                <a:spcPts val="0"/>
              </a:spcBef>
              <a:spcAft>
                <a:spcPts val="1600"/>
              </a:spcAft>
              <a:buNone/>
            </a:pPr>
            <a:r>
              <a:rPr lang="en-US" dirty="0"/>
              <a:t>                                                                                              </a:t>
            </a:r>
          </a:p>
          <a:p>
            <a:pPr marL="0" lvl="0" indent="0">
              <a:spcBef>
                <a:spcPts val="0"/>
              </a:spcBef>
              <a:spcAft>
                <a:spcPts val="1600"/>
              </a:spcAft>
              <a:buNone/>
            </a:pPr>
            <a:r>
              <a:rPr lang="en-US" dirty="0"/>
              <a:t>                                                                                           </a:t>
            </a:r>
          </a:p>
          <a:p>
            <a:pPr marL="0" lvl="0" indent="0">
              <a:spcBef>
                <a:spcPts val="0"/>
              </a:spcBef>
              <a:spcAft>
                <a:spcPts val="1600"/>
              </a:spcAft>
              <a:buNone/>
            </a:pPr>
            <a:endParaRPr dirty="0"/>
          </a:p>
        </p:txBody>
      </p:sp>
      <p:pic>
        <p:nvPicPr>
          <p:cNvPr id="5" name="Picture 4" descr="Graphical user interface, text, application&#10;&#10;Description automatically generated">
            <a:extLst>
              <a:ext uri="{FF2B5EF4-FFF2-40B4-BE49-F238E27FC236}">
                <a16:creationId xmlns:a16="http://schemas.microsoft.com/office/drawing/2014/main" id="{23E1A2F5-9449-444F-9CA6-2161C6BC076F}"/>
              </a:ext>
            </a:extLst>
          </p:cNvPr>
          <p:cNvPicPr>
            <a:picLocks noChangeAspect="1"/>
          </p:cNvPicPr>
          <p:nvPr/>
        </p:nvPicPr>
        <p:blipFill>
          <a:blip r:embed="rId3"/>
          <a:stretch>
            <a:fillRect/>
          </a:stretch>
        </p:blipFill>
        <p:spPr>
          <a:xfrm>
            <a:off x="311700" y="1017800"/>
            <a:ext cx="4802559" cy="3788693"/>
          </a:xfrm>
          <a:prstGeom prst="rect">
            <a:avLst/>
          </a:prstGeom>
        </p:spPr>
      </p:pic>
      <p:graphicFrame>
        <p:nvGraphicFramePr>
          <p:cNvPr id="6" name="Table 6">
            <a:extLst>
              <a:ext uri="{FF2B5EF4-FFF2-40B4-BE49-F238E27FC236}">
                <a16:creationId xmlns:a16="http://schemas.microsoft.com/office/drawing/2014/main" id="{BE260871-464C-1342-A760-32006E958302}"/>
              </a:ext>
            </a:extLst>
          </p:cNvPr>
          <p:cNvGraphicFramePr>
            <a:graphicFrameLocks noGrp="1"/>
          </p:cNvGraphicFramePr>
          <p:nvPr>
            <p:extLst>
              <p:ext uri="{D42A27DB-BD31-4B8C-83A1-F6EECF244321}">
                <p14:modId xmlns:p14="http://schemas.microsoft.com/office/powerpoint/2010/main" val="1244629146"/>
              </p:ext>
            </p:extLst>
          </p:nvPr>
        </p:nvGraphicFramePr>
        <p:xfrm>
          <a:off x="5326909" y="1339699"/>
          <a:ext cx="2456124" cy="3229176"/>
        </p:xfrm>
        <a:graphic>
          <a:graphicData uri="http://schemas.openxmlformats.org/drawingml/2006/table">
            <a:tbl>
              <a:tblPr firstRow="1" bandRow="1">
                <a:tableStyleId>{5C22544A-7EE6-4342-B048-85BDC9FD1C3A}</a:tableStyleId>
              </a:tblPr>
              <a:tblGrid>
                <a:gridCol w="1228062">
                  <a:extLst>
                    <a:ext uri="{9D8B030D-6E8A-4147-A177-3AD203B41FA5}">
                      <a16:colId xmlns:a16="http://schemas.microsoft.com/office/drawing/2014/main" val="1958541633"/>
                    </a:ext>
                  </a:extLst>
                </a:gridCol>
                <a:gridCol w="1228062">
                  <a:extLst>
                    <a:ext uri="{9D8B030D-6E8A-4147-A177-3AD203B41FA5}">
                      <a16:colId xmlns:a16="http://schemas.microsoft.com/office/drawing/2014/main" val="1451767209"/>
                    </a:ext>
                  </a:extLst>
                </a:gridCol>
              </a:tblGrid>
              <a:tr h="807294">
                <a:tc>
                  <a:txBody>
                    <a:bodyPr/>
                    <a:lstStyle/>
                    <a:p>
                      <a:r>
                        <a:rPr lang="en-US" dirty="0"/>
                        <a:t>LOGISTIC REGRESSION</a:t>
                      </a:r>
                    </a:p>
                  </a:txBody>
                  <a:tcPr/>
                </a:tc>
                <a:tc>
                  <a:txBody>
                    <a:bodyPr/>
                    <a:lstStyle/>
                    <a:p>
                      <a:r>
                        <a:rPr lang="en-US" dirty="0"/>
                        <a:t>0.860440 (0.089956)</a:t>
                      </a:r>
                    </a:p>
                  </a:txBody>
                  <a:tcPr/>
                </a:tc>
                <a:extLst>
                  <a:ext uri="{0D108BD9-81ED-4DB2-BD59-A6C34878D82A}">
                    <a16:rowId xmlns:a16="http://schemas.microsoft.com/office/drawing/2014/main" val="164003183"/>
                  </a:ext>
                </a:extLst>
              </a:tr>
              <a:tr h="807294">
                <a:tc>
                  <a:txBody>
                    <a:bodyPr/>
                    <a:lstStyle/>
                    <a:p>
                      <a:r>
                        <a:rPr lang="en-US" dirty="0"/>
                        <a:t>KNN</a:t>
                      </a:r>
                    </a:p>
                  </a:txBody>
                  <a:tcPr/>
                </a:tc>
                <a:tc>
                  <a:txBody>
                    <a:bodyPr/>
                    <a:lstStyle/>
                    <a:p>
                      <a:r>
                        <a:rPr lang="en-US" dirty="0"/>
                        <a:t>0.808242 (0.119180)</a:t>
                      </a:r>
                    </a:p>
                  </a:txBody>
                  <a:tcPr/>
                </a:tc>
                <a:extLst>
                  <a:ext uri="{0D108BD9-81ED-4DB2-BD59-A6C34878D82A}">
                    <a16:rowId xmlns:a16="http://schemas.microsoft.com/office/drawing/2014/main" val="2407735257"/>
                  </a:ext>
                </a:extLst>
              </a:tr>
              <a:tr h="807294">
                <a:tc>
                  <a:txBody>
                    <a:bodyPr/>
                    <a:lstStyle/>
                    <a:p>
                      <a:r>
                        <a:rPr lang="en-US" dirty="0"/>
                        <a:t>RANDOM CLASSIFIER</a:t>
                      </a:r>
                    </a:p>
                  </a:txBody>
                  <a:tcPr/>
                </a:tc>
                <a:tc>
                  <a:txBody>
                    <a:bodyPr/>
                    <a:lstStyle/>
                    <a:p>
                      <a:r>
                        <a:rPr lang="en-US" dirty="0"/>
                        <a:t>0.897802 (0.046115)</a:t>
                      </a:r>
                    </a:p>
                  </a:txBody>
                  <a:tcPr/>
                </a:tc>
                <a:extLst>
                  <a:ext uri="{0D108BD9-81ED-4DB2-BD59-A6C34878D82A}">
                    <a16:rowId xmlns:a16="http://schemas.microsoft.com/office/drawing/2014/main" val="300880779"/>
                  </a:ext>
                </a:extLst>
              </a:tr>
              <a:tr h="807294">
                <a:tc>
                  <a:txBody>
                    <a:bodyPr/>
                    <a:lstStyle/>
                    <a:p>
                      <a:r>
                        <a:rPr lang="en-US" dirty="0"/>
                        <a:t>DECISION TREE</a:t>
                      </a:r>
                    </a:p>
                  </a:txBody>
                  <a:tcPr/>
                </a:tc>
                <a:tc>
                  <a:txBody>
                    <a:bodyPr/>
                    <a:lstStyle/>
                    <a:p>
                      <a:r>
                        <a:rPr lang="en-US" dirty="0"/>
                        <a:t>0.852198 (0.048117)</a:t>
                      </a:r>
                    </a:p>
                  </a:txBody>
                  <a:tcPr/>
                </a:tc>
                <a:extLst>
                  <a:ext uri="{0D108BD9-81ED-4DB2-BD59-A6C34878D82A}">
                    <a16:rowId xmlns:a16="http://schemas.microsoft.com/office/drawing/2014/main" val="84239064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000" dirty="0"/>
              <a:t>CLASSIFICATION MODELS WITH APPLYING FEATURE SCALING </a:t>
            </a:r>
            <a:endParaRPr sz="2000" dirty="0"/>
          </a:p>
        </p:txBody>
      </p:sp>
      <p:sp>
        <p:nvSpPr>
          <p:cNvPr id="124" name="Shape 1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                                                                                                   </a:t>
            </a:r>
            <a:endParaRPr dirty="0"/>
          </a:p>
        </p:txBody>
      </p:sp>
      <p:pic>
        <p:nvPicPr>
          <p:cNvPr id="3" name="Picture 2" descr="Graphical user interface, text, application, email&#10;&#10;Description automatically generated">
            <a:extLst>
              <a:ext uri="{FF2B5EF4-FFF2-40B4-BE49-F238E27FC236}">
                <a16:creationId xmlns:a16="http://schemas.microsoft.com/office/drawing/2014/main" id="{87BC310F-BC00-854B-98F8-FF3D851C1C6C}"/>
              </a:ext>
            </a:extLst>
          </p:cNvPr>
          <p:cNvPicPr>
            <a:picLocks noChangeAspect="1"/>
          </p:cNvPicPr>
          <p:nvPr/>
        </p:nvPicPr>
        <p:blipFill>
          <a:blip r:embed="rId3"/>
          <a:stretch>
            <a:fillRect/>
          </a:stretch>
        </p:blipFill>
        <p:spPr>
          <a:xfrm>
            <a:off x="311700" y="1182425"/>
            <a:ext cx="4781295" cy="3551075"/>
          </a:xfrm>
          <a:prstGeom prst="rect">
            <a:avLst/>
          </a:prstGeom>
        </p:spPr>
      </p:pic>
      <p:graphicFrame>
        <p:nvGraphicFramePr>
          <p:cNvPr id="5" name="Table 5">
            <a:extLst>
              <a:ext uri="{FF2B5EF4-FFF2-40B4-BE49-F238E27FC236}">
                <a16:creationId xmlns:a16="http://schemas.microsoft.com/office/drawing/2014/main" id="{C809A59B-0547-0E41-A152-C2C488201484}"/>
              </a:ext>
            </a:extLst>
          </p:cNvPr>
          <p:cNvGraphicFramePr>
            <a:graphicFrameLocks noGrp="1"/>
          </p:cNvGraphicFramePr>
          <p:nvPr>
            <p:extLst>
              <p:ext uri="{D42A27DB-BD31-4B8C-83A1-F6EECF244321}">
                <p14:modId xmlns:p14="http://schemas.microsoft.com/office/powerpoint/2010/main" val="409284874"/>
              </p:ext>
            </p:extLst>
          </p:nvPr>
        </p:nvGraphicFramePr>
        <p:xfrm>
          <a:off x="5571459" y="1658677"/>
          <a:ext cx="2732569" cy="2910196"/>
        </p:xfrm>
        <a:graphic>
          <a:graphicData uri="http://schemas.openxmlformats.org/drawingml/2006/table">
            <a:tbl>
              <a:tblPr firstRow="1" bandRow="1">
                <a:tableStyleId>{5C22544A-7EE6-4342-B048-85BDC9FD1C3A}</a:tableStyleId>
              </a:tblPr>
              <a:tblGrid>
                <a:gridCol w="1444418">
                  <a:extLst>
                    <a:ext uri="{9D8B030D-6E8A-4147-A177-3AD203B41FA5}">
                      <a16:colId xmlns:a16="http://schemas.microsoft.com/office/drawing/2014/main" val="18533939"/>
                    </a:ext>
                  </a:extLst>
                </a:gridCol>
                <a:gridCol w="1288151">
                  <a:extLst>
                    <a:ext uri="{9D8B030D-6E8A-4147-A177-3AD203B41FA5}">
                      <a16:colId xmlns:a16="http://schemas.microsoft.com/office/drawing/2014/main" val="447286132"/>
                    </a:ext>
                  </a:extLst>
                </a:gridCol>
              </a:tblGrid>
              <a:tr h="727549">
                <a:tc>
                  <a:txBody>
                    <a:bodyPr/>
                    <a:lstStyle/>
                    <a:p>
                      <a:r>
                        <a:rPr lang="en-US" dirty="0"/>
                        <a:t>LOGISTIC REGRESSION</a:t>
                      </a:r>
                    </a:p>
                  </a:txBody>
                  <a:tcPr/>
                </a:tc>
                <a:tc>
                  <a:txBody>
                    <a:bodyPr/>
                    <a:lstStyle/>
                    <a:p>
                      <a:r>
                        <a:rPr lang="en-US" dirty="0"/>
                        <a:t>0.860440 (0.089956)</a:t>
                      </a:r>
                    </a:p>
                  </a:txBody>
                  <a:tcPr/>
                </a:tc>
                <a:extLst>
                  <a:ext uri="{0D108BD9-81ED-4DB2-BD59-A6C34878D82A}">
                    <a16:rowId xmlns:a16="http://schemas.microsoft.com/office/drawing/2014/main" val="466129136"/>
                  </a:ext>
                </a:extLst>
              </a:tr>
              <a:tr h="727549">
                <a:tc>
                  <a:txBody>
                    <a:bodyPr/>
                    <a:lstStyle/>
                    <a:p>
                      <a:r>
                        <a:rPr lang="en-US" dirty="0"/>
                        <a:t>KNN</a:t>
                      </a:r>
                    </a:p>
                  </a:txBody>
                  <a:tcPr/>
                </a:tc>
                <a:tc>
                  <a:txBody>
                    <a:bodyPr/>
                    <a:lstStyle/>
                    <a:p>
                      <a:r>
                        <a:rPr lang="en-US" dirty="0"/>
                        <a:t>0.808242 (0.119180)</a:t>
                      </a:r>
                    </a:p>
                  </a:txBody>
                  <a:tcPr/>
                </a:tc>
                <a:extLst>
                  <a:ext uri="{0D108BD9-81ED-4DB2-BD59-A6C34878D82A}">
                    <a16:rowId xmlns:a16="http://schemas.microsoft.com/office/drawing/2014/main" val="3756864515"/>
                  </a:ext>
                </a:extLst>
              </a:tr>
              <a:tr h="727549">
                <a:tc>
                  <a:txBody>
                    <a:bodyPr/>
                    <a:lstStyle/>
                    <a:p>
                      <a:r>
                        <a:rPr lang="en-US" dirty="0"/>
                        <a:t>RANDOM FOREST </a:t>
                      </a:r>
                    </a:p>
                    <a:p>
                      <a:r>
                        <a:rPr lang="en-US" dirty="0"/>
                        <a:t>CLASSIFIER</a:t>
                      </a:r>
                    </a:p>
                  </a:txBody>
                  <a:tcPr/>
                </a:tc>
                <a:tc>
                  <a:txBody>
                    <a:bodyPr/>
                    <a:lstStyle/>
                    <a:p>
                      <a:r>
                        <a:rPr lang="en-US" dirty="0"/>
                        <a:t>0.912088 (0.052930)</a:t>
                      </a:r>
                    </a:p>
                  </a:txBody>
                  <a:tcPr/>
                </a:tc>
                <a:extLst>
                  <a:ext uri="{0D108BD9-81ED-4DB2-BD59-A6C34878D82A}">
                    <a16:rowId xmlns:a16="http://schemas.microsoft.com/office/drawing/2014/main" val="1597014807"/>
                  </a:ext>
                </a:extLst>
              </a:tr>
              <a:tr h="727549">
                <a:tc>
                  <a:txBody>
                    <a:bodyPr/>
                    <a:lstStyle/>
                    <a:p>
                      <a:r>
                        <a:rPr lang="en-US" dirty="0"/>
                        <a:t>DECISION TREE</a:t>
                      </a:r>
                    </a:p>
                  </a:txBody>
                  <a:tcPr/>
                </a:tc>
                <a:tc>
                  <a:txBody>
                    <a:bodyPr/>
                    <a:lstStyle/>
                    <a:p>
                      <a:r>
                        <a:rPr lang="en-US" dirty="0"/>
                        <a:t>0.837912 (0.063330)</a:t>
                      </a:r>
                    </a:p>
                  </a:txBody>
                  <a:tcPr/>
                </a:tc>
                <a:extLst>
                  <a:ext uri="{0D108BD9-81ED-4DB2-BD59-A6C34878D82A}">
                    <a16:rowId xmlns:a16="http://schemas.microsoft.com/office/drawing/2014/main" val="248096388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6C355715-1AFC-6042-991A-A2870D7DF8CE}"/>
              </a:ext>
            </a:extLst>
          </p:cNvPr>
          <p:cNvSpPr txBox="1"/>
          <p:nvPr/>
        </p:nvSpPr>
        <p:spPr>
          <a:xfrm>
            <a:off x="364271" y="1106226"/>
            <a:ext cx="2269918" cy="140157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700" cap="all">
                <a:latin typeface="+mj-lt"/>
                <a:ea typeface="+mj-ea"/>
                <a:cs typeface="+mj-cs"/>
              </a:rPr>
              <a:t>COMPARING THE ACCURACIES </a:t>
            </a:r>
          </a:p>
        </p:txBody>
      </p:sp>
      <p:cxnSp>
        <p:nvCxnSpPr>
          <p:cNvPr id="24" name="Straight Connector 23">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3006" y="2644872"/>
            <a:ext cx="2267713"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92978" y="361628"/>
            <a:ext cx="5670086" cy="3861826"/>
            <a:chOff x="7463258" y="583365"/>
            <a:chExt cx="7560115" cy="5181928"/>
          </a:xfrm>
        </p:grpSpPr>
        <p:sp>
          <p:nvSpPr>
            <p:cNvPr id="27" name="Rectangle 26">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54097" y="732824"/>
            <a:ext cx="4948294" cy="310215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ox and whisker chart&#10;&#10;Description automatically generated">
            <a:extLst>
              <a:ext uri="{FF2B5EF4-FFF2-40B4-BE49-F238E27FC236}">
                <a16:creationId xmlns:a16="http://schemas.microsoft.com/office/drawing/2014/main" id="{2A07DD66-06B2-0342-83A3-0EE6BFEE4B16}"/>
              </a:ext>
            </a:extLst>
          </p:cNvPr>
          <p:cNvPicPr>
            <a:picLocks noChangeAspect="1"/>
          </p:cNvPicPr>
          <p:nvPr/>
        </p:nvPicPr>
        <p:blipFill>
          <a:blip r:embed="rId3"/>
          <a:stretch>
            <a:fillRect/>
          </a:stretch>
        </p:blipFill>
        <p:spPr>
          <a:xfrm>
            <a:off x="3473336" y="1050039"/>
            <a:ext cx="2294697" cy="2474067"/>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A53F3C7C-E860-384A-8CBC-0B64AD4B3363}"/>
              </a:ext>
            </a:extLst>
          </p:cNvPr>
          <p:cNvPicPr>
            <a:picLocks noChangeAspect="1"/>
          </p:cNvPicPr>
          <p:nvPr/>
        </p:nvPicPr>
        <p:blipFill>
          <a:blip r:embed="rId4"/>
          <a:stretch>
            <a:fillRect/>
          </a:stretch>
        </p:blipFill>
        <p:spPr>
          <a:xfrm>
            <a:off x="5887357" y="1050039"/>
            <a:ext cx="2294697" cy="2474067"/>
          </a:xfrm>
          <a:prstGeom prst="rect">
            <a:avLst/>
          </a:prstGeom>
        </p:spPr>
      </p:pic>
      <p:pic>
        <p:nvPicPr>
          <p:cNvPr id="32" name="Picture 31">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34" name="Straight Connector 33">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1278FF8-0F5E-6640-A55B-0CC6DCA748BE}"/>
              </a:ext>
            </a:extLst>
          </p:cNvPr>
          <p:cNvSpPr txBox="1"/>
          <p:nvPr/>
        </p:nvSpPr>
        <p:spPr>
          <a:xfrm>
            <a:off x="363007" y="2816920"/>
            <a:ext cx="22677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Random forest classifier </a:t>
            </a:r>
            <a:r>
              <a:rPr lang="en-US" dirty="0" err="1"/>
              <a:t>perfoms</a:t>
            </a:r>
            <a:r>
              <a:rPr lang="en-US" dirty="0"/>
              <a:t> well in both the predictions</a:t>
            </a:r>
          </a:p>
        </p:txBody>
      </p:sp>
    </p:spTree>
    <p:extLst>
      <p:ext uri="{BB962C8B-B14F-4D97-AF65-F5344CB8AC3E}">
        <p14:creationId xmlns:p14="http://schemas.microsoft.com/office/powerpoint/2010/main" val="32020262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{ADE41147-5C30-4041-BB4D-287AF8F7994E}tf10001119</Template>
  <TotalTime>2509</TotalTime>
  <Words>970</Words>
  <Application>Microsoft Macintosh PowerPoint</Application>
  <PresentationFormat>On-screen Show (16:9)</PresentationFormat>
  <Paragraphs>84</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Wingdings</vt:lpstr>
      <vt:lpstr>Gill Sans MT</vt:lpstr>
      <vt:lpstr>Gallery</vt:lpstr>
      <vt:lpstr>       </vt:lpstr>
      <vt:lpstr>Parkinson</vt:lpstr>
      <vt:lpstr>Dataset Description</vt:lpstr>
      <vt:lpstr>Visualising descriptive statistics</vt:lpstr>
      <vt:lpstr>PowerPoint Presentation</vt:lpstr>
      <vt:lpstr>Classifier Used and result</vt:lpstr>
      <vt:lpstr>CLASSIFICATION MODELS WITHOUT APPYING FEATURE SCALING</vt:lpstr>
      <vt:lpstr>CLASSIFICATION MODELS WITH APPLYING FEATURE SCALING </vt:lpstr>
      <vt:lpstr>PowerPoint Presentation</vt:lpstr>
      <vt:lpstr>TUNING FOR TOP 2 ALGORITHMS(NOTHING BUT CHANGING PARAMETERS)</vt:lpstr>
      <vt:lpstr>IMPROVING PERFOMANCE BY USING ENSEMBLE AND BOOSTING ALGORITHMS </vt:lpstr>
      <vt:lpstr>Compare All 4 Tunned Algorithms And Selecting The Best Algorithm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Neurological Disorders Detection  </dc:title>
  <cp:lastModifiedBy>Gunda, Neeraj Reddy</cp:lastModifiedBy>
  <cp:revision>32</cp:revision>
  <dcterms:modified xsi:type="dcterms:W3CDTF">2021-04-28T22:14:05Z</dcterms:modified>
</cp:coreProperties>
</file>