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8add62df4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8add62df4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9bce2691d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9bce2691d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78bb0bcae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78bb0bcae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78bb0bcae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78bb0bcae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78bb0bcae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78bb0bcae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78bb0bcae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78bb0bcae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78bb0bcae0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78bb0bcae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8bb0bcae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78bb0bcae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78bb0bcae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78bb0bcae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78bb0bcae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78bb0bcae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78bb0bcae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78bb0bcae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EECE1A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78bb0bcae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78bb0bcae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8add62df4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8add62df4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78bb0bcae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78bb0bcae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8add62df4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8add62df4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5" Type="http://schemas.openxmlformats.org/officeDocument/2006/relationships/image" Target="../media/image19.png"/><Relationship Id="rId6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2.png"/><Relationship Id="rId6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578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QMST 5332 Paper Review: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Optimizing Fire Station Locations for the Istanbul Metropolitan Municipality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Josh Hershman, Ruchi Kukde, Neeraj Panta, and Shefalika Upadhyay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Models</a:t>
            </a:r>
            <a:endParaRPr/>
          </a:p>
        </p:txBody>
      </p:sp>
      <p:sp>
        <p:nvSpPr>
          <p:cNvPr id="217" name="Google Shape;217;p22"/>
          <p:cNvSpPr txBox="1"/>
          <p:nvPr>
            <p:ph idx="1" type="body"/>
          </p:nvPr>
        </p:nvSpPr>
        <p:spPr>
          <a:xfrm>
            <a:off x="1297500" y="15941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Covering model					Maximal Covering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475" y="2077075"/>
            <a:ext cx="283845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6225" y="2077075"/>
            <a:ext cx="283845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9650" y="4559550"/>
            <a:ext cx="4488349" cy="58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3"/>
          <p:cNvPicPr preferRelativeResize="0"/>
          <p:nvPr/>
        </p:nvPicPr>
        <p:blipFill rotWithShape="1">
          <a:blip r:embed="rId4">
            <a:alphaModFix/>
          </a:blip>
          <a:srcRect b="0" l="-1544" r="-6481" t="0"/>
          <a:stretch/>
        </p:blipFill>
        <p:spPr>
          <a:xfrm>
            <a:off x="391775" y="1679500"/>
            <a:ext cx="4848600" cy="284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7825" y="1058950"/>
            <a:ext cx="4572000" cy="58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</a:t>
            </a:r>
            <a:r>
              <a:rPr lang="en"/>
              <a:t>Approaches</a:t>
            </a:r>
            <a:r>
              <a:rPr lang="en"/>
              <a:t> :  Scenario Analysis</a:t>
            </a:r>
            <a:endParaRPr/>
          </a:p>
        </p:txBody>
      </p:sp>
      <p:pic>
        <p:nvPicPr>
          <p:cNvPr id="228" name="Google Shape;22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0550" y="1679475"/>
            <a:ext cx="4185876" cy="28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34" name="Google Shape;234;p24"/>
          <p:cNvSpPr txBox="1"/>
          <p:nvPr>
            <p:ph idx="2" type="body"/>
          </p:nvPr>
        </p:nvSpPr>
        <p:spPr>
          <a:xfrm>
            <a:off x="4363300" y="1013800"/>
            <a:ext cx="4462800" cy="33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For each scenario, three aspects of coverage were evaluated.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(E - Existing, N - New &amp; T - Total) Number of Fire Stations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sz="600">
                <a:latin typeface="Montserrat"/>
                <a:ea typeface="Montserrat"/>
                <a:cs typeface="Montserrat"/>
                <a:sym typeface="Montserrat"/>
              </a:rPr>
              <a:t>SD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- Describes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the percentage of sub districts covered.</a:t>
            </a: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sz="600">
                <a:latin typeface="Montserrat"/>
                <a:ea typeface="Montserrat"/>
                <a:cs typeface="Montserrat"/>
                <a:sym typeface="Montserrat"/>
              </a:rPr>
              <a:t>double</a:t>
            </a:r>
            <a:r>
              <a:rPr lang="en" sz="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- the percentage of sub districts covered two times.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sz="600">
                <a:latin typeface="Montserrat"/>
                <a:ea typeface="Montserrat"/>
                <a:cs typeface="Montserrat"/>
                <a:sym typeface="Montserrat"/>
              </a:rPr>
              <a:t>triple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- the percentage of sub districts covered three times.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sz="600">
                <a:latin typeface="Montserrat"/>
                <a:ea typeface="Montserrat"/>
                <a:cs typeface="Montserrat"/>
                <a:sym typeface="Montserrat"/>
              </a:rPr>
              <a:t>double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, C</a:t>
            </a:r>
            <a:r>
              <a:rPr lang="en" sz="600">
                <a:latin typeface="Montserrat"/>
                <a:ea typeface="Montserrat"/>
                <a:cs typeface="Montserrat"/>
                <a:sym typeface="Montserrat"/>
              </a:rPr>
              <a:t>triple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are used to determine the percentage of sub districts within a five-minute travel time of at least two and three fire stations.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sz="600">
                <a:latin typeface="Montserrat"/>
                <a:ea typeface="Montserrat"/>
                <a:cs typeface="Montserrat"/>
                <a:sym typeface="Montserrat"/>
              </a:rPr>
              <a:t>HSR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- Describes the Heritage service requests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5" name="Google Shape;2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850" y="1256863"/>
            <a:ext cx="3664200" cy="312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/>
          <p:nvPr>
            <p:ph type="title"/>
          </p:nvPr>
        </p:nvSpPr>
        <p:spPr>
          <a:xfrm>
            <a:off x="1297500" y="393750"/>
            <a:ext cx="70389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Results, Continued</a:t>
            </a:r>
            <a:endParaRPr/>
          </a:p>
        </p:txBody>
      </p:sp>
      <p:sp>
        <p:nvSpPr>
          <p:cNvPr id="241" name="Google Shape;241;p25"/>
          <p:cNvSpPr txBox="1"/>
          <p:nvPr>
            <p:ph idx="1" type="body"/>
          </p:nvPr>
        </p:nvSpPr>
        <p:spPr>
          <a:xfrm>
            <a:off x="1016800" y="1307850"/>
            <a:ext cx="3403200" cy="26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Sensitivity Analysis described by Figure shows an increase in all three coverage measures as the number of fire stations increases. An additional fire station will improve coverage by less than 1 percent beyond 38 fire stations.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25"/>
          <p:cNvSpPr txBox="1"/>
          <p:nvPr>
            <p:ph idx="2" type="body"/>
          </p:nvPr>
        </p:nvSpPr>
        <p:spPr>
          <a:xfrm>
            <a:off x="4933225" y="1307750"/>
            <a:ext cx="3403200" cy="26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>
                <a:latin typeface="Montserrat"/>
                <a:ea typeface="Montserrat"/>
                <a:cs typeface="Montserrat"/>
                <a:sym typeface="Montserrat"/>
              </a:rPr>
              <a:t>Sensitivity Analysis described by </a:t>
            </a:r>
            <a:r>
              <a:rPr lang="en" sz="1050">
                <a:latin typeface="Montserrat"/>
                <a:ea typeface="Montserrat"/>
                <a:cs typeface="Montserrat"/>
                <a:sym typeface="Montserrat"/>
              </a:rPr>
              <a:t>Figure shows a dramatic increase in heritage service request coverage when 35 new fire stations were added, whereas the service requests and subdistrict coverage remain the same</a:t>
            </a:r>
            <a:endParaRPr sz="105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3" name="Google Shape;2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800" y="1257175"/>
            <a:ext cx="3403200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225" y="1257175"/>
            <a:ext cx="3403200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5"/>
          <p:cNvSpPr txBox="1"/>
          <p:nvPr/>
        </p:nvSpPr>
        <p:spPr>
          <a:xfrm>
            <a:off x="1016800" y="4002650"/>
            <a:ext cx="7319700" cy="73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Both Figures indicate that cost-versus-service level (i.e., coverage percentage) trade off because opening a new fire station is linear relative to the number of new stations; in addition to cost of land, the station size and equipment size are fixed since we are working with IMM. These results provide a relation between cost and service levels.</a:t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51" name="Google Shape;251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10 solution scenarios generated by research group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Focused on cost and coverage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Were able to generate 100% coverage in some models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IMM council chose cost-constraint model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Budgetary concerns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Conclusions, Continued</a:t>
            </a:r>
            <a:endParaRPr/>
          </a:p>
        </p:txBody>
      </p:sp>
      <p:sp>
        <p:nvSpPr>
          <p:cNvPr id="257" name="Google Shape;257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Chosen solution increased coverage ~25%</a:t>
            </a:r>
            <a:endParaRPr sz="2000"/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50s% -&gt; 80s%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Each additional fire station added .4%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Effective and practical solution that satisfied all parties involved</a:t>
            </a:r>
            <a:endParaRPr sz="2000"/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Aktas, E., Ozaydin, O., Bozkaya, B., Ulengin, F., &amp; Onsel, S. (2013). Optimizing Fire Station Locations for Istanbul Metropolitan Municipality. </a:t>
            </a:r>
            <a:r>
              <a:rPr i="1" lang="en" sz="2000"/>
              <a:t>Interfaces</a:t>
            </a:r>
            <a:r>
              <a:rPr lang="en" sz="2000"/>
              <a:t>, </a:t>
            </a:r>
            <a:r>
              <a:rPr i="1" lang="en" sz="2000"/>
              <a:t>43</a:t>
            </a:r>
            <a:r>
              <a:rPr lang="en" sz="2000"/>
              <a:t>, 1-16. 10.1287/inte.1120.0671.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pic>
        <p:nvPicPr>
          <p:cNvPr id="263" name="Google Shape;2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900" y="982688"/>
            <a:ext cx="3930175" cy="393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Istanbul Metropolitan Municipality (IMM)  issued challenges to researchers for </a:t>
            </a:r>
            <a:r>
              <a:rPr lang="en" sz="2000"/>
              <a:t>public</a:t>
            </a:r>
            <a:r>
              <a:rPr lang="en" sz="2000"/>
              <a:t> works improvement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City of 13M people, centuries of religious and cultural heritage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790 mutually exclusive districts needing coverage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Cannot afford slow service times anywhere in city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Need to achieve 5 minute response time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Introduction, Continued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Researchers employed literature review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Set-covering cost-minimization problem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Maximal coverage-maximization problem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Both types of problem very common amongst scientific community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Began by collecting historical &amp; GIS data to begin to visualize problem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</a:t>
            </a:r>
            <a:r>
              <a:rPr lang="en"/>
              <a:t>Approaches</a:t>
            </a:r>
            <a:r>
              <a:rPr lang="en"/>
              <a:t> :  Data Acquisition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4157026" cy="22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/>
        </p:nvSpPr>
        <p:spPr>
          <a:xfrm>
            <a:off x="4309425" y="1509750"/>
            <a:ext cx="4834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Historical fire incident data:  1994–2006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60 active Fire stations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37 Fire Stations : located on the European side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23 : located on the Asian side of the city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A, B : Referred as centers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C,D : Referred as squads/smaller outposts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 fire incidents recorded by IMM as service requests issued from each subdistrict.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469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Acquisition</a:t>
            </a:r>
            <a:r>
              <a:rPr lang="en"/>
              <a:t>, Continued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3676800" cy="32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/>
        </p:nvSpPr>
        <p:spPr>
          <a:xfrm>
            <a:off x="3930300" y="1638588"/>
            <a:ext cx="5213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 ArcGIS, for working with maps and geographic information, to facilitate data collection and processing for the 2 models.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 network analysis tools to calculate travel times between sub districts of the city in both urban and rural areas.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calculate the time it takes a firefighting vehicle to traverse the respective road segment.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Using ArcGIS, we first develop a map of Istanbul with its 40 districts and 790 subdistricts.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Model 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448775" y="1276225"/>
            <a:ext cx="7887600" cy="32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1: Set Covering Model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0: Gather input data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1: Define decision variables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2: Objective: Minimize the cost of opening fire stations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Objective function: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225" y="2448025"/>
            <a:ext cx="3457194" cy="35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4688" y="1462038"/>
            <a:ext cx="389572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4700" y="3761650"/>
            <a:ext cx="32385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44700" y="3228100"/>
            <a:ext cx="1195034" cy="3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475" y="362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Model 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448775" y="1276225"/>
            <a:ext cx="7887600" cy="32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1: Set Covering Model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3: Constraints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550" y="3571950"/>
            <a:ext cx="401955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4550" y="2105463"/>
            <a:ext cx="1924050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 txBox="1"/>
          <p:nvPr/>
        </p:nvSpPr>
        <p:spPr>
          <a:xfrm>
            <a:off x="3729875" y="1161425"/>
            <a:ext cx="4194300" cy="6465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Constraint to ensure that the right type of station is opened to respond to service requests from each subdistrict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3928650" y="1970525"/>
            <a:ext cx="3454200" cy="6465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Constraint that only one type of fire station is opened in a subdistrict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3968075" y="2779613"/>
            <a:ext cx="3454200" cy="646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Constraint representing that decision variable of locating a fire station in a subdistrict is binary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19"/>
          <p:cNvSpPr/>
          <p:nvPr/>
        </p:nvSpPr>
        <p:spPr>
          <a:xfrm rot="-2222313">
            <a:off x="2906177" y="1858369"/>
            <a:ext cx="856144" cy="11268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 rot="-719461">
            <a:off x="3005493" y="2510521"/>
            <a:ext cx="856284" cy="11285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 rot="-2409">
            <a:off x="3005527" y="2965217"/>
            <a:ext cx="856200" cy="11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Model, Continued</a:t>
            </a:r>
            <a:endParaRPr/>
          </a:p>
        </p:txBody>
      </p:sp>
      <p:sp>
        <p:nvSpPr>
          <p:cNvPr id="191" name="Google Shape;191;p20"/>
          <p:cNvSpPr txBox="1"/>
          <p:nvPr>
            <p:ph idx="1" type="body"/>
          </p:nvPr>
        </p:nvSpPr>
        <p:spPr>
          <a:xfrm>
            <a:off x="1131575" y="1075150"/>
            <a:ext cx="7038900" cy="37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2: Maximal covering model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0: Gather input data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Define decision variables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Objective: Maximize the coverage of service requests in each subdistrict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function: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</a:t>
            </a:r>
            <a:endParaRPr/>
          </a:p>
        </p:txBody>
      </p:sp>
      <p:pic>
        <p:nvPicPr>
          <p:cNvPr id="192" name="Google Shape;1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8263" y="2282550"/>
            <a:ext cx="397192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8263" y="1259038"/>
            <a:ext cx="404812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6600" y="3831900"/>
            <a:ext cx="1201500" cy="3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type="title"/>
          </p:nvPr>
        </p:nvSpPr>
        <p:spPr>
          <a:xfrm>
            <a:off x="1297475" y="362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Model </a:t>
            </a:r>
            <a:endParaRPr/>
          </a:p>
        </p:txBody>
      </p:sp>
      <p:sp>
        <p:nvSpPr>
          <p:cNvPr id="200" name="Google Shape;200;p21"/>
          <p:cNvSpPr txBox="1"/>
          <p:nvPr>
            <p:ph idx="1" type="body"/>
          </p:nvPr>
        </p:nvSpPr>
        <p:spPr>
          <a:xfrm>
            <a:off x="1014550" y="1187975"/>
            <a:ext cx="7887600" cy="32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Constraints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1"/>
          <p:cNvSpPr txBox="1"/>
          <p:nvPr/>
        </p:nvSpPr>
        <p:spPr>
          <a:xfrm>
            <a:off x="3709850" y="949050"/>
            <a:ext cx="4194300" cy="6465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Constraint to ensure that the right type of station is opened to respond to service requests from each subdistrict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3864150" y="1679575"/>
            <a:ext cx="3454200" cy="6465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Constraint that 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fire stations opened is within the set limit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6397125" y="3255875"/>
            <a:ext cx="2575800" cy="12006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Constraint representing that decision variables of opening fire stations in a subdistrict and covering service requests in sub districts are binary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1"/>
          <p:cNvSpPr/>
          <p:nvPr/>
        </p:nvSpPr>
        <p:spPr>
          <a:xfrm rot="-2222313">
            <a:off x="2906177" y="1355169"/>
            <a:ext cx="856144" cy="11268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 rot="-719461">
            <a:off x="2983256" y="1946396"/>
            <a:ext cx="856284" cy="11285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 rot="-2409">
            <a:off x="2983302" y="2510542"/>
            <a:ext cx="856200" cy="11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263" y="1536550"/>
            <a:ext cx="1857375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1"/>
          <p:cNvSpPr txBox="1"/>
          <p:nvPr/>
        </p:nvSpPr>
        <p:spPr>
          <a:xfrm>
            <a:off x="3864150" y="2410100"/>
            <a:ext cx="3454200" cy="6465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Constraint that only one type of fire station is opened in a subdistrict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9" name="Google Shape;2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150" y="2946750"/>
            <a:ext cx="3372225" cy="20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4155" y="3342150"/>
            <a:ext cx="1639434" cy="60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1"/>
          <p:cNvSpPr/>
          <p:nvPr/>
        </p:nvSpPr>
        <p:spPr>
          <a:xfrm rot="-2409">
            <a:off x="5503602" y="3625267"/>
            <a:ext cx="856200" cy="11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