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79" r:id="rId4"/>
    <p:sldId id="280" r:id="rId5"/>
    <p:sldId id="281" r:id="rId6"/>
    <p:sldId id="278" r:id="rId7"/>
    <p:sldId id="282" r:id="rId8"/>
    <p:sldId id="283" r:id="rId9"/>
    <p:sldId id="284" r:id="rId10"/>
    <p:sldId id="285" r:id="rId11"/>
    <p:sldId id="28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2992-144C-4094-9C85-F89D56C99F3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8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2992-144C-4094-9C85-F89D56C99F3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82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2992-144C-4094-9C85-F89D56C99F3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3102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2992-144C-4094-9C85-F89D56C99F3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704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2992-144C-4094-9C85-F89D56C99F3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6201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2992-144C-4094-9C85-F89D56C99F3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847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2992-144C-4094-9C85-F89D56C99F3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14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2992-144C-4094-9C85-F89D56C99F3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46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2992-144C-4094-9C85-F89D56C99F3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61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2992-144C-4094-9C85-F89D56C99F3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37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2992-144C-4094-9C85-F89D56C99F3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71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2992-144C-4094-9C85-F89D56C99F3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79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2992-144C-4094-9C85-F89D56C99F3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2992-144C-4094-9C85-F89D56C99F3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3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2992-144C-4094-9C85-F89D56C99F3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68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2992-144C-4094-9C85-F89D56C99F3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44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52992-144C-4094-9C85-F89D56C99F3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7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7110-8298-E6D4-84F8-9645B916C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Prediction of hospital readmissions for patients with diabetes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33C8F-D832-3A03-A3C2-8D94C6F594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Neeraj Kumar Reddy </a:t>
            </a:r>
            <a:r>
              <a:rPr lang="en-US" dirty="0" err="1"/>
              <a:t>Panta</a:t>
            </a:r>
            <a:endParaRPr lang="en-US" dirty="0"/>
          </a:p>
          <a:p>
            <a:r>
              <a:rPr lang="en-US" dirty="0"/>
              <a:t>Ruchi </a:t>
            </a:r>
            <a:r>
              <a:rPr lang="en-US" dirty="0" err="1"/>
              <a:t>Dilip</a:t>
            </a:r>
            <a:r>
              <a:rPr lang="en-US" dirty="0"/>
              <a:t> Kukde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219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8647-5D46-6ECA-CD9A-EEC13688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68BAB-47A3-A7CC-0792-FA1ACAC3F3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614" y="1610533"/>
                <a:ext cx="8769388" cy="388077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N" sz="2000" dirty="0"/>
                  <a:t>The p-value of </a:t>
                </a:r>
                <a:r>
                  <a:rPr lang="en-IN" sz="2000" dirty="0">
                    <a:ea typeface="Cambria Math" panose="02040503050406030204" pitchFamily="18" charset="0"/>
                  </a:rPr>
                  <a:t>0.7847 is not small, indicating that this evidence (difference between 4.14 and 4.18) would possibly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IN" sz="200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IN" sz="200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en-IN" sz="2000" dirty="0"/>
                  <a:t>Formally speaking, with p-value (</a:t>
                </a:r>
                <a:r>
                  <a:rPr lang="en-IN" sz="2000" dirty="0">
                    <a:ea typeface="Cambria Math" panose="02040503050406030204" pitchFamily="18" charset="0"/>
                  </a:rPr>
                  <a:t>0.7847) &gt;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0.05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b="0" dirty="0">
                    <a:ea typeface="Cambria Math" panose="02040503050406030204" pitchFamily="18" charset="0"/>
                  </a:rPr>
                  <a:t>, we cannot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N" sz="2000" b="0" dirty="0">
                    <a:ea typeface="Cambria Math" panose="02040503050406030204" pitchFamily="18" charset="0"/>
                  </a:rPr>
                  <a:t>, which states that average </a:t>
                </a:r>
                <a:r>
                  <a:rPr lang="en-IN" sz="2000" dirty="0">
                    <a:ea typeface="Cambria Math" panose="02040503050406030204" pitchFamily="18" charset="0"/>
                  </a:rPr>
                  <a:t>length of stay for </a:t>
                </a:r>
                <a:r>
                  <a:rPr lang="en-IN" sz="2000" dirty="0"/>
                  <a:t>male patients and female patients who were readmitted within 30 days is the same.</a:t>
                </a:r>
              </a:p>
              <a:p>
                <a:pPr marL="0" indent="0" algn="just">
                  <a:buNone/>
                </a:pPr>
                <a:endParaRPr lang="en-IN" sz="2000" dirty="0"/>
              </a:p>
              <a:p>
                <a:pPr algn="just"/>
                <a:r>
                  <a:rPr lang="en-IN" sz="2000" dirty="0"/>
                  <a:t>In this particular case, the alternative hypothesis is false,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4.93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5.02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000" dirty="0"/>
              </a:p>
              <a:p>
                <a:pPr algn="just"/>
                <a:endParaRPr lang="en-IN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68BAB-47A3-A7CC-0792-FA1ACAC3F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614" y="1610533"/>
                <a:ext cx="8769388" cy="3880773"/>
              </a:xfrm>
              <a:blipFill>
                <a:blip r:embed="rId2"/>
                <a:stretch>
                  <a:fillRect l="-348" t="-942" r="-6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355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D354-BBAB-03C8-47C7-4E351029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Practical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8769-60F9-BEA5-2B6D-5E3977561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1800" dirty="0"/>
              <a:t>Length of stay in hospital is reported as number of days (integers) in the dataset. </a:t>
            </a:r>
          </a:p>
          <a:p>
            <a:pPr algn="just"/>
            <a:r>
              <a:rPr lang="en-IN" dirty="0"/>
              <a:t>Statistically, average length of stay of 4.14 and 4.18 days for 30-40 years group and  4.93 and 5.02 days for 70-80 years group are different values. </a:t>
            </a:r>
            <a:endParaRPr lang="en-IN" sz="1800" dirty="0"/>
          </a:p>
          <a:p>
            <a:pPr algn="just"/>
            <a:r>
              <a:rPr lang="en-IN" sz="1800" dirty="0"/>
              <a:t>Practically speaking, it is implied that for age group 30-40 years the average length of stay </a:t>
            </a:r>
            <a:r>
              <a:rPr lang="en-IN" dirty="0"/>
              <a:t>would be</a:t>
            </a:r>
            <a:r>
              <a:rPr lang="en-IN" sz="1800" dirty="0"/>
              <a:t> 4 days and for age group 70-80 years, it is 5 days.</a:t>
            </a:r>
          </a:p>
          <a:p>
            <a:pPr algn="just"/>
            <a:r>
              <a:rPr lang="en-IN" dirty="0"/>
              <a:t>According to context of the problem, the null hypothesis cannot be rejected  as e</a:t>
            </a:r>
            <a:r>
              <a:rPr lang="en-IN" sz="1800" dirty="0"/>
              <a:t>vidence and assumption are not that different.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302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52B853-038F-DF8A-847E-7A14BB23D869}"/>
              </a:ext>
            </a:extLst>
          </p:cNvPr>
          <p:cNvSpPr txBox="1"/>
          <p:nvPr/>
        </p:nvSpPr>
        <p:spPr>
          <a:xfrm>
            <a:off x="5760720" y="4765040"/>
            <a:ext cx="4866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accent5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6744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AF11-2BE7-119A-FBC5-9032E241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64BB4-59EA-64E4-BD20-3A447E3D7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094" y="1676748"/>
            <a:ext cx="9320106" cy="3880773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Focus: Female and Male patients readmitted within 30 days in age groups:</a:t>
            </a:r>
          </a:p>
          <a:p>
            <a:pPr marL="0" indent="0">
              <a:buNone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30-40 years</a:t>
            </a:r>
          </a:p>
          <a:p>
            <a:pPr lvl="1"/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40-50 years</a:t>
            </a:r>
          </a:p>
          <a:p>
            <a:pPr lvl="1"/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50-60 years</a:t>
            </a:r>
          </a:p>
          <a:p>
            <a:pPr lvl="1"/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60-70 years</a:t>
            </a:r>
          </a:p>
          <a:p>
            <a:pPr lvl="1"/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70-80 years</a:t>
            </a:r>
          </a:p>
          <a:p>
            <a:pPr lvl="1"/>
            <a:endParaRPr lang="en-IN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G1: Female patients</a:t>
            </a:r>
          </a:p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G2: Male patients</a:t>
            </a:r>
          </a:p>
          <a:p>
            <a:pPr lvl="1"/>
            <a:endParaRPr lang="en-IN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94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3212-925E-CC9B-9307-3679B6C9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74" y="233680"/>
            <a:ext cx="8596668" cy="1320800"/>
          </a:xfrm>
        </p:spPr>
        <p:txBody>
          <a:bodyPr/>
          <a:lstStyle/>
          <a:p>
            <a:r>
              <a:rPr lang="en-IN" dirty="0"/>
              <a:t>Visualization: Boxplots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A85F8-F650-2E8D-17D2-E6D4FEFE7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4" y="1375549"/>
            <a:ext cx="5437442" cy="17007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17BA88-4FF6-202A-4755-6569F96AB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5" y="3143389"/>
            <a:ext cx="5437441" cy="17007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15DC72-452D-7FA5-E8D4-B7CDD6514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239" y="1375549"/>
            <a:ext cx="5437440" cy="17007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81C37F-FFF6-A332-F300-DC74959087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239" y="3143389"/>
            <a:ext cx="5437440" cy="17007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BC324D-CD5B-4965-C25B-3810B79CB3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519" y="4923539"/>
            <a:ext cx="5437440" cy="17007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8525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4E7F4E-A5E2-E665-238C-9D13FBBA5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137" y="20320"/>
            <a:ext cx="6970703" cy="33762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7D4AB3-E790-7CF1-19AE-47D75535C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137" y="3440920"/>
            <a:ext cx="6970702" cy="33373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9611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86BC-6FD7-8185-E713-198D3A16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A44258-BE13-1F8B-AA06-D5081B0CF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39" y="30480"/>
            <a:ext cx="6897733" cy="3388360"/>
          </a:xfr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09597C-037C-D821-2D79-4E828BC67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39" y="3402414"/>
            <a:ext cx="6897733" cy="34287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5873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3470-4B0E-F167-3B65-C9193A25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statement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D6A67-3AF2-8589-9790-8E6140792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0774" y="1930400"/>
                <a:ext cx="9645226" cy="3880773"/>
              </a:xfrm>
            </p:spPr>
            <p:txBody>
              <a:bodyPr/>
              <a:lstStyle/>
              <a:p>
                <a:r>
                  <a:rPr lang="en-IN" sz="2400" dirty="0">
                    <a:latin typeface="Cambria Math" panose="02040503050406030204" pitchFamily="18" charset="0"/>
                  </a:rPr>
                  <a:t>We perform hypothesis test to compare two population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i="1" dirty="0">
                    <a:latin typeface="Cambria Math" panose="02040503050406030204" pitchFamily="18" charset="0"/>
                  </a:rPr>
                  <a:t>		F: female patients , M: male patients</a:t>
                </a: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IN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IN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smtClean="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000" b="0" i="0" smtClean="0"/>
                          <m:t>H</m:t>
                        </m:r>
                      </m:e>
                      <m:sub>
                        <m:r>
                          <a:rPr lang="en-IN" sz="2000" b="0" i="0" smtClean="0"/>
                          <m:t>1</m:t>
                        </m:r>
                      </m:sub>
                    </m:sSub>
                  </m:oMath>
                </a14:m>
                <a:r>
                  <a:rPr lang="en-IN" sz="2000" dirty="0"/>
                  <a:t> implies that male patients who were readmitted within 30 days, on an average, spent more time in hospital compared to female patients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D6A67-3AF2-8589-9790-8E6140792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0774" y="1930400"/>
                <a:ext cx="9645226" cy="3880773"/>
              </a:xfrm>
              <a:blipFill>
                <a:blip r:embed="rId2"/>
                <a:stretch>
                  <a:fillRect l="-695" t="-12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39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5830-3C9E-9BD7-5D16-C0E5667D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of Significance</a:t>
            </a:r>
            <a:br>
              <a:rPr lang="en-IN" dirty="0"/>
            </a:br>
            <a:r>
              <a:rPr lang="en-IN" sz="2000" dirty="0"/>
              <a:t>Group 30-40 years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63E0D-1D18-F9F4-C1C7-5586AA6170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8640" y="4484398"/>
                <a:ext cx="8596668" cy="1764002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ea typeface="Cambria Math" panose="02040503050406030204" pitchFamily="18" charset="0"/>
                  </a:rPr>
                  <a:t>For the test,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r>
                  <a:rPr lang="en-IN" dirty="0">
                    <a:ea typeface="Cambria Math" panose="02040503050406030204" pitchFamily="18" charset="0"/>
                  </a:rPr>
                  <a:t>Observations: </a:t>
                </a:r>
              </a:p>
              <a:p>
                <a:pPr lvl="1"/>
                <a:r>
                  <a:rPr lang="en-IN" dirty="0">
                    <a:ea typeface="Cambria Math" panose="02040503050406030204" pitchFamily="18" charset="0"/>
                  </a:rPr>
                  <a:t>p-value= 0.4343</a:t>
                </a:r>
              </a:p>
              <a:p>
                <a:pPr lvl="1"/>
                <a:r>
                  <a:rPr lang="en-IN" dirty="0">
                    <a:ea typeface="Cambria Math" panose="02040503050406030204" pitchFamily="18" charset="0"/>
                  </a:rPr>
                  <a:t>95% confidence interval contains ‘0’</a:t>
                </a:r>
                <a:endParaRPr lang="en-IN" b="0" dirty="0">
                  <a:ea typeface="Cambria Math" panose="020405030504060302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63E0D-1D18-F9F4-C1C7-5586AA6170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640" y="4484398"/>
                <a:ext cx="8596668" cy="1764002"/>
              </a:xfrm>
              <a:blipFill>
                <a:blip r:embed="rId2"/>
                <a:stretch>
                  <a:fillRect l="-142" t="-24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E11BC96-46F9-8ACD-F579-0257ACAED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20" y="1680878"/>
            <a:ext cx="11389360" cy="22979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1952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8647-5D46-6ECA-CD9A-EEC13688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68BAB-47A3-A7CC-0792-FA1ACAC3F3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614" y="1610533"/>
                <a:ext cx="9848426" cy="3880773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IN" sz="2000" dirty="0"/>
                  <a:t>The p-value of </a:t>
                </a:r>
                <a:r>
                  <a:rPr lang="en-IN" sz="2000" dirty="0">
                    <a:ea typeface="Cambria Math" panose="02040503050406030204" pitchFamily="18" charset="0"/>
                  </a:rPr>
                  <a:t>0.4343 is not small, indicating that this evidence (difference between 4.14 and 4.18) would possibly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IN" sz="200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IN" sz="2000" dirty="0"/>
                  <a:t>Formally speaking, with p-value (</a:t>
                </a:r>
                <a:r>
                  <a:rPr lang="en-IN" sz="2000" dirty="0">
                    <a:ea typeface="Cambria Math" panose="02040503050406030204" pitchFamily="18" charset="0"/>
                  </a:rPr>
                  <a:t>0.4343) &gt;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0.05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b="0" dirty="0">
                    <a:ea typeface="Cambria Math" panose="02040503050406030204" pitchFamily="18" charset="0"/>
                  </a:rPr>
                  <a:t>, we cannot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N" sz="2000" b="0" dirty="0">
                    <a:ea typeface="Cambria Math" panose="02040503050406030204" pitchFamily="18" charset="0"/>
                  </a:rPr>
                  <a:t>, which states that average </a:t>
                </a:r>
                <a:r>
                  <a:rPr lang="en-IN" sz="2000" dirty="0">
                    <a:ea typeface="Cambria Math" panose="02040503050406030204" pitchFamily="18" charset="0"/>
                  </a:rPr>
                  <a:t>length of stay for </a:t>
                </a:r>
                <a:r>
                  <a:rPr lang="en-IN" sz="2000" dirty="0"/>
                  <a:t>male patients and female patients who were readmitted within 30 days is the same.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2000" dirty="0"/>
                  <a:t>In this particular case, the alternative hypothesis is true, statistically, such that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IN" sz="2000" dirty="0"/>
                  <a:t>	4.18 &gt; 4.14.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2000" dirty="0"/>
                  <a:t>As we do 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N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/>
                  <a:t> is true, the results indicate Type II error.</a:t>
                </a:r>
              </a:p>
              <a:p>
                <a:pPr algn="just"/>
                <a:endParaRPr lang="en-IN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68BAB-47A3-A7CC-0792-FA1ACAC3F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614" y="1610533"/>
                <a:ext cx="9848426" cy="3880773"/>
              </a:xfrm>
              <a:blipFill>
                <a:blip r:embed="rId2"/>
                <a:stretch>
                  <a:fillRect l="-248" r="-557" b="-4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6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CEF471-B217-F419-A1A2-22188DA1C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4053840"/>
                <a:ext cx="8596668" cy="1987522"/>
              </a:xfrm>
            </p:spPr>
            <p:txBody>
              <a:bodyPr/>
              <a:lstStyle/>
              <a:p>
                <a:r>
                  <a:rPr lang="en-IN" dirty="0">
                    <a:ea typeface="Cambria Math" panose="02040503050406030204" pitchFamily="18" charset="0"/>
                  </a:rPr>
                  <a:t>For the test,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r>
                  <a:rPr lang="en-IN" dirty="0">
                    <a:ea typeface="Cambria Math" panose="02040503050406030204" pitchFamily="18" charset="0"/>
                  </a:rPr>
                  <a:t>Observations: </a:t>
                </a:r>
              </a:p>
              <a:p>
                <a:pPr lvl="1"/>
                <a:r>
                  <a:rPr lang="en-IN" dirty="0">
                    <a:ea typeface="Cambria Math" panose="02040503050406030204" pitchFamily="18" charset="0"/>
                  </a:rPr>
                  <a:t>p-value= 0.7847</a:t>
                </a:r>
              </a:p>
              <a:p>
                <a:pPr lvl="1"/>
                <a:r>
                  <a:rPr lang="en-IN" dirty="0">
                    <a:ea typeface="Cambria Math" panose="02040503050406030204" pitchFamily="18" charset="0"/>
                  </a:rPr>
                  <a:t>95% confidence interval contains ‘0’</a:t>
                </a:r>
                <a:endParaRPr lang="en-IN" b="0" dirty="0">
                  <a:ea typeface="Cambria Math" panose="020405030504060302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CEF471-B217-F419-A1A2-22188DA1C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4053840"/>
                <a:ext cx="8596668" cy="1987522"/>
              </a:xfrm>
              <a:blipFill>
                <a:blip r:embed="rId2"/>
                <a:stretch>
                  <a:fillRect l="-142" t="-1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4D5F7C93-555F-6B69-D57F-4CE90147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n-IN" dirty="0"/>
              <a:t>Test of Significance</a:t>
            </a:r>
            <a:br>
              <a:rPr lang="en-IN" dirty="0"/>
            </a:br>
            <a:r>
              <a:rPr lang="en-IN" sz="2000" dirty="0"/>
              <a:t>Group 70-80 years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0A2AF-AF28-BCB6-D906-F1DE4BB5B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" y="1715039"/>
            <a:ext cx="10911840" cy="21768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265507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465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Trebuchet MS</vt:lpstr>
      <vt:lpstr>Wingdings 3</vt:lpstr>
      <vt:lpstr>Facet</vt:lpstr>
      <vt:lpstr>Prediction of hospital readmissions for patients with diabetes</vt:lpstr>
      <vt:lpstr>Hypothesis testing</vt:lpstr>
      <vt:lpstr>Visualization: Boxplots</vt:lpstr>
      <vt:lpstr>PowerPoint Presentation</vt:lpstr>
      <vt:lpstr>PowerPoint Presentation</vt:lpstr>
      <vt:lpstr>Hypothesis statement</vt:lpstr>
      <vt:lpstr>Test of Significance Group 30-40 years</vt:lpstr>
      <vt:lpstr>Results</vt:lpstr>
      <vt:lpstr>Test of Significance Group 70-80 years</vt:lpstr>
      <vt:lpstr>Results</vt:lpstr>
      <vt:lpstr>Practical Significance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 K</dc:creator>
  <cp:lastModifiedBy>Ruchi K</cp:lastModifiedBy>
  <cp:revision>17</cp:revision>
  <dcterms:created xsi:type="dcterms:W3CDTF">2022-09-28T14:32:31Z</dcterms:created>
  <dcterms:modified xsi:type="dcterms:W3CDTF">2022-09-28T18:42:43Z</dcterms:modified>
</cp:coreProperties>
</file>