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3"/>
  </p:notesMasterIdLst>
  <p:sldIdLst>
    <p:sldId id="278" r:id="rId2"/>
    <p:sldId id="280" r:id="rId3"/>
    <p:sldId id="281" r:id="rId4"/>
    <p:sldId id="28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5" r:id="rId18"/>
    <p:sldId id="289" r:id="rId19"/>
    <p:sldId id="308" r:id="rId20"/>
    <p:sldId id="309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97FCD-4731-AAF3-B063-7533050B2293}" v="8" dt="2022-11-02T23:29:31.854"/>
    <p1510:client id="{A97D9471-E782-2AFD-B50B-47373EDC076B}" v="4" dt="2022-11-04T06:11:24.44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ta, Neeraj" userId="S::gdf30@txstate.edu::c941a893-811f-47b7-864c-7a48b19841b2" providerId="AD" clId="Web-{71797FCD-4731-AAF3-B063-7533050B2293}"/>
    <pc:docChg chg="modSld">
      <pc:chgData name="Panta, Neeraj" userId="S::gdf30@txstate.edu::c941a893-811f-47b7-864c-7a48b19841b2" providerId="AD" clId="Web-{71797FCD-4731-AAF3-B063-7533050B2293}" dt="2022-11-02T23:29:31.854" v="3" actId="20577"/>
      <pc:docMkLst>
        <pc:docMk/>
      </pc:docMkLst>
      <pc:sldChg chg="modSp">
        <pc:chgData name="Panta, Neeraj" userId="S::gdf30@txstate.edu::c941a893-811f-47b7-864c-7a48b19841b2" providerId="AD" clId="Web-{71797FCD-4731-AAF3-B063-7533050B2293}" dt="2022-11-02T23:28:08.276" v="1" actId="20577"/>
        <pc:sldMkLst>
          <pc:docMk/>
          <pc:sldMk cId="4090780249" sldId="298"/>
        </pc:sldMkLst>
        <pc:spChg chg="mod">
          <ac:chgData name="Panta, Neeraj" userId="S::gdf30@txstate.edu::c941a893-811f-47b7-864c-7a48b19841b2" providerId="AD" clId="Web-{71797FCD-4731-AAF3-B063-7533050B2293}" dt="2022-11-02T23:28:08.276" v="1" actId="20577"/>
          <ac:spMkLst>
            <pc:docMk/>
            <pc:sldMk cId="4090780249" sldId="298"/>
            <ac:spMk id="9" creationId="{97FBEDC5-CB88-8153-FADB-FBEF4EE01D27}"/>
          </ac:spMkLst>
        </pc:spChg>
      </pc:sldChg>
      <pc:sldChg chg="modSp">
        <pc:chgData name="Panta, Neeraj" userId="S::gdf30@txstate.edu::c941a893-811f-47b7-864c-7a48b19841b2" providerId="AD" clId="Web-{71797FCD-4731-AAF3-B063-7533050B2293}" dt="2022-11-02T23:29:31.854" v="3" actId="20577"/>
        <pc:sldMkLst>
          <pc:docMk/>
          <pc:sldMk cId="750821627" sldId="306"/>
        </pc:sldMkLst>
        <pc:spChg chg="mod">
          <ac:chgData name="Panta, Neeraj" userId="S::gdf30@txstate.edu::c941a893-811f-47b7-864c-7a48b19841b2" providerId="AD" clId="Web-{71797FCD-4731-AAF3-B063-7533050B2293}" dt="2022-11-02T23:29:31.854" v="3" actId="20577"/>
          <ac:spMkLst>
            <pc:docMk/>
            <pc:sldMk cId="750821627" sldId="306"/>
            <ac:spMk id="9" creationId="{97FBEDC5-CB88-8153-FADB-FBEF4EE01D27}"/>
          </ac:spMkLst>
        </pc:spChg>
      </pc:sldChg>
    </pc:docChg>
  </pc:docChgLst>
  <pc:docChgLst>
    <pc:chgData name="Panta, Neeraj" userId="S::gdf30@txstate.edu::c941a893-811f-47b7-864c-7a48b19841b2" providerId="AD" clId="Web-{A97D9471-E782-2AFD-B50B-47373EDC076B}"/>
    <pc:docChg chg="modSld">
      <pc:chgData name="Panta, Neeraj" userId="S::gdf30@txstate.edu::c941a893-811f-47b7-864c-7a48b19841b2" providerId="AD" clId="Web-{A97D9471-E782-2AFD-B50B-47373EDC076B}" dt="2022-11-04T06:11:23.896" v="1" actId="1076"/>
      <pc:docMkLst>
        <pc:docMk/>
      </pc:docMkLst>
      <pc:sldChg chg="modSp">
        <pc:chgData name="Panta, Neeraj" userId="S::gdf30@txstate.edu::c941a893-811f-47b7-864c-7a48b19841b2" providerId="AD" clId="Web-{A97D9471-E782-2AFD-B50B-47373EDC076B}" dt="2022-11-04T06:11:23.896" v="1" actId="1076"/>
        <pc:sldMkLst>
          <pc:docMk/>
          <pc:sldMk cId="3309897349" sldId="296"/>
        </pc:sldMkLst>
        <pc:spChg chg="mod">
          <ac:chgData name="Panta, Neeraj" userId="S::gdf30@txstate.edu::c941a893-811f-47b7-864c-7a48b19841b2" providerId="AD" clId="Web-{A97D9471-E782-2AFD-B50B-47373EDC076B}" dt="2022-11-04T06:11:23.896" v="1" actId="1076"/>
          <ac:spMkLst>
            <pc:docMk/>
            <pc:sldMk cId="3309897349" sldId="296"/>
            <ac:spMk id="2" creationId="{1C3B7FE6-6EB2-8419-99D7-CB6E68BCF3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280" y="450088"/>
            <a:ext cx="7762240" cy="1225296"/>
          </a:xfrm>
        </p:spPr>
        <p:txBody>
          <a:bodyPr/>
          <a:lstStyle/>
          <a:p>
            <a:r>
              <a:rPr lang="en-US" dirty="0"/>
              <a:t>ANALYSIS OF RESIDUALS</a:t>
            </a:r>
            <a:br>
              <a:rPr lang="en-US" dirty="0"/>
            </a:br>
            <a:r>
              <a:rPr lang="en-US" sz="2800" dirty="0"/>
              <a:t>Patients with diabetes readmitted within 30 days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148" y="3737864"/>
            <a:ext cx="4032504" cy="878908"/>
          </a:xfrm>
        </p:spPr>
        <p:txBody>
          <a:bodyPr/>
          <a:lstStyle/>
          <a:p>
            <a:r>
              <a:rPr lang="en-US" dirty="0"/>
              <a:t>Neeraj Kumar Reddy </a:t>
            </a:r>
            <a:r>
              <a:rPr lang="en-US" dirty="0" err="1"/>
              <a:t>Panta</a:t>
            </a:r>
            <a:endParaRPr lang="en-US" dirty="0"/>
          </a:p>
          <a:p>
            <a:r>
              <a:rPr lang="en-US" dirty="0"/>
              <a:t>Ruchi </a:t>
            </a:r>
            <a:r>
              <a:rPr lang="en-US" dirty="0" err="1"/>
              <a:t>Dilip</a:t>
            </a:r>
            <a:r>
              <a:rPr lang="en-US" dirty="0"/>
              <a:t> </a:t>
            </a:r>
            <a:r>
              <a:rPr lang="en-US" dirty="0" err="1"/>
              <a:t>Kukde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GAUSS MARKOV THEOREM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277616"/>
            <a:ext cx="6400800" cy="512064"/>
          </a:xfrm>
        </p:spPr>
        <p:txBody>
          <a:bodyPr/>
          <a:lstStyle/>
          <a:p>
            <a:r>
              <a:rPr lang="en-US" dirty="0"/>
              <a:t>Verify conditions of</a:t>
            </a:r>
          </a:p>
        </p:txBody>
      </p:sp>
    </p:spTree>
    <p:extLst>
      <p:ext uri="{BB962C8B-B14F-4D97-AF65-F5344CB8AC3E}">
        <p14:creationId xmlns:p14="http://schemas.microsoft.com/office/powerpoint/2010/main" val="37094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F4CE70-C7A7-7F75-BE6E-F69810FF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10312"/>
            <a:ext cx="10671048" cy="768096"/>
          </a:xfrm>
        </p:spPr>
        <p:txBody>
          <a:bodyPr/>
          <a:lstStyle/>
          <a:p>
            <a:r>
              <a:rPr lang="en-IN" sz="2800" dirty="0"/>
              <a:t>Residual plot for Model 2</a:t>
            </a:r>
            <a:br>
              <a:rPr lang="en-IN" sz="2800" dirty="0"/>
            </a:br>
            <a:r>
              <a:rPr lang="en-IN" sz="2000" dirty="0"/>
              <a:t>Predictor: Number of medications</a:t>
            </a:r>
            <a:endParaRPr lang="en-IN" sz="2800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86F94CA-E45B-FBE1-3EF8-A4D8D407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31EF5D0-BC04-089C-F2D4-673BFDE6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680" y="-401320"/>
            <a:ext cx="4135120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A801C8D-EDFF-33DB-6034-8FFF492A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60283-1C35-BA34-3E5E-71E24779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3" y="1381218"/>
            <a:ext cx="8799437" cy="5146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817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F4CE70-C7A7-7F75-BE6E-F69810FF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10312"/>
            <a:ext cx="10671048" cy="768096"/>
          </a:xfrm>
        </p:spPr>
        <p:txBody>
          <a:bodyPr/>
          <a:lstStyle/>
          <a:p>
            <a:r>
              <a:rPr lang="en-IN" sz="2800" dirty="0"/>
              <a:t>Residual plot for Model 2</a:t>
            </a:r>
            <a:br>
              <a:rPr lang="en-IN" sz="2800" dirty="0"/>
            </a:br>
            <a:r>
              <a:rPr lang="en-IN" sz="2000" dirty="0"/>
              <a:t>Predictor: Number of LAB PROCEDURES</a:t>
            </a:r>
            <a:endParaRPr lang="en-IN" sz="2800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86F94CA-E45B-FBE1-3EF8-A4D8D407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31EF5D0-BC04-089C-F2D4-673BFDE6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680" y="-401320"/>
            <a:ext cx="4135120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A801C8D-EDFF-33DB-6034-8FFF492A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3E0114-DA94-823F-60F7-58E90AA6B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495F9-FA1E-35A8-790B-C508B930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63" y="1290320"/>
            <a:ext cx="9598781" cy="503936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988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 smtClean="0"/>
              <a:t>13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F4CE70-C7A7-7F75-BE6E-F69810FF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31028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2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86F94CA-E45B-FBE1-3EF8-A4D8D407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31EF5D0-BC04-089C-F2D4-673BFDE6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680" y="-401320"/>
            <a:ext cx="4135120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7FE6-6EB2-8419-99D7-CB6E68BCF38E}"/>
              </a:ext>
            </a:extLst>
          </p:cNvPr>
          <p:cNvSpPr txBox="1"/>
          <p:nvPr/>
        </p:nvSpPr>
        <p:spPr>
          <a:xfrm>
            <a:off x="2146808" y="999124"/>
            <a:ext cx="102148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For model 2, we compute mean of the residuals.</a:t>
            </a:r>
          </a:p>
          <a:p>
            <a:endParaRPr lang="en-IN" sz="2000" dirty="0"/>
          </a:p>
          <a:p>
            <a:r>
              <a:rPr lang="en-IN" sz="2000" dirty="0"/>
              <a:t>Mean value of the residuals: 5.223827e-16</a:t>
            </a:r>
          </a:p>
          <a:p>
            <a:r>
              <a:rPr lang="en-IN" sz="2000" dirty="0"/>
              <a:t>Therefore, the first condition that  errors have expectation zero is satisfied.</a:t>
            </a:r>
          </a:p>
          <a:p>
            <a:endParaRPr lang="en-IN" sz="2000" dirty="0"/>
          </a:p>
          <a:p>
            <a:r>
              <a:rPr lang="en-IN" sz="2000" dirty="0"/>
              <a:t>Next, we have to test that the residuals are not correlated among themselves.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We use Durbin Watson Test: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Based on the low p-value we reject null hypothesis. </a:t>
            </a:r>
          </a:p>
          <a:p>
            <a:r>
              <a:rPr lang="en-IN" sz="2000" dirty="0"/>
              <a:t>We conclude that the residuals are correlated with each other.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26C4F-F87B-77B7-A91F-EE95D154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3450706"/>
            <a:ext cx="2775093" cy="812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B723B-8C84-A5F0-97CE-BBA96B33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80" y="4366148"/>
            <a:ext cx="5937868" cy="1079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504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F4CE70-C7A7-7F75-BE6E-F69810FF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2" y="365751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2 </a:t>
            </a:r>
            <a:r>
              <a:rPr lang="en-IN" sz="1800" dirty="0"/>
              <a:t>(contd.)</a:t>
            </a:r>
            <a:endParaRPr lang="en-IN" sz="2800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86F94CA-E45B-FBE1-3EF8-A4D8D407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31EF5D0-BC04-089C-F2D4-673BFDE6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680" y="-401320"/>
            <a:ext cx="4135120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7FE6-6EB2-8419-99D7-CB6E68BCF38E}"/>
              </a:ext>
            </a:extLst>
          </p:cNvPr>
          <p:cNvSpPr txBox="1"/>
          <p:nvPr/>
        </p:nvSpPr>
        <p:spPr>
          <a:xfrm>
            <a:off x="1415288" y="1536174"/>
            <a:ext cx="10214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perform Breusch-Pagan test to see if the homoscedasticity condition is satisfied or not.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Based on the small p-value we reject the hypothesis that residuals are homoscedastic. We conclude that the errors do not have equal variances.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ECD43-FE2A-C789-6F8F-C7CBC6E2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27" y="1971390"/>
            <a:ext cx="1873346" cy="869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1672A-78AC-5640-7C5F-BDCD8DFB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37" y="3021441"/>
            <a:ext cx="5006637" cy="111468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855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AB40C-C2AC-B1CE-63BD-682DE7B6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4B596B8-6BF1-99F6-1CA6-0263D4EB7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229245FB-7CAC-506F-BA63-3D7F8AC1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2" y="235712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2 </a:t>
            </a:r>
            <a:r>
              <a:rPr lang="en-IN" sz="1800" dirty="0"/>
              <a:t>(contd.)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BEDC5-CB88-8153-FADB-FBEF4EE01D27}"/>
              </a:ext>
            </a:extLst>
          </p:cNvPr>
          <p:cNvSpPr txBox="1"/>
          <p:nvPr/>
        </p:nvSpPr>
        <p:spPr>
          <a:xfrm>
            <a:off x="2016760" y="887212"/>
            <a:ext cx="846328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dirty="0"/>
              <a:t>We test for normality of the residuals. We observe that the distribution of errors is right skewed. Therefore, normality condition is not satisfied.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36E84E8-0876-E624-33FB-BAC18FF02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26D77-4CFA-03E7-5DC3-D01D3949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895649"/>
            <a:ext cx="8371840" cy="439521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082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8107-736B-67A5-BF14-9B4243B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2F2BB77-F3E8-B082-7A49-3940D49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2" y="365751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2 </a:t>
            </a:r>
            <a:r>
              <a:rPr lang="en-IN" sz="1800" dirty="0"/>
              <a:t>(contd.)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EA531-556D-03AB-0E70-1D93B0D95617}"/>
              </a:ext>
            </a:extLst>
          </p:cNvPr>
          <p:cNvSpPr txBox="1"/>
          <p:nvPr/>
        </p:nvSpPr>
        <p:spPr>
          <a:xfrm>
            <a:off x="2016760" y="887212"/>
            <a:ext cx="9108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test for normality of the residuals using </a:t>
            </a:r>
            <a:r>
              <a:rPr lang="en-IN" sz="2000" dirty="0" err="1"/>
              <a:t>qq</a:t>
            </a:r>
            <a:r>
              <a:rPr lang="en-IN" sz="2000" dirty="0"/>
              <a:t>-plot. </a:t>
            </a:r>
          </a:p>
          <a:p>
            <a:r>
              <a:rPr lang="en-IN" sz="2000" dirty="0"/>
              <a:t>BUT!!! TOO MANY SAMPLES!!!</a:t>
            </a:r>
          </a:p>
          <a:p>
            <a:r>
              <a:rPr lang="en-IN" sz="2000" dirty="0"/>
              <a:t>Formal test for normality Shapiro-Wilk test?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F3916-BE76-66D0-3357-3C57CC81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341626"/>
            <a:ext cx="8341360" cy="43792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4" name="Graphic 3" descr="Nervous face outline outline">
            <a:extLst>
              <a:ext uri="{FF2B5EF4-FFF2-40B4-BE49-F238E27FC236}">
                <a16:creationId xmlns:a16="http://schemas.microsoft.com/office/drawing/2014/main" id="{28A38661-3476-2F73-6EC8-5809B6F4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5711" y="1282818"/>
            <a:ext cx="685937" cy="6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1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DC1E0D-E279-59F8-E88B-395534AEA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296920"/>
            <a:ext cx="7274560" cy="588963"/>
          </a:xfrm>
        </p:spPr>
        <p:txBody>
          <a:bodyPr/>
          <a:lstStyle/>
          <a:p>
            <a:r>
              <a:rPr lang="en-IN" dirty="0"/>
              <a:t>The predictors must not be correlated. If the predictors are correlated and the estimation of regression coefficients gets affected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multicollinearity!</a:t>
            </a:r>
          </a:p>
        </p:txBody>
      </p:sp>
    </p:spTree>
    <p:extLst>
      <p:ext uri="{BB962C8B-B14F-4D97-AF65-F5344CB8AC3E}">
        <p14:creationId xmlns:p14="http://schemas.microsoft.com/office/powerpoint/2010/main" val="324961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0" name="AutoShape 2">
            <a:extLst>
              <a:ext uri="{FF2B5EF4-FFF2-40B4-BE49-F238E27FC236}">
                <a16:creationId xmlns:a16="http://schemas.microsoft.com/office/drawing/2014/main" id="{AF8AC88E-C8F8-5E8B-7495-EBA36FF409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66222FA-DD53-2EA4-4DF6-2A630024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86080"/>
            <a:ext cx="11379200" cy="624332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390D2-D053-B214-039F-A985C7E2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AA111A-D117-23CC-F035-27BECAEA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63" y="1565441"/>
            <a:ext cx="8544560" cy="12758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7419E56-219E-47D4-7576-F3A5A80E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320" y="241808"/>
            <a:ext cx="7978047" cy="1627632"/>
          </a:xfrm>
        </p:spPr>
        <p:txBody>
          <a:bodyPr>
            <a:normAutofit/>
          </a:bodyPr>
          <a:lstStyle/>
          <a:p>
            <a:r>
              <a:rPr lang="en-US" sz="3200" dirty="0"/>
              <a:t>MULTICOLLINEARITY &amp; variance inflation factor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E537F-1D08-26C9-9C31-BCD91DF1B8C5}"/>
              </a:ext>
            </a:extLst>
          </p:cNvPr>
          <p:cNvSpPr txBox="1"/>
          <p:nvPr/>
        </p:nvSpPr>
        <p:spPr>
          <a:xfrm>
            <a:off x="2616200" y="3063826"/>
            <a:ext cx="9108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observe that the predictors number of medications and number of lab procedures are correlated.</a:t>
            </a:r>
          </a:p>
          <a:p>
            <a:r>
              <a:rPr lang="en-IN" sz="2000" dirty="0"/>
              <a:t>Variance Inflation Factor (VIF):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VIF &gt; 1 Hence, there is correlation among the predictors.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011A86-36F1-2EDA-22A0-41352F9D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63" y="4366246"/>
            <a:ext cx="6367715" cy="80735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5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688" y="550672"/>
            <a:ext cx="7540752" cy="768096"/>
          </a:xfrm>
        </p:spPr>
        <p:txBody>
          <a:bodyPr/>
          <a:lstStyle/>
          <a:p>
            <a:r>
              <a:rPr lang="en-US" sz="3200" dirty="0"/>
              <a:t>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8C4B-3A3C-9FD1-59FB-1666C1F09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8448" y="1436624"/>
                <a:ext cx="7317232" cy="4986528"/>
              </a:xfrm>
            </p:spPr>
            <p:txBody>
              <a:bodyPr/>
              <a:lstStyle/>
              <a:p>
                <a:r>
                  <a:rPr lang="en-US" sz="2400" dirty="0"/>
                  <a:t>A Recap of last presentation: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Model 1:</a:t>
                </a:r>
              </a:p>
              <a:p>
                <a:endParaRPr lang="en-US" sz="1800" dirty="0"/>
              </a:p>
              <a:p>
                <a:pPr marL="457200" lvl="0" indent="-3238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Char char="➢"/>
                </a:pP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Outcome - </a:t>
                </a:r>
                <a:r>
                  <a:rPr lang="en-US" sz="18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</m:oMath>
                </a14:m>
                <a:endParaRPr lang="en-US" sz="18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238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Char char="➢"/>
                </a:pP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Predictor - </a:t>
                </a:r>
                <a:r>
                  <a:rPr lang="en-US" sz="18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Num_medications</a:t>
                </a: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238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  <a:buFont typeface="Roboto"/>
                  <a:buChar char="➢"/>
                </a:pPr>
                <a:endParaRPr lang="en-US" sz="18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23850" algn="just">
                  <a:lnSpc>
                    <a:spcPct val="115000"/>
                  </a:lnSpc>
                  <a:buClr>
                    <a:schemeClr val="dk2"/>
                  </a:buClr>
                  <a:buSzPts val="1500"/>
                  <a:buFont typeface="Roboto"/>
                  <a:buChar char="➢"/>
                </a:pP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Equation of the model: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  <m:r>
                      <a:rPr lang="en-US" sz="18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Model 2:</a:t>
                </a:r>
              </a:p>
              <a:p>
                <a:endParaRPr lang="en-US" sz="1800" dirty="0"/>
              </a:p>
              <a:p>
                <a:pPr marL="457200" lvl="0" indent="-3111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300"/>
                  <a:buFont typeface="Roboto"/>
                  <a:buChar char="➢"/>
                </a:pP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Outcome - </a:t>
                </a:r>
                <a:r>
                  <a:rPr lang="en-US" sz="18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18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ar-AE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</a:p>
              <a:p>
                <a:pPr marL="457200" lvl="0" indent="-3111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300"/>
                  <a:buFont typeface="Roboto"/>
                  <a:buChar char="➢"/>
                </a:pP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Predictors - </a:t>
                </a:r>
                <a:r>
                  <a:rPr lang="en-US" sz="18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Num_medications</a:t>
                </a: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ar-AE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)</m:t>
                    </m:r>
                    <m:r>
                      <a:rPr lang="en-US" sz="18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, </m:t>
                    </m:r>
                  </m:oMath>
                </a14:m>
                <a:r>
                  <a:rPr lang="en-US" sz="1800" dirty="0" err="1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Num_lab_procedures</a:t>
                </a: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ar-AE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</a:p>
              <a:p>
                <a:pPr marL="457200" lvl="0" indent="-3111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300"/>
                  <a:buFont typeface="Roboto"/>
                  <a:buChar char="➢"/>
                </a:pPr>
                <a:endParaRPr lang="en-US" sz="18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just">
                  <a:lnSpc>
                    <a:spcPct val="115000"/>
                  </a:lnSpc>
                  <a:buClr>
                    <a:schemeClr val="dk2"/>
                  </a:buClr>
                  <a:buSzPts val="1300"/>
                  <a:buFont typeface="Roboto"/>
                  <a:buChar char="➢"/>
                </a:pPr>
                <a:r>
                  <a:rPr lang="en-US" sz="18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Equation of the model: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  <m:r>
                      <a:rPr lang="en-US" sz="18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0</m:t>
                        </m:r>
                      </m:sub>
                    </m:sSub>
                  </m:oMath>
                </a14:m>
                <a:endParaRPr lang="ar-AE" sz="18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8C4B-3A3C-9FD1-59FB-1666C1F09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8448" y="1436624"/>
                <a:ext cx="7317232" cy="4986528"/>
              </a:xfrm>
              <a:blipFill>
                <a:blip r:embed="rId2"/>
                <a:stretch>
                  <a:fillRect l="-1333" t="-978" b="-31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E5FF-E0EF-4A06-830C-FD73C7F1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5B9EC-F41B-6582-77B4-612A827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D8F85-94A8-AB9D-10C9-31F8C99BE534}"/>
              </a:ext>
            </a:extLst>
          </p:cNvPr>
          <p:cNvSpPr txBox="1"/>
          <p:nvPr/>
        </p:nvSpPr>
        <p:spPr>
          <a:xfrm>
            <a:off x="1854200" y="2314555"/>
            <a:ext cx="982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Our regression models 1 and 2 satisfy only one of the four conditions of the Gauss-Markov theorem – expectation of errors is zero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The residuals are correlated and display heteroscedasticity and are not normally distributed.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Since the number of samples is greater than 5000, the formal Shapiro-Wilk test cannot be performed on our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There is evidence of multicollinearity among the predictors used in regression model 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Variance Inflation Factor is obtained as 1.099.</a:t>
            </a:r>
          </a:p>
        </p:txBody>
      </p:sp>
    </p:spTree>
    <p:extLst>
      <p:ext uri="{BB962C8B-B14F-4D97-AF65-F5344CB8AC3E}">
        <p14:creationId xmlns:p14="http://schemas.microsoft.com/office/powerpoint/2010/main" val="259846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368" y="330606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GAUSS MARKOV THEOREM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277616"/>
            <a:ext cx="6400800" cy="512064"/>
          </a:xfrm>
        </p:spPr>
        <p:txBody>
          <a:bodyPr/>
          <a:lstStyle/>
          <a:p>
            <a:r>
              <a:rPr lang="en-US" dirty="0"/>
              <a:t>Verify conditions of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F4CE70-C7A7-7F75-BE6E-F69810FF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10312"/>
            <a:ext cx="10671048" cy="768096"/>
          </a:xfrm>
        </p:spPr>
        <p:txBody>
          <a:bodyPr/>
          <a:lstStyle/>
          <a:p>
            <a:r>
              <a:rPr lang="en-IN" sz="2800" dirty="0"/>
              <a:t>Residual plot for Model 1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86F94CA-E45B-FBE1-3EF8-A4D8D407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31EF5D0-BC04-089C-F2D4-673BFDE6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680" y="-401320"/>
            <a:ext cx="4135120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143999-8428-B595-434B-ED8EF4F0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04" y="1495044"/>
            <a:ext cx="9322559" cy="47244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F4CE70-C7A7-7F75-BE6E-F69810FF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31028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1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86F94CA-E45B-FBE1-3EF8-A4D8D407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31EF5D0-BC04-089C-F2D4-673BFDE6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680" y="-401320"/>
            <a:ext cx="4135120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7FE6-6EB2-8419-99D7-CB6E68BCF38E}"/>
              </a:ext>
            </a:extLst>
          </p:cNvPr>
          <p:cNvSpPr txBox="1"/>
          <p:nvPr/>
        </p:nvSpPr>
        <p:spPr>
          <a:xfrm>
            <a:off x="2146808" y="999124"/>
            <a:ext cx="102148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For model 1, we compute mean of the residuals.</a:t>
            </a:r>
          </a:p>
          <a:p>
            <a:endParaRPr lang="en-IN" sz="2000" dirty="0"/>
          </a:p>
          <a:p>
            <a:r>
              <a:rPr lang="en-IN" sz="2000" dirty="0"/>
              <a:t>Mean value of the residuals: -3.671336e-16</a:t>
            </a:r>
          </a:p>
          <a:p>
            <a:endParaRPr lang="en-IN" sz="2000" dirty="0"/>
          </a:p>
          <a:p>
            <a:r>
              <a:rPr lang="en-IN" sz="2000" dirty="0"/>
              <a:t>Therefore, the first condition that  errors have expectation zero is satisfied.</a:t>
            </a:r>
          </a:p>
          <a:p>
            <a:endParaRPr lang="en-IN" sz="2000" dirty="0"/>
          </a:p>
          <a:p>
            <a:r>
              <a:rPr lang="en-IN" sz="2000" dirty="0"/>
              <a:t>Next, we have to test that the residuals are not correlated among themselves.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We use Durbin Watson Test: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Based on the low p-value we reject null hypothesis. </a:t>
            </a:r>
          </a:p>
          <a:p>
            <a:r>
              <a:rPr lang="en-IN" sz="2000" dirty="0"/>
              <a:t>We conclude that the residuals are correlated with each other.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6E108-2377-07A1-2D51-A1030A8F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4501896"/>
            <a:ext cx="6239773" cy="113943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26C4F-F87B-77B7-A91F-EE95D154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20" y="3450706"/>
            <a:ext cx="2775093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9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F4CE70-C7A7-7F75-BE6E-F69810FF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2" y="365751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1 </a:t>
            </a:r>
            <a:r>
              <a:rPr lang="en-IN" sz="1800" dirty="0"/>
              <a:t>(contd.)</a:t>
            </a:r>
            <a:endParaRPr lang="en-IN" sz="2800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86F94CA-E45B-FBE1-3EF8-A4D8D4079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31EF5D0-BC04-089C-F2D4-673BFDE6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680" y="-401320"/>
            <a:ext cx="4135120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7FE6-6EB2-8419-99D7-CB6E68BCF38E}"/>
              </a:ext>
            </a:extLst>
          </p:cNvPr>
          <p:cNvSpPr txBox="1"/>
          <p:nvPr/>
        </p:nvSpPr>
        <p:spPr>
          <a:xfrm>
            <a:off x="1415288" y="1536174"/>
            <a:ext cx="10214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perform Breusch-Pagan test to see if the homoscedasticity condition is satisfied or not.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Based on the small p-value we reject the hypothesis that residuals are homoscedastic. We conclude that the errors do not have equal variances.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ECD43-FE2A-C789-6F8F-C7CBC6E2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27" y="1971390"/>
            <a:ext cx="1873346" cy="869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0EDBF-D140-2BAC-5434-6E20534C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35" y="3029305"/>
            <a:ext cx="5711929" cy="120080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70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AB40C-C2AC-B1CE-63BD-682DE7B6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4B596B8-6BF1-99F6-1CA6-0263D4EB7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E51B6-7D32-60C7-C922-B662947E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60" y="1795018"/>
            <a:ext cx="8463280" cy="444322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29245FB-7CAC-506F-BA63-3D7F8AC1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2" y="235712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1 </a:t>
            </a:r>
            <a:r>
              <a:rPr lang="en-IN" sz="1800" dirty="0"/>
              <a:t>(contd.)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BEDC5-CB88-8153-FADB-FBEF4EE01D27}"/>
              </a:ext>
            </a:extLst>
          </p:cNvPr>
          <p:cNvSpPr txBox="1"/>
          <p:nvPr/>
        </p:nvSpPr>
        <p:spPr>
          <a:xfrm>
            <a:off x="2016760" y="887212"/>
            <a:ext cx="846328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dirty="0"/>
              <a:t>We test for normality of the residuals. We observe that the distribution of errors is right skewed. Therefore, normality condition is not satisfied.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07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8107-736B-67A5-BF14-9B4243B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2F2BB77-F3E8-B082-7A49-3940D49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2" y="365751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1 </a:t>
            </a:r>
            <a:r>
              <a:rPr lang="en-IN" sz="1800" dirty="0"/>
              <a:t>(contd.)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EA531-556D-03AB-0E70-1D93B0D95617}"/>
              </a:ext>
            </a:extLst>
          </p:cNvPr>
          <p:cNvSpPr txBox="1"/>
          <p:nvPr/>
        </p:nvSpPr>
        <p:spPr>
          <a:xfrm>
            <a:off x="2016760" y="887212"/>
            <a:ext cx="8463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test for normality of the residuals using </a:t>
            </a:r>
            <a:r>
              <a:rPr lang="en-IN" sz="2000" dirty="0" err="1"/>
              <a:t>qq</a:t>
            </a:r>
            <a:r>
              <a:rPr lang="en-IN" sz="2000" dirty="0"/>
              <a:t>-plot. </a:t>
            </a:r>
          </a:p>
          <a:p>
            <a:r>
              <a:rPr lang="en-IN" sz="2000" dirty="0"/>
              <a:t>BUT!!! TOO MANY SAMPLES!!!</a:t>
            </a:r>
          </a:p>
          <a:p>
            <a:r>
              <a:rPr lang="en-IN" sz="2000" dirty="0"/>
              <a:t>Normality condition is not satisfied.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8708B-7AB4-23FE-7CE5-A1F6D21F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60" y="2025522"/>
            <a:ext cx="8082280" cy="424319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70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8107-736B-67A5-BF14-9B4243B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2F2BB77-F3E8-B082-7A49-3940D49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2" y="365751"/>
            <a:ext cx="10671048" cy="768096"/>
          </a:xfrm>
        </p:spPr>
        <p:txBody>
          <a:bodyPr/>
          <a:lstStyle/>
          <a:p>
            <a:r>
              <a:rPr lang="en-IN" sz="2800" dirty="0"/>
              <a:t>ANALYSIS OF RESIDUALS FOR Model 1 </a:t>
            </a:r>
            <a:r>
              <a:rPr lang="en-IN" sz="1800" dirty="0"/>
              <a:t>(contd.)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EA531-556D-03AB-0E70-1D93B0D95617}"/>
              </a:ext>
            </a:extLst>
          </p:cNvPr>
          <p:cNvSpPr txBox="1"/>
          <p:nvPr/>
        </p:nvSpPr>
        <p:spPr>
          <a:xfrm>
            <a:off x="2039542" y="1303772"/>
            <a:ext cx="8463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Formal test for normality Shapiro-Wilk test: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TOO MANY SAMPLES!!! 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E6077-07AE-A124-8CD1-3475EB0D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42" y="1875010"/>
            <a:ext cx="3394498" cy="1045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2E09E-910C-2879-2BD6-5A5B90F5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42" y="3290934"/>
            <a:ext cx="7024692" cy="104508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3" name="Graphic 12" descr="Nervous face outline outline">
            <a:extLst>
              <a:ext uri="{FF2B5EF4-FFF2-40B4-BE49-F238E27FC236}">
                <a16:creationId xmlns:a16="http://schemas.microsoft.com/office/drawing/2014/main" id="{54F1CBA7-34CF-002B-E67D-5F275E28C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5951" y="4505944"/>
            <a:ext cx="685937" cy="6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{953BFEFC-B9A0-4DE2-BF75-EDD8568BC24C}tf78438558_win32</Template>
  <TotalTime>106</TotalTime>
  <Words>718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ANALYSIS OF RESIDUALS Patients with diabetes readmitted within 30 days </vt:lpstr>
      <vt:lpstr>Linear Regression </vt:lpstr>
      <vt:lpstr>GAUSS MARKOV THEOREM  MODEL 1</vt:lpstr>
      <vt:lpstr>Residual plot for Model 1</vt:lpstr>
      <vt:lpstr>ANALYSIS OF RESIDUALS FOR Model 1</vt:lpstr>
      <vt:lpstr>ANALYSIS OF RESIDUALS FOR Model 1 (contd.)</vt:lpstr>
      <vt:lpstr>ANALYSIS OF RESIDUALS FOR Model 1 (contd.)</vt:lpstr>
      <vt:lpstr>ANALYSIS OF RESIDUALS FOR Model 1 (contd.)</vt:lpstr>
      <vt:lpstr>ANALYSIS OF RESIDUALS FOR Model 1 (contd.)</vt:lpstr>
      <vt:lpstr>GAUSS MARKOV THEOREM  MODEL 2</vt:lpstr>
      <vt:lpstr>Residual plot for Model 2 Predictor: Number of medications</vt:lpstr>
      <vt:lpstr>Residual plot for Model 2 Predictor: Number of LAB PROCEDURES</vt:lpstr>
      <vt:lpstr>ANALYSIS OF RESIDUALS FOR Model 2</vt:lpstr>
      <vt:lpstr>ANALYSIS OF RESIDUALS FOR Model 2 (contd.)</vt:lpstr>
      <vt:lpstr>ANALYSIS OF RESIDUALS FOR Model 2 (contd.)</vt:lpstr>
      <vt:lpstr>ANALYSIS OF RESIDUALS FOR Model 2 (contd.)</vt:lpstr>
      <vt:lpstr>MULTICOLLINEARITY</vt:lpstr>
      <vt:lpstr>PowerPoint Presentation</vt:lpstr>
      <vt:lpstr>MULTICOLLINEARITY &amp; variance inflation factor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RESIDUALS PATients with diabetes readmitted within 30 days </dc:title>
  <dc:subject/>
  <dc:creator>Ruchi K</dc:creator>
  <cp:lastModifiedBy>Ruchi K</cp:lastModifiedBy>
  <cp:revision>23</cp:revision>
  <dcterms:created xsi:type="dcterms:W3CDTF">2022-11-02T19:31:25Z</dcterms:created>
  <dcterms:modified xsi:type="dcterms:W3CDTF">2022-11-04T06:11:31Z</dcterms:modified>
</cp:coreProperties>
</file>