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73" r:id="rId7"/>
    <p:sldId id="274" r:id="rId8"/>
    <p:sldId id="275" r:id="rId9"/>
    <p:sldId id="277" r:id="rId10"/>
    <p:sldId id="278" r:id="rId11"/>
    <p:sldId id="276" r:id="rId12"/>
    <p:sldId id="279" r:id="rId13"/>
    <p:sldId id="281" r:id="rId14"/>
    <p:sldId id="282" r:id="rId15"/>
    <p:sldId id="280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A0A2D-C087-C860-69AF-6621AAC3BA8C}" v="1" dt="2022-11-23T12:29:27.496"/>
    <p1510:client id="{9539DAEF-7BEB-BD0F-D840-0FF8B235FA2F}" v="2" dt="2022-11-17T22:08:57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ta, Neeraj" userId="S::gdf30@txstate.edu::c941a893-811f-47b7-864c-7a48b19841b2" providerId="AD" clId="Web-{420A0A2D-C087-C860-69AF-6621AAC3BA8C}"/>
    <pc:docChg chg="modSld">
      <pc:chgData name="Panta, Neeraj" userId="S::gdf30@txstate.edu::c941a893-811f-47b7-864c-7a48b19841b2" providerId="AD" clId="Web-{420A0A2D-C087-C860-69AF-6621AAC3BA8C}" dt="2022-11-23T12:29:27.496" v="0" actId="1076"/>
      <pc:docMkLst>
        <pc:docMk/>
      </pc:docMkLst>
      <pc:sldChg chg="modSp">
        <pc:chgData name="Panta, Neeraj" userId="S::gdf30@txstate.edu::c941a893-811f-47b7-864c-7a48b19841b2" providerId="AD" clId="Web-{420A0A2D-C087-C860-69AF-6621AAC3BA8C}" dt="2022-11-23T12:29:27.496" v="0" actId="1076"/>
        <pc:sldMkLst>
          <pc:docMk/>
          <pc:sldMk cId="1995208740" sldId="286"/>
        </pc:sldMkLst>
        <pc:spChg chg="mod">
          <ac:chgData name="Panta, Neeraj" userId="S::gdf30@txstate.edu::c941a893-811f-47b7-864c-7a48b19841b2" providerId="AD" clId="Web-{420A0A2D-C087-C860-69AF-6621AAC3BA8C}" dt="2022-11-23T12:29:27.496" v="0" actId="1076"/>
          <ac:spMkLst>
            <pc:docMk/>
            <pc:sldMk cId="1995208740" sldId="286"/>
            <ac:spMk id="8" creationId="{CBF9443C-6469-CFF9-6D9C-4099BEE608F9}"/>
          </ac:spMkLst>
        </pc:spChg>
      </pc:sldChg>
    </pc:docChg>
  </pc:docChgLst>
  <pc:docChgLst>
    <pc:chgData name="Panta, Neeraj" userId="S::gdf30@txstate.edu::c941a893-811f-47b7-864c-7a48b19841b2" providerId="AD" clId="Web-{9539DAEF-7BEB-BD0F-D840-0FF8B235FA2F}"/>
    <pc:docChg chg="sldOrd">
      <pc:chgData name="Panta, Neeraj" userId="S::gdf30@txstate.edu::c941a893-811f-47b7-864c-7a48b19841b2" providerId="AD" clId="Web-{9539DAEF-7BEB-BD0F-D840-0FF8B235FA2F}" dt="2022-11-17T22:08:57.224" v="1"/>
      <pc:docMkLst>
        <pc:docMk/>
      </pc:docMkLst>
      <pc:sldChg chg="ord">
        <pc:chgData name="Panta, Neeraj" userId="S::gdf30@txstate.edu::c941a893-811f-47b7-864c-7a48b19841b2" providerId="AD" clId="Web-{9539DAEF-7BEB-BD0F-D840-0FF8B235FA2F}" dt="2022-11-17T22:02:11.056" v="0"/>
        <pc:sldMkLst>
          <pc:docMk/>
          <pc:sldMk cId="2694228" sldId="275"/>
        </pc:sldMkLst>
      </pc:sldChg>
      <pc:sldChg chg="ord">
        <pc:chgData name="Panta, Neeraj" userId="S::gdf30@txstate.edu::c941a893-811f-47b7-864c-7a48b19841b2" providerId="AD" clId="Web-{9539DAEF-7BEB-BD0F-D840-0FF8B235FA2F}" dt="2022-11-17T22:08:57.224" v="1"/>
        <pc:sldMkLst>
          <pc:docMk/>
          <pc:sldMk cId="3698448250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8118D2C-109C-8B6C-1362-F795C42C20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7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8277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360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31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7805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2755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610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98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0359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501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8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658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6" r:id="rId12"/>
    <p:sldLayoutId id="2147483667" r:id="rId13"/>
    <p:sldLayoutId id="2147483663" r:id="rId14"/>
    <p:sldLayoutId id="2147483662" r:id="rId15"/>
    <p:sldLayoutId id="2147483668" r:id="rId16"/>
    <p:sldLayoutId id="2147483652" r:id="rId17"/>
    <p:sldLayoutId id="2147483660" r:id="rId18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7200" dirty="0"/>
              <a:t>Analysis of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087" y="5770132"/>
            <a:ext cx="7400781" cy="923030"/>
          </a:xfrm>
        </p:spPr>
        <p:txBody>
          <a:bodyPr anchor="b">
            <a:normAutofit/>
          </a:bodyPr>
          <a:lstStyle/>
          <a:p>
            <a:r>
              <a:rPr lang="en-US" sz="2400" dirty="0"/>
              <a:t>Ruchi Dilip Kukde, Neeraj Kumar Reddy Panta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A0631-1725-B47A-F662-C8E6E82D4C74}"/>
                  </a:ext>
                </a:extLst>
              </p:cNvPr>
              <p:cNvSpPr txBox="1"/>
              <p:nvPr/>
            </p:nvSpPr>
            <p:spPr>
              <a:xfrm>
                <a:off x="1259840" y="2081547"/>
                <a:ext cx="9519920" cy="2629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r>
                  <a:rPr lang="en-US" sz="2400" dirty="0">
                    <a:latin typeface="+mj-lt"/>
                    <a:ea typeface="Roboto"/>
                    <a:cs typeface="Roboto"/>
                    <a:sym typeface="Roboto"/>
                  </a:rPr>
                  <a:t>Multiple Linear Regression Model</a:t>
                </a: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endParaRPr lang="en-US" sz="2400" dirty="0"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Outcome - </a:t>
                </a:r>
                <a:r>
                  <a:rPr lang="en-US" sz="2400" dirty="0" err="1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time_in_hospital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</m:oMath>
                </a14:m>
                <a:endParaRPr lang="en-IN" sz="2400" b="0" dirty="0">
                  <a:solidFill>
                    <a:schemeClr val="tx1"/>
                  </a:solidFill>
                  <a:latin typeface="+mj-lt"/>
                  <a:ea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r>
                  <a:rPr lang="en-US" sz="24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Predictors - </a:t>
                </a:r>
                <a:r>
                  <a:rPr lang="en-US" sz="2400" dirty="0" err="1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Num_medications</a:t>
                </a:r>
                <a:r>
                  <a:rPr lang="en-US" sz="24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ar-A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)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Readmitted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ar-A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endParaRPr lang="en-US" sz="24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r>
                  <a:rPr lang="en-US" sz="24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Equation of the model: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A0631-1725-B47A-F662-C8E6E82D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40" y="2081547"/>
                <a:ext cx="9519920" cy="2629631"/>
              </a:xfrm>
              <a:prstGeom prst="rect">
                <a:avLst/>
              </a:prstGeom>
              <a:blipFill>
                <a:blip r:embed="rId2"/>
                <a:stretch>
                  <a:fillRect t="-926" b="-43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9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9DA85B-3AA7-14B4-ABCF-49772D1C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47864"/>
            <a:ext cx="8138159" cy="55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9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C30CD73-2F19-4C20-2040-0E4CB60238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F4881-3964-04AE-88C7-39E1EBE5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831723"/>
            <a:ext cx="10474960" cy="54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F11467-D78F-2E96-AB42-0F8AFB09A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31A86B0-A306-D529-8D29-19EC86171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0C07E-ECD5-FD19-DF5B-B05AA4FD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" y="599440"/>
            <a:ext cx="10479314" cy="55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F11467-D78F-2E96-AB42-0F8AFB09A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EF69E8-F2C9-982C-C731-EB0DEE1C6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8FF7174-E800-1074-2E84-F108DACF2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87FFD-1679-FF9E-68F8-E9055EFA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8" y="739902"/>
            <a:ext cx="10244183" cy="53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F11467-D78F-2E96-AB42-0F8AFB09A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EF69E8-F2C9-982C-C731-EB0DEE1C6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332EE10-F173-CD0D-EC99-EEDF193FB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9443C-6469-CFF9-6D9C-4099BEE608F9}"/>
              </a:ext>
            </a:extLst>
          </p:cNvPr>
          <p:cNvSpPr txBox="1"/>
          <p:nvPr/>
        </p:nvSpPr>
        <p:spPr>
          <a:xfrm>
            <a:off x="528320" y="468930"/>
            <a:ext cx="9357360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lvl="2" algn="just">
              <a:lnSpc>
                <a:spcPct val="115000"/>
              </a:lnSpc>
              <a:buClr>
                <a:schemeClr val="dk2"/>
              </a:buClr>
              <a:buSzPts val="1500"/>
            </a:pPr>
            <a:r>
              <a:rPr lang="en-US" sz="1800" dirty="0">
                <a:latin typeface="+mj-lt"/>
                <a:ea typeface="Roboto"/>
                <a:cs typeface="Roboto"/>
                <a:sym typeface="Roboto"/>
              </a:rPr>
              <a:t>Visual comparison using boxplots to account for variability of observations within each group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420E11B-1C0C-FDFF-FB37-B4C1AC630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9966D-D672-F8DC-2499-09B5DB64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79195"/>
            <a:ext cx="10312400" cy="54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F11467-D78F-2E96-AB42-0F8AFB09A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EF69E8-F2C9-982C-C731-EB0DEE1C6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332EE10-F173-CD0D-EC99-EEDF193FB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F9443C-6469-CFF9-6D9C-4099BEE608F9}"/>
                  </a:ext>
                </a:extLst>
              </p:cNvPr>
              <p:cNvSpPr txBox="1"/>
              <p:nvPr/>
            </p:nvSpPr>
            <p:spPr>
              <a:xfrm>
                <a:off x="1002852" y="1549589"/>
                <a:ext cx="9357360" cy="4303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r>
                  <a:rPr lang="en-US" sz="2400" dirty="0">
                    <a:latin typeface="+mj-lt"/>
                    <a:ea typeface="Roboto"/>
                    <a:cs typeface="Roboto"/>
                    <a:sym typeface="Roboto"/>
                  </a:rPr>
                  <a:t>ANOVA</a:t>
                </a: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endParaRPr lang="en-US" sz="2400" dirty="0"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r>
                  <a:rPr lang="en-US" sz="2400" dirty="0">
                    <a:latin typeface="+mj-lt"/>
                    <a:ea typeface="Roboto"/>
                    <a:cs typeface="Roboto"/>
                    <a:sym typeface="Roboto"/>
                  </a:rPr>
                  <a:t>We designate readmitted &lt;30 as the base group</a:t>
                </a: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endParaRPr lang="en-US" sz="2400" dirty="0">
                  <a:solidFill>
                    <a:schemeClr val="tx1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Outcome - </a:t>
                </a:r>
                <a:r>
                  <a:rPr lang="en-US" sz="2400" dirty="0" err="1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time_in_hospital</a:t>
                </a:r>
                <a:endParaRPr lang="en-IN" sz="2400" b="0" dirty="0">
                  <a:solidFill>
                    <a:schemeClr val="tx1"/>
                  </a:solidFill>
                  <a:latin typeface="+mj-lt"/>
                  <a:ea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Roboto"/>
                                  <a:sym typeface="Roboto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0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(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𝑟𝑒𝑎𝑑𝑚𝑖𝑡𝑡𝑒𝑑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&gt;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30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)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+</m:t>
                      </m:r>
                      <m:sSub>
                        <m:sSub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2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 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/>
                          <a:sym typeface="Roboto"/>
                        </a:rPr>
                        <m:t>(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𝑟𝑒𝑎𝑑𝑚𝑖𝑡𝑡𝑒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𝑁𝑂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)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Roboto"/>
                              <a:sym typeface="Roboto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endParaRPr lang="en-US" sz="2400" dirty="0">
                  <a:solidFill>
                    <a:schemeClr val="tx1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endParaRPr lang="en-IN" sz="2400" b="0" dirty="0">
                  <a:solidFill>
                    <a:schemeClr val="tx1"/>
                  </a:solidFill>
                  <a:latin typeface="+mj-lt"/>
                  <a:ea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endParaRPr lang="en-US" sz="2400" dirty="0"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1041400" lvl="2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endParaRPr lang="en-US" sz="2400" dirty="0">
                  <a:latin typeface="+mj-lt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F9443C-6469-CFF9-6D9C-4099BEE6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52" y="1549589"/>
                <a:ext cx="9357360" cy="4303486"/>
              </a:xfrm>
              <a:prstGeom prst="rect">
                <a:avLst/>
              </a:prstGeom>
              <a:blipFill>
                <a:blip r:embed="rId2"/>
                <a:stretch>
                  <a:fillRect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20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F11467-D78F-2E96-AB42-0F8AFB09A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EF69E8-F2C9-982C-C731-EB0DEE1C6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332EE10-F173-CD0D-EC99-EEDF193FB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F3790-E0BB-E290-DAF5-4E1AAF39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87" y="802640"/>
            <a:ext cx="8702425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4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F11467-D78F-2E96-AB42-0F8AFB09A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EF69E8-F2C9-982C-C731-EB0DEE1C6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332EE10-F173-CD0D-EC99-EEDF193FB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D0AF7-4327-A73A-8899-E8C83E1EA729}"/>
              </a:ext>
            </a:extLst>
          </p:cNvPr>
          <p:cNvSpPr txBox="1"/>
          <p:nvPr/>
        </p:nvSpPr>
        <p:spPr>
          <a:xfrm>
            <a:off x="1290320" y="2168009"/>
            <a:ext cx="60960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lvl="2" algn="just">
              <a:lnSpc>
                <a:spcPct val="115000"/>
              </a:lnSpc>
              <a:buClr>
                <a:schemeClr val="dk2"/>
              </a:buClr>
              <a:buSzPts val="1500"/>
            </a:pPr>
            <a:r>
              <a:rPr lang="en-US" dirty="0">
                <a:latin typeface="+mj-lt"/>
                <a:ea typeface="Roboto"/>
                <a:cs typeface="Roboto"/>
                <a:sym typeface="Roboto"/>
              </a:rPr>
              <a:t>Tukey post hoc tests</a:t>
            </a:r>
            <a:endParaRPr lang="en-US" sz="1800" dirty="0"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09442D-8972-FCEB-31DA-86AF8C5B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64" y="534053"/>
            <a:ext cx="6914000" cy="128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82C0DA-BFB0-B0F1-FBC2-9D8DEA4E6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64" y="2909509"/>
            <a:ext cx="7804138" cy="37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AF11467-D78F-2E96-AB42-0F8AFB09A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EF69E8-F2C9-982C-C731-EB0DEE1C6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332EE10-F173-CD0D-EC99-EEDF193FB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913E47-D95F-8605-CE45-55341CC5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1" y="983107"/>
            <a:ext cx="6933668" cy="48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9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5840" y="2091690"/>
            <a:ext cx="10454640" cy="2959100"/>
          </a:xfrm>
        </p:spPr>
        <p:txBody>
          <a:bodyPr vert="horz" lIns="91440" tIns="0" rIns="91440" bIns="45720" rtlCol="0" anchor="ctr">
            <a:noAutofit/>
          </a:bodyPr>
          <a:lstStyle/>
          <a:p>
            <a:r>
              <a:rPr lang="en-US" sz="2800" dirty="0">
                <a:latin typeface="+mj-lt"/>
              </a:rPr>
              <a:t>We consider 500 samples from the original dataset for ANOVA</a:t>
            </a:r>
          </a:p>
          <a:p>
            <a:r>
              <a:rPr lang="en-US" sz="2800" dirty="0">
                <a:latin typeface="+mj-lt"/>
              </a:rPr>
              <a:t>Goal: Understanding relationship between time in hospital and number of medications</a:t>
            </a: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894" y="87007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DE8D3C8-FA0B-E756-585F-75B282B9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53" y="666673"/>
            <a:ext cx="10901680" cy="552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8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C266E2B-1952-ACB4-8BC6-15815EA64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E9649-5797-9AEA-B080-3FDDE427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28" y="449580"/>
            <a:ext cx="11350171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9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03AEE245-5D48-2412-2383-009B955468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0F99D76-B499-2139-545E-65724675E4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39F61-6EF5-EAA5-56D2-7A935FFA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579628"/>
            <a:ext cx="11155680" cy="58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128023-5373-37DC-A447-7A5F8933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64" y="1838961"/>
            <a:ext cx="9548106" cy="263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A0631-1725-B47A-F662-C8E6E82D4C74}"/>
                  </a:ext>
                </a:extLst>
              </p:cNvPr>
              <p:cNvSpPr txBox="1"/>
              <p:nvPr/>
            </p:nvSpPr>
            <p:spPr>
              <a:xfrm>
                <a:off x="2235200" y="2081547"/>
                <a:ext cx="7721600" cy="2694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84200" lvl="1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</a:pPr>
                <a:r>
                  <a:rPr lang="en-US" sz="2400" dirty="0">
                    <a:latin typeface="+mj-lt"/>
                    <a:ea typeface="Roboto"/>
                    <a:cs typeface="Roboto"/>
                    <a:sym typeface="Roboto"/>
                  </a:rPr>
                  <a:t>Linear Regression Model</a:t>
                </a:r>
              </a:p>
              <a:p>
                <a:pPr marL="584200" lvl="1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</a:pPr>
                <a:endParaRPr lang="en-US" sz="2400" dirty="0">
                  <a:solidFill>
                    <a:schemeClr val="tx1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584200" lvl="1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Outcome - </a:t>
                </a:r>
                <a:r>
                  <a:rPr lang="en-US" sz="2400" dirty="0" err="1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time_in_hospital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584200" lvl="1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Predictor - </a:t>
                </a:r>
                <a:r>
                  <a:rPr lang="en-US" sz="2400" dirty="0" err="1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Num_medications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133350" lvl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500"/>
                </a:pPr>
                <a:endParaRPr lang="en-US" sz="2800" dirty="0">
                  <a:solidFill>
                    <a:schemeClr val="tx1"/>
                  </a:solidFill>
                  <a:latin typeface="+mj-lt"/>
                  <a:ea typeface="Roboto"/>
                  <a:cs typeface="Roboto"/>
                  <a:sym typeface="Roboto"/>
                </a:endParaRPr>
              </a:p>
              <a:p>
                <a:pPr marL="584200" lvl="1" algn="just">
                  <a:lnSpc>
                    <a:spcPct val="115000"/>
                  </a:lnSpc>
                  <a:buClr>
                    <a:schemeClr val="dk2"/>
                  </a:buClr>
                  <a:buSzPts val="1500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  <a:ea typeface="Roboto"/>
                    <a:cs typeface="Roboto"/>
                    <a:sym typeface="Roboto"/>
                  </a:rPr>
                  <a:t>Equation of the model: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𝑌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/>
                        <a:sym typeface="Roboto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A0631-1725-B47A-F662-C8E6E82D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081547"/>
                <a:ext cx="7721600" cy="2694905"/>
              </a:xfrm>
              <a:prstGeom prst="rect">
                <a:avLst/>
              </a:prstGeom>
              <a:blipFill>
                <a:blip r:embed="rId2"/>
                <a:stretch>
                  <a:fillRect t="-903" b="-4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53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03AEE245-5D48-2412-2383-009B955468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1E07D-E85D-1746-C59F-96F0D0EC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87" y="1417244"/>
            <a:ext cx="8584777" cy="45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03AEE245-5D48-2412-2383-009B955468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8E0D4-8971-171F-57F8-20EFBB4496F8}"/>
              </a:ext>
            </a:extLst>
          </p:cNvPr>
          <p:cNvSpPr txBox="1"/>
          <p:nvPr/>
        </p:nvSpPr>
        <p:spPr>
          <a:xfrm>
            <a:off x="1096386" y="677383"/>
            <a:ext cx="60960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800" dirty="0">
                <a:latin typeface="+mj-lt"/>
                <a:ea typeface="Roboto"/>
                <a:cs typeface="Roboto"/>
                <a:sym typeface="Roboto"/>
              </a:rPr>
              <a:t>Confidence intervals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C4572-B1EC-17AB-020F-0E4AD2E036E6}"/>
              </a:ext>
            </a:extLst>
          </p:cNvPr>
          <p:cNvSpPr txBox="1"/>
          <p:nvPr/>
        </p:nvSpPr>
        <p:spPr>
          <a:xfrm>
            <a:off x="1096386" y="3045177"/>
            <a:ext cx="6096000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420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endParaRPr lang="en-US" sz="1800" dirty="0">
              <a:latin typeface="+mj-lt"/>
              <a:ea typeface="Roboto"/>
              <a:cs typeface="Roboto"/>
              <a:sym typeface="Roboto"/>
            </a:endParaRPr>
          </a:p>
          <a:p>
            <a:pPr marL="58420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800" dirty="0">
                <a:latin typeface="+mj-lt"/>
                <a:ea typeface="Roboto"/>
                <a:cs typeface="Roboto"/>
                <a:sym typeface="Roboto"/>
              </a:rPr>
              <a:t>Goodness of fit by RSE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1F3662-2826-FF8C-35C3-2E726868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52" y="1158859"/>
            <a:ext cx="8046859" cy="18294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3CE5FA-CE97-FAEE-78FA-E690390A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52" y="4284335"/>
            <a:ext cx="9195165" cy="5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3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194</TotalTime>
  <Words>153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Madison</vt:lpstr>
      <vt:lpstr>Analysis of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Variance</dc:title>
  <dc:creator>Ruchi K</dc:creator>
  <cp:lastModifiedBy>Ruchi K</cp:lastModifiedBy>
  <cp:revision>6</cp:revision>
  <dcterms:created xsi:type="dcterms:W3CDTF">2022-11-17T14:44:52Z</dcterms:created>
  <dcterms:modified xsi:type="dcterms:W3CDTF">2022-11-23T12:29:28Z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