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78" r:id="rId4"/>
    <p:sldId id="279" r:id="rId5"/>
    <p:sldId id="280" r:id="rId6"/>
    <p:sldId id="282" r:id="rId7"/>
    <p:sldId id="283" r:id="rId8"/>
    <p:sldId id="287" r:id="rId9"/>
    <p:sldId id="288" r:id="rId10"/>
    <p:sldId id="289" r:id="rId11"/>
    <p:sldId id="290" r:id="rId12"/>
    <p:sldId id="291" r:id="rId13"/>
    <p:sldId id="292" r:id="rId14"/>
    <p:sldId id="293" r:id="rId15"/>
    <p:sldId id="294" r:id="rId16"/>
    <p:sldId id="286" r:id="rId17"/>
    <p:sldId id="268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52992-144C-4094-9C85-F89D56C99F3B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F070C-EA23-4243-B31A-7FBE47739F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7084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52992-144C-4094-9C85-F89D56C99F3B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F070C-EA23-4243-B31A-7FBE47739F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3829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52992-144C-4094-9C85-F89D56C99F3B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F070C-EA23-4243-B31A-7FBE47739FA0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631028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52992-144C-4094-9C85-F89D56C99F3B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F070C-EA23-4243-B31A-7FBE47739F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87040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52992-144C-4094-9C85-F89D56C99F3B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F070C-EA23-4243-B31A-7FBE47739FA0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562013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52992-144C-4094-9C85-F89D56C99F3B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F070C-EA23-4243-B31A-7FBE47739F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38474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52992-144C-4094-9C85-F89D56C99F3B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F070C-EA23-4243-B31A-7FBE47739F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11453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52992-144C-4094-9C85-F89D56C99F3B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F070C-EA23-4243-B31A-7FBE47739F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1467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52992-144C-4094-9C85-F89D56C99F3B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F070C-EA23-4243-B31A-7FBE47739F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7613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52992-144C-4094-9C85-F89D56C99F3B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F070C-EA23-4243-B31A-7FBE47739F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9373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52992-144C-4094-9C85-F89D56C99F3B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F070C-EA23-4243-B31A-7FBE47739F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0711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52992-144C-4094-9C85-F89D56C99F3B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F070C-EA23-4243-B31A-7FBE47739F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3798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52992-144C-4094-9C85-F89D56C99F3B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F070C-EA23-4243-B31A-7FBE47739F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076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52992-144C-4094-9C85-F89D56C99F3B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F070C-EA23-4243-B31A-7FBE47739F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839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52992-144C-4094-9C85-F89D56C99F3B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F070C-EA23-4243-B31A-7FBE47739F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2683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52992-144C-4094-9C85-F89D56C99F3B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F070C-EA23-4243-B31A-7FBE47739F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7446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052992-144C-4094-9C85-F89D56C99F3B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1EF070C-EA23-4243-B31A-7FBE47739F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1701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97110-8298-E6D4-84F8-9645B916CD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Prediction of hospital readmissions for patients with diabetes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633C8F-D832-3A03-A3C2-8D94C6F594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Neeraj Kumar Reddy </a:t>
            </a:r>
            <a:r>
              <a:rPr lang="en-US" dirty="0" err="1"/>
              <a:t>Panta</a:t>
            </a:r>
            <a:endParaRPr lang="en-US" dirty="0"/>
          </a:p>
          <a:p>
            <a:r>
              <a:rPr lang="en-US" dirty="0"/>
              <a:t>Ruchi </a:t>
            </a:r>
            <a:r>
              <a:rPr lang="en-US" dirty="0" err="1"/>
              <a:t>Dilip</a:t>
            </a:r>
            <a:r>
              <a:rPr lang="en-US" dirty="0"/>
              <a:t> Kukde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472198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C5830-3C9E-9BD7-5D16-C0E5667D3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Test of Significance</a:t>
            </a:r>
            <a:br>
              <a:rPr lang="en-IN" dirty="0"/>
            </a:br>
            <a:r>
              <a:rPr lang="en-IN" sz="2400" dirty="0"/>
              <a:t>Patients readmitted after 30 days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B63E0D-1D18-F9F4-C1C7-5586AA61700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48640" y="4484398"/>
                <a:ext cx="8596668" cy="1764002"/>
              </a:xfrm>
            </p:spPr>
            <p:txBody>
              <a:bodyPr>
                <a:normAutofit/>
              </a:bodyPr>
              <a:lstStyle/>
              <a:p>
                <a:r>
                  <a:rPr lang="en-IN" dirty="0">
                    <a:ea typeface="Cambria Math" panose="02040503050406030204" pitchFamily="18" charset="0"/>
                  </a:rPr>
                  <a:t>For the test,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=0.05</m:t>
                    </m:r>
                  </m:oMath>
                </a14:m>
                <a:endParaRPr lang="en-IN" b="0" dirty="0">
                  <a:ea typeface="Cambria Math" panose="02040503050406030204" pitchFamily="18" charset="0"/>
                </a:endParaRPr>
              </a:p>
              <a:p>
                <a:r>
                  <a:rPr lang="en-IN" dirty="0">
                    <a:ea typeface="Cambria Math" panose="02040503050406030204" pitchFamily="18" charset="0"/>
                  </a:rPr>
                  <a:t>Observations: </a:t>
                </a:r>
              </a:p>
              <a:p>
                <a:pPr lvl="1"/>
                <a:r>
                  <a:rPr lang="en-IN" dirty="0">
                    <a:ea typeface="Cambria Math" panose="02040503050406030204" pitchFamily="18" charset="0"/>
                  </a:rPr>
                  <a:t>p-value=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1.96×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−12</m:t>
                        </m:r>
                      </m:sup>
                    </m:sSup>
                  </m:oMath>
                </a14:m>
                <a:endParaRPr lang="en-IN" dirty="0">
                  <a:ea typeface="Cambria Math" panose="02040503050406030204" pitchFamily="18" charset="0"/>
                </a:endParaRPr>
              </a:p>
              <a:p>
                <a:pPr lvl="1"/>
                <a:r>
                  <a:rPr lang="en-IN" dirty="0">
                    <a:ea typeface="Cambria Math" panose="02040503050406030204" pitchFamily="18" charset="0"/>
                  </a:rPr>
                  <a:t>95% confidence interval does not contain ‘0’</a:t>
                </a:r>
                <a:endParaRPr lang="en-IN" b="0" dirty="0">
                  <a:ea typeface="Cambria Math" panose="02040503050406030204" pitchFamily="18" charset="0"/>
                </a:endParaRPr>
              </a:p>
              <a:p>
                <a:endParaRPr lang="en-IN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B63E0D-1D18-F9F4-C1C7-5586AA6170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8640" y="4484398"/>
                <a:ext cx="8596668" cy="1764002"/>
              </a:xfrm>
              <a:blipFill>
                <a:blip r:embed="rId2"/>
                <a:stretch>
                  <a:fillRect l="-142" t="-242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9C0EA2A3-6391-DCAB-28E6-21D3A1D497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847" y="1930400"/>
            <a:ext cx="9461986" cy="201940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7972952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D8647-5D46-6ECA-CD9A-EEC13688F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1D68BAB-47A3-A7CC-0792-FA1ACAC3F3B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04614" y="1610533"/>
                <a:ext cx="9848426" cy="4729307"/>
              </a:xfrm>
            </p:spPr>
            <p:txBody>
              <a:bodyPr>
                <a:normAutofit fontScale="92500" lnSpcReduction="20000"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IN" sz="2000" dirty="0"/>
                  <a:t>The p-value of </a:t>
                </a:r>
                <a:r>
                  <a:rPr lang="en-IN" sz="2000" dirty="0">
                    <a:ea typeface="Cambria Math" panose="02040503050406030204" pitchFamily="18" charset="0"/>
                  </a:rPr>
                  <a:t>0.0000 is very small, indicating that this evidence (difference between 4.59 and 4.37) would be very unlikely if in fact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I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en-I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I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I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endParaRPr lang="en-IN" sz="2000" dirty="0">
                  <a:ea typeface="Cambria Math" panose="020405030504060302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IN" sz="2000" dirty="0"/>
                  <a:t>Formally speaking, with p-value (</a:t>
                </a:r>
                <a:r>
                  <a:rPr lang="en-IN" sz="2000" dirty="0">
                    <a:ea typeface="Cambria Math" panose="02040503050406030204" pitchFamily="18" charset="0"/>
                  </a:rPr>
                  <a:t>0.0000) &lt; </a:t>
                </a:r>
                <a14:m>
                  <m:oMath xmlns:m="http://schemas.openxmlformats.org/officeDocument/2006/math">
                    <m:r>
                      <a:rPr lang="en-IN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(0.05)</m:t>
                    </m:r>
                  </m:oMath>
                </a14:m>
                <a:r>
                  <a:rPr lang="en-IN" sz="2000" b="0" dirty="0">
                    <a:ea typeface="Cambria Math" panose="02040503050406030204" pitchFamily="18" charset="0"/>
                  </a:rPr>
                  <a:t>, we can reject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IN" sz="2000" b="0" dirty="0">
                    <a:ea typeface="Cambria Math" panose="02040503050406030204" pitchFamily="18" charset="0"/>
                  </a:rPr>
                  <a:t>, which states that average </a:t>
                </a:r>
                <a:r>
                  <a:rPr lang="en-IN" sz="2000" dirty="0">
                    <a:ea typeface="Cambria Math" panose="02040503050406030204" pitchFamily="18" charset="0"/>
                  </a:rPr>
                  <a:t>length of stay for </a:t>
                </a:r>
                <a:r>
                  <a:rPr lang="en-IN" sz="2000" dirty="0"/>
                  <a:t>male patients and female patients who were readmitted after 30 days is the same.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IN" sz="2000" dirty="0"/>
                  <a:t>In this particular case, the alternative hypothesis is true, statistically, such that </a:t>
                </a:r>
              </a:p>
              <a:p>
                <a:pPr marL="0" indent="0" algn="just">
                  <a:lnSpc>
                    <a:spcPct val="150000"/>
                  </a:lnSpc>
                  <a:buNone/>
                </a:pPr>
                <a:r>
                  <a:rPr lang="en-IN" sz="2000" dirty="0"/>
                  <a:t>	4.59 &gt; 4.37.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IN" sz="2000" dirty="0"/>
                  <a:t>Standard deviation (s) for this group is 2.988.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IN" sz="2000" dirty="0"/>
                  <a:t>t-value (6.9425) &lt; 3s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IN" sz="2000" dirty="0"/>
                  <a:t>As we reject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IN" sz="20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sz="2000" dirty="0"/>
                  <a:t> is true, the results indicate correct decision.</a:t>
                </a:r>
              </a:p>
              <a:p>
                <a:pPr algn="just"/>
                <a:endParaRPr lang="en-IN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1D68BAB-47A3-A7CC-0792-FA1ACAC3F3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4614" y="1610533"/>
                <a:ext cx="9848426" cy="4729307"/>
              </a:xfrm>
              <a:blipFill>
                <a:blip r:embed="rId2"/>
                <a:stretch>
                  <a:fillRect l="-248" r="-55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42267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03212-925E-CC9B-9307-3679B6C9F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174" y="233680"/>
            <a:ext cx="8596668" cy="1320800"/>
          </a:xfrm>
        </p:spPr>
        <p:txBody>
          <a:bodyPr/>
          <a:lstStyle/>
          <a:p>
            <a:r>
              <a:rPr lang="en-IN" dirty="0"/>
              <a:t>Visualization: Boxplots</a:t>
            </a:r>
            <a:br>
              <a:rPr lang="en-IN" dirty="0"/>
            </a:br>
            <a:r>
              <a:rPr lang="en-IN" sz="2400" dirty="0"/>
              <a:t>Patients who were not readmitted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C0CD08-693B-E824-CB81-931138D4A9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9942" y="1554480"/>
            <a:ext cx="8307046" cy="3963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5038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59A04B0-254C-1484-0160-06F52439B4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0421" y="-20320"/>
            <a:ext cx="7235500" cy="34423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9F4F6F5-5C44-7679-38FF-C2BCDF7A7C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0420" y="3456431"/>
            <a:ext cx="7235499" cy="3395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555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C5830-3C9E-9BD7-5D16-C0E5667D3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Test of Significance</a:t>
            </a:r>
            <a:br>
              <a:rPr lang="en-IN" dirty="0"/>
            </a:br>
            <a:r>
              <a:rPr lang="en-IN" sz="2400" dirty="0"/>
              <a:t>Patients not reported as readmitted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B63E0D-1D18-F9F4-C1C7-5586AA61700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48640" y="4484398"/>
                <a:ext cx="8596668" cy="1764002"/>
              </a:xfrm>
            </p:spPr>
            <p:txBody>
              <a:bodyPr>
                <a:normAutofit/>
              </a:bodyPr>
              <a:lstStyle/>
              <a:p>
                <a:r>
                  <a:rPr lang="en-IN" dirty="0">
                    <a:ea typeface="Cambria Math" panose="02040503050406030204" pitchFamily="18" charset="0"/>
                  </a:rPr>
                  <a:t>For the test,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=0.05</m:t>
                    </m:r>
                  </m:oMath>
                </a14:m>
                <a:endParaRPr lang="en-IN" b="0" dirty="0">
                  <a:ea typeface="Cambria Math" panose="02040503050406030204" pitchFamily="18" charset="0"/>
                </a:endParaRPr>
              </a:p>
              <a:p>
                <a:r>
                  <a:rPr lang="en-IN" dirty="0">
                    <a:ea typeface="Cambria Math" panose="02040503050406030204" pitchFamily="18" charset="0"/>
                  </a:rPr>
                  <a:t>Observations: </a:t>
                </a:r>
              </a:p>
              <a:p>
                <a:pPr lvl="1"/>
                <a:r>
                  <a:rPr lang="en-IN" dirty="0">
                    <a:ea typeface="Cambria Math" panose="02040503050406030204" pitchFamily="18" charset="0"/>
                  </a:rPr>
                  <a:t>p-value=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5.59×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−10</m:t>
                        </m:r>
                      </m:sup>
                    </m:sSup>
                  </m:oMath>
                </a14:m>
                <a:endParaRPr lang="en-IN" dirty="0">
                  <a:ea typeface="Cambria Math" panose="02040503050406030204" pitchFamily="18" charset="0"/>
                </a:endParaRPr>
              </a:p>
              <a:p>
                <a:pPr lvl="1"/>
                <a:r>
                  <a:rPr lang="en-IN" dirty="0">
                    <a:ea typeface="Cambria Math" panose="02040503050406030204" pitchFamily="18" charset="0"/>
                  </a:rPr>
                  <a:t>95% confidence interval does not contain ‘0’</a:t>
                </a:r>
                <a:endParaRPr lang="en-IN" b="0" dirty="0">
                  <a:ea typeface="Cambria Math" panose="02040503050406030204" pitchFamily="18" charset="0"/>
                </a:endParaRPr>
              </a:p>
              <a:p>
                <a:endParaRPr lang="en-IN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B63E0D-1D18-F9F4-C1C7-5586AA6170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8640" y="4484398"/>
                <a:ext cx="8596668" cy="1764002"/>
              </a:xfrm>
              <a:blipFill>
                <a:blip r:embed="rId2"/>
                <a:stretch>
                  <a:fillRect l="-142" t="-242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A937C0FC-9791-A917-6CEB-C55F89422B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930400"/>
            <a:ext cx="9823955" cy="204480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8191937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D8647-5D46-6ECA-CD9A-EEC13688F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1D68BAB-47A3-A7CC-0792-FA1ACAC3F3B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04614" y="1610533"/>
                <a:ext cx="9848426" cy="4729307"/>
              </a:xfrm>
            </p:spPr>
            <p:txBody>
              <a:bodyPr>
                <a:normAutofit fontScale="92500" lnSpcReduction="20000"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IN" sz="2000" dirty="0"/>
                  <a:t>The p-value of </a:t>
                </a:r>
                <a:r>
                  <a:rPr lang="en-IN" sz="2000" dirty="0">
                    <a:ea typeface="Cambria Math" panose="02040503050406030204" pitchFamily="18" charset="0"/>
                  </a:rPr>
                  <a:t>0.0000 is very small, indicating that this evidence (difference between 4.32 and 4.17) would be very unlikely if in fact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I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en-I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I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I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endParaRPr lang="en-IN" sz="2000" dirty="0">
                  <a:ea typeface="Cambria Math" panose="020405030504060302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IN" sz="2000" dirty="0"/>
                  <a:t>Formally speaking, with p-value (</a:t>
                </a:r>
                <a:r>
                  <a:rPr lang="en-IN" sz="2000" dirty="0">
                    <a:ea typeface="Cambria Math" panose="02040503050406030204" pitchFamily="18" charset="0"/>
                  </a:rPr>
                  <a:t>0.0000) &lt; </a:t>
                </a:r>
                <a14:m>
                  <m:oMath xmlns:m="http://schemas.openxmlformats.org/officeDocument/2006/math">
                    <m:r>
                      <a:rPr lang="en-IN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(0.05)</m:t>
                    </m:r>
                  </m:oMath>
                </a14:m>
                <a:r>
                  <a:rPr lang="en-IN" sz="2000" b="0" dirty="0">
                    <a:ea typeface="Cambria Math" panose="02040503050406030204" pitchFamily="18" charset="0"/>
                  </a:rPr>
                  <a:t>, we can reject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IN" sz="2000" b="0" dirty="0">
                    <a:ea typeface="Cambria Math" panose="02040503050406030204" pitchFamily="18" charset="0"/>
                  </a:rPr>
                  <a:t>, which states that average </a:t>
                </a:r>
                <a:r>
                  <a:rPr lang="en-IN" sz="2000" dirty="0">
                    <a:ea typeface="Cambria Math" panose="02040503050406030204" pitchFamily="18" charset="0"/>
                  </a:rPr>
                  <a:t>length of stay for </a:t>
                </a:r>
                <a:r>
                  <a:rPr lang="en-IN" sz="2000" dirty="0"/>
                  <a:t>male patients and female patients who were not readmitted is the same.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IN" sz="2000" dirty="0"/>
                  <a:t>In this particular case, the alternative hypothesis is true, statistically, such that </a:t>
                </a:r>
              </a:p>
              <a:p>
                <a:pPr marL="0" indent="0" algn="just">
                  <a:lnSpc>
                    <a:spcPct val="150000"/>
                  </a:lnSpc>
                  <a:buNone/>
                </a:pPr>
                <a:r>
                  <a:rPr lang="en-IN" sz="2000" dirty="0"/>
                  <a:t>	4.32 &gt; 4.17.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IN" sz="2000" dirty="0"/>
                  <a:t>Standard deviation (s) for this group is 2.9649.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IN" sz="2000" dirty="0"/>
                  <a:t>t-value (6.0924) &lt; 3s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IN" sz="2000" dirty="0"/>
                  <a:t>As we reject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IN" sz="20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sz="2000" dirty="0"/>
                  <a:t> is true, the results indicate correct decision.</a:t>
                </a:r>
              </a:p>
              <a:p>
                <a:pPr algn="just"/>
                <a:endParaRPr lang="en-IN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1D68BAB-47A3-A7CC-0792-FA1ACAC3F3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4614" y="1610533"/>
                <a:ext cx="9848426" cy="4729307"/>
              </a:xfrm>
              <a:blipFill>
                <a:blip r:embed="rId2"/>
                <a:stretch>
                  <a:fillRect l="-248" r="-55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5382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0D354-BBAB-03C8-47C7-4E351029C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Practical Significance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78769-60F9-BEA5-2B6D-5E39775615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/>
          <a:lstStyle/>
          <a:p>
            <a:pPr algn="just"/>
            <a:r>
              <a:rPr lang="en-IN" dirty="0"/>
              <a:t>Statistically, average length of stay for female patients is observed to be greater than male patients.</a:t>
            </a:r>
          </a:p>
          <a:p>
            <a:pPr algn="just"/>
            <a:r>
              <a:rPr lang="en-IN" dirty="0"/>
              <a:t>According to the dataset, l</a:t>
            </a:r>
            <a:r>
              <a:rPr lang="en-IN" sz="1800" dirty="0"/>
              <a:t>ength of stay in hospital is reported as number of days (integers). </a:t>
            </a:r>
            <a:endParaRPr lang="en-IN" dirty="0"/>
          </a:p>
          <a:p>
            <a:pPr algn="just"/>
            <a:r>
              <a:rPr lang="en-IN" sz="1800" dirty="0"/>
              <a:t>Practically speaking</a:t>
            </a:r>
            <a:r>
              <a:rPr lang="en-IN" dirty="0"/>
              <a:t>, the average length of stay of 4.32 and 4.17 days would have to be perceived in the form of hours ( when the patient was discharged from the hospital) according to the context of the problem.</a:t>
            </a:r>
          </a:p>
          <a:p>
            <a:pPr algn="just"/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930263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152B853-038F-DF8A-847E-7A14BB23D869}"/>
              </a:ext>
            </a:extLst>
          </p:cNvPr>
          <p:cNvSpPr txBox="1"/>
          <p:nvPr/>
        </p:nvSpPr>
        <p:spPr>
          <a:xfrm>
            <a:off x="5760720" y="4765040"/>
            <a:ext cx="48666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dirty="0">
                <a:solidFill>
                  <a:schemeClr val="accent5">
                    <a:lumMod val="50000"/>
                  </a:schemeClr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067447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2AF11-2BE7-119A-FBC5-9032E2410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Hypothesis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564BB4-59EA-64E4-BD20-3A447E3D7C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094" y="1676748"/>
            <a:ext cx="9320106" cy="3880773"/>
          </a:xfrm>
        </p:spPr>
        <p:txBody>
          <a:bodyPr>
            <a:normAutofit/>
          </a:bodyPr>
          <a:lstStyle/>
          <a:p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Focus: Female and Male patients </a:t>
            </a:r>
          </a:p>
          <a:p>
            <a:pPr marL="0" indent="0">
              <a:buNone/>
            </a:pPr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/>
            <a:r>
              <a:rPr lang="en-IN" sz="2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Readmitted within 30 days</a:t>
            </a:r>
          </a:p>
          <a:p>
            <a:pPr lvl="1"/>
            <a:r>
              <a:rPr lang="en-IN" sz="2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Readmitted after 30 days</a:t>
            </a:r>
          </a:p>
          <a:p>
            <a:pPr lvl="1"/>
            <a:r>
              <a:rPr lang="en-IN" sz="2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Not reported to be readmitted</a:t>
            </a:r>
          </a:p>
          <a:p>
            <a:pPr lvl="1"/>
            <a:endParaRPr lang="en-IN" sz="2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G1: Female patients</a:t>
            </a:r>
          </a:p>
          <a:p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G2: Male patients</a:t>
            </a:r>
          </a:p>
          <a:p>
            <a:pPr lvl="1"/>
            <a:endParaRPr lang="en-IN" sz="2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5941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13470-4B0E-F167-3B65-C9193A256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Hypothesis statement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19D6A67-3AF2-8589-9790-8E61407920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63974" y="1971040"/>
                <a:ext cx="9645226" cy="3880773"/>
              </a:xfrm>
            </p:spPr>
            <p:txBody>
              <a:bodyPr/>
              <a:lstStyle/>
              <a:p>
                <a:r>
                  <a:rPr lang="en-IN" sz="2400" dirty="0">
                    <a:latin typeface="Cambria Math" panose="02040503050406030204" pitchFamily="18" charset="0"/>
                  </a:rPr>
                  <a:t>We perform hypothesis test to compare two population means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endParaRPr lang="en-IN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IN" i="1" dirty="0">
                    <a:latin typeface="Cambria Math" panose="02040503050406030204" pitchFamily="18" charset="0"/>
                  </a:rPr>
                  <a:t>		F: female patients , M: male patients</a:t>
                </a:r>
              </a:p>
              <a:p>
                <a:pPr marL="0" indent="0">
                  <a:buNone/>
                </a:pPr>
                <a:endParaRPr lang="en-IN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IN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: </m:t>
                    </m:r>
                    <m:sSub>
                      <m:sSubPr>
                        <m:ctrlPr>
                          <a:rPr lang="en-I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I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I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endParaRPr lang="en-IN" sz="28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I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I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I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endParaRPr lang="en-IN" sz="28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IN" sz="28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IN" sz="2000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 sz="2000" b="0" i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IN" sz="20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sz="2000" dirty="0"/>
                  <a:t> implies that female patients on an average, spent more time in hospital compared to male patients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19D6A67-3AF2-8589-9790-8E61407920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3974" y="1971040"/>
                <a:ext cx="9645226" cy="3880773"/>
              </a:xfrm>
              <a:blipFill>
                <a:blip r:embed="rId2"/>
                <a:stretch>
                  <a:fillRect l="-632" t="-1256" r="-63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0392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03212-925E-CC9B-9307-3679B6C9F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174" y="233680"/>
            <a:ext cx="8596668" cy="1320800"/>
          </a:xfrm>
        </p:spPr>
        <p:txBody>
          <a:bodyPr/>
          <a:lstStyle/>
          <a:p>
            <a:r>
              <a:rPr lang="en-IN" dirty="0"/>
              <a:t>Visualization: Boxplots</a:t>
            </a:r>
            <a:br>
              <a:rPr lang="en-IN" dirty="0"/>
            </a:br>
            <a:r>
              <a:rPr lang="en-IN" sz="2000" dirty="0"/>
              <a:t>Patients readmitted within 30 days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EDE0F1-5C0B-DC07-0921-730B4CC78B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1377" y="1554480"/>
            <a:ext cx="7613478" cy="364415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885252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F2652D6-A8CF-8D8B-FAFC-9B4CD29937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9600" y="105283"/>
            <a:ext cx="7099237" cy="346087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6A2E726-6EFE-10FB-B852-0096881E5A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477" y="3506470"/>
            <a:ext cx="7071360" cy="3351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113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C5830-3C9E-9BD7-5D16-C0E5667D3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Test of Significance</a:t>
            </a:r>
            <a:br>
              <a:rPr lang="en-IN" dirty="0"/>
            </a:br>
            <a:r>
              <a:rPr lang="en-IN" sz="2400" dirty="0"/>
              <a:t>Patients readmitted within 30 days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B63E0D-1D18-F9F4-C1C7-5586AA61700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48640" y="4484398"/>
                <a:ext cx="8596668" cy="1764002"/>
              </a:xfrm>
            </p:spPr>
            <p:txBody>
              <a:bodyPr>
                <a:normAutofit/>
              </a:bodyPr>
              <a:lstStyle/>
              <a:p>
                <a:r>
                  <a:rPr lang="en-IN" dirty="0">
                    <a:ea typeface="Cambria Math" panose="02040503050406030204" pitchFamily="18" charset="0"/>
                  </a:rPr>
                  <a:t>For the test,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=0.05</m:t>
                    </m:r>
                  </m:oMath>
                </a14:m>
                <a:endParaRPr lang="en-IN" b="0" dirty="0">
                  <a:ea typeface="Cambria Math" panose="02040503050406030204" pitchFamily="18" charset="0"/>
                </a:endParaRPr>
              </a:p>
              <a:p>
                <a:r>
                  <a:rPr lang="en-IN" dirty="0">
                    <a:ea typeface="Cambria Math" panose="02040503050406030204" pitchFamily="18" charset="0"/>
                  </a:rPr>
                  <a:t>Observations: </a:t>
                </a:r>
              </a:p>
              <a:p>
                <a:pPr lvl="1"/>
                <a:r>
                  <a:rPr lang="en-IN" dirty="0">
                    <a:ea typeface="Cambria Math" panose="02040503050406030204" pitchFamily="18" charset="0"/>
                  </a:rPr>
                  <a:t>p-value= 0.01475</a:t>
                </a:r>
              </a:p>
              <a:p>
                <a:pPr lvl="1"/>
                <a:r>
                  <a:rPr lang="en-IN" dirty="0">
                    <a:ea typeface="Cambria Math" panose="02040503050406030204" pitchFamily="18" charset="0"/>
                  </a:rPr>
                  <a:t>95% confidence interval does not contain ‘0’</a:t>
                </a:r>
                <a:endParaRPr lang="en-IN" b="0" dirty="0">
                  <a:ea typeface="Cambria Math" panose="02040503050406030204" pitchFamily="18" charset="0"/>
                </a:endParaRP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B63E0D-1D18-F9F4-C1C7-5586AA6170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8640" y="4484398"/>
                <a:ext cx="8596668" cy="1764002"/>
              </a:xfrm>
              <a:blipFill>
                <a:blip r:embed="rId2"/>
                <a:stretch>
                  <a:fillRect l="-142" t="-242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B5FB9400-0BED-E864-C403-1FC9A7729A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828800"/>
            <a:ext cx="9817663" cy="238130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119529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D8647-5D46-6ECA-CD9A-EEC13688F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1D68BAB-47A3-A7CC-0792-FA1ACAC3F3B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04614" y="1610533"/>
                <a:ext cx="9848426" cy="4729307"/>
              </a:xfrm>
            </p:spPr>
            <p:txBody>
              <a:bodyPr>
                <a:normAutofit fontScale="92500" lnSpcReduction="20000"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IN" sz="2000" dirty="0"/>
                  <a:t>The p-value of </a:t>
                </a:r>
                <a:r>
                  <a:rPr lang="en-IN" sz="2000" dirty="0">
                    <a:ea typeface="Cambria Math" panose="02040503050406030204" pitchFamily="18" charset="0"/>
                  </a:rPr>
                  <a:t>0.01475 is small, indicating that this evidence (difference between 4.82 and 4.70) would be unlikely if in fact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I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en-I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I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I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endParaRPr lang="en-IN" sz="2000" dirty="0">
                  <a:ea typeface="Cambria Math" panose="020405030504060302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IN" sz="2000" dirty="0"/>
                  <a:t>Formally speaking, with p-value (</a:t>
                </a:r>
                <a:r>
                  <a:rPr lang="en-IN" sz="2000" dirty="0">
                    <a:ea typeface="Cambria Math" panose="02040503050406030204" pitchFamily="18" charset="0"/>
                  </a:rPr>
                  <a:t>0.01475) &lt; </a:t>
                </a:r>
                <a14:m>
                  <m:oMath xmlns:m="http://schemas.openxmlformats.org/officeDocument/2006/math">
                    <m:r>
                      <a:rPr lang="en-IN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(0.05)</m:t>
                    </m:r>
                  </m:oMath>
                </a14:m>
                <a:r>
                  <a:rPr lang="en-IN" sz="2000" b="0" dirty="0">
                    <a:ea typeface="Cambria Math" panose="02040503050406030204" pitchFamily="18" charset="0"/>
                  </a:rPr>
                  <a:t>, we can reject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IN" sz="2000" b="0" dirty="0">
                    <a:ea typeface="Cambria Math" panose="02040503050406030204" pitchFamily="18" charset="0"/>
                  </a:rPr>
                  <a:t>, which states that average </a:t>
                </a:r>
                <a:r>
                  <a:rPr lang="en-IN" sz="2000" dirty="0">
                    <a:ea typeface="Cambria Math" panose="02040503050406030204" pitchFamily="18" charset="0"/>
                  </a:rPr>
                  <a:t>length of stay for </a:t>
                </a:r>
                <a:r>
                  <a:rPr lang="en-IN" sz="2000" dirty="0"/>
                  <a:t>male patients and female patients who were readmitted within 30 days is the same.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IN" sz="2000" dirty="0"/>
                  <a:t>In this particular case, the alternative hypothesis is true, statistically, such that </a:t>
                </a:r>
              </a:p>
              <a:p>
                <a:pPr marL="0" indent="0" algn="just">
                  <a:lnSpc>
                    <a:spcPct val="150000"/>
                  </a:lnSpc>
                  <a:buNone/>
                </a:pPr>
                <a:r>
                  <a:rPr lang="en-IN" sz="2000" dirty="0"/>
                  <a:t>	4.82 &gt; 4.70.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IN" sz="2000" dirty="0"/>
                  <a:t>Standard deviation (s) for this group is 3.028.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IN" sz="2000" dirty="0"/>
                  <a:t>t-value (2.1771) &lt; 3s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IN" sz="2000" dirty="0"/>
                  <a:t>As we reject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IN" sz="20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sz="2000" dirty="0"/>
                  <a:t> is true, the results indicate correct decision.</a:t>
                </a:r>
              </a:p>
              <a:p>
                <a:pPr algn="just"/>
                <a:endParaRPr lang="en-IN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1D68BAB-47A3-A7CC-0792-FA1ACAC3F3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4614" y="1610533"/>
                <a:ext cx="9848426" cy="4729307"/>
              </a:xfrm>
              <a:blipFill>
                <a:blip r:embed="rId2"/>
                <a:stretch>
                  <a:fillRect l="-248" r="-55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762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03212-925E-CC9B-9307-3679B6C9F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174" y="233680"/>
            <a:ext cx="8596668" cy="1320800"/>
          </a:xfrm>
        </p:spPr>
        <p:txBody>
          <a:bodyPr/>
          <a:lstStyle/>
          <a:p>
            <a:r>
              <a:rPr lang="en-IN" dirty="0"/>
              <a:t>Visualization: Boxplots</a:t>
            </a:r>
            <a:br>
              <a:rPr lang="en-IN" dirty="0"/>
            </a:br>
            <a:r>
              <a:rPr lang="en-IN" sz="2000" dirty="0"/>
              <a:t>Patients readmitted after 30 days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71BC2A-BBEB-DD92-F1EB-F68C255CFB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7040" y="1440560"/>
            <a:ext cx="8006080" cy="377786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4464636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724E576-20A6-21B3-DEBF-B0FF712C97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1240" y="145489"/>
            <a:ext cx="6837680" cy="328351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D20F36E-01F2-D92A-14FD-E934355474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1240" y="3429000"/>
            <a:ext cx="6837680" cy="3276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95203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313</TotalTime>
  <Words>669</Words>
  <Application>Microsoft Office PowerPoint</Application>
  <PresentationFormat>Widescreen</PresentationFormat>
  <Paragraphs>67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Cambria Math</vt:lpstr>
      <vt:lpstr>Trebuchet MS</vt:lpstr>
      <vt:lpstr>Wingdings 3</vt:lpstr>
      <vt:lpstr>Facet</vt:lpstr>
      <vt:lpstr>Prediction of hospital readmissions for patients with diabetes</vt:lpstr>
      <vt:lpstr>Hypothesis testing</vt:lpstr>
      <vt:lpstr>Hypothesis statement</vt:lpstr>
      <vt:lpstr>Visualization: Boxplots Patients readmitted within 30 days</vt:lpstr>
      <vt:lpstr>PowerPoint Presentation</vt:lpstr>
      <vt:lpstr>Test of Significance Patients readmitted within 30 days</vt:lpstr>
      <vt:lpstr>Results</vt:lpstr>
      <vt:lpstr>Visualization: Boxplots Patients readmitted after 30 days</vt:lpstr>
      <vt:lpstr>PowerPoint Presentation</vt:lpstr>
      <vt:lpstr>Test of Significance Patients readmitted after 30 days</vt:lpstr>
      <vt:lpstr>Results</vt:lpstr>
      <vt:lpstr>Visualization: Boxplots Patients who were not readmitted</vt:lpstr>
      <vt:lpstr>PowerPoint Presentation</vt:lpstr>
      <vt:lpstr>Test of Significance Patients not reported as readmitted</vt:lpstr>
      <vt:lpstr>Results</vt:lpstr>
      <vt:lpstr>Practical Significance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Ruchi K</dc:creator>
  <cp:lastModifiedBy>Ruchi K</cp:lastModifiedBy>
  <cp:revision>32</cp:revision>
  <dcterms:created xsi:type="dcterms:W3CDTF">2022-09-28T14:32:31Z</dcterms:created>
  <dcterms:modified xsi:type="dcterms:W3CDTF">2022-09-29T22:06:33Z</dcterms:modified>
</cp:coreProperties>
</file>