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31D5F0-E1E1-F5DD-4273-FBF2898AC52A}" v="1" dt="2022-10-27T20:37:30.482"/>
    <p1510:client id="{51E9229B-3FB8-7FFA-A4BE-3E91B6CCB385}" v="57" dt="2022-10-27T20:35:14.373"/>
    <p1510:client id="{CAC48D7A-0091-6BF8-D5F6-3661296DDD88}" v="16" dt="2022-10-26T21:33:14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ta, Neeraj" userId="S::gdf30@txstate.edu::c941a893-811f-47b7-864c-7a48b19841b2" providerId="AD" clId="Web-{2E31D5F0-E1E1-F5DD-4273-FBF2898AC52A}"/>
    <pc:docChg chg="modSld">
      <pc:chgData name="Panta, Neeraj" userId="S::gdf30@txstate.edu::c941a893-811f-47b7-864c-7a48b19841b2" providerId="AD" clId="Web-{2E31D5F0-E1E1-F5DD-4273-FBF2898AC52A}" dt="2022-10-27T20:37:30.482" v="0" actId="20577"/>
      <pc:docMkLst>
        <pc:docMk/>
      </pc:docMkLst>
      <pc:sldChg chg="modSp">
        <pc:chgData name="Panta, Neeraj" userId="S::gdf30@txstate.edu::c941a893-811f-47b7-864c-7a48b19841b2" providerId="AD" clId="Web-{2E31D5F0-E1E1-F5DD-4273-FBF2898AC52A}" dt="2022-10-27T20:37:30.482" v="0" actId="20577"/>
        <pc:sldMkLst>
          <pc:docMk/>
          <pc:sldMk cId="0" sldId="272"/>
        </pc:sldMkLst>
        <pc:spChg chg="mod">
          <ac:chgData name="Panta, Neeraj" userId="S::gdf30@txstate.edu::c941a893-811f-47b7-864c-7a48b19841b2" providerId="AD" clId="Web-{2E31D5F0-E1E1-F5DD-4273-FBF2898AC52A}" dt="2022-10-27T20:37:30.482" v="0" actId="20577"/>
          <ac:spMkLst>
            <pc:docMk/>
            <pc:sldMk cId="0" sldId="272"/>
            <ac:spMk id="189" creationId="{00000000-0000-0000-0000-000000000000}"/>
          </ac:spMkLst>
        </pc:spChg>
      </pc:sldChg>
    </pc:docChg>
  </pc:docChgLst>
  <pc:docChgLst>
    <pc:chgData name="Panta, Neeraj" userId="S::gdf30@txstate.edu::c941a893-811f-47b7-864c-7a48b19841b2" providerId="AD" clId="Web-{CAC48D7A-0091-6BF8-D5F6-3661296DDD88}"/>
    <pc:docChg chg="addSld delSld modSld">
      <pc:chgData name="Panta, Neeraj" userId="S::gdf30@txstate.edu::c941a893-811f-47b7-864c-7a48b19841b2" providerId="AD" clId="Web-{CAC48D7A-0091-6BF8-D5F6-3661296DDD88}" dt="2022-10-26T21:33:14.036" v="14" actId="14100"/>
      <pc:docMkLst>
        <pc:docMk/>
      </pc:docMkLst>
      <pc:sldChg chg="new del">
        <pc:chgData name="Panta, Neeraj" userId="S::gdf30@txstate.edu::c941a893-811f-47b7-864c-7a48b19841b2" providerId="AD" clId="Web-{CAC48D7A-0091-6BF8-D5F6-3661296DDD88}" dt="2022-10-26T21:32:36.472" v="2"/>
        <pc:sldMkLst>
          <pc:docMk/>
          <pc:sldMk cId="3897219856" sldId="273"/>
        </pc:sldMkLst>
      </pc:sldChg>
      <pc:sldChg chg="modSp new">
        <pc:chgData name="Panta, Neeraj" userId="S::gdf30@txstate.edu::c941a893-811f-47b7-864c-7a48b19841b2" providerId="AD" clId="Web-{CAC48D7A-0091-6BF8-D5F6-3661296DDD88}" dt="2022-10-26T21:33:14.036" v="14" actId="14100"/>
        <pc:sldMkLst>
          <pc:docMk/>
          <pc:sldMk cId="440007817" sldId="274"/>
        </pc:sldMkLst>
        <pc:spChg chg="mod">
          <ac:chgData name="Panta, Neeraj" userId="S::gdf30@txstate.edu::c941a893-811f-47b7-864c-7a48b19841b2" providerId="AD" clId="Web-{CAC48D7A-0091-6BF8-D5F6-3661296DDD88}" dt="2022-10-26T21:33:14.036" v="14" actId="14100"/>
          <ac:spMkLst>
            <pc:docMk/>
            <pc:sldMk cId="440007817" sldId="274"/>
            <ac:spMk id="2" creationId="{2028D65B-CE8B-F0D6-6023-8DB9FFC718CC}"/>
          </ac:spMkLst>
        </pc:spChg>
      </pc:sldChg>
    </pc:docChg>
  </pc:docChgLst>
  <pc:docChgLst>
    <pc:chgData name="Panta, Neeraj" userId="S::gdf30@txstate.edu::c941a893-811f-47b7-864c-7a48b19841b2" providerId="AD" clId="Web-{51E9229B-3FB8-7FFA-A4BE-3E91B6CCB385}"/>
    <pc:docChg chg="modSld">
      <pc:chgData name="Panta, Neeraj" userId="S::gdf30@txstate.edu::c941a893-811f-47b7-864c-7a48b19841b2" providerId="AD" clId="Web-{51E9229B-3FB8-7FFA-A4BE-3E91B6CCB385}" dt="2022-10-27T20:35:14.373" v="53" actId="20577"/>
      <pc:docMkLst>
        <pc:docMk/>
      </pc:docMkLst>
      <pc:sldChg chg="modSp">
        <pc:chgData name="Panta, Neeraj" userId="S::gdf30@txstate.edu::c941a893-811f-47b7-864c-7a48b19841b2" providerId="AD" clId="Web-{51E9229B-3FB8-7FFA-A4BE-3E91B6CCB385}" dt="2022-10-27T20:35:14.373" v="53" actId="20577"/>
        <pc:sldMkLst>
          <pc:docMk/>
          <pc:sldMk cId="0" sldId="272"/>
        </pc:sldMkLst>
        <pc:spChg chg="mod">
          <ac:chgData name="Panta, Neeraj" userId="S::gdf30@txstate.edu::c941a893-811f-47b7-864c-7a48b19841b2" providerId="AD" clId="Web-{51E9229B-3FB8-7FFA-A4BE-3E91B6CCB385}" dt="2022-10-27T20:35:14.373" v="53" actId="20577"/>
          <ac:spMkLst>
            <pc:docMk/>
            <pc:sldMk cId="0" sldId="272"/>
            <ac:spMk id="18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7657ddb43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7657ddb43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7657ddb43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7657ddb43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728489685f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728489685f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7657ddb4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7657ddb4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7657ddb436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7657ddb436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7657ddb43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7657ddb436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7657ddb436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7657ddb436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76cbb4b00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76cbb4b00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728489685f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728489685f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728489685f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728489685f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728489685f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728489685f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28489685f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28489685f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28489685f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728489685f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Smoothscatter function a base R function that creates a smooth color kernel density estimation of an R scatterplot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 contour function which is used for calculating and marking limits of density estimates of the variables on a scatter plot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28489685f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728489685f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7657ddb43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7657ddb43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7657ddb43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7657ddb43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732865" y="1230150"/>
            <a:ext cx="7930491" cy="13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Linear Regression for diabetes patients re-admitted in hospital within 30 days </a:t>
            </a:r>
            <a:endParaRPr sz="340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279250" y="3589450"/>
            <a:ext cx="3138300" cy="7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Neeraj Kumar Reddy Panta</a:t>
            </a:r>
            <a:endParaRPr sz="16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Ruchi Dilip Kukde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 for the slope Coefficient</a:t>
            </a:r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body" idx="1"/>
          </p:nvPr>
        </p:nvSpPr>
        <p:spPr>
          <a:xfrm>
            <a:off x="311700" y="1367375"/>
            <a:ext cx="8520600" cy="22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000000"/>
                </a:solidFill>
                <a:highlight>
                  <a:srgbClr val="FFFFFF"/>
                </a:highlight>
              </a:rPr>
              <a:t>H0:β=0</a:t>
            </a:r>
            <a:endParaRPr i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000000"/>
                </a:solidFill>
                <a:highlight>
                  <a:srgbClr val="FFFFFF"/>
                </a:highlight>
              </a:rPr>
              <a:t>H1:β≠0</a:t>
            </a:r>
            <a:endParaRPr i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H0 : No Linear relationship between time_in_hospital and num_medications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H1: There is Linear relationship between time_in_hospital and num_medications</a:t>
            </a:r>
            <a:endParaRPr sz="1600"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body" idx="1"/>
          </p:nvPr>
        </p:nvSpPr>
        <p:spPr>
          <a:xfrm>
            <a:off x="103270" y="96689"/>
            <a:ext cx="8449059" cy="3897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Summary shows that num_medications coefficient is 58.21 standard errors away from zero and it is pretty far from zero. The larger our t-statistic is the more certain we can be that the coefficient in not zero.</a:t>
            </a:r>
          </a:p>
          <a:p>
            <a:pPr marL="457200" lvl="0" indent="-311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endParaRPr lang="en" sz="1300"/>
          </a:p>
          <a:p>
            <a:pPr marL="457200" lvl="0" indent="-311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The p-value is calculated is using t-statistic from the t distribution and it also helps us understand how significant is our coefficient is to the model. In practical terms any p-value below 0.05 is significant. In our model, we can see that </a:t>
            </a:r>
            <a:r>
              <a:rPr lang="en" sz="1300" i="1"/>
              <a:t>Intercept</a:t>
            </a:r>
            <a:r>
              <a:rPr lang="en" sz="1300"/>
              <a:t> and </a:t>
            </a:r>
            <a:r>
              <a:rPr lang="en" sz="1300" i="1"/>
              <a:t>num_medications</a:t>
            </a:r>
            <a:r>
              <a:rPr lang="en" sz="1300"/>
              <a:t> have p-value of 2e-16 which is extremely small and it is even below 0.001. We can conclude that the coefficients in this model are not zero.  </a:t>
            </a:r>
          </a:p>
          <a:p>
            <a:pPr marL="457200" lvl="0" indent="-311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endParaRPr lang="en" sz="1300"/>
          </a:p>
          <a:p>
            <a:pPr marL="457200" lvl="0" indent="-311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The residual Standard error is a measure of how well the model fits the data. From our model summary, we can see that on average, the actual values are 2.658 Days away from regression line. </a:t>
            </a:r>
          </a:p>
          <a:p>
            <a:pPr marL="457200" lvl="0" indent="-311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endParaRPr sz="1300"/>
          </a:p>
          <a:p>
            <a:pPr marL="457200" lvl="0" indent="-311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The F-statistic and overall p-value help us determine the result of our Hypothesis test. It is common for the F-statistic to be close to 1 if we have lot of predictors. However for smaller models, a larger F-statistic and a small p-value generally indicates that null hypothesis should be rejected and it clearly indicates that the coefficient in the model isn’t zero.</a:t>
            </a:r>
            <a:endParaRPr sz="13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64E2B6-75A1-F0C1-5884-60E6BA0A7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485" y="3154930"/>
            <a:ext cx="4615703" cy="167769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Multiple Linear Regression Model Overview</a:t>
            </a:r>
            <a:endParaRPr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Google Shape;158;p24"/>
              <p:cNvSpPr txBox="1"/>
              <p:nvPr/>
            </p:nvSpPr>
            <p:spPr>
              <a:xfrm>
                <a:off x="741600" y="1198900"/>
                <a:ext cx="7660800" cy="231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 dirty="0">
                    <a:latin typeface="Roboto"/>
                    <a:ea typeface="Roboto"/>
                    <a:cs typeface="Roboto"/>
                    <a:sym typeface="Roboto"/>
                  </a:rPr>
                  <a:t>For Multiple Linear Regression model we want to see how the value of </a:t>
                </a:r>
                <a:r>
                  <a:rPr lang="en-US" sz="1300" dirty="0" err="1">
                    <a:latin typeface="Roboto"/>
                    <a:ea typeface="Roboto"/>
                    <a:cs typeface="Roboto"/>
                    <a:sym typeface="Roboto"/>
                  </a:rPr>
                  <a:t>time_in_hospital</a:t>
                </a:r>
                <a:r>
                  <a:rPr lang="en-US" sz="1300" dirty="0">
                    <a:latin typeface="Roboto"/>
                    <a:ea typeface="Roboto"/>
                    <a:cs typeface="Roboto"/>
                    <a:sym typeface="Roboto"/>
                  </a:rPr>
                  <a:t>(in Days) varies for patients who have been re-admitted in hospital within 30 days based on the Number of Medications they have used also Number of lab procedures they have undergone.</a:t>
                </a: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300" dirty="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300"/>
                  <a:buFont typeface="Roboto"/>
                  <a:buChar char="➢"/>
                </a:pPr>
                <a:r>
                  <a:rPr lang="en-US" sz="1300" dirty="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Outcome - </a:t>
                </a:r>
                <a:r>
                  <a:rPr lang="en-US" sz="1300" dirty="0" err="1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time_in_hospital</a:t>
                </a:r>
                <a:r>
                  <a:rPr lang="en-US" sz="1300" dirty="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140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</m:ctrlPr>
                      </m:accPr>
                      <m:e>
                        <m:r>
                          <a:rPr lang="ar-AE" sz="14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1300" dirty="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)</a:t>
                </a:r>
              </a:p>
              <a:p>
                <a:pPr marL="457200" lvl="0" indent="-3111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300"/>
                  <a:buFont typeface="Roboto"/>
                  <a:buChar char="➢"/>
                </a:pPr>
                <a:r>
                  <a:rPr lang="en-US" sz="1300" dirty="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Predictors - </a:t>
                </a:r>
                <a:r>
                  <a:rPr lang="en-US" sz="1300" dirty="0" err="1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Num_medications</a:t>
                </a:r>
                <a:r>
                  <a:rPr lang="en-US" sz="1300" dirty="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40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</m:ctrlPr>
                      </m:sSubPr>
                      <m:e>
                        <m:r>
                          <a:rPr lang="ar-AE" sz="14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𝑋</m:t>
                        </m:r>
                      </m:e>
                      <m:sub>
                        <m:r>
                          <a:rPr lang="ar-AE" sz="14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Roboto"/>
                        <a:sym typeface="Roboto"/>
                      </a:rPr>
                      <m:t>)</m:t>
                    </m:r>
                    <m:r>
                      <a:rPr lang="en-US" sz="1400" b="0" i="0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Roboto"/>
                        <a:sym typeface="Roboto"/>
                      </a:rPr>
                      <m:t>, </m:t>
                    </m:r>
                  </m:oMath>
                </a14:m>
                <a:r>
                  <a:rPr lang="en-US" sz="1300" dirty="0" err="1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Num_lab_procedures</a:t>
                </a:r>
                <a:r>
                  <a:rPr lang="en-US" sz="1300" dirty="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𝑋</m:t>
                        </m:r>
                      </m:e>
                      <m:sub>
                        <m:r>
                          <a:rPr lang="ar-AE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)</a:t>
                </a:r>
              </a:p>
              <a:p>
                <a:pPr marL="457200" lvl="0" indent="-3111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300"/>
                  <a:buFont typeface="Roboto"/>
                  <a:buChar char="➢"/>
                </a:pPr>
                <a:endParaRPr lang="en-US" sz="1300" dirty="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just">
                  <a:lnSpc>
                    <a:spcPct val="115000"/>
                  </a:lnSpc>
                  <a:buClr>
                    <a:schemeClr val="dk2"/>
                  </a:buClr>
                  <a:buSzPts val="1300"/>
                  <a:buFont typeface="Roboto"/>
                  <a:buChar char="➢"/>
                </a:pPr>
                <a:r>
                  <a:rPr lang="en-US" sz="1400" dirty="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Equation of the model: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Roboto"/>
                        <a:sym typeface="Roboto"/>
                      </a:rPr>
                      <m:t>  </m:t>
                    </m:r>
                    <m:acc>
                      <m:accPr>
                        <m:chr m:val="̂"/>
                        <m:ctrlPr>
                          <a:rPr lang="en-US" sz="14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</m:ctrlPr>
                      </m:accPr>
                      <m:e>
                        <m:r>
                          <a:rPr lang="en-US" sz="14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𝑌</m:t>
                        </m:r>
                      </m:e>
                    </m:acc>
                    <m:r>
                      <a:rPr lang="en-US" sz="14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𝑏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4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𝑋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Roboto"/>
                        <a:sym typeface="Roboto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𝑏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2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𝑋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Roboto"/>
                        <a:sym typeface="Roboto"/>
                      </a:rPr>
                      <m:t>+ 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𝑏</m:t>
                        </m:r>
                      </m:e>
                      <m:sub>
                        <m:r>
                          <a:rPr lang="en-IN" sz="12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0</m:t>
                        </m:r>
                      </m:sub>
                    </m:sSub>
                  </m:oMath>
                </a14:m>
                <a:endParaRPr lang="ar-AE" sz="1300" dirty="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just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:endParaRPr sz="13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mc:Choice>
        <mc:Fallback>
          <p:sp>
            <p:nvSpPr>
              <p:cNvPr id="158" name="Google Shape;158;p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00" y="1198900"/>
                <a:ext cx="7660800" cy="2319900"/>
              </a:xfrm>
              <a:prstGeom prst="rect">
                <a:avLst/>
              </a:prstGeom>
              <a:blipFill>
                <a:blip r:embed="rId3"/>
                <a:stretch>
                  <a:fillRect l="-159" r="-1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Preliminary Assessment for Multiple Linear Regression Model</a:t>
            </a:r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>
            <a:off x="130762" y="304268"/>
            <a:ext cx="4310475" cy="74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Verifying Linearity with Scatter Plot</a:t>
            </a:r>
            <a:endParaRPr sz="2000"/>
          </a:p>
        </p:txBody>
      </p:sp>
      <p:sp>
        <p:nvSpPr>
          <p:cNvPr id="169" name="Google Shape;169;p26"/>
          <p:cNvSpPr txBox="1"/>
          <p:nvPr/>
        </p:nvSpPr>
        <p:spPr>
          <a:xfrm>
            <a:off x="318312" y="1406716"/>
            <a:ext cx="40452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We already know from simple linear regression that time_in_hospital has a moderate positive correlation with num_procedures, but we don’t know what is the relation between the other variables.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With function (</a:t>
            </a:r>
            <a:r>
              <a:rPr lang="en" sz="1200" i="1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cor</a:t>
            </a:r>
            <a:r>
              <a:rPr lang="en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) we can identify correlation between multiple variables,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083" y="944657"/>
            <a:ext cx="4441236" cy="343948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pic>
      <p:pic>
        <p:nvPicPr>
          <p:cNvPr id="171" name="Google Shape;17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153" y="3079377"/>
            <a:ext cx="4226083" cy="114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>
            <a:spLocks noGrp="1"/>
          </p:cNvSpPr>
          <p:nvPr>
            <p:ph type="title"/>
          </p:nvPr>
        </p:nvSpPr>
        <p:spPr>
          <a:xfrm>
            <a:off x="69653" y="1784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of Multiple Linear Regression Model</a:t>
            </a:r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425" y="1286741"/>
            <a:ext cx="6073246" cy="3551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2A642B-50FA-CF84-C3A6-B4340577C579}"/>
              </a:ext>
            </a:extLst>
          </p:cNvPr>
          <p:cNvSpPr txBox="1"/>
          <p:nvPr/>
        </p:nvSpPr>
        <p:spPr>
          <a:xfrm>
            <a:off x="782554" y="786644"/>
            <a:ext cx="7807699" cy="323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time_in_hospital</a:t>
            </a:r>
            <a:r>
              <a:rPr lang="en-US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= 0.1578 (</a:t>
            </a:r>
            <a:r>
              <a:rPr lang="en-US" sz="140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Num_medications</a:t>
            </a:r>
            <a:r>
              <a:rPr lang="en-US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 + 0.0299  (</a:t>
            </a:r>
            <a:r>
              <a:rPr lang="en-US" sz="140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Num_lab_procedures</a:t>
            </a:r>
            <a:r>
              <a:rPr lang="en-US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) + 0.7758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the output</a:t>
            </a:r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body" idx="1"/>
          </p:nvPr>
        </p:nvSpPr>
        <p:spPr>
          <a:xfrm>
            <a:off x="358765" y="10178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In this case the p-value of F-statistic is &lt;2.2e-16, which is highly significant, this means at least one of the predictor variables is significantly related to the outcome variable.</a:t>
            </a: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It can be seen that change in number of num_medications and num_lab_procedures, the time_in_hospital of a patient is associated.</a:t>
            </a: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For instance, for 10 count increase in the number of medications taken by the patient, we can expect an increase of 0.1578 * 10  = 1.578 days of patient staying in hospital (when the num_lab_procedures are constant)</a:t>
            </a: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Confidence interval of the model coefficients can be extracted as follows:</a:t>
            </a: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00"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318" y="3285802"/>
            <a:ext cx="3876675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>
            <a:spLocks noGrp="1"/>
          </p:cNvSpPr>
          <p:nvPr>
            <p:ph type="body" idx="1"/>
          </p:nvPr>
        </p:nvSpPr>
        <p:spPr>
          <a:xfrm>
            <a:off x="311700" y="392175"/>
            <a:ext cx="7060650" cy="41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en" sz="1300" i="1" dirty="0"/>
              <a:t>Goodness of Fit?</a:t>
            </a:r>
          </a:p>
          <a:p>
            <a:pPr marL="0" indent="0">
              <a:buNone/>
            </a:pPr>
            <a:endParaRPr lang="en" sz="1300" i="1" dirty="0"/>
          </a:p>
          <a:p>
            <a:pPr marL="0" indent="0">
              <a:buNone/>
            </a:pPr>
            <a:endParaRPr lang="en" sz="1300" i="1" dirty="0"/>
          </a:p>
          <a:p>
            <a:pPr marL="285750" indent="-285750">
              <a:lnSpc>
                <a:spcPct val="114999"/>
              </a:lnSpc>
              <a:buFont typeface="Wingdings"/>
              <a:buChar char="Ø"/>
            </a:pPr>
            <a:r>
              <a:rPr lang="en" sz="1300" dirty="0"/>
              <a:t>The adjusted R-squared value for multiple regression model is 0.2627, meaning that 26.27% of the variance in measure of days can be predicted by num_medications and num_lab_procedures number count. </a:t>
            </a:r>
            <a:endParaRPr sz="1300" dirty="0"/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Wingdings"/>
              <a:buChar char="Ø"/>
            </a:pPr>
            <a:r>
              <a:rPr lang="en" sz="1300" dirty="0"/>
              <a:t>This model is better than the simple linear model with only num_medications which had an adjusted R-squared of 0.2297.</a:t>
            </a:r>
            <a:endParaRPr sz="1300" dirty="0"/>
          </a:p>
          <a:p>
            <a:pPr marL="285750" indent="-285750">
              <a:spcBef>
                <a:spcPts val="1200"/>
              </a:spcBef>
              <a:buFont typeface="Wingdings"/>
              <a:buChar char="Ø"/>
            </a:pPr>
            <a:r>
              <a:rPr lang="en" sz="1300" dirty="0"/>
              <a:t>The RSE gives us a measure of error of prediction. Multiple linear regression model gives an error rate of 54% , which is better than the simple linear regression model where the RSE was 0.558 (i.e. 55.8% error rate).</a:t>
            </a:r>
            <a:endParaRPr sz="1300" dirty="0"/>
          </a:p>
          <a:p>
            <a:pPr marL="285750" lvl="0" indent="-285750" algn="l" rtl="0">
              <a:spcBef>
                <a:spcPts val="1200"/>
              </a:spcBef>
              <a:spcAft>
                <a:spcPts val="1200"/>
              </a:spcAft>
              <a:buFont typeface="Wingdings"/>
              <a:buChar char="Ø"/>
            </a:pPr>
            <a:endParaRPr sz="13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D65B-CE8B-F0D6-6023-8DB9FFC71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2000" y="2233706"/>
            <a:ext cx="3332701" cy="676088"/>
          </a:xfrm>
        </p:spPr>
        <p:txBody>
          <a:bodyPr>
            <a:normAutofit fontScale="90000"/>
          </a:bodyPr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4000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Linear Regression</a:t>
            </a:r>
            <a:endParaRPr sz="2400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Focus : Patients readmitted in hospital within 30 days.</a:t>
            </a:r>
            <a:endParaRPr sz="1600"/>
          </a:p>
          <a:p>
            <a:pPr marL="457200" lvl="0" indent="-3302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Data used for regression is numeric</a:t>
            </a:r>
            <a:endParaRPr sz="1600"/>
          </a:p>
          <a:p>
            <a:pPr marL="457200" lvl="0" indent="-3302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Units of Variables:</a:t>
            </a:r>
            <a:endParaRPr sz="1600"/>
          </a:p>
          <a:p>
            <a:pPr marL="914400" lvl="1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time_in_hospital: Days</a:t>
            </a:r>
            <a:endParaRPr sz="1600"/>
          </a:p>
          <a:p>
            <a:pPr marL="914400" lvl="1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num_medications : Count</a:t>
            </a:r>
            <a:endParaRPr sz="1600"/>
          </a:p>
          <a:p>
            <a:pPr marL="914400" lvl="1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num_lab_procedures: Count</a:t>
            </a:r>
            <a:endParaRPr sz="1600"/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29975"/>
            <a:ext cx="1209675" cy="333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1675" y="1229975"/>
            <a:ext cx="1255200" cy="3338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6875" y="1229975"/>
            <a:ext cx="1420850" cy="333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Simple Linear Regression Model Overview</a:t>
            </a:r>
            <a:endParaRPr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Google Shape;101;p15"/>
              <p:cNvSpPr txBox="1"/>
              <p:nvPr/>
            </p:nvSpPr>
            <p:spPr>
              <a:xfrm>
                <a:off x="741600" y="1198900"/>
                <a:ext cx="7660800" cy="26035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 dirty="0">
                    <a:latin typeface="Roboto"/>
                    <a:ea typeface="Roboto"/>
                    <a:cs typeface="Roboto"/>
                    <a:sym typeface="Roboto"/>
                  </a:rPr>
                  <a:t>For simple Linear Regression model we want to see how the value of </a:t>
                </a:r>
                <a:r>
                  <a:rPr lang="en-US" sz="1500" dirty="0" err="1">
                    <a:latin typeface="Roboto"/>
                    <a:ea typeface="Roboto"/>
                    <a:cs typeface="Roboto"/>
                    <a:sym typeface="Roboto"/>
                  </a:rPr>
                  <a:t>time_in_hospital</a:t>
                </a:r>
                <a:r>
                  <a:rPr lang="en-US" sz="1500" dirty="0">
                    <a:latin typeface="Roboto"/>
                    <a:ea typeface="Roboto"/>
                    <a:cs typeface="Roboto"/>
                    <a:sym typeface="Roboto"/>
                  </a:rPr>
                  <a:t>(in days) varies for patients who have been re-admitted in hospital within 30 days based on the number of medications administered</a:t>
                </a: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500" dirty="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238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500"/>
                  <a:buFont typeface="Roboto"/>
                  <a:buChar char="➢"/>
                </a:pPr>
                <a:r>
                  <a:rPr lang="en-US" sz="1500" dirty="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Outcome - </a:t>
                </a:r>
                <a:r>
                  <a:rPr lang="en-US" sz="1500" dirty="0" err="1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time_in_hospital</a:t>
                </a:r>
                <a:r>
                  <a:rPr lang="en-US" sz="1500" dirty="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50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</m:ctrlPr>
                      </m:accPr>
                      <m:e>
                        <m:r>
                          <a:rPr lang="en-US" sz="15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𝑌</m:t>
                        </m:r>
                      </m:e>
                    </m:acc>
                  </m:oMath>
                </a14:m>
                <a:endParaRPr lang="en-US" sz="1500" dirty="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238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500"/>
                  <a:buFont typeface="Roboto"/>
                  <a:buChar char="➢"/>
                </a:pPr>
                <a:r>
                  <a:rPr lang="en-US" sz="1500" dirty="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Predictor - </a:t>
                </a:r>
                <a:r>
                  <a:rPr lang="en-US" sz="1500" dirty="0" err="1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Num_medications</a:t>
                </a:r>
                <a:r>
                  <a:rPr lang="en-US" sz="1500" dirty="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𝑋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1</m:t>
                        </m:r>
                      </m:sub>
                    </m:sSub>
                  </m:oMath>
                </a14:m>
                <a:endParaRPr lang="en-US" sz="1500" dirty="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238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500"/>
                  <a:buFont typeface="Roboto"/>
                  <a:buChar char="➢"/>
                </a:pPr>
                <a:endParaRPr lang="en-US" sz="1500" dirty="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23850" algn="just">
                  <a:lnSpc>
                    <a:spcPct val="115000"/>
                  </a:lnSpc>
                  <a:buClr>
                    <a:schemeClr val="dk2"/>
                  </a:buClr>
                  <a:buSzPts val="1500"/>
                  <a:buFont typeface="Roboto"/>
                  <a:buChar char="➢"/>
                </a:pPr>
                <a:r>
                  <a:rPr lang="en-US" sz="1500" dirty="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Equation of the model:</a:t>
                </a:r>
                <a14:m>
                  <m:oMath xmlns:m="http://schemas.openxmlformats.org/officeDocument/2006/math">
                    <m:r>
                      <a:rPr lang="en-US" sz="1500" b="0" i="0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Roboto"/>
                        <a:sym typeface="Roboto"/>
                      </a:rPr>
                      <m:t>  </m:t>
                    </m:r>
                    <m:acc>
                      <m:accPr>
                        <m:chr m:val="̂"/>
                        <m:ctrlPr>
                          <a:rPr lang="en-US" sz="15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</m:ctrlPr>
                      </m:accPr>
                      <m:e>
                        <m:r>
                          <a:rPr lang="en-US" sz="15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𝑌</m:t>
                        </m:r>
                      </m:e>
                    </m:acc>
                    <m:r>
                      <a:rPr lang="en-US" sz="15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=</m:t>
                    </m:r>
                    <m:sSub>
                      <m:sSubPr>
                        <m:ctrlPr>
                          <a:rPr lang="en-US" sz="15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𝑏</m:t>
                        </m:r>
                      </m:e>
                      <m:sub>
                        <m:r>
                          <a:rPr lang="en-IN" sz="15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5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𝑋</m:t>
                        </m:r>
                      </m:e>
                      <m:sub>
                        <m:r>
                          <a:rPr lang="en-US" sz="15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1</m:t>
                        </m:r>
                      </m:sub>
                    </m:sSub>
                    <m:r>
                      <a:rPr lang="en-US" sz="15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Roboto"/>
                        <a:sym typeface="Roboto"/>
                      </a:rPr>
                      <m:t>+</m:t>
                    </m:r>
                    <m:sSub>
                      <m:sSubPr>
                        <m:ctrlPr>
                          <a:rPr lang="en-US" sz="15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𝑏</m:t>
                        </m:r>
                      </m:e>
                      <m:sub>
                        <m:r>
                          <a:rPr lang="en-IN" sz="15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0</m:t>
                        </m:r>
                      </m:sub>
                    </m:sSub>
                  </m:oMath>
                </a14:m>
                <a:endParaRPr lang="en-US" sz="1500" dirty="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just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en-US" sz="1500" dirty="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		</a:t>
                </a:r>
              </a:p>
            </p:txBody>
          </p:sp>
        </mc:Choice>
        <mc:Fallback>
          <p:sp>
            <p:nvSpPr>
              <p:cNvPr id="101" name="Google Shape;101;p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00" y="1198900"/>
                <a:ext cx="7660800" cy="2603503"/>
              </a:xfrm>
              <a:prstGeom prst="rect">
                <a:avLst/>
              </a:prstGeom>
              <a:blipFill>
                <a:blip r:embed="rId3"/>
                <a:stretch>
                  <a:fillRect l="-318" r="-3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Preliminary Assessment for Simple Linear Regression Model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157699" y="187137"/>
            <a:ext cx="4152776" cy="74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Verifying Linearity with Scatter Plot</a:t>
            </a:r>
            <a:endParaRPr sz="2000"/>
          </a:p>
        </p:txBody>
      </p:sp>
      <p:sp>
        <p:nvSpPr>
          <p:cNvPr id="112" name="Google Shape;112;p17"/>
          <p:cNvSpPr txBox="1"/>
          <p:nvPr/>
        </p:nvSpPr>
        <p:spPr>
          <a:xfrm>
            <a:off x="211487" y="1353269"/>
            <a:ext cx="4045200" cy="2723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Observation: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We cannot depict the relationship between the two variables time_in_hospital and num_medications as the variables are measured on a discrete scale, this presents us with a challenge.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However, there could still be a linear relationship which is difficult to observe using this display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2673" y="1100125"/>
            <a:ext cx="4310473" cy="340847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4733615" y="97891"/>
            <a:ext cx="404886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Verifying Linearity with Heat Map R Scatter Plot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933775" y="1637392"/>
            <a:ext cx="3848700" cy="249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We generate this graph using Heat Mapping along-with base R functions such as </a:t>
            </a:r>
            <a:r>
              <a:rPr lang="en" sz="1500" i="1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Smoothscatter</a:t>
            </a:r>
            <a:r>
              <a:rPr lang="en" sz="15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 sz="1500" i="1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contour </a:t>
            </a:r>
            <a:r>
              <a:rPr lang="en" sz="15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on a scatter plot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Looks like a positive correlation!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15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But it is better to compute the Pearson and Spearman correlation coefficients and then assess the strength</a:t>
            </a:r>
            <a:endParaRPr sz="15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47" y="1089212"/>
            <a:ext cx="4444253" cy="334866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Pearson &amp; Spearman correlation coefficient tests </a:t>
            </a:r>
            <a:endParaRPr sz="2400" dirty="0"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311700" y="1276163"/>
            <a:ext cx="85206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Both Pearson and Spearman correlation coefficient tests for patients readmitted in hospital within 30 days show that there is a </a:t>
            </a:r>
            <a:r>
              <a:rPr lang="en" sz="1300" b="1" i="1" dirty="0"/>
              <a:t>positive correlation</a:t>
            </a:r>
            <a:r>
              <a:rPr lang="en" sz="1300" dirty="0"/>
              <a:t> between the variables time_in_hospital and num_medications.</a:t>
            </a:r>
            <a:endParaRPr sz="1300" dirty="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1300" dirty="0"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992225"/>
            <a:ext cx="4004806" cy="224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992225"/>
            <a:ext cx="4100332" cy="224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217571" y="127612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of Simple Regression Model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101" y="1253124"/>
            <a:ext cx="6393151" cy="35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D9565D-0364-F321-4EDF-9DFD5CC9B094}"/>
              </a:ext>
            </a:extLst>
          </p:cNvPr>
          <p:cNvSpPr txBox="1"/>
          <p:nvPr/>
        </p:nvSpPr>
        <p:spPr>
          <a:xfrm>
            <a:off x="1777430" y="840379"/>
            <a:ext cx="48519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time_in_hospital</a:t>
            </a:r>
            <a:r>
              <a:rPr lang="en-US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= 0.17929 (</a:t>
            </a:r>
            <a:r>
              <a:rPr lang="en-US" sz="140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num_medications</a:t>
            </a:r>
            <a:r>
              <a:rPr lang="en-US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 + 1.73771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the Output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Google Shape;140;p2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078600"/>
                <a:ext cx="8520600" cy="33390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300" dirty="0"/>
                  <a:t>The num_medications coefficient suggests that for every 10 count increase in the count of medications of the patient, we can expect increase in length of stay by 0.17929 * 10 = 1.7929 days, on average.</a:t>
                </a:r>
              </a:p>
              <a:p>
                <a:pPr marL="0" lvl="0" indent="0" algn="just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en-IN" sz="1300" dirty="0"/>
                  <a:t>Is the Slope statistically significant? </a:t>
                </a:r>
              </a:p>
              <a:p>
                <a:pPr marL="457200" lvl="0" indent="-311150" algn="just" rtl="0">
                  <a:spcBef>
                    <a:spcPts val="1200"/>
                  </a:spcBef>
                  <a:spcAft>
                    <a:spcPts val="0"/>
                  </a:spcAft>
                  <a:buSzPts val="1300"/>
                  <a:buChar char="➢"/>
                </a:pPr>
                <a:r>
                  <a:rPr lang="en-IN" sz="1300" dirty="0"/>
                  <a:t> Yes. It is because the value of slope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4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</m:ctrlPr>
                      </m:sSubPr>
                      <m:e>
                        <m:r>
                          <a:rPr lang="ar-AE" sz="14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𝑏</m:t>
                        </m:r>
                      </m:e>
                      <m:sub>
                        <m:r>
                          <a:rPr lang="ar-AE" sz="14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300" dirty="0"/>
                  <a:t>)</a:t>
                </a:r>
                <a:r>
                  <a:rPr lang="ar-AE" sz="1300" dirty="0"/>
                  <a:t> </a:t>
                </a:r>
                <a:r>
                  <a:rPr lang="en-IN" sz="1300" dirty="0"/>
                  <a:t>has to be significantly different from 0, and in our case (0.17929 - 0) is different from zero. </a:t>
                </a:r>
              </a:p>
              <a:p>
                <a:pPr marL="457200" lvl="0" indent="-311150" algn="just" rtl="0">
                  <a:spcBef>
                    <a:spcPts val="0"/>
                  </a:spcBef>
                  <a:spcAft>
                    <a:spcPts val="0"/>
                  </a:spcAft>
                  <a:buSzPts val="1300"/>
                  <a:buChar char="➢"/>
                </a:pPr>
                <a:r>
                  <a:rPr lang="en-IN" sz="1300" dirty="0"/>
                  <a:t>Observation from 95% confidence interval test, we can say with 95% confidence that slope lies between 0.1732 and 0.1853. </a:t>
                </a:r>
              </a:p>
              <a:p>
                <a:pPr marL="457200" lvl="0" indent="-311150" algn="just" rtl="0">
                  <a:spcBef>
                    <a:spcPts val="0"/>
                  </a:spcBef>
                  <a:spcAft>
                    <a:spcPts val="0"/>
                  </a:spcAft>
                  <a:buSzPts val="1300"/>
                  <a:buChar char="➢"/>
                </a:pPr>
                <a:r>
                  <a:rPr lang="en-IN" sz="1300" dirty="0"/>
                  <a:t>Also, if the coefficient is large compared to the standard error, then statistically our coefficient will not be zero.</a:t>
                </a:r>
              </a:p>
              <a:p>
                <a:pPr marL="0" lvl="0" indent="0" algn="just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:endParaRPr lang="en-IN" sz="1300" dirty="0"/>
              </a:p>
              <a:p>
                <a:pPr marL="0" lvl="0" indent="0" algn="just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:endParaRPr lang="en-IN" sz="1300" dirty="0"/>
              </a:p>
              <a:p>
                <a:pPr marL="457200" lvl="0" indent="0" algn="just" rtl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sz="1300" dirty="0">
                  <a:solidFill>
                    <a:srgbClr val="000000"/>
                  </a:solidFill>
                  <a:highlight>
                    <a:srgbClr val="FFFFFF"/>
                  </a:highlight>
                </a:endParaRPr>
              </a:p>
            </p:txBody>
          </p:sp>
        </mc:Choice>
        <mc:Fallback>
          <p:sp>
            <p:nvSpPr>
              <p:cNvPr id="140" name="Google Shape;140;p2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078600"/>
                <a:ext cx="8520600" cy="3339000"/>
              </a:xfrm>
              <a:prstGeom prst="rect">
                <a:avLst/>
              </a:prstGeom>
              <a:blipFill>
                <a:blip r:embed="rId3"/>
                <a:stretch>
                  <a:fillRect l="-72" r="-1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0375" y="3566375"/>
            <a:ext cx="2950200" cy="8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1172</Words>
  <Application>Microsoft Office PowerPoint</Application>
  <PresentationFormat>On-screen Show (16:9)</PresentationFormat>
  <Paragraphs>91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Roboto</vt:lpstr>
      <vt:lpstr>Wingdings</vt:lpstr>
      <vt:lpstr>Arial</vt:lpstr>
      <vt:lpstr>Cambria Math</vt:lpstr>
      <vt:lpstr>Geometric</vt:lpstr>
      <vt:lpstr>Linear Regression for diabetes patients re-admitted in hospital within 30 days </vt:lpstr>
      <vt:lpstr>Linear Regression</vt:lpstr>
      <vt:lpstr>Simple Linear Regression Model Overview</vt:lpstr>
      <vt:lpstr>Preliminary Assessment for Simple Linear Regression Model</vt:lpstr>
      <vt:lpstr>Verifying Linearity with Scatter Plot</vt:lpstr>
      <vt:lpstr>PowerPoint Presentation</vt:lpstr>
      <vt:lpstr>Pearson &amp; Spearman correlation coefficient tests </vt:lpstr>
      <vt:lpstr>Output of Simple Regression Model</vt:lpstr>
      <vt:lpstr>Interpreting the Output</vt:lpstr>
      <vt:lpstr>Hypothesis Test for the slope Coefficient</vt:lpstr>
      <vt:lpstr>PowerPoint Presentation</vt:lpstr>
      <vt:lpstr>Multiple Linear Regression Model Overview</vt:lpstr>
      <vt:lpstr>Preliminary Assessment for Multiple Linear Regression Model</vt:lpstr>
      <vt:lpstr>Verifying Linearity with Scatter Plot</vt:lpstr>
      <vt:lpstr>Output of Multiple Linear Regression Model</vt:lpstr>
      <vt:lpstr>Interpreting the output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for patients re-admitted in hospital with diabetes within 30 days </dc:title>
  <cp:lastModifiedBy>Ruchi K</cp:lastModifiedBy>
  <cp:revision>8</cp:revision>
  <dcterms:modified xsi:type="dcterms:W3CDTF">2022-10-28T00:16:14Z</dcterms:modified>
</cp:coreProperties>
</file>