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06" r:id="rId9"/>
    <p:sldId id="307" r:id="rId10"/>
    <p:sldId id="308" r:id="rId11"/>
    <p:sldId id="309" r:id="rId12"/>
    <p:sldId id="310" r:id="rId13"/>
    <p:sldId id="31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4/23/2025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4/23/2025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4/23/2025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4/23/2025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4/23/2025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4/23/2025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4/23/2025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4/23/2025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4/23/2025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4/23/2025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finance.yahoo.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Stock Price Prediction </a:t>
            </a:r>
            <a:r>
              <a:rPr lang="en-IN" sz="1000" dirty="0"/>
              <a:t>Report</a:t>
            </a:r>
            <a:r>
              <a:rPr lang="en-US" sz="4400" dirty="0">
                <a:solidFill>
                  <a:schemeClr val="tx1"/>
                </a:solidFill>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85000" lnSpcReduction="10000"/>
          </a:bodyPr>
          <a:lstStyle/>
          <a:p>
            <a:pPr>
              <a:lnSpc>
                <a:spcPct val="100000"/>
              </a:lnSpc>
            </a:pPr>
            <a:r>
              <a:rPr lang="en-US" sz="1600" dirty="0"/>
              <a:t>Name:- Neeraj Kumar Singh</a:t>
            </a:r>
          </a:p>
          <a:p>
            <a:pPr>
              <a:lnSpc>
                <a:spcPct val="100000"/>
              </a:lnSpc>
            </a:pPr>
            <a:r>
              <a:rPr lang="en-US" sz="1600" dirty="0"/>
              <a:t>Enrollment:- E23CSEU0792</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51F0A-48BB-F5DE-08DE-C75E533EAE8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96B5DBF-5565-5966-86F8-E3A56B70F677}"/>
              </a:ext>
            </a:extLst>
          </p:cNvPr>
          <p:cNvSpPr>
            <a:spLocks noGrp="1"/>
          </p:cNvSpPr>
          <p:nvPr>
            <p:ph idx="1"/>
          </p:nvPr>
        </p:nvSpPr>
        <p:spPr/>
        <p:txBody>
          <a:bodyPr/>
          <a:lstStyle/>
          <a:p>
            <a:r>
              <a:rPr lang="en-US" dirty="0"/>
              <a:t>The LSTM model outperformed traditional models like ARIMA, primarily due to its ability to capture long-term sequential dependencies in stock price data. Unlike ARIMA, which relies on linear assumptions and historical trends, LSTM leverages memory cells to retain important patterns over time, making it more suitable for complex, non-linear time series forecasting. However, there is still room for improvement. Enhancing the model with additional features such as sentiment analysis from financial news, social media trends, and technical indicators like RSI or MACD could provide richer context and further boost prediction accuracy and robustness in dynamic market conditions.</a:t>
            </a:r>
            <a:endParaRPr lang="en-IN" dirty="0"/>
          </a:p>
        </p:txBody>
      </p:sp>
    </p:spTree>
    <p:extLst>
      <p:ext uri="{BB962C8B-B14F-4D97-AF65-F5344CB8AC3E}">
        <p14:creationId xmlns:p14="http://schemas.microsoft.com/office/powerpoint/2010/main" val="3701555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6F029-6742-85BB-6D4C-E28E29D50BD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07E63EB-DDA9-6891-85CB-3809EDEE243B}"/>
              </a:ext>
            </a:extLst>
          </p:cNvPr>
          <p:cNvSpPr>
            <a:spLocks noGrp="1"/>
          </p:cNvSpPr>
          <p:nvPr>
            <p:ph idx="1"/>
          </p:nvPr>
        </p:nvSpPr>
        <p:spPr/>
        <p:txBody>
          <a:bodyPr/>
          <a:lstStyle/>
          <a:p>
            <a:r>
              <a:rPr lang="en-US" dirty="0"/>
              <a:t>Stock price prediction plays a vital role in financial markets, helping investors make informed decisions by forecasting future trends. The objective of this project is to predict the future stock prices of publicly traded companies using historical market data. By analyzing patterns in stock price movements over time, we aim to build accurate machine learning models that can learn temporal dependencies and trends. This project leverages time-series forecasting techniques, such as Long Short-Term Memory (LSTM) networks, to provide predictive insights. The ultimate goal is to enhance investment strategies and minimize risk through data-driven stock price forecasting.</a:t>
            </a:r>
            <a:endParaRPr lang="en-IN" dirty="0"/>
          </a:p>
        </p:txBody>
      </p:sp>
    </p:spTree>
    <p:extLst>
      <p:ext uri="{BB962C8B-B14F-4D97-AF65-F5344CB8AC3E}">
        <p14:creationId xmlns:p14="http://schemas.microsoft.com/office/powerpoint/2010/main" val="2462289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CC02-152C-D5D3-2057-881105A61DBF}"/>
              </a:ext>
            </a:extLst>
          </p:cNvPr>
          <p:cNvSpPr>
            <a:spLocks noGrp="1"/>
          </p:cNvSpPr>
          <p:nvPr>
            <p:ph type="title"/>
          </p:nvPr>
        </p:nvSpPr>
        <p:spPr/>
        <p:txBody>
          <a:bodyPr/>
          <a:lstStyle/>
          <a:p>
            <a:r>
              <a:rPr lang="en-IN" dirty="0"/>
              <a:t>Problem Statement</a:t>
            </a:r>
          </a:p>
        </p:txBody>
      </p:sp>
      <p:sp>
        <p:nvSpPr>
          <p:cNvPr id="4" name="Rectangle 1">
            <a:extLst>
              <a:ext uri="{FF2B5EF4-FFF2-40B4-BE49-F238E27FC236}">
                <a16:creationId xmlns:a16="http://schemas.microsoft.com/office/drawing/2014/main" id="{B0F75E74-D2F6-0E21-4416-C35360EE262B}"/>
              </a:ext>
            </a:extLst>
          </p:cNvPr>
          <p:cNvSpPr>
            <a:spLocks noGrp="1" noChangeArrowheads="1"/>
          </p:cNvSpPr>
          <p:nvPr>
            <p:ph idx="1"/>
          </p:nvPr>
        </p:nvSpPr>
        <p:spPr bwMode="auto">
          <a:xfrm>
            <a:off x="871137" y="2171486"/>
            <a:ext cx="1028454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goal is to predict the </a:t>
            </a:r>
            <a:r>
              <a:rPr kumimoji="0" lang="en-US" altLang="en-US" sz="1800" b="1" i="0" u="none" strike="noStrike" cap="none" normalizeH="0" baseline="0" dirty="0">
                <a:ln>
                  <a:noFill/>
                </a:ln>
                <a:solidFill>
                  <a:schemeClr val="tx1"/>
                </a:solidFill>
                <a:effectLst/>
                <a:latin typeface="Arial" panose="020B0604020202020204" pitchFamily="34" charset="0"/>
              </a:rPr>
              <a:t>future closing price</a:t>
            </a:r>
            <a:r>
              <a:rPr kumimoji="0" lang="en-US" altLang="en-US" sz="1800" b="0" i="0" u="none" strike="noStrike" cap="none" normalizeH="0" baseline="0" dirty="0">
                <a:ln>
                  <a:noFill/>
                </a:ln>
                <a:solidFill>
                  <a:schemeClr val="tx1"/>
                </a:solidFill>
                <a:effectLst/>
                <a:latin typeface="Arial" panose="020B0604020202020204" pitchFamily="34" charset="0"/>
              </a:rPr>
              <a:t> of a selected stock, such as Apple Inc. (AAPL), using historical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We utilize </a:t>
            </a:r>
            <a:r>
              <a:rPr kumimoji="0" lang="en-US" altLang="en-US" sz="1800" b="1" i="0" u="none" strike="noStrike" cap="none" normalizeH="0" baseline="0" dirty="0">
                <a:ln>
                  <a:noFill/>
                </a:ln>
                <a:solidFill>
                  <a:schemeClr val="tx1"/>
                </a:solidFill>
                <a:effectLst/>
                <a:latin typeface="Arial" panose="020B0604020202020204" pitchFamily="34" charset="0"/>
              </a:rPr>
              <a:t>time-series forecasting models</a:t>
            </a:r>
            <a:r>
              <a:rPr kumimoji="0" lang="en-US" altLang="en-US" sz="1800" b="0" i="0" u="none" strike="noStrike" cap="none" normalizeH="0" baseline="0" dirty="0">
                <a:ln>
                  <a:noFill/>
                </a:ln>
                <a:solidFill>
                  <a:schemeClr val="tx1"/>
                </a:solidFill>
                <a:effectLst/>
                <a:latin typeface="Arial" panose="020B0604020202020204" pitchFamily="34" charset="0"/>
              </a:rPr>
              <a:t> to capture trends and temporal dependencies in stock price movements.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project focuses on </a:t>
            </a:r>
            <a:r>
              <a:rPr kumimoji="0" lang="en-US" altLang="en-US" sz="1800" b="1" i="0" u="none" strike="noStrike" cap="none" normalizeH="0" baseline="0" dirty="0">
                <a:ln>
                  <a:noFill/>
                </a:ln>
                <a:solidFill>
                  <a:schemeClr val="tx1"/>
                </a:solidFill>
                <a:effectLst/>
                <a:latin typeface="Arial" panose="020B0604020202020204" pitchFamily="34" charset="0"/>
              </a:rPr>
              <a:t>univariate analysis</a:t>
            </a:r>
            <a:r>
              <a:rPr kumimoji="0" lang="en-US" altLang="en-US" sz="1800" b="0" i="0" u="none" strike="noStrike" cap="none" normalizeH="0" baseline="0" dirty="0">
                <a:ln>
                  <a:noFill/>
                </a:ln>
                <a:solidFill>
                  <a:schemeClr val="tx1"/>
                </a:solidFill>
                <a:effectLst/>
                <a:latin typeface="Arial" panose="020B0604020202020204" pitchFamily="34" charset="0"/>
              </a:rPr>
              <a:t>, primarily using the closing price as the main feature.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Advanced models like </a:t>
            </a:r>
            <a:r>
              <a:rPr kumimoji="0" lang="en-US" altLang="en-US" sz="1800" b="1" i="0" u="none" strike="noStrike" cap="none" normalizeH="0" baseline="0" dirty="0">
                <a:ln>
                  <a:noFill/>
                </a:ln>
                <a:solidFill>
                  <a:schemeClr val="tx1"/>
                </a:solidFill>
                <a:effectLst/>
                <a:latin typeface="Arial" panose="020B0604020202020204" pitchFamily="34" charset="0"/>
              </a:rPr>
              <a:t>LSTM neural networks</a:t>
            </a:r>
            <a:r>
              <a:rPr kumimoji="0" lang="en-US" altLang="en-US" sz="1800" b="0" i="0" u="none" strike="noStrike" cap="none" normalizeH="0" baseline="0" dirty="0">
                <a:ln>
                  <a:noFill/>
                </a:ln>
                <a:solidFill>
                  <a:schemeClr val="tx1"/>
                </a:solidFill>
                <a:effectLst/>
                <a:latin typeface="Arial" panose="020B0604020202020204" pitchFamily="34" charset="0"/>
              </a:rPr>
              <a:t> are applied for more accurate forecasting compared to traditional methods.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Model performance is evaluated using </a:t>
            </a:r>
            <a:r>
              <a:rPr kumimoji="0" lang="en-US" altLang="en-US" sz="1800" b="1" i="0" u="none" strike="noStrike" cap="none" normalizeH="0" baseline="0" dirty="0">
                <a:ln>
                  <a:noFill/>
                </a:ln>
                <a:solidFill>
                  <a:schemeClr val="tx1"/>
                </a:solidFill>
                <a:effectLst/>
                <a:latin typeface="Arial" panose="020B0604020202020204" pitchFamily="34" charset="0"/>
              </a:rPr>
              <a:t>error metrics</a:t>
            </a:r>
            <a:r>
              <a:rPr kumimoji="0" lang="en-US" altLang="en-US" sz="1800" b="0" i="0" u="none" strike="noStrike" cap="none" normalizeH="0" baseline="0" dirty="0">
                <a:ln>
                  <a:noFill/>
                </a:ln>
                <a:solidFill>
                  <a:schemeClr val="tx1"/>
                </a:solidFill>
                <a:effectLst/>
                <a:latin typeface="Arial" panose="020B0604020202020204" pitchFamily="34" charset="0"/>
              </a:rPr>
              <a:t> including RMSE, MAE, and MSE to determine prediction accuracy.</a:t>
            </a:r>
          </a:p>
        </p:txBody>
      </p:sp>
    </p:spTree>
    <p:extLst>
      <p:ext uri="{BB962C8B-B14F-4D97-AF65-F5344CB8AC3E}">
        <p14:creationId xmlns:p14="http://schemas.microsoft.com/office/powerpoint/2010/main" val="123742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79162-49AF-7C5F-6506-A34739B517E3}"/>
              </a:ext>
            </a:extLst>
          </p:cNvPr>
          <p:cNvSpPr>
            <a:spLocks noGrp="1"/>
          </p:cNvSpPr>
          <p:nvPr>
            <p:ph type="title"/>
          </p:nvPr>
        </p:nvSpPr>
        <p:spPr/>
        <p:txBody>
          <a:bodyPr/>
          <a:lstStyle/>
          <a:p>
            <a:r>
              <a:rPr lang="en-IN" dirty="0"/>
              <a:t>Dataset Description</a:t>
            </a:r>
          </a:p>
        </p:txBody>
      </p:sp>
      <p:sp>
        <p:nvSpPr>
          <p:cNvPr id="4" name="Rectangle 1">
            <a:extLst>
              <a:ext uri="{FF2B5EF4-FFF2-40B4-BE49-F238E27FC236}">
                <a16:creationId xmlns:a16="http://schemas.microsoft.com/office/drawing/2014/main" id="{B11BFBCE-936B-03F0-0220-74B3BA8280FE}"/>
              </a:ext>
            </a:extLst>
          </p:cNvPr>
          <p:cNvSpPr>
            <a:spLocks noGrp="1" noChangeArrowheads="1"/>
          </p:cNvSpPr>
          <p:nvPr>
            <p:ph idx="1"/>
          </p:nvPr>
        </p:nvSpPr>
        <p:spPr bwMode="auto">
          <a:xfrm>
            <a:off x="1097280" y="1864990"/>
            <a:ext cx="884313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Source:</a:t>
            </a:r>
            <a:r>
              <a:rPr kumimoji="0" lang="en-US" altLang="en-US" sz="1800" b="0" i="0" u="none" strike="noStrike" cap="none" normalizeH="0" baseline="0" dirty="0">
                <a:ln>
                  <a:noFill/>
                </a:ln>
                <a:solidFill>
                  <a:schemeClr val="tx1"/>
                </a:solidFill>
                <a:effectLst/>
                <a:latin typeface="Arial" panose="020B0604020202020204" pitchFamily="34" charset="0"/>
              </a:rPr>
              <a:t> Historical stock data was obtained from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Yahoo Finance</a:t>
            </a:r>
            <a:r>
              <a:rPr kumimoji="0" lang="en-US" altLang="en-US" sz="1800" b="0" i="0" u="none" strike="noStrike" cap="none" normalizeH="0" baseline="0" dirty="0">
                <a:ln>
                  <a:noFill/>
                </a:ln>
                <a:solidFill>
                  <a:schemeClr val="tx1"/>
                </a:solidFill>
                <a:effectLst/>
                <a:latin typeface="Arial" panose="020B0604020202020204" pitchFamily="34" charset="0"/>
              </a:rPr>
              <a:t>, a reliable platform for financial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Stock:</a:t>
            </a:r>
            <a:r>
              <a:rPr kumimoji="0" lang="en-US" altLang="en-US" sz="1800" b="0" i="0" u="none" strike="noStrike" cap="none" normalizeH="0" baseline="0" dirty="0">
                <a:ln>
                  <a:noFill/>
                </a:ln>
                <a:solidFill>
                  <a:schemeClr val="tx1"/>
                </a:solidFill>
                <a:effectLst/>
                <a:latin typeface="Arial" panose="020B0604020202020204" pitchFamily="34" charset="0"/>
              </a:rPr>
              <a:t> The dataset focuses on </a:t>
            </a:r>
            <a:r>
              <a:rPr kumimoji="0" lang="en-US" altLang="en-US" sz="1800" b="1" i="0" u="none" strike="noStrike" cap="none" normalizeH="0" baseline="0" dirty="0">
                <a:ln>
                  <a:noFill/>
                </a:ln>
                <a:solidFill>
                  <a:schemeClr val="tx1"/>
                </a:solidFill>
                <a:effectLst/>
                <a:latin typeface="Arial" panose="020B0604020202020204" pitchFamily="34" charset="0"/>
              </a:rPr>
              <a:t>Apple Inc. (AAPL)</a:t>
            </a:r>
            <a:r>
              <a:rPr kumimoji="0" lang="en-US" altLang="en-US" sz="1800" b="0" i="0" u="none" strike="noStrike" cap="none" normalizeH="0" baseline="0" dirty="0">
                <a:ln>
                  <a:noFill/>
                </a:ln>
                <a:solidFill>
                  <a:schemeClr val="tx1"/>
                </a:solidFill>
                <a:effectLst/>
                <a:latin typeface="Arial" panose="020B0604020202020204" pitchFamily="34" charset="0"/>
              </a:rPr>
              <a:t>, one of the most actively traded stocks.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Time Range:</a:t>
            </a:r>
            <a:r>
              <a:rPr kumimoji="0" lang="en-US" altLang="en-US" sz="1800" b="0" i="0" u="none" strike="noStrike" cap="none" normalizeH="0" baseline="0" dirty="0">
                <a:ln>
                  <a:noFill/>
                </a:ln>
                <a:solidFill>
                  <a:schemeClr val="tx1"/>
                </a:solidFill>
                <a:effectLst/>
                <a:latin typeface="Arial" panose="020B0604020202020204" pitchFamily="34" charset="0"/>
              </a:rPr>
              <a:t> Data spans from </a:t>
            </a:r>
            <a:r>
              <a:rPr kumimoji="0" lang="en-US" altLang="en-US" sz="1800" b="1" i="0" u="none" strike="noStrike" cap="none" normalizeH="0" baseline="0" dirty="0">
                <a:ln>
                  <a:noFill/>
                </a:ln>
                <a:solidFill>
                  <a:schemeClr val="tx1"/>
                </a:solidFill>
                <a:effectLst/>
                <a:latin typeface="Arial" panose="020B0604020202020204" pitchFamily="34" charset="0"/>
              </a:rPr>
              <a:t>January 2010 to December 2023</a:t>
            </a:r>
            <a:r>
              <a:rPr kumimoji="0" lang="en-US" altLang="en-US" sz="1800" b="0" i="0" u="none" strike="noStrike" cap="none" normalizeH="0" baseline="0" dirty="0">
                <a:ln>
                  <a:noFill/>
                </a:ln>
                <a:solidFill>
                  <a:schemeClr val="tx1"/>
                </a:solidFill>
                <a:effectLst/>
                <a:latin typeface="Arial" panose="020B0604020202020204" pitchFamily="34" charset="0"/>
              </a:rPr>
              <a:t>, providing over 13 years of stock activity.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Features:</a:t>
            </a:r>
            <a:r>
              <a:rPr kumimoji="0" lang="en-US" altLang="en-US" sz="1800" b="0" i="0" u="none" strike="noStrike" cap="none" normalizeH="0" baseline="0" dirty="0">
                <a:ln>
                  <a:noFill/>
                </a:ln>
                <a:solidFill>
                  <a:schemeClr val="tx1"/>
                </a:solidFill>
                <a:effectLst/>
                <a:latin typeface="Arial" panose="020B0604020202020204" pitchFamily="34" charset="0"/>
              </a:rPr>
              <a:t> Includes </a:t>
            </a:r>
            <a:r>
              <a:rPr kumimoji="0" lang="en-US" altLang="en-US" sz="1000" b="0" i="0" u="none" strike="noStrike" cap="none" normalizeH="0" baseline="0" dirty="0">
                <a:ln>
                  <a:noFill/>
                </a:ln>
                <a:solidFill>
                  <a:schemeClr val="tx1"/>
                </a:solidFill>
                <a:effectLst/>
                <a:latin typeface="Arial Unicode MS"/>
              </a:rPr>
              <a:t>Date</a:t>
            </a:r>
            <a:r>
              <a:rPr kumimoji="0" lang="en-US" altLang="en-US" sz="8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Open</a:t>
            </a:r>
            <a:r>
              <a:rPr kumimoji="0" lang="en-US" altLang="en-US" sz="8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High</a:t>
            </a:r>
            <a:r>
              <a:rPr kumimoji="0" lang="en-US" altLang="en-US" sz="8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Low</a:t>
            </a:r>
            <a:r>
              <a:rPr kumimoji="0" lang="en-US" altLang="en-US" sz="8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Close</a:t>
            </a:r>
            <a:r>
              <a:rPr kumimoji="0" lang="en-US" altLang="en-US" sz="8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Adj Close</a:t>
            </a:r>
            <a:r>
              <a:rPr kumimoji="0" lang="en-US" altLang="en-US" sz="800" b="0" i="0" u="none" strike="noStrike" cap="none" normalizeH="0" baseline="0" dirty="0">
                <a:ln>
                  <a:noFill/>
                </a:ln>
                <a:solidFill>
                  <a:schemeClr val="tx1"/>
                </a:solidFill>
                <a:effectLst/>
              </a:rPr>
              <a:t>, and </a:t>
            </a:r>
            <a:r>
              <a:rPr kumimoji="0" lang="en-US" altLang="en-US" sz="1000" b="0" i="0" u="none" strike="noStrike" cap="none" normalizeH="0" baseline="0" dirty="0">
                <a:ln>
                  <a:noFill/>
                </a:ln>
                <a:solidFill>
                  <a:schemeClr val="tx1"/>
                </a:solidFill>
                <a:effectLst/>
                <a:latin typeface="Arial Unicode MS"/>
              </a:rPr>
              <a:t>Volume</a:t>
            </a:r>
            <a:r>
              <a:rPr kumimoji="0" lang="en-US" altLang="en-US" sz="800" b="0" i="0" u="none" strike="noStrike" cap="none" normalizeH="0" baseline="0" dirty="0">
                <a:ln>
                  <a:noFill/>
                </a:ln>
                <a:solidFill>
                  <a:schemeClr val="tx1"/>
                </a:solidFill>
                <a:effectLst/>
              </a:rPr>
              <a:t>, capturing daily market details.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Frequency:</a:t>
            </a:r>
            <a:r>
              <a:rPr kumimoji="0" lang="en-US" altLang="en-US" sz="1800" b="0" i="0" u="none" strike="noStrike" cap="none" normalizeH="0" baseline="0" dirty="0">
                <a:ln>
                  <a:noFill/>
                </a:ln>
                <a:solidFill>
                  <a:schemeClr val="tx1"/>
                </a:solidFill>
                <a:effectLst/>
                <a:latin typeface="Arial" panose="020B0604020202020204" pitchFamily="34" charset="0"/>
              </a:rPr>
              <a:t> The data is recorded at a </a:t>
            </a:r>
            <a:r>
              <a:rPr kumimoji="0" lang="en-US" altLang="en-US" sz="1800" b="1" i="0" u="none" strike="noStrike" cap="none" normalizeH="0" baseline="0" dirty="0">
                <a:ln>
                  <a:noFill/>
                </a:ln>
                <a:solidFill>
                  <a:schemeClr val="tx1"/>
                </a:solidFill>
                <a:effectLst/>
                <a:latin typeface="Arial" panose="020B0604020202020204" pitchFamily="34" charset="0"/>
              </a:rPr>
              <a:t>daily interval</a:t>
            </a:r>
            <a:r>
              <a:rPr kumimoji="0" lang="en-US" altLang="en-US" sz="1800" b="0" i="0" u="none" strike="noStrike" cap="none" normalizeH="0" baseline="0" dirty="0">
                <a:ln>
                  <a:noFill/>
                </a:ln>
                <a:solidFill>
                  <a:schemeClr val="tx1"/>
                </a:solidFill>
                <a:effectLst/>
                <a:latin typeface="Arial" panose="020B0604020202020204" pitchFamily="34" charset="0"/>
              </a:rPr>
              <a:t>, suitable for training time-series forecasting 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0555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43E2-97F7-8696-DB15-8658EDA9A98E}"/>
              </a:ext>
            </a:extLst>
          </p:cNvPr>
          <p:cNvSpPr>
            <a:spLocks noGrp="1"/>
          </p:cNvSpPr>
          <p:nvPr>
            <p:ph type="title"/>
          </p:nvPr>
        </p:nvSpPr>
        <p:spPr/>
        <p:txBody>
          <a:bodyPr/>
          <a:lstStyle/>
          <a:p>
            <a:r>
              <a:rPr lang="en-IN" dirty="0"/>
              <a:t>Data Preprocessing</a:t>
            </a:r>
          </a:p>
        </p:txBody>
      </p:sp>
      <p:sp>
        <p:nvSpPr>
          <p:cNvPr id="4" name="Rectangle 1">
            <a:extLst>
              <a:ext uri="{FF2B5EF4-FFF2-40B4-BE49-F238E27FC236}">
                <a16:creationId xmlns:a16="http://schemas.microsoft.com/office/drawing/2014/main" id="{54CB49A6-4BE8-9D07-D720-7FDCA43E4592}"/>
              </a:ext>
            </a:extLst>
          </p:cNvPr>
          <p:cNvSpPr>
            <a:spLocks noGrp="1" noChangeArrowheads="1"/>
          </p:cNvSpPr>
          <p:nvPr>
            <p:ph idx="1"/>
          </p:nvPr>
        </p:nvSpPr>
        <p:spPr bwMode="auto">
          <a:xfrm>
            <a:off x="1097279" y="2141989"/>
            <a:ext cx="1005839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Handling Missing Values:</a:t>
            </a:r>
            <a:r>
              <a:rPr kumimoji="0" lang="en-US" altLang="en-US" sz="1800" b="0" i="0" u="none" strike="noStrike" cap="none" normalizeH="0" baseline="0" dirty="0">
                <a:ln>
                  <a:noFill/>
                </a:ln>
                <a:solidFill>
                  <a:schemeClr val="tx1"/>
                </a:solidFill>
                <a:effectLst/>
                <a:latin typeface="Arial" panose="020B0604020202020204" pitchFamily="34" charset="0"/>
              </a:rPr>
              <a:t> Any missing data entries in the dataset were handled using the </a:t>
            </a:r>
            <a:r>
              <a:rPr kumimoji="0" lang="en-US" altLang="en-US" sz="1800" b="1" i="0" u="none" strike="noStrike" cap="none" normalizeH="0" baseline="0" dirty="0">
                <a:ln>
                  <a:noFill/>
                </a:ln>
                <a:solidFill>
                  <a:schemeClr val="tx1"/>
                </a:solidFill>
                <a:effectLst/>
                <a:latin typeface="Arial" panose="020B0604020202020204" pitchFamily="34" charset="0"/>
              </a:rPr>
              <a:t>forward-fill method</a:t>
            </a:r>
            <a:r>
              <a:rPr kumimoji="0" lang="en-US" altLang="en-US" sz="1800" b="0" i="0" u="none" strike="noStrike" cap="none" normalizeH="0" baseline="0" dirty="0">
                <a:ln>
                  <a:noFill/>
                </a:ln>
                <a:solidFill>
                  <a:schemeClr val="tx1"/>
                </a:solidFill>
                <a:effectLst/>
                <a:latin typeface="Arial" panose="020B0604020202020204" pitchFamily="34" charset="0"/>
              </a:rPr>
              <a:t>, ensuring continuity in the time series without introducing noise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Feature Selection:</a:t>
            </a:r>
            <a:r>
              <a:rPr kumimoji="0" lang="en-US" altLang="en-US" sz="1800" b="0" i="0" u="none" strike="noStrike" cap="none" normalizeH="0" baseline="0" dirty="0">
                <a:ln>
                  <a:noFill/>
                </a:ln>
                <a:solidFill>
                  <a:schemeClr val="tx1"/>
                </a:solidFill>
                <a:effectLst/>
                <a:latin typeface="Arial" panose="020B0604020202020204" pitchFamily="34" charset="0"/>
              </a:rPr>
              <a:t> For univariate prediction, only the </a:t>
            </a:r>
            <a:r>
              <a:rPr kumimoji="0" lang="en-US" altLang="en-US" sz="1800" b="1" i="0" u="none" strike="noStrike" cap="none" normalizeH="0" baseline="0" dirty="0">
                <a:ln>
                  <a:noFill/>
                </a:ln>
                <a:solidFill>
                  <a:schemeClr val="tx1"/>
                </a:solidFill>
                <a:effectLst/>
                <a:latin typeface="Arial" panose="020B0604020202020204" pitchFamily="34" charset="0"/>
              </a:rPr>
              <a:t>‘Close’</a:t>
            </a:r>
            <a:r>
              <a:rPr kumimoji="0" lang="en-US" altLang="en-US" sz="1800" b="0" i="0" u="none" strike="noStrike" cap="none" normalizeH="0" baseline="0" dirty="0">
                <a:ln>
                  <a:noFill/>
                </a:ln>
                <a:solidFill>
                  <a:schemeClr val="tx1"/>
                </a:solidFill>
                <a:effectLst/>
                <a:latin typeface="Arial" panose="020B0604020202020204" pitchFamily="34" charset="0"/>
              </a:rPr>
              <a:t> price was selected as the target feature, simplifying the modeling process.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Scaling:</a:t>
            </a:r>
            <a:r>
              <a:rPr kumimoji="0" lang="en-US" altLang="en-US" sz="1800" b="0" i="0" u="none" strike="noStrike" cap="none" normalizeH="0" baseline="0" dirty="0">
                <a:ln>
                  <a:noFill/>
                </a:ln>
                <a:solidFill>
                  <a:schemeClr val="tx1"/>
                </a:solidFill>
                <a:effectLst/>
                <a:latin typeface="Arial" panose="020B0604020202020204" pitchFamily="34" charset="0"/>
              </a:rPr>
              <a:t> The selected data was normalized using </a:t>
            </a:r>
            <a:r>
              <a:rPr kumimoji="0" lang="en-US" altLang="en-US" sz="1800" b="1" i="0" u="none" strike="noStrike" cap="none" normalizeH="0" baseline="0" dirty="0">
                <a:ln>
                  <a:noFill/>
                </a:ln>
                <a:solidFill>
                  <a:schemeClr val="tx1"/>
                </a:solidFill>
                <a:effectLst/>
                <a:latin typeface="Arial" panose="020B0604020202020204" pitchFamily="34" charset="0"/>
              </a:rPr>
              <a:t>Min </a:t>
            </a:r>
            <a:r>
              <a:rPr kumimoji="0" lang="en-US" altLang="en-US" sz="1800" b="1" i="0" u="none" strike="noStrike" cap="none" normalizeH="0" baseline="0" dirty="0" err="1">
                <a:ln>
                  <a:noFill/>
                </a:ln>
                <a:solidFill>
                  <a:schemeClr val="tx1"/>
                </a:solidFill>
                <a:effectLst/>
                <a:latin typeface="Arial" panose="020B0604020202020204" pitchFamily="34" charset="0"/>
              </a:rPr>
              <a:t>MaxScaler</a:t>
            </a:r>
            <a:r>
              <a:rPr kumimoji="0" lang="en-US" altLang="en-US" sz="1800" b="0" i="0" u="none" strike="noStrike" cap="none" normalizeH="0" baseline="0" dirty="0">
                <a:ln>
                  <a:noFill/>
                </a:ln>
                <a:solidFill>
                  <a:schemeClr val="tx1"/>
                </a:solidFill>
                <a:effectLst/>
                <a:latin typeface="Arial" panose="020B0604020202020204" pitchFamily="34" charset="0"/>
              </a:rPr>
              <a:t>, scaling values to a range between 0 and 1 to improve model convergence.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Windowing:</a:t>
            </a:r>
            <a:r>
              <a:rPr kumimoji="0" lang="en-US" altLang="en-US" sz="1800" b="0" i="0" u="none" strike="noStrike" cap="none" normalizeH="0" baseline="0" dirty="0">
                <a:ln>
                  <a:noFill/>
                </a:ln>
                <a:solidFill>
                  <a:schemeClr val="tx1"/>
                </a:solidFill>
                <a:effectLst/>
                <a:latin typeface="Arial" panose="020B0604020202020204" pitchFamily="34" charset="0"/>
              </a:rPr>
              <a:t> A </a:t>
            </a:r>
            <a:r>
              <a:rPr kumimoji="0" lang="en-US" altLang="en-US" sz="1800" b="1" i="0" u="none" strike="noStrike" cap="none" normalizeH="0" baseline="0" dirty="0">
                <a:ln>
                  <a:noFill/>
                </a:ln>
                <a:solidFill>
                  <a:schemeClr val="tx1"/>
                </a:solidFill>
                <a:effectLst/>
                <a:latin typeface="Arial" panose="020B0604020202020204" pitchFamily="34" charset="0"/>
              </a:rPr>
              <a:t>sliding window</a:t>
            </a:r>
            <a:r>
              <a:rPr kumimoji="0" lang="en-US" altLang="en-US" sz="1800" b="0" i="0" u="none" strike="noStrike" cap="none" normalizeH="0" baseline="0" dirty="0">
                <a:ln>
                  <a:noFill/>
                </a:ln>
                <a:solidFill>
                  <a:schemeClr val="tx1"/>
                </a:solidFill>
                <a:effectLst/>
                <a:latin typeface="Arial" panose="020B0604020202020204" pitchFamily="34" charset="0"/>
              </a:rPr>
              <a:t> approach was used, creating input sequences of 60 days to predict the next day's price.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Formatting:</a:t>
            </a:r>
            <a:r>
              <a:rPr kumimoji="0" lang="en-US" altLang="en-US" sz="1800" b="0" i="0" u="none" strike="noStrike" cap="none" normalizeH="0" baseline="0" dirty="0">
                <a:ln>
                  <a:noFill/>
                </a:ln>
                <a:solidFill>
                  <a:schemeClr val="tx1"/>
                </a:solidFill>
                <a:effectLst/>
                <a:latin typeface="Arial" panose="020B0604020202020204" pitchFamily="34" charset="0"/>
              </a:rPr>
              <a:t> The sequences were reshaped to match </a:t>
            </a:r>
            <a:r>
              <a:rPr kumimoji="0" lang="en-US" altLang="en-US" sz="1800" b="1" i="0" u="none" strike="noStrike" cap="none" normalizeH="0" baseline="0" dirty="0">
                <a:ln>
                  <a:noFill/>
                </a:ln>
                <a:solidFill>
                  <a:schemeClr val="tx1"/>
                </a:solidFill>
                <a:effectLst/>
                <a:latin typeface="Arial" panose="020B0604020202020204" pitchFamily="34" charset="0"/>
              </a:rPr>
              <a:t>LSTM input format</a:t>
            </a:r>
            <a:r>
              <a:rPr lang="en-US" altLang="en-US" sz="1800" dirty="0">
                <a:solidFill>
                  <a:schemeClr val="tx1"/>
                </a:solidFill>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3287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7B5DB-3061-FA3C-4CDB-0C48CCCD57A8}"/>
              </a:ext>
            </a:extLst>
          </p:cNvPr>
          <p:cNvSpPr>
            <a:spLocks noGrp="1"/>
          </p:cNvSpPr>
          <p:nvPr>
            <p:ph type="title"/>
          </p:nvPr>
        </p:nvSpPr>
        <p:spPr/>
        <p:txBody>
          <a:bodyPr/>
          <a:lstStyle/>
          <a:p>
            <a:r>
              <a:rPr lang="en-IN" dirty="0"/>
              <a:t>Training Details</a:t>
            </a:r>
          </a:p>
        </p:txBody>
      </p:sp>
      <p:sp>
        <p:nvSpPr>
          <p:cNvPr id="4" name="Rectangle 1">
            <a:extLst>
              <a:ext uri="{FF2B5EF4-FFF2-40B4-BE49-F238E27FC236}">
                <a16:creationId xmlns:a16="http://schemas.microsoft.com/office/drawing/2014/main" id="{F697AF13-E080-B8F4-259B-C50A84733449}"/>
              </a:ext>
            </a:extLst>
          </p:cNvPr>
          <p:cNvSpPr>
            <a:spLocks noGrp="1" noChangeArrowheads="1"/>
          </p:cNvSpPr>
          <p:nvPr>
            <p:ph idx="1"/>
          </p:nvPr>
        </p:nvSpPr>
        <p:spPr bwMode="auto">
          <a:xfrm>
            <a:off x="1097280" y="2003488"/>
            <a:ext cx="10058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Train/Test Split (80/20)</a:t>
            </a:r>
            <a:r>
              <a:rPr kumimoji="0" lang="en-US" altLang="en-US" sz="1800" b="0" i="0" u="none" strike="noStrike" cap="none" normalizeH="0" baseline="0" dirty="0">
                <a:ln>
                  <a:noFill/>
                </a:ln>
                <a:solidFill>
                  <a:schemeClr val="tx1"/>
                </a:solidFill>
                <a:effectLst/>
                <a:latin typeface="Arial" panose="020B0604020202020204" pitchFamily="34" charset="0"/>
              </a:rPr>
              <a:t>: You are splitting the data into 80% for training and 20% for testing. This is a common practice to ensure that the model has enough data to learn from while also leaving a portion to evaluate its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Epochs (50–100)</a:t>
            </a:r>
            <a:r>
              <a:rPr kumimoji="0" lang="en-US" altLang="en-US" sz="1800" b="0" i="0" u="none" strike="noStrike" cap="none" normalizeH="0" baseline="0" dirty="0">
                <a:ln>
                  <a:noFill/>
                </a:ln>
                <a:solidFill>
                  <a:schemeClr val="tx1"/>
                </a:solidFill>
                <a:effectLst/>
                <a:latin typeface="Arial" panose="020B0604020202020204" pitchFamily="34" charset="0"/>
              </a:rPr>
              <a:t>: You will train the model for between 50 to 100 epochs. This allows for enough learning but ensures you're not overfitting by training too long.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Batch Size (32)</a:t>
            </a:r>
            <a:r>
              <a:rPr kumimoji="0" lang="en-US" altLang="en-US" sz="1800" b="0" i="0" u="none" strike="noStrike" cap="none" normalizeH="0" baseline="0" dirty="0">
                <a:ln>
                  <a:noFill/>
                </a:ln>
                <a:solidFill>
                  <a:schemeClr val="tx1"/>
                </a:solidFill>
                <a:effectLst/>
                <a:latin typeface="Arial" panose="020B0604020202020204" pitchFamily="34" charset="0"/>
              </a:rPr>
              <a:t>: You’re using a batch size of 32. This means the model will update weights after processing 32 samples in one go. It's a good trade-off between memory efficiency and training time.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Early Stopping</a:t>
            </a:r>
            <a:r>
              <a:rPr kumimoji="0" lang="en-US" altLang="en-US" sz="1800" b="0" i="0" u="none" strike="noStrike" cap="none" normalizeH="0" baseline="0" dirty="0">
                <a:ln>
                  <a:noFill/>
                </a:ln>
                <a:solidFill>
                  <a:schemeClr val="tx1"/>
                </a:solidFill>
                <a:effectLst/>
                <a:latin typeface="Arial" panose="020B0604020202020204" pitchFamily="34" charset="0"/>
              </a:rPr>
              <a:t>: You have early stopping enabled to monitor the model's validation loss (or another metric). If the model's performance on the validation set stops improving (or starts to deteriorate) over a set number of epochs, training will stop early to avoid overfitting.</a:t>
            </a:r>
          </a:p>
        </p:txBody>
      </p:sp>
    </p:spTree>
    <p:extLst>
      <p:ext uri="{BB962C8B-B14F-4D97-AF65-F5344CB8AC3E}">
        <p14:creationId xmlns:p14="http://schemas.microsoft.com/office/powerpoint/2010/main" val="775485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0B36-259D-03CF-067A-EFF1E004F139}"/>
              </a:ext>
            </a:extLst>
          </p:cNvPr>
          <p:cNvSpPr>
            <a:spLocks noGrp="1"/>
          </p:cNvSpPr>
          <p:nvPr>
            <p:ph type="title"/>
          </p:nvPr>
        </p:nvSpPr>
        <p:spPr>
          <a:xfrm>
            <a:off x="1097280" y="286603"/>
            <a:ext cx="10058400" cy="1439039"/>
          </a:xfrm>
        </p:spPr>
        <p:txBody>
          <a:bodyPr/>
          <a:lstStyle/>
          <a:p>
            <a:r>
              <a:rPr lang="en-IN" dirty="0"/>
              <a:t>Evaluation Metrics</a:t>
            </a:r>
          </a:p>
        </p:txBody>
      </p:sp>
      <p:sp>
        <p:nvSpPr>
          <p:cNvPr id="4" name="Rectangle 1">
            <a:extLst>
              <a:ext uri="{FF2B5EF4-FFF2-40B4-BE49-F238E27FC236}">
                <a16:creationId xmlns:a16="http://schemas.microsoft.com/office/drawing/2014/main" id="{663249CE-7E53-8CCF-3934-77AF2B0DF4D4}"/>
              </a:ext>
            </a:extLst>
          </p:cNvPr>
          <p:cNvSpPr>
            <a:spLocks noGrp="1" noChangeArrowheads="1"/>
          </p:cNvSpPr>
          <p:nvPr>
            <p:ph idx="1"/>
          </p:nvPr>
        </p:nvSpPr>
        <p:spPr bwMode="auto">
          <a:xfrm>
            <a:off x="1066800" y="1864141"/>
            <a:ext cx="10058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MSE (Mean Squared Error)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Formula: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MSE=1n∑i=1n(</a:t>
            </a:r>
            <a:r>
              <a:rPr kumimoji="0" lang="en-US" altLang="en-US" sz="1800" b="0" i="0" u="none" strike="noStrike" cap="none" normalizeH="0" baseline="0" dirty="0" err="1">
                <a:ln>
                  <a:noFill/>
                </a:ln>
                <a:solidFill>
                  <a:schemeClr val="tx1"/>
                </a:solidFill>
                <a:effectLst/>
                <a:latin typeface="Arial" panose="020B0604020202020204" pitchFamily="34" charset="0"/>
              </a:rPr>
              <a:t>yi−y^i</a:t>
            </a:r>
            <a:r>
              <a:rPr kumimoji="0" lang="en-US" altLang="en-US" sz="1800" b="0" i="0" u="none" strike="noStrike" cap="none" normalizeH="0" baseline="0" dirty="0">
                <a:ln>
                  <a:noFill/>
                </a:ln>
                <a:solidFill>
                  <a:schemeClr val="tx1"/>
                </a:solidFill>
                <a:effectLst/>
                <a:latin typeface="Arial" panose="020B0604020202020204" pitchFamily="34" charset="0"/>
              </a:rPr>
              <a:t>)2MSE = \frac{1}{n} \sum_{</a:t>
            </a:r>
            <a:r>
              <a:rPr kumimoji="0" lang="en-US" altLang="en-US" sz="1800" b="0" i="0" u="none" strike="noStrike" cap="none" normalizeH="0" baseline="0" dirty="0" err="1">
                <a:ln>
                  <a:noFill/>
                </a:ln>
                <a:solidFill>
                  <a:schemeClr val="tx1"/>
                </a:solidFill>
                <a:effectLst/>
                <a:latin typeface="Arial" panose="020B0604020202020204" pitchFamily="34" charset="0"/>
              </a:rPr>
              <a:t>i</a:t>
            </a:r>
            <a:r>
              <a:rPr kumimoji="0" lang="en-US" altLang="en-US" sz="1800" b="0" i="0" u="none" strike="noStrike" cap="none" normalizeH="0" baseline="0" dirty="0">
                <a:ln>
                  <a:noFill/>
                </a:ln>
                <a:solidFill>
                  <a:schemeClr val="tx1"/>
                </a:solidFill>
                <a:effectLst/>
                <a:latin typeface="Arial" panose="020B0604020202020204" pitchFamily="34" charset="0"/>
              </a:rPr>
              <a:t>=1}^{n} (</a:t>
            </a:r>
            <a:r>
              <a:rPr kumimoji="0" lang="en-US" altLang="en-US" sz="1800" b="0" i="0" u="none" strike="noStrike" cap="none" normalizeH="0" baseline="0" dirty="0" err="1">
                <a:ln>
                  <a:noFill/>
                </a:ln>
                <a:solidFill>
                  <a:schemeClr val="tx1"/>
                </a:solidFill>
                <a:effectLst/>
                <a:latin typeface="Arial" panose="020B0604020202020204" pitchFamily="34" charset="0"/>
              </a:rPr>
              <a:t>y_i</a:t>
            </a:r>
            <a:r>
              <a:rPr kumimoji="0" lang="en-US" altLang="en-US" sz="1800" b="0" i="0" u="none" strike="noStrike" cap="none" normalizeH="0" baseline="0" dirty="0">
                <a:ln>
                  <a:noFill/>
                </a:ln>
                <a:solidFill>
                  <a:schemeClr val="tx1"/>
                </a:solidFill>
                <a:effectLst/>
                <a:latin typeface="Arial" panose="020B0604020202020204" pitchFamily="34" charset="0"/>
              </a:rPr>
              <a:t> - \hat{y}_</a:t>
            </a:r>
            <a:r>
              <a:rPr kumimoji="0" lang="en-US" altLang="en-US" sz="1800" b="0" i="0" u="none" strike="noStrike" cap="none" normalizeH="0" baseline="0" dirty="0" err="1">
                <a:ln>
                  <a:noFill/>
                </a:ln>
                <a:solidFill>
                  <a:schemeClr val="tx1"/>
                </a:solidFill>
                <a:effectLst/>
                <a:latin typeface="Arial" panose="020B0604020202020204" pitchFamily="34" charset="0"/>
              </a:rPr>
              <a:t>i</a:t>
            </a:r>
            <a:r>
              <a:rPr kumimoji="0" lang="en-US" altLang="en-US" sz="1800" b="0" i="0" u="none" strike="noStrike" cap="none" normalizeH="0" baseline="0" dirty="0">
                <a:ln>
                  <a:noFill/>
                </a:ln>
                <a:solidFill>
                  <a:schemeClr val="tx1"/>
                </a:solidFill>
                <a:effectLst/>
                <a:latin typeface="Arial" panose="020B0604020202020204" pitchFamily="34" charset="0"/>
              </a:rPr>
              <a:t>)^2MSE=n1​</a:t>
            </a:r>
            <a:r>
              <a:rPr kumimoji="0" lang="en-US" altLang="en-US" sz="1800" b="0" i="0" u="none" strike="noStrike" cap="none" normalizeH="0" baseline="0" dirty="0" err="1">
                <a:ln>
                  <a:noFill/>
                </a:ln>
                <a:solidFill>
                  <a:schemeClr val="tx1"/>
                </a:solidFill>
                <a:effectLst/>
                <a:latin typeface="Arial" panose="020B0604020202020204" pitchFamily="34" charset="0"/>
              </a:rPr>
              <a:t>i</a:t>
            </a:r>
            <a:r>
              <a:rPr kumimoji="0" lang="en-US" altLang="en-US" sz="1800" b="0" i="0" u="none" strike="noStrike" cap="none" normalizeH="0" baseline="0" dirty="0">
                <a:ln>
                  <a:noFill/>
                </a:ln>
                <a:solidFill>
                  <a:schemeClr val="tx1"/>
                </a:solidFill>
                <a:effectLst/>
                <a:latin typeface="Arial" panose="020B0604020202020204" pitchFamily="34" charset="0"/>
              </a:rPr>
              <a:t>=1∑n​(</a:t>
            </a:r>
            <a:r>
              <a:rPr kumimoji="0" lang="en-US" altLang="en-US" sz="1800" b="0" i="0" u="none" strike="noStrike" cap="none" normalizeH="0" baseline="0" dirty="0" err="1">
                <a:ln>
                  <a:noFill/>
                </a:ln>
                <a:solidFill>
                  <a:schemeClr val="tx1"/>
                </a:solidFill>
                <a:effectLst/>
                <a:latin typeface="Arial" panose="020B0604020202020204" pitchFamily="34" charset="0"/>
              </a:rPr>
              <a:t>yi</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err="1">
                <a:ln>
                  <a:noFill/>
                </a:ln>
                <a:solidFill>
                  <a:schemeClr val="tx1"/>
                </a:solidFill>
                <a:effectLst/>
                <a:latin typeface="Arial" panose="020B0604020202020204" pitchFamily="34" charset="0"/>
              </a:rPr>
              <a:t>i</a:t>
            </a:r>
            <a:r>
              <a:rPr kumimoji="0" lang="en-US" altLang="en-US" sz="1800" b="0" i="0" u="none" strike="noStrike" cap="none" normalizeH="0" baseline="0" dirty="0">
                <a:ln>
                  <a:noFill/>
                </a:ln>
                <a:solidFill>
                  <a:schemeClr val="tx1"/>
                </a:solidFill>
                <a:effectLst/>
                <a:latin typeface="Arial" panose="020B0604020202020204" pitchFamily="34" charset="0"/>
              </a:rPr>
              <a:t>​)2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MSE penalizes larger errors more heavily, as it squares the difference between the actual and predicted values. It's a common metric for regression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Interpretation</a:t>
            </a:r>
            <a:r>
              <a:rPr kumimoji="0" lang="en-US" altLang="en-US" sz="1800" b="0" i="0" u="none" strike="noStrike" cap="none" normalizeH="0" baseline="0" dirty="0">
                <a:ln>
                  <a:noFill/>
                </a:ln>
                <a:solidFill>
                  <a:schemeClr val="tx1"/>
                </a:solidFill>
                <a:effectLst/>
                <a:latin typeface="Arial" panose="020B0604020202020204" pitchFamily="34" charset="0"/>
              </a:rPr>
              <a:t>: A lower MSE indicates better model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RMSE (Root Mean Squared Error)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Formula: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RMSE=MSERMSE = \sqrt{MSE}RMSE=MSE​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RMSE gives a measure of the average error magnitude in the original units of the target variable, making it easier to interpret compared to MSE.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Interpretation</a:t>
            </a:r>
            <a:r>
              <a:rPr kumimoji="0" lang="en-US" altLang="en-US" sz="1800" b="0" i="0" u="none" strike="noStrike" cap="none" normalizeH="0" baseline="0" dirty="0">
                <a:ln>
                  <a:noFill/>
                </a:ln>
                <a:solidFill>
                  <a:schemeClr val="tx1"/>
                </a:solidFill>
                <a:effectLst/>
                <a:latin typeface="Arial" panose="020B0604020202020204" pitchFamily="34" charset="0"/>
              </a:rPr>
              <a:t>: A lower RMSE suggests better predictive accuracy, and it is typically more interpretable than MSE because it has the same units as the target variable.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661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B4639AAD-6303-1955-DA95-DC644B7A8130}"/>
              </a:ext>
            </a:extLst>
          </p:cNvPr>
          <p:cNvSpPr>
            <a:spLocks noGrp="1" noChangeArrowheads="1"/>
          </p:cNvSpPr>
          <p:nvPr>
            <p:ph idx="1"/>
          </p:nvPr>
        </p:nvSpPr>
        <p:spPr bwMode="auto">
          <a:xfrm>
            <a:off x="1096962" y="1449437"/>
            <a:ext cx="1009214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MAE (Mean Absolute Error)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Formula: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MAE=1n∑i=1n∣yi−y^i∣MAE = \frac{1}{n} \sum_{</a:t>
            </a:r>
            <a:r>
              <a:rPr kumimoji="0" lang="en-US" altLang="en-US" sz="1800" b="0" i="0" u="none" strike="noStrike" cap="none" normalizeH="0" baseline="0" dirty="0" err="1">
                <a:ln>
                  <a:noFill/>
                </a:ln>
                <a:solidFill>
                  <a:schemeClr val="tx1"/>
                </a:solidFill>
                <a:effectLst/>
                <a:latin typeface="Arial" panose="020B0604020202020204" pitchFamily="34" charset="0"/>
              </a:rPr>
              <a:t>i</a:t>
            </a:r>
            <a:r>
              <a:rPr kumimoji="0" lang="en-US" altLang="en-US" sz="1800" b="0" i="0" u="none" strike="noStrike" cap="none" normalizeH="0" baseline="0" dirty="0">
                <a:ln>
                  <a:noFill/>
                </a:ln>
                <a:solidFill>
                  <a:schemeClr val="tx1"/>
                </a:solidFill>
                <a:effectLst/>
                <a:latin typeface="Arial" panose="020B0604020202020204" pitchFamily="34" charset="0"/>
              </a:rPr>
              <a:t>=1}^{n} |</a:t>
            </a:r>
            <a:r>
              <a:rPr kumimoji="0" lang="en-US" altLang="en-US" sz="1800" b="0" i="0" u="none" strike="noStrike" cap="none" normalizeH="0" baseline="0" dirty="0" err="1">
                <a:ln>
                  <a:noFill/>
                </a:ln>
                <a:solidFill>
                  <a:schemeClr val="tx1"/>
                </a:solidFill>
                <a:effectLst/>
                <a:latin typeface="Arial" panose="020B0604020202020204" pitchFamily="34" charset="0"/>
              </a:rPr>
              <a:t>y_i</a:t>
            </a:r>
            <a:r>
              <a:rPr kumimoji="0" lang="en-US" altLang="en-US" sz="1800" b="0" i="0" u="none" strike="noStrike" cap="none" normalizeH="0" baseline="0" dirty="0">
                <a:ln>
                  <a:noFill/>
                </a:ln>
                <a:solidFill>
                  <a:schemeClr val="tx1"/>
                </a:solidFill>
                <a:effectLst/>
                <a:latin typeface="Arial" panose="020B0604020202020204" pitchFamily="34" charset="0"/>
              </a:rPr>
              <a:t> - \hat{y}_</a:t>
            </a:r>
            <a:r>
              <a:rPr kumimoji="0" lang="en-US" altLang="en-US" sz="1800" b="0" i="0" u="none" strike="noStrike" cap="none" normalizeH="0" baseline="0" dirty="0" err="1">
                <a:ln>
                  <a:noFill/>
                </a:ln>
                <a:solidFill>
                  <a:schemeClr val="tx1"/>
                </a:solidFill>
                <a:effectLst/>
                <a:latin typeface="Arial" panose="020B0604020202020204" pitchFamily="34" charset="0"/>
              </a:rPr>
              <a:t>i|MAE</a:t>
            </a:r>
            <a:r>
              <a:rPr kumimoji="0" lang="en-US" altLang="en-US" sz="1800" b="0" i="0" u="none" strike="noStrike" cap="none" normalizeH="0" baseline="0" dirty="0">
                <a:ln>
                  <a:noFill/>
                </a:ln>
                <a:solidFill>
                  <a:schemeClr val="tx1"/>
                </a:solidFill>
                <a:effectLst/>
                <a:latin typeface="Arial" panose="020B0604020202020204" pitchFamily="34" charset="0"/>
              </a:rPr>
              <a:t>=n1​</a:t>
            </a:r>
            <a:r>
              <a:rPr kumimoji="0" lang="en-US" altLang="en-US" sz="1800" b="0" i="0" u="none" strike="noStrike" cap="none" normalizeH="0" baseline="0" dirty="0" err="1">
                <a:ln>
                  <a:noFill/>
                </a:ln>
                <a:solidFill>
                  <a:schemeClr val="tx1"/>
                </a:solidFill>
                <a:effectLst/>
                <a:latin typeface="Arial" panose="020B0604020202020204" pitchFamily="34" charset="0"/>
              </a:rPr>
              <a:t>i</a:t>
            </a:r>
            <a:r>
              <a:rPr kumimoji="0" lang="en-US" altLang="en-US" sz="1800" b="0" i="0" u="none" strike="noStrike" cap="none" normalizeH="0" baseline="0" dirty="0">
                <a:ln>
                  <a:noFill/>
                </a:ln>
                <a:solidFill>
                  <a:schemeClr val="tx1"/>
                </a:solidFill>
                <a:effectLst/>
                <a:latin typeface="Arial" panose="020B0604020202020204" pitchFamily="34" charset="0"/>
              </a:rPr>
              <a:t>=1∑n​∣</a:t>
            </a:r>
            <a:r>
              <a:rPr kumimoji="0" lang="en-US" altLang="en-US" sz="1800" b="0" i="0" u="none" strike="noStrike" cap="none" normalizeH="0" baseline="0" dirty="0" err="1">
                <a:ln>
                  <a:noFill/>
                </a:ln>
                <a:solidFill>
                  <a:schemeClr val="tx1"/>
                </a:solidFill>
                <a:effectLst/>
                <a:latin typeface="Arial" panose="020B0604020202020204" pitchFamily="34" charset="0"/>
              </a:rPr>
              <a:t>yi</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err="1">
                <a:ln>
                  <a:noFill/>
                </a:ln>
                <a:solidFill>
                  <a:schemeClr val="tx1"/>
                </a:solidFill>
                <a:effectLst/>
                <a:latin typeface="Arial" panose="020B0604020202020204" pitchFamily="34" charset="0"/>
              </a:rPr>
              <a:t>i</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MAE measures the average of the absolute errors. It's more robust to outliers than MSE because it doesn't square the differences.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Interpretation</a:t>
            </a:r>
            <a:r>
              <a:rPr kumimoji="0" lang="en-US" altLang="en-US" sz="1800" b="0" i="0" u="none" strike="noStrike" cap="none" normalizeH="0" baseline="0" dirty="0">
                <a:ln>
                  <a:noFill/>
                </a:ln>
                <a:solidFill>
                  <a:schemeClr val="tx1"/>
                </a:solidFill>
                <a:effectLst/>
                <a:latin typeface="Arial" panose="020B0604020202020204" pitchFamily="34" charset="0"/>
              </a:rPr>
              <a:t>: A lower MAE indicates better model accuracy, and like RMSE, it's easier to interpret since it's in the same units as the target variable.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R² Score (Optional)</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Formula: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R2=1−∑</a:t>
            </a:r>
            <a:r>
              <a:rPr kumimoji="0" lang="en-US" altLang="en-US" sz="1800" b="0" i="0" u="none" strike="noStrike" cap="none" normalizeH="0" baseline="0" dirty="0" err="1">
                <a:ln>
                  <a:noFill/>
                </a:ln>
                <a:solidFill>
                  <a:schemeClr val="tx1"/>
                </a:solidFill>
                <a:effectLst/>
                <a:latin typeface="Arial" panose="020B0604020202020204" pitchFamily="34" charset="0"/>
              </a:rPr>
              <a:t>i</a:t>
            </a:r>
            <a:r>
              <a:rPr kumimoji="0" lang="en-US" altLang="en-US" sz="1800" b="0" i="0" u="none" strike="noStrike" cap="none" normalizeH="0" baseline="0" dirty="0">
                <a:ln>
                  <a:noFill/>
                </a:ln>
                <a:solidFill>
                  <a:schemeClr val="tx1"/>
                </a:solidFill>
                <a:effectLst/>
                <a:latin typeface="Arial" panose="020B0604020202020204" pitchFamily="34" charset="0"/>
              </a:rPr>
              <a:t>=1n(</a:t>
            </a:r>
            <a:r>
              <a:rPr kumimoji="0" lang="en-US" altLang="en-US" sz="1800" b="0" i="0" u="none" strike="noStrike" cap="none" normalizeH="0" baseline="0" dirty="0" err="1">
                <a:ln>
                  <a:noFill/>
                </a:ln>
                <a:solidFill>
                  <a:schemeClr val="tx1"/>
                </a:solidFill>
                <a:effectLst/>
                <a:latin typeface="Arial" panose="020B0604020202020204" pitchFamily="34" charset="0"/>
              </a:rPr>
              <a:t>yi−y^i</a:t>
            </a:r>
            <a:r>
              <a:rPr kumimoji="0" lang="en-US" altLang="en-US" sz="1800" b="0" i="0" u="none" strike="noStrike" cap="none" normalizeH="0" baseline="0" dirty="0">
                <a:ln>
                  <a:noFill/>
                </a:ln>
                <a:solidFill>
                  <a:schemeClr val="tx1"/>
                </a:solidFill>
                <a:effectLst/>
                <a:latin typeface="Arial" panose="020B0604020202020204" pitchFamily="34" charset="0"/>
              </a:rPr>
              <a:t>)2∑i=1n(</a:t>
            </a:r>
            <a:r>
              <a:rPr kumimoji="0" lang="en-US" altLang="en-US" sz="1800" b="0" i="0" u="none" strike="noStrike" cap="none" normalizeH="0" baseline="0" dirty="0" err="1">
                <a:ln>
                  <a:noFill/>
                </a:ln>
                <a:solidFill>
                  <a:schemeClr val="tx1"/>
                </a:solidFill>
                <a:effectLst/>
                <a:latin typeface="Arial" panose="020B0604020202020204" pitchFamily="34" charset="0"/>
              </a:rPr>
              <a:t>yi</a:t>
            </a:r>
            <a:r>
              <a:rPr kumimoji="0" lang="en-US" altLang="en-US" sz="1800" b="0" i="0" u="none" strike="noStrike" cap="none" normalizeH="0" baseline="0" dirty="0">
                <a:ln>
                  <a:noFill/>
                </a:ln>
                <a:solidFill>
                  <a:schemeClr val="tx1"/>
                </a:solidFill>
                <a:effectLst/>
                <a:latin typeface="Arial" panose="020B0604020202020204" pitchFamily="34" charset="0"/>
              </a:rPr>
              <a:t>−yˉ)2R^2 = 1 - \frac{\sum_{</a:t>
            </a:r>
            <a:r>
              <a:rPr kumimoji="0" lang="en-US" altLang="en-US" sz="1800" b="0" i="0" u="none" strike="noStrike" cap="none" normalizeH="0" baseline="0" dirty="0" err="1">
                <a:ln>
                  <a:noFill/>
                </a:ln>
                <a:solidFill>
                  <a:schemeClr val="tx1"/>
                </a:solidFill>
                <a:effectLst/>
                <a:latin typeface="Arial" panose="020B0604020202020204" pitchFamily="34" charset="0"/>
              </a:rPr>
              <a:t>i</a:t>
            </a:r>
            <a:r>
              <a:rPr kumimoji="0" lang="en-US" altLang="en-US" sz="1800" b="0" i="0" u="none" strike="noStrike" cap="none" normalizeH="0" baseline="0" dirty="0">
                <a:ln>
                  <a:noFill/>
                </a:ln>
                <a:solidFill>
                  <a:schemeClr val="tx1"/>
                </a:solidFill>
                <a:effectLst/>
                <a:latin typeface="Arial" panose="020B0604020202020204" pitchFamily="34" charset="0"/>
              </a:rPr>
              <a:t>=1}^{n} (</a:t>
            </a:r>
            <a:r>
              <a:rPr kumimoji="0" lang="en-US" altLang="en-US" sz="1800" b="0" i="0" u="none" strike="noStrike" cap="none" normalizeH="0" baseline="0" dirty="0" err="1">
                <a:ln>
                  <a:noFill/>
                </a:ln>
                <a:solidFill>
                  <a:schemeClr val="tx1"/>
                </a:solidFill>
                <a:effectLst/>
                <a:latin typeface="Arial" panose="020B0604020202020204" pitchFamily="34" charset="0"/>
              </a:rPr>
              <a:t>y_i</a:t>
            </a:r>
            <a:r>
              <a:rPr kumimoji="0" lang="en-US" altLang="en-US" sz="1800" b="0" i="0" u="none" strike="noStrike" cap="none" normalizeH="0" baseline="0" dirty="0">
                <a:ln>
                  <a:noFill/>
                </a:ln>
                <a:solidFill>
                  <a:schemeClr val="tx1"/>
                </a:solidFill>
                <a:effectLst/>
                <a:latin typeface="Arial" panose="020B0604020202020204" pitchFamily="34" charset="0"/>
              </a:rPr>
              <a:t> - \hat{y}_</a:t>
            </a:r>
            <a:r>
              <a:rPr kumimoji="0" lang="en-US" altLang="en-US" sz="1800" b="0" i="0" u="none" strike="noStrike" cap="none" normalizeH="0" baseline="0" dirty="0" err="1">
                <a:ln>
                  <a:noFill/>
                </a:ln>
                <a:solidFill>
                  <a:schemeClr val="tx1"/>
                </a:solidFill>
                <a:effectLst/>
                <a:latin typeface="Arial" panose="020B0604020202020204" pitchFamily="34" charset="0"/>
              </a:rPr>
              <a:t>i</a:t>
            </a:r>
            <a:r>
              <a:rPr kumimoji="0" lang="en-US" altLang="en-US" sz="1800" b="0" i="0" u="none" strike="noStrike" cap="none" normalizeH="0" baseline="0" dirty="0">
                <a:ln>
                  <a:noFill/>
                </a:ln>
                <a:solidFill>
                  <a:schemeClr val="tx1"/>
                </a:solidFill>
                <a:effectLst/>
                <a:latin typeface="Arial" panose="020B0604020202020204" pitchFamily="34" charset="0"/>
              </a:rPr>
              <a:t>)^2}{\sum_{</a:t>
            </a:r>
            <a:r>
              <a:rPr kumimoji="0" lang="en-US" altLang="en-US" sz="1800" b="0" i="0" u="none" strike="noStrike" cap="none" normalizeH="0" baseline="0" dirty="0" err="1">
                <a:ln>
                  <a:noFill/>
                </a:ln>
                <a:solidFill>
                  <a:schemeClr val="tx1"/>
                </a:solidFill>
                <a:effectLst/>
                <a:latin typeface="Arial" panose="020B0604020202020204" pitchFamily="34" charset="0"/>
              </a:rPr>
              <a:t>i</a:t>
            </a:r>
            <a:r>
              <a:rPr kumimoji="0" lang="en-US" altLang="en-US" sz="1800" b="0" i="0" u="none" strike="noStrike" cap="none" normalizeH="0" baseline="0" dirty="0">
                <a:ln>
                  <a:noFill/>
                </a:ln>
                <a:solidFill>
                  <a:schemeClr val="tx1"/>
                </a:solidFill>
                <a:effectLst/>
                <a:latin typeface="Arial" panose="020B0604020202020204" pitchFamily="34" charset="0"/>
              </a:rPr>
              <a:t>=1}^{n} (</a:t>
            </a:r>
            <a:r>
              <a:rPr kumimoji="0" lang="en-US" altLang="en-US" sz="1800" b="0" i="0" u="none" strike="noStrike" cap="none" normalizeH="0" baseline="0" dirty="0" err="1">
                <a:ln>
                  <a:noFill/>
                </a:ln>
                <a:solidFill>
                  <a:schemeClr val="tx1"/>
                </a:solidFill>
                <a:effectLst/>
                <a:latin typeface="Arial" panose="020B0604020202020204" pitchFamily="34" charset="0"/>
              </a:rPr>
              <a:t>y_i</a:t>
            </a:r>
            <a:r>
              <a:rPr kumimoji="0" lang="en-US" altLang="en-US" sz="1800" b="0" i="0" u="none" strike="noStrike" cap="none" normalizeH="0" baseline="0" dirty="0">
                <a:ln>
                  <a:noFill/>
                </a:ln>
                <a:solidFill>
                  <a:schemeClr val="tx1"/>
                </a:solidFill>
                <a:effectLst/>
                <a:latin typeface="Arial" panose="020B0604020202020204" pitchFamily="34" charset="0"/>
              </a:rPr>
              <a:t> - \bar{y})^2}R2=1−∑</a:t>
            </a:r>
            <a:r>
              <a:rPr kumimoji="0" lang="en-US" altLang="en-US" sz="1800" b="0" i="0" u="none" strike="noStrike" cap="none" normalizeH="0" baseline="0" dirty="0" err="1">
                <a:ln>
                  <a:noFill/>
                </a:ln>
                <a:solidFill>
                  <a:schemeClr val="tx1"/>
                </a:solidFill>
                <a:effectLst/>
                <a:latin typeface="Arial" panose="020B0604020202020204" pitchFamily="34" charset="0"/>
              </a:rPr>
              <a:t>i</a:t>
            </a:r>
            <a:r>
              <a:rPr kumimoji="0" lang="en-US" altLang="en-US" sz="1800" b="0" i="0" u="none" strike="noStrike" cap="none" normalizeH="0" baseline="0" dirty="0">
                <a:ln>
                  <a:noFill/>
                </a:ln>
                <a:solidFill>
                  <a:schemeClr val="tx1"/>
                </a:solidFill>
                <a:effectLst/>
                <a:latin typeface="Arial" panose="020B0604020202020204" pitchFamily="34" charset="0"/>
              </a:rPr>
              <a:t>=1n​(</a:t>
            </a:r>
            <a:r>
              <a:rPr kumimoji="0" lang="en-US" altLang="en-US" sz="1800" b="0" i="0" u="none" strike="noStrike" cap="none" normalizeH="0" baseline="0" dirty="0" err="1">
                <a:ln>
                  <a:noFill/>
                </a:ln>
                <a:solidFill>
                  <a:schemeClr val="tx1"/>
                </a:solidFill>
                <a:effectLst/>
                <a:latin typeface="Arial" panose="020B0604020202020204" pitchFamily="34" charset="0"/>
              </a:rPr>
              <a:t>yi</a:t>
            </a:r>
            <a:r>
              <a:rPr kumimoji="0" lang="en-US" altLang="en-US" sz="1800" b="0" i="0" u="none" strike="noStrike" cap="none" normalizeH="0" baseline="0" dirty="0">
                <a:ln>
                  <a:noFill/>
                </a:ln>
                <a:solidFill>
                  <a:schemeClr val="tx1"/>
                </a:solidFill>
                <a:effectLst/>
                <a:latin typeface="Arial" panose="020B0604020202020204" pitchFamily="34" charset="0"/>
              </a:rPr>
              <a:t>​−yˉ​)2∑i=1n​(</a:t>
            </a:r>
            <a:r>
              <a:rPr kumimoji="0" lang="en-US" altLang="en-US" sz="1800" b="0" i="0" u="none" strike="noStrike" cap="none" normalizeH="0" baseline="0" dirty="0" err="1">
                <a:ln>
                  <a:noFill/>
                </a:ln>
                <a:solidFill>
                  <a:schemeClr val="tx1"/>
                </a:solidFill>
                <a:effectLst/>
                <a:latin typeface="Arial" panose="020B0604020202020204" pitchFamily="34" charset="0"/>
              </a:rPr>
              <a:t>yi</a:t>
            </a: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err="1">
                <a:ln>
                  <a:noFill/>
                </a:ln>
                <a:solidFill>
                  <a:schemeClr val="tx1"/>
                </a:solidFill>
                <a:effectLst/>
                <a:latin typeface="Arial" panose="020B0604020202020204" pitchFamily="34" charset="0"/>
              </a:rPr>
              <a:t>i</a:t>
            </a:r>
            <a:r>
              <a:rPr kumimoji="0" lang="en-US" altLang="en-US" sz="1800" b="0" i="0" u="none" strike="noStrike" cap="none" normalizeH="0" baseline="0" dirty="0">
                <a:ln>
                  <a:noFill/>
                </a:ln>
                <a:solidFill>
                  <a:schemeClr val="tx1"/>
                </a:solidFill>
                <a:effectLst/>
                <a:latin typeface="Arial" panose="020B0604020202020204" pitchFamily="34" charset="0"/>
              </a:rPr>
              <a:t>​)2​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R² measures the proportion of the variance in the dependent variable that is predictable from the independent variables. It gives a sense of how well the model fits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Interpretation</a:t>
            </a:r>
            <a:r>
              <a:rPr kumimoji="0" lang="en-US" altLang="en-US" sz="1800" b="0" i="0" u="none" strike="noStrike" cap="none" normalizeH="0" baseline="0" dirty="0">
                <a:ln>
                  <a:noFill/>
                </a:ln>
                <a:solidFill>
                  <a:schemeClr val="tx1"/>
                </a:solidFill>
                <a:effectLst/>
                <a:latin typeface="Arial" panose="020B0604020202020204" pitchFamily="34" charset="0"/>
              </a:rPr>
              <a:t>: R² ranges from 0 to 1. A score closer to 1 indicates a better fit, while a score close to 0 indicates that the model is not capturing the variance in the data well. If the model's R² score is negative, it suggests that the model is worse than simply predicting the mean value of the target variable.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014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98F0-69C0-6E68-43ED-5A9D52A60523}"/>
              </a:ext>
            </a:extLst>
          </p:cNvPr>
          <p:cNvSpPr>
            <a:spLocks noGrp="1"/>
          </p:cNvSpPr>
          <p:nvPr>
            <p:ph type="title"/>
          </p:nvPr>
        </p:nvSpPr>
        <p:spPr/>
        <p:txBody>
          <a:bodyPr/>
          <a:lstStyle/>
          <a:p>
            <a:r>
              <a:rPr lang="en-IN" dirty="0"/>
              <a:t>Visualizations</a:t>
            </a:r>
          </a:p>
        </p:txBody>
      </p:sp>
      <p:sp>
        <p:nvSpPr>
          <p:cNvPr id="3" name="Content Placeholder 2">
            <a:extLst>
              <a:ext uri="{FF2B5EF4-FFF2-40B4-BE49-F238E27FC236}">
                <a16:creationId xmlns:a16="http://schemas.microsoft.com/office/drawing/2014/main" id="{DF086E00-6C60-EAD5-06CC-7FBF5A87C6E1}"/>
              </a:ext>
            </a:extLst>
          </p:cNvPr>
          <p:cNvSpPr>
            <a:spLocks noGrp="1"/>
          </p:cNvSpPr>
          <p:nvPr>
            <p:ph idx="1"/>
          </p:nvPr>
        </p:nvSpPr>
        <p:spPr/>
        <p:txBody>
          <a:bodyPr>
            <a:normAutofit fontScale="92500" lnSpcReduction="10000"/>
          </a:bodyPr>
          <a:lstStyle/>
          <a:p>
            <a:pPr>
              <a:buNone/>
            </a:pPr>
            <a:r>
              <a:rPr lang="en-US" b="1" dirty="0"/>
              <a:t>Line Plot of Actual vs. Predicted Closing Prices</a:t>
            </a:r>
            <a:r>
              <a:rPr lang="en-US" dirty="0"/>
              <a:t>:</a:t>
            </a:r>
          </a:p>
          <a:p>
            <a:pPr>
              <a:buFont typeface="Arial" panose="020B0604020202020204" pitchFamily="34" charset="0"/>
              <a:buChar char="•"/>
            </a:pPr>
            <a:r>
              <a:rPr lang="en-US" dirty="0"/>
              <a:t>This will help you visually assess how well your model's predictions align with the actual values. A perfect prediction would result in a plot where the actual and predicted values are identical</a:t>
            </a:r>
          </a:p>
          <a:p>
            <a:pPr>
              <a:buNone/>
            </a:pPr>
            <a:r>
              <a:rPr lang="en-US" b="1" dirty="0"/>
              <a:t>Loss Curve During Training</a:t>
            </a:r>
            <a:r>
              <a:rPr lang="en-US" dirty="0"/>
              <a:t>:</a:t>
            </a:r>
          </a:p>
          <a:p>
            <a:pPr>
              <a:buFont typeface="Arial" panose="020B0604020202020204" pitchFamily="34" charset="0"/>
              <a:buChar char="•"/>
            </a:pPr>
            <a:r>
              <a:rPr lang="en-US" dirty="0"/>
              <a:t>This plot helps visualize how the loss (or error) decreases over the training epochs, which indicates whether the model is converging and learning. A steady decrease is ideal, while fluctuations might indicate overfitting or other issues.</a:t>
            </a:r>
          </a:p>
          <a:p>
            <a:pPr>
              <a:buNone/>
            </a:pPr>
            <a:r>
              <a:rPr lang="en-US" b="1" dirty="0"/>
              <a:t>Rolling Window of Prediction Errors (Optional)</a:t>
            </a:r>
            <a:r>
              <a:rPr lang="en-US" dirty="0"/>
              <a:t>:</a:t>
            </a:r>
          </a:p>
          <a:p>
            <a:pPr>
              <a:buFont typeface="Arial" panose="020B0604020202020204" pitchFamily="34" charset="0"/>
              <a:buChar char="•"/>
            </a:pPr>
            <a:r>
              <a:rPr lang="en-US" dirty="0"/>
              <a:t>This is useful to examine how the prediction errors change over time. You can apply a rolling window to smooth out the error curve and make trends easier to identify.</a:t>
            </a:r>
          </a:p>
          <a:p>
            <a:endParaRPr lang="en-IN" dirty="0"/>
          </a:p>
        </p:txBody>
      </p:sp>
    </p:spTree>
    <p:extLst>
      <p:ext uri="{BB962C8B-B14F-4D97-AF65-F5344CB8AC3E}">
        <p14:creationId xmlns:p14="http://schemas.microsoft.com/office/powerpoint/2010/main" val="2399567864"/>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{67C9158E-8853-4060-9DB5-ECFDC5EB542C}tf22712842_win32</Template>
  <TotalTime>30</TotalTime>
  <Words>1371</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Unicode MS</vt:lpstr>
      <vt:lpstr>Bookman Old Style</vt:lpstr>
      <vt:lpstr>Calibri</vt:lpstr>
      <vt:lpstr>Franklin Gothic Book</vt:lpstr>
      <vt:lpstr>Custom</vt:lpstr>
      <vt:lpstr>Stock Price Prediction Report </vt:lpstr>
      <vt:lpstr>Introduction</vt:lpstr>
      <vt:lpstr>Problem Statement</vt:lpstr>
      <vt:lpstr>Dataset Description</vt:lpstr>
      <vt:lpstr>Data Preprocessing</vt:lpstr>
      <vt:lpstr>Training Details</vt:lpstr>
      <vt:lpstr>Evaluation Metrics</vt:lpstr>
      <vt:lpstr>PowerPoint Presentation</vt:lpstr>
      <vt:lpstr>Visualizations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Neeraj Kumar Singh</dc:creator>
  <cp:lastModifiedBy>Neeraj Kumar Singh</cp:lastModifiedBy>
  <cp:revision>1</cp:revision>
  <dcterms:created xsi:type="dcterms:W3CDTF">2025-04-22T19:17:35Z</dcterms:created>
  <dcterms:modified xsi:type="dcterms:W3CDTF">2025-04-22T19:48:23Z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