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59" r:id="rId6"/>
    <p:sldId id="260" r:id="rId7"/>
    <p:sldId id="261" r:id="rId8"/>
    <p:sldId id="262" r:id="rId9"/>
    <p:sldId id="263" r:id="rId10"/>
    <p:sldId id="264"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4/23/2025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498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18816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4/23/2025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619457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4/23/2025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5988162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4/23/2025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330553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4314818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258907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67188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587DA83-5663-4C9C-B9AA-0B40A3DAFF81}" type="datetime1">
              <a:rPr lang="en-US" smtClean="0"/>
              <a:t>4/23/2025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902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0804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4/23/2025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559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54126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4/23/2025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141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996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1152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8707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4/23/2025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032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4/23/2025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476503330"/>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2800" dirty="0"/>
              <a:t>         Stock Price Prediction </a:t>
            </a:r>
            <a:br>
              <a:rPr lang="en-US" sz="2800" dirty="0"/>
            </a:br>
            <a:r>
              <a:rPr lang="en-US" sz="2800" dirty="0"/>
              <a:t>                     Using LSTM</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Name:- Neeraj Kumar Singh</a:t>
            </a:r>
          </a:p>
          <a:p>
            <a:r>
              <a:rPr lang="en-US" sz="2400" dirty="0">
                <a:solidFill>
                  <a:schemeClr val="tx1">
                    <a:lumMod val="85000"/>
                    <a:lumOff val="15000"/>
                  </a:schemeClr>
                </a:solidFill>
              </a:rPr>
              <a:t>Enrollment:- E23CSEU0792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22B2-6187-13D9-BD67-C104D29104AA}"/>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12799B8-9D94-E999-EBF4-895B6997FF22}"/>
              </a:ext>
            </a:extLst>
          </p:cNvPr>
          <p:cNvSpPr>
            <a:spLocks noGrp="1"/>
          </p:cNvSpPr>
          <p:nvPr>
            <p:ph idx="1"/>
          </p:nvPr>
        </p:nvSpPr>
        <p:spPr/>
        <p:txBody>
          <a:bodyPr/>
          <a:lstStyle/>
          <a:p>
            <a:r>
              <a:rPr lang="en-US" dirty="0"/>
              <a:t>Stock price prediction involves forecasting the future value of a company's stock based on historical data, market trends, and various financial indicators. It plays a critical role in finance and trading, helping investors, analysts, and institutions make informed decisions to maximize returns and minimize risks. Accurate predictions can lead to significant financial gains, but the task is inherently complex. Stock prices are influenced by numerous factors, including economic indicators, news events, and investor sentiment. Additionally, stock market data is non-linear, highly volatile, and time-dependent, making traditional prediction models less effective without advanced computational techniques like machine learning.</a:t>
            </a:r>
            <a:endParaRPr lang="en-IN" dirty="0"/>
          </a:p>
        </p:txBody>
      </p:sp>
    </p:spTree>
    <p:extLst>
      <p:ext uri="{BB962C8B-B14F-4D97-AF65-F5344CB8AC3E}">
        <p14:creationId xmlns:p14="http://schemas.microsoft.com/office/powerpoint/2010/main" val="4178523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BC3CD-834E-00CB-F721-8A5434552AF3}"/>
              </a:ext>
            </a:extLst>
          </p:cNvPr>
          <p:cNvSpPr>
            <a:spLocks noGrp="1"/>
          </p:cNvSpPr>
          <p:nvPr>
            <p:ph type="title"/>
          </p:nvPr>
        </p:nvSpPr>
        <p:spPr/>
        <p:txBody>
          <a:bodyPr/>
          <a:lstStyle/>
          <a:p>
            <a:r>
              <a:rPr lang="en-IN" dirty="0"/>
              <a:t>Objective</a:t>
            </a:r>
          </a:p>
        </p:txBody>
      </p:sp>
      <p:sp>
        <p:nvSpPr>
          <p:cNvPr id="4" name="Rectangle 1">
            <a:extLst>
              <a:ext uri="{FF2B5EF4-FFF2-40B4-BE49-F238E27FC236}">
                <a16:creationId xmlns:a16="http://schemas.microsoft.com/office/drawing/2014/main" id="{A804E20E-DAF4-8D87-ACBC-FA1A83156502}"/>
              </a:ext>
            </a:extLst>
          </p:cNvPr>
          <p:cNvSpPr>
            <a:spLocks noGrp="1" noChangeArrowheads="1"/>
          </p:cNvSpPr>
          <p:nvPr>
            <p:ph idx="1"/>
          </p:nvPr>
        </p:nvSpPr>
        <p:spPr bwMode="auto">
          <a:xfrm>
            <a:off x="685800" y="2913962"/>
            <a:ext cx="974189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 a predictive model</a:t>
            </a:r>
            <a:r>
              <a:rPr kumimoji="0" lang="en-US" altLang="en-US" sz="1800" b="0" i="0" u="none" strike="noStrike" cap="none" normalizeH="0" baseline="0" dirty="0">
                <a:ln>
                  <a:noFill/>
                </a:ln>
                <a:solidFill>
                  <a:schemeClr val="tx1"/>
                </a:solidFill>
                <a:effectLst/>
                <a:latin typeface="Arial" panose="020B0604020202020204" pitchFamily="34" charset="0"/>
              </a:rPr>
              <a:t> to forecast future stock prices using historical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 LSTM</a:t>
            </a:r>
            <a:r>
              <a:rPr kumimoji="0" lang="en-US" altLang="en-US" sz="1800" b="0" i="0" u="none" strike="noStrike" cap="none" normalizeH="0" baseline="0" dirty="0">
                <a:ln>
                  <a:noFill/>
                </a:ln>
                <a:solidFill>
                  <a:schemeClr val="tx1"/>
                </a:solidFill>
                <a:effectLst/>
                <a:latin typeface="Arial" panose="020B0604020202020204" pitchFamily="34" charset="0"/>
              </a:rPr>
              <a:t>, a deep learning model designed for time-series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Apply ARIMA</a:t>
            </a:r>
            <a:r>
              <a:rPr kumimoji="0" lang="en-US" altLang="en-US" sz="1800" b="0" i="0" u="none" strike="noStrike" cap="none" normalizeH="0" baseline="0" dirty="0">
                <a:ln>
                  <a:noFill/>
                </a:ln>
                <a:solidFill>
                  <a:schemeClr val="tx1"/>
                </a:solidFill>
                <a:effectLst/>
                <a:latin typeface="Arial" panose="020B0604020202020204" pitchFamily="34" charset="0"/>
              </a:rPr>
              <a:t>, a classical statistical model, for comparison.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Evaluate model performance</a:t>
            </a:r>
            <a:r>
              <a:rPr kumimoji="0" lang="en-US" altLang="en-US" sz="1800" b="0" i="0" u="none" strike="noStrike" cap="none" normalizeH="0" baseline="0" dirty="0">
                <a:ln>
                  <a:noFill/>
                </a:ln>
                <a:solidFill>
                  <a:schemeClr val="tx1"/>
                </a:solidFill>
                <a:effectLst/>
                <a:latin typeface="Arial" panose="020B0604020202020204" pitchFamily="34" charset="0"/>
              </a:rPr>
              <a:t> based on accuracy and error metrics.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Analyze strengths and limitations</a:t>
            </a:r>
            <a:r>
              <a:rPr kumimoji="0" lang="en-US" altLang="en-US" sz="1800" b="0" i="0" u="none" strike="noStrike" cap="none" normalizeH="0" baseline="0" dirty="0">
                <a:ln>
                  <a:noFill/>
                </a:ln>
                <a:solidFill>
                  <a:schemeClr val="tx1"/>
                </a:solidFill>
                <a:effectLst/>
                <a:latin typeface="Arial" panose="020B0604020202020204" pitchFamily="34" charset="0"/>
              </a:rPr>
              <a:t> of both LSTM and ARIMA in handling stock market data.</a:t>
            </a:r>
          </a:p>
        </p:txBody>
      </p:sp>
    </p:spTree>
    <p:extLst>
      <p:ext uri="{BB962C8B-B14F-4D97-AF65-F5344CB8AC3E}">
        <p14:creationId xmlns:p14="http://schemas.microsoft.com/office/powerpoint/2010/main" val="183966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A9A8-47FD-9278-9008-D58E924B688C}"/>
              </a:ext>
            </a:extLst>
          </p:cNvPr>
          <p:cNvSpPr>
            <a:spLocks noGrp="1"/>
          </p:cNvSpPr>
          <p:nvPr>
            <p:ph type="title"/>
          </p:nvPr>
        </p:nvSpPr>
        <p:spPr/>
        <p:txBody>
          <a:bodyPr/>
          <a:lstStyle/>
          <a:p>
            <a:r>
              <a:rPr lang="en-IN" dirty="0"/>
              <a:t>Data Preprocessing</a:t>
            </a:r>
          </a:p>
        </p:txBody>
      </p:sp>
      <p:sp>
        <p:nvSpPr>
          <p:cNvPr id="4" name="Rectangle 1">
            <a:extLst>
              <a:ext uri="{FF2B5EF4-FFF2-40B4-BE49-F238E27FC236}">
                <a16:creationId xmlns:a16="http://schemas.microsoft.com/office/drawing/2014/main" id="{988FA0E1-64D3-59CE-99ED-83B04E3B24BE}"/>
              </a:ext>
            </a:extLst>
          </p:cNvPr>
          <p:cNvSpPr>
            <a:spLocks noGrp="1" noChangeArrowheads="1"/>
          </p:cNvSpPr>
          <p:nvPr>
            <p:ph idx="1"/>
          </p:nvPr>
        </p:nvSpPr>
        <p:spPr bwMode="auto">
          <a:xfrm>
            <a:off x="685801" y="2636964"/>
            <a:ext cx="10820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Handled missing values</a:t>
            </a:r>
            <a:r>
              <a:rPr kumimoji="0" lang="en-US" altLang="en-US" sz="1800" b="0" i="0" u="none" strike="noStrike" cap="none" normalizeH="0" baseline="0" dirty="0">
                <a:ln>
                  <a:noFill/>
                </a:ln>
                <a:solidFill>
                  <a:schemeClr val="tx1"/>
                </a:solidFill>
                <a:effectLst/>
                <a:latin typeface="Arial" panose="020B0604020202020204" pitchFamily="34" charset="0"/>
              </a:rPr>
              <a:t> to ensure data integrity and consistency.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Normalized features</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0" i="1" u="none" strike="noStrike" cap="none" normalizeH="0" baseline="0" dirty="0">
                <a:ln>
                  <a:noFill/>
                </a:ln>
                <a:solidFill>
                  <a:schemeClr val="tx1"/>
                </a:solidFill>
                <a:effectLst/>
                <a:latin typeface="Arial" panose="020B0604020202020204" pitchFamily="34" charset="0"/>
              </a:rPr>
              <a:t>Min Max Scaler</a:t>
            </a:r>
            <a:r>
              <a:rPr kumimoji="0" lang="en-US" altLang="en-US" sz="1800" b="0" i="0" u="none" strike="noStrike" cap="none" normalizeH="0" baseline="0" dirty="0">
                <a:ln>
                  <a:noFill/>
                </a:ln>
                <a:solidFill>
                  <a:schemeClr val="tx1"/>
                </a:solidFill>
                <a:effectLst/>
                <a:latin typeface="Arial" panose="020B0604020202020204" pitchFamily="34" charset="0"/>
              </a:rPr>
              <a:t> to scale values between 0 and 1, aiding faster convergence.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Created time windows</a:t>
            </a:r>
            <a:r>
              <a:rPr kumimoji="0" lang="en-US" altLang="en-US" sz="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Split the dataset</a:t>
            </a:r>
            <a:r>
              <a:rPr kumimoji="0" lang="en-US" altLang="en-US" sz="1800" b="0" i="0" u="none" strike="noStrike" cap="none" normalizeH="0" baseline="0" dirty="0">
                <a:ln>
                  <a:noFill/>
                </a:ln>
                <a:solidFill>
                  <a:schemeClr val="tx1"/>
                </a:solidFill>
                <a:effectLst/>
                <a:latin typeface="Arial" panose="020B0604020202020204" pitchFamily="34" charset="0"/>
              </a:rPr>
              <a:t> into training and testing sets using an 80/20 ratio to evaluate model generalization.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preprocessing steps prepared the data for time-series modeling, especially for sequence-based models like LSTM.</a:t>
            </a:r>
          </a:p>
        </p:txBody>
      </p:sp>
    </p:spTree>
    <p:extLst>
      <p:ext uri="{BB962C8B-B14F-4D97-AF65-F5344CB8AC3E}">
        <p14:creationId xmlns:p14="http://schemas.microsoft.com/office/powerpoint/2010/main" val="70131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E458F-AB30-25F0-A529-DE3AB8FC00AA}"/>
              </a:ext>
            </a:extLst>
          </p:cNvPr>
          <p:cNvSpPr>
            <a:spLocks noGrp="1"/>
          </p:cNvSpPr>
          <p:nvPr>
            <p:ph type="title"/>
          </p:nvPr>
        </p:nvSpPr>
        <p:spPr/>
        <p:txBody>
          <a:bodyPr/>
          <a:lstStyle/>
          <a:p>
            <a:r>
              <a:rPr lang="en-IN" dirty="0"/>
              <a:t>Training Details</a:t>
            </a:r>
          </a:p>
        </p:txBody>
      </p:sp>
      <p:sp>
        <p:nvSpPr>
          <p:cNvPr id="4" name="Rectangle 1">
            <a:extLst>
              <a:ext uri="{FF2B5EF4-FFF2-40B4-BE49-F238E27FC236}">
                <a16:creationId xmlns:a16="http://schemas.microsoft.com/office/drawing/2014/main" id="{074BE47E-41FF-77E7-7743-2E60DFAF12FB}"/>
              </a:ext>
            </a:extLst>
          </p:cNvPr>
          <p:cNvSpPr>
            <a:spLocks noGrp="1" noChangeArrowheads="1"/>
          </p:cNvSpPr>
          <p:nvPr>
            <p:ph idx="1"/>
          </p:nvPr>
        </p:nvSpPr>
        <p:spPr bwMode="auto">
          <a:xfrm>
            <a:off x="685800" y="2913962"/>
            <a:ext cx="1104982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Epochs:</a:t>
            </a:r>
            <a:r>
              <a:rPr kumimoji="0" lang="en-US" altLang="en-US" sz="1800" b="0" i="0" u="none" strike="noStrike" cap="none" normalizeH="0" baseline="0" dirty="0">
                <a:ln>
                  <a:noFill/>
                </a:ln>
                <a:solidFill>
                  <a:schemeClr val="tx1"/>
                </a:solidFill>
                <a:effectLst/>
                <a:latin typeface="Arial" panose="020B0604020202020204" pitchFamily="34" charset="0"/>
              </a:rPr>
              <a:t> Trained the model for 50 to 100 epochs to ensure sufficient learning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Batch Size:</a:t>
            </a:r>
            <a:r>
              <a:rPr kumimoji="0" lang="en-US" altLang="en-US" sz="1800" b="0" i="0" u="none" strike="noStrike" cap="none" normalizeH="0" baseline="0" dirty="0">
                <a:ln>
                  <a:noFill/>
                </a:ln>
                <a:solidFill>
                  <a:schemeClr val="tx1"/>
                </a:solidFill>
                <a:effectLst/>
                <a:latin typeface="Arial" panose="020B0604020202020204" pitchFamily="34" charset="0"/>
              </a:rPr>
              <a:t> Set to 32, balancing learning stability and training speed.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Validation Split:</a:t>
            </a:r>
            <a:r>
              <a:rPr kumimoji="0" lang="en-US" altLang="en-US" sz="1800" b="0" i="0" u="none" strike="noStrike" cap="none" normalizeH="0" baseline="0" dirty="0">
                <a:ln>
                  <a:noFill/>
                </a:ln>
                <a:solidFill>
                  <a:schemeClr val="tx1"/>
                </a:solidFill>
                <a:effectLst/>
                <a:latin typeface="Arial" panose="020B0604020202020204" pitchFamily="34" charset="0"/>
              </a:rPr>
              <a:t> Used 10% of the training data for validation to monitor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Early Stopping:</a:t>
            </a:r>
            <a:r>
              <a:rPr kumimoji="0" lang="en-US" altLang="en-US" sz="1800" b="0" i="0" u="none" strike="noStrike" cap="none" normalizeH="0" baseline="0" dirty="0">
                <a:ln>
                  <a:noFill/>
                </a:ln>
                <a:solidFill>
                  <a:schemeClr val="tx1"/>
                </a:solidFill>
                <a:effectLst/>
                <a:latin typeface="Arial" panose="020B0604020202020204" pitchFamily="34" charset="0"/>
              </a:rPr>
              <a:t> Enabled to prevent overfitting by halting training when validation loss stopped improving.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settings aimed to optimize model training while maintaining generalization and avoiding overfitting.</a:t>
            </a:r>
          </a:p>
        </p:txBody>
      </p:sp>
    </p:spTree>
    <p:extLst>
      <p:ext uri="{BB962C8B-B14F-4D97-AF65-F5344CB8AC3E}">
        <p14:creationId xmlns:p14="http://schemas.microsoft.com/office/powerpoint/2010/main" val="412336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D34B-ACEC-BC0C-82FE-CDF0A5B7E28E}"/>
              </a:ext>
            </a:extLst>
          </p:cNvPr>
          <p:cNvSpPr>
            <a:spLocks noGrp="1"/>
          </p:cNvSpPr>
          <p:nvPr>
            <p:ph type="title"/>
          </p:nvPr>
        </p:nvSpPr>
        <p:spPr/>
        <p:txBody>
          <a:bodyPr/>
          <a:lstStyle/>
          <a:p>
            <a:r>
              <a:rPr lang="en-IN" dirty="0"/>
              <a:t>Visualizations</a:t>
            </a:r>
          </a:p>
        </p:txBody>
      </p:sp>
      <p:sp>
        <p:nvSpPr>
          <p:cNvPr id="4" name="Rectangle 1">
            <a:extLst>
              <a:ext uri="{FF2B5EF4-FFF2-40B4-BE49-F238E27FC236}">
                <a16:creationId xmlns:a16="http://schemas.microsoft.com/office/drawing/2014/main" id="{B765F0AD-7284-643E-1FCA-F3EDF2656694}"/>
              </a:ext>
            </a:extLst>
          </p:cNvPr>
          <p:cNvSpPr>
            <a:spLocks noGrp="1" noChangeArrowheads="1"/>
          </p:cNvSpPr>
          <p:nvPr>
            <p:ph idx="1"/>
          </p:nvPr>
        </p:nvSpPr>
        <p:spPr bwMode="auto">
          <a:xfrm>
            <a:off x="685800" y="2636963"/>
            <a:ext cx="1115474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Line Plot:</a:t>
            </a:r>
            <a:r>
              <a:rPr kumimoji="0" lang="en-US" altLang="en-US" sz="1800" b="0" i="0" u="none" strike="noStrike" cap="none" normalizeH="0" baseline="0" dirty="0">
                <a:ln>
                  <a:noFill/>
                </a:ln>
                <a:solidFill>
                  <a:schemeClr val="tx1"/>
                </a:solidFill>
                <a:effectLst/>
                <a:latin typeface="Arial" panose="020B0604020202020204" pitchFamily="34" charset="0"/>
              </a:rPr>
              <a:t> Displayed actual vs. predicted closing prices to visually assess model accuracy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Loss Curve:</a:t>
            </a:r>
            <a:r>
              <a:rPr kumimoji="0" lang="en-US" altLang="en-US" sz="1800" b="0" i="0" u="none" strike="noStrike" cap="none" normalizeH="0" baseline="0" dirty="0">
                <a:ln>
                  <a:noFill/>
                </a:ln>
                <a:solidFill>
                  <a:schemeClr val="tx1"/>
                </a:solidFill>
                <a:effectLst/>
                <a:latin typeface="Arial" panose="020B0604020202020204" pitchFamily="34" charset="0"/>
              </a:rPr>
              <a:t> Plotted training and validation loss across epochs to monitor learning progress and detect overfitting.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(Optional) Error Analysis:</a:t>
            </a:r>
            <a:r>
              <a:rPr kumimoji="0" lang="en-US" altLang="en-US" sz="1800" b="0" i="0" u="none" strike="noStrike" cap="none" normalizeH="0" baseline="0" dirty="0">
                <a:ln>
                  <a:noFill/>
                </a:ln>
                <a:solidFill>
                  <a:schemeClr val="tx1"/>
                </a:solidFill>
                <a:effectLst/>
                <a:latin typeface="Arial" panose="020B0604020202020204" pitchFamily="34" charset="0"/>
              </a:rPr>
              <a:t> Included a rolling window of prediction errors to observe fluctuation patterns and model stability.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visualizations provide intuitive insights into model performance and areas for improvement.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Helped validate whether the model captured stock price trends effectively.</a:t>
            </a:r>
          </a:p>
        </p:txBody>
      </p:sp>
    </p:spTree>
    <p:extLst>
      <p:ext uri="{BB962C8B-B14F-4D97-AF65-F5344CB8AC3E}">
        <p14:creationId xmlns:p14="http://schemas.microsoft.com/office/powerpoint/2010/main" val="2246995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7DE7D-8389-5001-0A88-47F33DE9B8B1}"/>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E139995B-DECB-25F5-A767-360A638FAF81}"/>
              </a:ext>
            </a:extLst>
          </p:cNvPr>
          <p:cNvSpPr>
            <a:spLocks noGrp="1" noChangeArrowheads="1"/>
          </p:cNvSpPr>
          <p:nvPr>
            <p:ph idx="1"/>
          </p:nvPr>
        </p:nvSpPr>
        <p:spPr bwMode="auto">
          <a:xfrm>
            <a:off x="685800" y="2498464"/>
            <a:ext cx="9753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LSTM outperformed</a:t>
            </a:r>
            <a:r>
              <a:rPr kumimoji="0" lang="en-US" altLang="en-US" sz="1800" b="0" i="0" u="none" strike="noStrike" cap="none" normalizeH="0" baseline="0" dirty="0">
                <a:ln>
                  <a:noFill/>
                </a:ln>
                <a:solidFill>
                  <a:schemeClr val="tx1"/>
                </a:solidFill>
                <a:effectLst/>
                <a:latin typeface="Arial" panose="020B0604020202020204" pitchFamily="34" charset="0"/>
              </a:rPr>
              <a:t> traditional models like ARIMA in predicting stock prices, especially for capturing complex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Effectively modeled sequential dependencies</a:t>
            </a:r>
            <a:r>
              <a:rPr kumimoji="0" lang="en-US" altLang="en-US" sz="1800" b="0" i="0" u="none" strike="noStrike" cap="none" normalizeH="0" baseline="0" dirty="0">
                <a:ln>
                  <a:noFill/>
                </a:ln>
                <a:solidFill>
                  <a:schemeClr val="tx1"/>
                </a:solidFill>
                <a:effectLst/>
                <a:latin typeface="Arial" panose="020B0604020202020204" pitchFamily="34" charset="0"/>
              </a:rPr>
              <a:t>, leveraging historical trends to improve forecast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Demonstrated better generalization on unseen data, particularly in volatile market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Limitations remain</a:t>
            </a:r>
            <a:r>
              <a:rPr kumimoji="0" lang="en-US" altLang="en-US" sz="1800" b="0" i="0" u="none" strike="noStrike" cap="none" normalizeH="0" baseline="0" dirty="0">
                <a:ln>
                  <a:noFill/>
                </a:ln>
                <a:solidFill>
                  <a:schemeClr val="tx1"/>
                </a:solidFill>
                <a:effectLst/>
                <a:latin typeface="Arial" panose="020B0604020202020204" pitchFamily="34" charset="0"/>
              </a:rPr>
              <a:t>, such as sensitivity to noise and reliance on historical prices alone.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Future enhancements could include incorporating </a:t>
            </a:r>
            <a:r>
              <a:rPr kumimoji="0" lang="en-US" altLang="en-US" sz="1800" b="1" i="0" u="none" strike="noStrike" cap="none" normalizeH="0" baseline="0" dirty="0">
                <a:ln>
                  <a:noFill/>
                </a:ln>
                <a:solidFill>
                  <a:schemeClr val="tx1"/>
                </a:solidFill>
                <a:effectLst/>
                <a:latin typeface="Arial" panose="020B0604020202020204" pitchFamily="34" charset="0"/>
              </a:rPr>
              <a:t>sentiment analysis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technical    indicators</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macroeconomic data</a:t>
            </a:r>
            <a:r>
              <a:rPr kumimoji="0" lang="en-US" altLang="en-US" sz="1800" b="0" i="0" u="none" strike="noStrike" cap="none" normalizeH="0" baseline="0" dirty="0">
                <a:ln>
                  <a:noFill/>
                </a:ln>
                <a:solidFill>
                  <a:schemeClr val="tx1"/>
                </a:solidFill>
                <a:effectLst/>
                <a:latin typeface="Arial" panose="020B0604020202020204" pitchFamily="34" charset="0"/>
              </a:rPr>
              <a:t> to enrich model inputs and improve performance further.</a:t>
            </a:r>
          </a:p>
        </p:txBody>
      </p:sp>
    </p:spTree>
    <p:extLst>
      <p:ext uri="{BB962C8B-B14F-4D97-AF65-F5344CB8AC3E}">
        <p14:creationId xmlns:p14="http://schemas.microsoft.com/office/powerpoint/2010/main" val="256390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3760237" y="758952"/>
            <a:ext cx="7395442" cy="3892168"/>
          </a:xfrm>
        </p:spPr>
        <p:txBody>
          <a:bodyPr anchor="ctr">
            <a:normAutofit/>
          </a:bodyPr>
          <a:lstStyle/>
          <a:p>
            <a:pPr lvl="0"/>
            <a:r>
              <a:rPr lang="en-US" sz="4800" i="1" dirty="0">
                <a:solidFill>
                  <a:srgbClr val="FFFFFF"/>
                </a:solidFill>
              </a:rPr>
              <a:t>Thank You</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Neeraj Kumar Singh</a:t>
            </a:r>
          </a:p>
          <a:p>
            <a:r>
              <a:rPr lang="en-US" dirty="0">
                <a:solidFill>
                  <a:srgbClr val="FFFFFF"/>
                </a:solidFill>
              </a:rPr>
              <a:t>E23CSEU0792</a:t>
            </a:r>
          </a:p>
        </p:txBody>
      </p:sp>
    </p:spTree>
    <p:extLst>
      <p:ext uri="{BB962C8B-B14F-4D97-AF65-F5344CB8AC3E}">
        <p14:creationId xmlns:p14="http://schemas.microsoft.com/office/powerpoint/2010/main" val="19171460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13</TotalTime>
  <Words>517</Words>
  <Application>Microsoft Office PowerPoint</Application>
  <PresentationFormat>Widescreen</PresentationFormat>
  <Paragraphs>58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         Stock Price Prediction                       Using LSTM</vt:lpstr>
      <vt:lpstr>Introduction</vt:lpstr>
      <vt:lpstr>Objective</vt:lpstr>
      <vt:lpstr>Data Preprocessing</vt:lpstr>
      <vt:lpstr>Training Details</vt:lpstr>
      <vt:lpstr>Visualizations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Neeraj Kumar Singh</dc:creator>
  <cp:lastModifiedBy>Neeraj Kumar Singh</cp:lastModifiedBy>
  <cp:revision>1</cp:revision>
  <dcterms:created xsi:type="dcterms:W3CDTF">2025-04-22T19:49:08Z</dcterms:created>
  <dcterms:modified xsi:type="dcterms:W3CDTF">2025-04-22T20:02:39Z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