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7" r:id="rId3"/>
    <p:sldId id="269" r:id="rId4"/>
    <p:sldId id="270" r:id="rId5"/>
    <p:sldId id="271" r:id="rId6"/>
    <p:sldId id="272" r:id="rId7"/>
    <p:sldId id="273"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98" autoAdjust="0"/>
    <p:restoredTop sz="94660"/>
  </p:normalViewPr>
  <p:slideViewPr>
    <p:cSldViewPr snapToGrid="0">
      <p:cViewPr varScale="1">
        <p:scale>
          <a:sx n="90" d="100"/>
          <a:sy n="90" d="100"/>
        </p:scale>
        <p:origin x="-564" y="-6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45539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3A90430C-755F-CC48-B69D-C7B5FE58167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xmlns=""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xmlns=""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8205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3DADC209-941C-4C47-A755-D649A1F13C81}"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90565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xmlns=""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pPr/>
              <a:t>‹#›</a:t>
            </a:fld>
            <a:endParaRPr lang="en-US"/>
          </a:p>
        </p:txBody>
      </p:sp>
    </p:spTree>
    <p:extLst>
      <p:ext uri="{BB962C8B-B14F-4D97-AF65-F5344CB8AC3E}">
        <p14:creationId xmlns:p14="http://schemas.microsoft.com/office/powerpoint/2010/main" xmlns="" val="31216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pPr/>
              <a:t>‹#›</a:t>
            </a:fld>
            <a:endParaRPr lang="en-US"/>
          </a:p>
        </p:txBody>
      </p:sp>
      <p:sp>
        <p:nvSpPr>
          <p:cNvPr id="11" name="Content Placeholder 2">
            <a:extLst>
              <a:ext uri="{FF2B5EF4-FFF2-40B4-BE49-F238E27FC236}">
                <a16:creationId xmlns:a16="http://schemas.microsoft.com/office/drawing/2014/main" xmlns=""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xmlns=""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424920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pPr/>
              <a:t>‹#›</a:t>
            </a:fld>
            <a:endParaRPr lang="en-US"/>
          </a:p>
        </p:txBody>
      </p:sp>
      <p:sp>
        <p:nvSpPr>
          <p:cNvPr id="7" name="Content Placeholder 2">
            <a:extLst>
              <a:ext uri="{FF2B5EF4-FFF2-40B4-BE49-F238E27FC236}">
                <a16:creationId xmlns:a16="http://schemas.microsoft.com/office/drawing/2014/main" xmlns=""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xmlns=""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2150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xmlns=""/>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xmlns="" id="{CB22C87B-454A-5546-8346-08CD9A74FE5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5616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xmlns=""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xmlns="" id="{FF0D9D5E-4D2E-CA4D-AD11-F48A3C1E8D6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xmlns=""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3636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26144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xmlns="" id="{74AF8623-17CF-6240-8EE3-A38651F2E384}"/>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xmlns=""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442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xmlns=""/>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35573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75731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xmlns="" id="{AFD0E892-AD84-1E4B-88EE-D37B1E173C5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2381221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xmlns="" val="847008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3DADC209-941C-4C47-A755-D649A1F13C81}"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print"/>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3839651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55275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xmlns="" id="{1E3CF8DA-271C-CB40-9A53-7C2CBDDD591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xmlns=""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xmlns=""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xmlns=""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xmlns=""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88756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928" y="0"/>
            <a:ext cx="9160462" cy="5143500"/>
          </a:xfrm>
          <a:prstGeom prst="rect">
            <a:avLst/>
          </a:prstGeom>
        </p:spPr>
      </p:pic>
    </p:spTree>
    <p:extLst>
      <p:ext uri="{BB962C8B-B14F-4D97-AF65-F5344CB8AC3E}">
        <p14:creationId xmlns:p14="http://schemas.microsoft.com/office/powerpoint/2010/main" xmlns="" val="193076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9043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587822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xmlns=""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xmlns="" val="4087109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xmlns=""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xmlns=""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xmlns=""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xmlns="" id="{C2914087-A4EF-E640-A3E0-574DF86EFCB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xmlns="" val="11890911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xmlns=""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200039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577371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218706"/>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218705"/>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8/14/2023</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2296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404F555-4B35-F044-B7D0-D32F73D755D2}"/>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xmlns="" id="{C6865CC2-EE1E-B44E-B46B-DD0F56CB7AB5}"/>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xmlns=""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xmlns=""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xmlns=""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36900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75642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1787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1380DC35-22AA-CB4D-B036-9AE68A672CD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xmlns=""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xmlns=""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xmlns=""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45896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xmlns="" id="{4CD00A0B-19B3-AE44-9414-54B79855AA4B}"/>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xmlns=""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xmlns=""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xmlns=""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xmlns=""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xmlns=""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xmlns=""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53390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9E394311-CCC6-F94F-925A-AA4EE294BA18}"/>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xmlns=""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xmlns=""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xmlns=""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88981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xmlns=""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xmlns=""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3DADC209-941C-4C47-A755-D649A1F13C81}" type="slidenum">
              <a:rPr lang="en-US" smtClean="0"/>
              <a:pPr/>
              <a:t>‹#›</a:t>
            </a:fld>
            <a:endParaRPr lang="en-US"/>
          </a:p>
        </p:txBody>
      </p:sp>
      <p:pic>
        <p:nvPicPr>
          <p:cNvPr id="7" name="Picture 6">
            <a:extLst>
              <a:ext uri="{FF2B5EF4-FFF2-40B4-BE49-F238E27FC236}">
                <a16:creationId xmlns:a16="http://schemas.microsoft.com/office/drawing/2014/main" xmlns="" id="{A75C5FF7-2DC4-5442-BB0D-C1FF3C41C2F6}"/>
              </a:ext>
            </a:extLst>
          </p:cNvPr>
          <p:cNvPicPr>
            <a:picLocks noChangeAspect="1"/>
          </p:cNvPicPr>
          <p:nvPr/>
        </p:nvPicPr>
        <p:blipFill>
          <a:blip r:embed="rId33" cstate="screen">
            <a:extLst>
              <a:ext uri="{28A0092B-C50C-407E-A947-70E740481C1C}">
                <a14:useLocalDpi xmlns:a14="http://schemas.microsoft.com/office/drawing/2010/main" xmlns=""/>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xmlns="" val="2098977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Waterfall vs. Agile</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xmlns="" val="37665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Waterfall </a:t>
            </a:r>
            <a:r>
              <a:rPr lang="en-US" sz="1800" b="0" dirty="0" smtClean="0">
                <a:solidFill>
                  <a:schemeClr val="tx2"/>
                </a:solidFill>
              </a:rPr>
              <a:t>Methodology</a:t>
            </a:r>
            <a:r>
              <a:rPr lang="en-US" sz="1800" b="0" dirty="0" smtClean="0">
                <a:solidFill>
                  <a:schemeClr val="tx2"/>
                </a:solidFill>
              </a:rPr>
              <a:t>:</a:t>
            </a: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Strengths:</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1. </a:t>
            </a:r>
            <a:r>
              <a:rPr lang="en-US" sz="1800" b="0" dirty="0" smtClean="0">
                <a:solidFill>
                  <a:schemeClr val="tx2"/>
                </a:solidFill>
              </a:rPr>
              <a:t>Predictability: </a:t>
            </a:r>
            <a:r>
              <a:rPr lang="en-US" sz="1800" b="0" dirty="0" smtClean="0">
                <a:solidFill>
                  <a:schemeClr val="tx2"/>
                </a:solidFill>
              </a:rPr>
              <a:t>Waterfall is highly structured, making it easier to plan and predict timelines, costs, and resources.</a:t>
            </a:r>
            <a:br>
              <a:rPr lang="en-US" sz="1800" b="0" dirty="0" smtClean="0">
                <a:solidFill>
                  <a:schemeClr val="tx2"/>
                </a:solidFill>
              </a:rPr>
            </a:br>
            <a:r>
              <a:rPr lang="en-US" sz="1800" b="0" dirty="0" smtClean="0">
                <a:solidFill>
                  <a:schemeClr val="tx2"/>
                </a:solidFill>
              </a:rPr>
              <a:t>2. </a:t>
            </a:r>
            <a:r>
              <a:rPr lang="en-US" sz="1800" b="0" dirty="0" smtClean="0">
                <a:solidFill>
                  <a:schemeClr val="tx2"/>
                </a:solidFill>
              </a:rPr>
              <a:t>Documentation: </a:t>
            </a:r>
            <a:r>
              <a:rPr lang="en-US" sz="1800" b="0" dirty="0" smtClean="0">
                <a:solidFill>
                  <a:schemeClr val="tx2"/>
                </a:solidFill>
              </a:rPr>
              <a:t>Comprehensive documentation is produced at each stage, ensuring clear understanding and traceability of project progress.</a:t>
            </a:r>
            <a:br>
              <a:rPr lang="en-US" sz="1800" b="0" dirty="0" smtClean="0">
                <a:solidFill>
                  <a:schemeClr val="tx2"/>
                </a:solidFill>
              </a:rPr>
            </a:br>
            <a:r>
              <a:rPr lang="en-US" sz="1800" b="0" dirty="0" smtClean="0">
                <a:solidFill>
                  <a:schemeClr val="tx2"/>
                </a:solidFill>
              </a:rPr>
              <a:t>3. </a:t>
            </a:r>
            <a:r>
              <a:rPr lang="en-US" sz="1800" b="0" dirty="0" smtClean="0">
                <a:solidFill>
                  <a:schemeClr val="tx2"/>
                </a:solidFill>
              </a:rPr>
              <a:t>Suitable </a:t>
            </a:r>
            <a:r>
              <a:rPr lang="en-US" sz="1800" b="0" dirty="0" smtClean="0">
                <a:solidFill>
                  <a:schemeClr val="tx2"/>
                </a:solidFill>
              </a:rPr>
              <a:t>for Well-Defined </a:t>
            </a:r>
            <a:r>
              <a:rPr lang="en-US" sz="1800" b="0" dirty="0" smtClean="0">
                <a:solidFill>
                  <a:schemeClr val="tx2"/>
                </a:solidFill>
              </a:rPr>
              <a:t>Projects: Waterfall </a:t>
            </a:r>
            <a:r>
              <a:rPr lang="en-US" sz="1800" b="0" dirty="0" smtClean="0">
                <a:solidFill>
                  <a:schemeClr val="tx2"/>
                </a:solidFill>
              </a:rPr>
              <a:t>works well when project requirements are well-defined and unlikely to change significantly.</a:t>
            </a:r>
            <a:br>
              <a:rPr lang="en-US" sz="1800" b="0" dirty="0" smtClean="0">
                <a:solidFill>
                  <a:schemeClr val="tx2"/>
                </a:solidFill>
              </a:rPr>
            </a:br>
            <a:r>
              <a:rPr lang="en-US" sz="1800" b="0" dirty="0" smtClean="0">
                <a:solidFill>
                  <a:schemeClr val="tx2"/>
                </a:solidFill>
              </a:rPr>
              <a:t>4. </a:t>
            </a:r>
            <a:r>
              <a:rPr lang="en-US" sz="1800" b="0" dirty="0" smtClean="0">
                <a:solidFill>
                  <a:schemeClr val="tx2"/>
                </a:solidFill>
              </a:rPr>
              <a:t>Less </a:t>
            </a:r>
            <a:r>
              <a:rPr lang="en-US" sz="1800" b="0" dirty="0" smtClean="0">
                <a:solidFill>
                  <a:schemeClr val="tx2"/>
                </a:solidFill>
              </a:rPr>
              <a:t>Client Involvement</a:t>
            </a:r>
            <a:r>
              <a:rPr lang="en-US" sz="1800" b="0" dirty="0" smtClean="0">
                <a:solidFill>
                  <a:schemeClr val="tx2"/>
                </a:solidFill>
              </a:rPr>
              <a:t>: </a:t>
            </a:r>
            <a:r>
              <a:rPr lang="en-US" sz="1800" b="0" dirty="0" smtClean="0">
                <a:solidFill>
                  <a:schemeClr val="tx2"/>
                </a:solidFill>
              </a:rPr>
              <a:t>Requires minimal client involvement after initial requirements gathering, which can be an advantage in certain scenarios.</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endParaRPr lang="en-US" sz="1800" b="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0" dirty="0" smtClean="0">
                <a:solidFill>
                  <a:schemeClr val="tx2"/>
                </a:solidFill>
              </a:rPr>
              <a:t>Weaknesses:</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1. </a:t>
            </a:r>
            <a:r>
              <a:rPr lang="en-US" sz="1800" b="0" dirty="0" smtClean="0">
                <a:solidFill>
                  <a:schemeClr val="tx2"/>
                </a:solidFill>
              </a:rPr>
              <a:t>Inflexibility </a:t>
            </a:r>
            <a:r>
              <a:rPr lang="en-US" sz="1800" b="0" dirty="0" smtClean="0">
                <a:solidFill>
                  <a:schemeClr val="tx2"/>
                </a:solidFill>
              </a:rPr>
              <a:t>to Changes</a:t>
            </a:r>
            <a:r>
              <a:rPr lang="en-US" sz="1800" b="0" dirty="0" smtClean="0">
                <a:solidFill>
                  <a:schemeClr val="tx2"/>
                </a:solidFill>
              </a:rPr>
              <a:t>: </a:t>
            </a:r>
            <a:r>
              <a:rPr lang="en-US" sz="1800" b="0" dirty="0" smtClean="0">
                <a:solidFill>
                  <a:schemeClr val="tx2"/>
                </a:solidFill>
              </a:rPr>
              <a:t>Changes are difficult to accommodate once a phase is completed, making it unsuitable for projects where requirements evolve over time.</a:t>
            </a:r>
            <a:br>
              <a:rPr lang="en-US" sz="1800" b="0" dirty="0" smtClean="0">
                <a:solidFill>
                  <a:schemeClr val="tx2"/>
                </a:solidFill>
              </a:rPr>
            </a:br>
            <a:r>
              <a:rPr lang="en-US" sz="1800" b="0" dirty="0" smtClean="0">
                <a:solidFill>
                  <a:schemeClr val="tx2"/>
                </a:solidFill>
              </a:rPr>
              <a:t>2. </a:t>
            </a:r>
            <a:r>
              <a:rPr lang="en-US" sz="1800" b="0" dirty="0" smtClean="0">
                <a:solidFill>
                  <a:schemeClr val="tx2"/>
                </a:solidFill>
              </a:rPr>
              <a:t>Late </a:t>
            </a:r>
            <a:r>
              <a:rPr lang="en-US" sz="1800" b="0" dirty="0" smtClean="0">
                <a:solidFill>
                  <a:schemeClr val="tx2"/>
                </a:solidFill>
              </a:rPr>
              <a:t>Problem Discovery</a:t>
            </a:r>
            <a:r>
              <a:rPr lang="en-US" sz="1800" b="0" dirty="0" smtClean="0">
                <a:solidFill>
                  <a:schemeClr val="tx2"/>
                </a:solidFill>
              </a:rPr>
              <a:t>: </a:t>
            </a:r>
            <a:r>
              <a:rPr lang="en-US" sz="1800" b="0" dirty="0" smtClean="0">
                <a:solidFill>
                  <a:schemeClr val="tx2"/>
                </a:solidFill>
              </a:rPr>
              <a:t>Issues or errors may not be discovered until later stages, leading to potentially costly revisions.</a:t>
            </a:r>
            <a:br>
              <a:rPr lang="en-US" sz="1800" b="0" dirty="0" smtClean="0">
                <a:solidFill>
                  <a:schemeClr val="tx2"/>
                </a:solidFill>
              </a:rPr>
            </a:br>
            <a:r>
              <a:rPr lang="en-US" sz="1800" b="0" dirty="0" smtClean="0">
                <a:solidFill>
                  <a:schemeClr val="tx2"/>
                </a:solidFill>
              </a:rPr>
              <a:t>3. </a:t>
            </a:r>
            <a:r>
              <a:rPr lang="en-US" sz="1800" b="0" dirty="0" smtClean="0">
                <a:solidFill>
                  <a:schemeClr val="tx2"/>
                </a:solidFill>
              </a:rPr>
              <a:t>Limited </a:t>
            </a:r>
            <a:r>
              <a:rPr lang="en-US" sz="1800" b="0" dirty="0" smtClean="0">
                <a:solidFill>
                  <a:schemeClr val="tx2"/>
                </a:solidFill>
              </a:rPr>
              <a:t>Customer Interaction</a:t>
            </a:r>
            <a:r>
              <a:rPr lang="en-US" sz="1800" b="0" dirty="0" smtClean="0">
                <a:solidFill>
                  <a:schemeClr val="tx2"/>
                </a:solidFill>
              </a:rPr>
              <a:t>: </a:t>
            </a:r>
            <a:r>
              <a:rPr lang="en-US" sz="1800" b="0" dirty="0" smtClean="0">
                <a:solidFill>
                  <a:schemeClr val="tx2"/>
                </a:solidFill>
              </a:rPr>
              <a:t>Minimal client involvement can lead to misalignment with customer needs and expectations.</a:t>
            </a:r>
            <a:br>
              <a:rPr lang="en-US" sz="1800" b="0" dirty="0" smtClean="0">
                <a:solidFill>
                  <a:schemeClr val="tx2"/>
                </a:solidFill>
              </a:rPr>
            </a:br>
            <a:r>
              <a:rPr lang="en-US" sz="1800" b="0" dirty="0" smtClean="0">
                <a:solidFill>
                  <a:schemeClr val="tx2"/>
                </a:solidFill>
              </a:rPr>
              <a:t>4. </a:t>
            </a:r>
            <a:r>
              <a:rPr lang="en-US" sz="1800" b="0" dirty="0" smtClean="0">
                <a:solidFill>
                  <a:schemeClr val="tx2"/>
                </a:solidFill>
              </a:rPr>
              <a:t>Long </a:t>
            </a:r>
            <a:r>
              <a:rPr lang="en-US" sz="1800" b="0" dirty="0" smtClean="0">
                <a:solidFill>
                  <a:schemeClr val="tx2"/>
                </a:solidFill>
              </a:rPr>
              <a:t>Delivery Time</a:t>
            </a:r>
            <a:r>
              <a:rPr lang="en-US" sz="1800" b="0" dirty="0" smtClean="0">
                <a:solidFill>
                  <a:schemeClr val="tx2"/>
                </a:solidFill>
              </a:rPr>
              <a:t>: </a:t>
            </a:r>
            <a:r>
              <a:rPr lang="en-US" sz="1800" b="0" dirty="0" smtClean="0">
                <a:solidFill>
                  <a:schemeClr val="tx2"/>
                </a:solidFill>
              </a:rPr>
              <a:t>Longer development cycle before delivering a working product, potentially delaying benefits realization.</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0" dirty="0" smtClean="0">
                <a:solidFill>
                  <a:schemeClr val="tx2"/>
                </a:solidFill>
              </a:rPr>
              <a:t>Projects </a:t>
            </a:r>
            <a:r>
              <a:rPr lang="en-US" sz="1800" b="0" dirty="0" smtClean="0">
                <a:solidFill>
                  <a:schemeClr val="tx2"/>
                </a:solidFill>
              </a:rPr>
              <a:t>that Benefit from Waterfall</a:t>
            </a:r>
            <a:r>
              <a:rPr lang="en-US" sz="1800" b="0" dirty="0" smtClean="0">
                <a:solidFill>
                  <a:schemeClr val="tx2"/>
                </a:solidFill>
              </a:rPr>
              <a:t>:</a:t>
            </a: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Construction </a:t>
            </a:r>
            <a:r>
              <a:rPr lang="en-US" sz="1800" b="0" dirty="0" smtClean="0">
                <a:solidFill>
                  <a:schemeClr val="tx2"/>
                </a:solidFill>
              </a:rPr>
              <a:t>Projects</a:t>
            </a:r>
            <a:r>
              <a:rPr lang="en-US" sz="1800" b="0" dirty="0" smtClean="0">
                <a:solidFill>
                  <a:schemeClr val="tx2"/>
                </a:solidFill>
              </a:rPr>
              <a:t>: </a:t>
            </a:r>
            <a:r>
              <a:rPr lang="en-US" sz="1800" b="0" dirty="0" smtClean="0">
                <a:solidFill>
                  <a:schemeClr val="tx2"/>
                </a:solidFill>
              </a:rPr>
              <a:t>Projects that involve physical construction and have well-defined plans.</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Regulated </a:t>
            </a:r>
            <a:r>
              <a:rPr lang="en-US" sz="1800" b="0" dirty="0" smtClean="0">
                <a:solidFill>
                  <a:schemeClr val="tx2"/>
                </a:solidFill>
              </a:rPr>
              <a:t>Industries</a:t>
            </a:r>
            <a:r>
              <a:rPr lang="en-US" sz="1800" b="0" dirty="0" smtClean="0">
                <a:solidFill>
                  <a:schemeClr val="tx2"/>
                </a:solidFill>
              </a:rPr>
              <a:t>: </a:t>
            </a:r>
            <a:r>
              <a:rPr lang="en-US" sz="1800" b="0" dirty="0" smtClean="0">
                <a:solidFill>
                  <a:schemeClr val="tx2"/>
                </a:solidFill>
              </a:rPr>
              <a:t>Projects where strict documentation and compliance are crucial, such as in healthcare or finance.</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Legacy </a:t>
            </a:r>
            <a:r>
              <a:rPr lang="en-US" sz="1800" b="0" dirty="0" smtClean="0">
                <a:solidFill>
                  <a:schemeClr val="tx2"/>
                </a:solidFill>
              </a:rPr>
              <a:t>Systems</a:t>
            </a:r>
            <a:r>
              <a:rPr lang="en-US" sz="1800" b="0" dirty="0" smtClean="0">
                <a:solidFill>
                  <a:schemeClr val="tx2"/>
                </a:solidFill>
              </a:rPr>
              <a:t>: </a:t>
            </a:r>
            <a:r>
              <a:rPr lang="en-US" sz="1800" b="0" dirty="0" smtClean="0">
                <a:solidFill>
                  <a:schemeClr val="tx2"/>
                </a:solidFill>
              </a:rPr>
              <a:t>Upgrading or maintaining existing systems with stable and clear requirements.</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Projects </a:t>
            </a:r>
            <a:r>
              <a:rPr lang="en-US" sz="1800" b="0" dirty="0" smtClean="0">
                <a:solidFill>
                  <a:schemeClr val="tx2"/>
                </a:solidFill>
              </a:rPr>
              <a:t>with Fixed Scope and Schedule</a:t>
            </a:r>
            <a:r>
              <a:rPr lang="en-US" sz="1800" b="0" dirty="0" smtClean="0">
                <a:solidFill>
                  <a:schemeClr val="tx2"/>
                </a:solidFill>
              </a:rPr>
              <a:t>: </a:t>
            </a:r>
            <a:r>
              <a:rPr lang="en-US" sz="1800" b="0" dirty="0" smtClean="0">
                <a:solidFill>
                  <a:schemeClr val="tx2"/>
                </a:solidFill>
              </a:rPr>
              <a:t>When the project scope, requirements, and schedule are well-known and unlikely to change.</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0" dirty="0" smtClean="0">
                <a:solidFill>
                  <a:schemeClr val="tx2"/>
                </a:solidFill>
              </a:rPr>
              <a:t>Agile </a:t>
            </a:r>
            <a:r>
              <a:rPr lang="en-US" sz="1800" b="0" dirty="0" smtClean="0">
                <a:solidFill>
                  <a:schemeClr val="tx2"/>
                </a:solidFill>
              </a:rPr>
              <a:t>Methodology</a:t>
            </a:r>
            <a:r>
              <a:rPr lang="en-US" sz="1800" b="0" dirty="0" smtClean="0">
                <a:solidFill>
                  <a:schemeClr val="tx2"/>
                </a:solidFill>
              </a:rPr>
              <a:t>:</a:t>
            </a: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Strengths:</a:t>
            </a: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1</a:t>
            </a:r>
            <a:r>
              <a:rPr lang="en-US" sz="1800" b="0" dirty="0" smtClean="0">
                <a:solidFill>
                  <a:schemeClr val="tx2"/>
                </a:solidFill>
              </a:rPr>
              <a:t>. </a:t>
            </a:r>
            <a:r>
              <a:rPr lang="en-US" sz="1800" b="0" dirty="0" smtClean="0">
                <a:solidFill>
                  <a:schemeClr val="tx2"/>
                </a:solidFill>
              </a:rPr>
              <a:t>Flexibility </a:t>
            </a:r>
            <a:r>
              <a:rPr lang="en-US" sz="1800" b="0" dirty="0" smtClean="0">
                <a:solidFill>
                  <a:schemeClr val="tx2"/>
                </a:solidFill>
              </a:rPr>
              <a:t>to Changes</a:t>
            </a:r>
            <a:r>
              <a:rPr lang="en-US" sz="1800" b="0" dirty="0" smtClean="0">
                <a:solidFill>
                  <a:schemeClr val="tx2"/>
                </a:solidFill>
              </a:rPr>
              <a:t>: </a:t>
            </a:r>
            <a:r>
              <a:rPr lang="en-US" sz="1800" b="0" dirty="0" smtClean="0">
                <a:solidFill>
                  <a:schemeClr val="tx2"/>
                </a:solidFill>
              </a:rPr>
              <a:t>Agile allows for continuous adaptation to changing requirements, making it suitable for projects with evolving needs.</a:t>
            </a:r>
            <a:br>
              <a:rPr lang="en-US" sz="1800" b="0" dirty="0" smtClean="0">
                <a:solidFill>
                  <a:schemeClr val="tx2"/>
                </a:solidFill>
              </a:rPr>
            </a:br>
            <a:r>
              <a:rPr lang="en-US" sz="1800" b="0" dirty="0" smtClean="0">
                <a:solidFill>
                  <a:schemeClr val="tx2"/>
                </a:solidFill>
              </a:rPr>
              <a:t>2. </a:t>
            </a:r>
            <a:r>
              <a:rPr lang="en-US" sz="1800" b="0" dirty="0" smtClean="0">
                <a:solidFill>
                  <a:schemeClr val="tx2"/>
                </a:solidFill>
              </a:rPr>
              <a:t>Frequent </a:t>
            </a:r>
            <a:r>
              <a:rPr lang="en-US" sz="1800" b="0" dirty="0" smtClean="0">
                <a:solidFill>
                  <a:schemeClr val="tx2"/>
                </a:solidFill>
              </a:rPr>
              <a:t>Customer Feedback</a:t>
            </a:r>
            <a:r>
              <a:rPr lang="en-US" sz="1800" b="0" dirty="0" smtClean="0">
                <a:solidFill>
                  <a:schemeClr val="tx2"/>
                </a:solidFill>
              </a:rPr>
              <a:t>: </a:t>
            </a:r>
            <a:r>
              <a:rPr lang="en-US" sz="1800" b="0" dirty="0" smtClean="0">
                <a:solidFill>
                  <a:schemeClr val="tx2"/>
                </a:solidFill>
              </a:rPr>
              <a:t>Regular iterations and feedback loops ensure alignment with customer expectations and quicker issue resolution.</a:t>
            </a:r>
            <a:br>
              <a:rPr lang="en-US" sz="1800" b="0" dirty="0" smtClean="0">
                <a:solidFill>
                  <a:schemeClr val="tx2"/>
                </a:solidFill>
              </a:rPr>
            </a:br>
            <a:r>
              <a:rPr lang="en-US" sz="1800" b="0" dirty="0" smtClean="0">
                <a:solidFill>
                  <a:schemeClr val="tx2"/>
                </a:solidFill>
              </a:rPr>
              <a:t>3. </a:t>
            </a:r>
            <a:r>
              <a:rPr lang="en-US" sz="1800" b="0" dirty="0" smtClean="0">
                <a:solidFill>
                  <a:schemeClr val="tx2"/>
                </a:solidFill>
              </a:rPr>
              <a:t>Early </a:t>
            </a:r>
            <a:r>
              <a:rPr lang="en-US" sz="1800" b="0" dirty="0" smtClean="0">
                <a:solidFill>
                  <a:schemeClr val="tx2"/>
                </a:solidFill>
              </a:rPr>
              <a:t>Value Delivery</a:t>
            </a:r>
            <a:r>
              <a:rPr lang="en-US" sz="1800" b="0" dirty="0" smtClean="0">
                <a:solidFill>
                  <a:schemeClr val="tx2"/>
                </a:solidFill>
              </a:rPr>
              <a:t>: </a:t>
            </a:r>
            <a:r>
              <a:rPr lang="en-US" sz="1800" b="0" dirty="0" smtClean="0">
                <a:solidFill>
                  <a:schemeClr val="tx2"/>
                </a:solidFill>
              </a:rPr>
              <a:t>Working features are delivered in each iteration, allowing for faster time-to-market and value realization.</a:t>
            </a:r>
            <a:br>
              <a:rPr lang="en-US" sz="1800" b="0" dirty="0" smtClean="0">
                <a:solidFill>
                  <a:schemeClr val="tx2"/>
                </a:solidFill>
              </a:rPr>
            </a:br>
            <a:r>
              <a:rPr lang="en-US" sz="1800" b="0" dirty="0" smtClean="0">
                <a:solidFill>
                  <a:schemeClr val="tx2"/>
                </a:solidFill>
              </a:rPr>
              <a:t>4. </a:t>
            </a:r>
            <a:r>
              <a:rPr lang="en-US" sz="1800" b="0" dirty="0" smtClean="0">
                <a:solidFill>
                  <a:schemeClr val="tx2"/>
                </a:solidFill>
              </a:rPr>
              <a:t>High </a:t>
            </a:r>
            <a:r>
              <a:rPr lang="en-US" sz="1800" b="0" dirty="0" smtClean="0">
                <a:solidFill>
                  <a:schemeClr val="tx2"/>
                </a:solidFill>
              </a:rPr>
              <a:t>Customer Involvement</a:t>
            </a:r>
            <a:r>
              <a:rPr lang="en-US" sz="1800" b="0" dirty="0" smtClean="0">
                <a:solidFill>
                  <a:schemeClr val="tx2"/>
                </a:solidFill>
              </a:rPr>
              <a:t>: </a:t>
            </a:r>
            <a:r>
              <a:rPr lang="en-US" sz="1800" b="0" dirty="0" smtClean="0">
                <a:solidFill>
                  <a:schemeClr val="tx2"/>
                </a:solidFill>
              </a:rPr>
              <a:t>Close collaboration with clients fosters a better understanding of their needs and increases project success rates.</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0" dirty="0" smtClean="0">
                <a:solidFill>
                  <a:schemeClr val="tx2"/>
                </a:solidFill>
              </a:rPr>
              <a:t>Weaknesses:</a:t>
            </a: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1</a:t>
            </a:r>
            <a:r>
              <a:rPr lang="en-US" sz="1800" b="0" dirty="0" smtClean="0">
                <a:solidFill>
                  <a:schemeClr val="tx2"/>
                </a:solidFill>
              </a:rPr>
              <a:t>. </a:t>
            </a:r>
            <a:r>
              <a:rPr lang="en-US" sz="1800" b="0" dirty="0" smtClean="0">
                <a:solidFill>
                  <a:schemeClr val="tx2"/>
                </a:solidFill>
              </a:rPr>
              <a:t>Lack </a:t>
            </a:r>
            <a:r>
              <a:rPr lang="en-US" sz="1800" b="0" dirty="0" smtClean="0">
                <a:solidFill>
                  <a:schemeClr val="tx2"/>
                </a:solidFill>
              </a:rPr>
              <a:t>of Predictability</a:t>
            </a:r>
            <a:r>
              <a:rPr lang="en-US" sz="1800" b="0" dirty="0" smtClean="0">
                <a:solidFill>
                  <a:schemeClr val="tx2"/>
                </a:solidFill>
              </a:rPr>
              <a:t>: </a:t>
            </a:r>
            <a:r>
              <a:rPr lang="en-US" sz="1800" b="0" dirty="0" err="1" smtClean="0">
                <a:solidFill>
                  <a:schemeClr val="tx2"/>
                </a:solidFill>
              </a:rPr>
              <a:t>Agile's</a:t>
            </a:r>
            <a:r>
              <a:rPr lang="en-US" sz="1800" b="0" dirty="0" smtClean="0">
                <a:solidFill>
                  <a:schemeClr val="tx2"/>
                </a:solidFill>
              </a:rPr>
              <a:t> adaptability can make it challenging to predict exact timelines and costs.</a:t>
            </a:r>
            <a:br>
              <a:rPr lang="en-US" sz="1800" b="0" dirty="0" smtClean="0">
                <a:solidFill>
                  <a:schemeClr val="tx2"/>
                </a:solidFill>
              </a:rPr>
            </a:br>
            <a:r>
              <a:rPr lang="en-US" sz="1800" b="0" dirty="0" smtClean="0">
                <a:solidFill>
                  <a:schemeClr val="tx2"/>
                </a:solidFill>
              </a:rPr>
              <a:t>2. </a:t>
            </a:r>
            <a:r>
              <a:rPr lang="en-US" sz="1800" b="0" dirty="0" smtClean="0">
                <a:solidFill>
                  <a:schemeClr val="tx2"/>
                </a:solidFill>
              </a:rPr>
              <a:t>Resource </a:t>
            </a:r>
            <a:r>
              <a:rPr lang="en-US" sz="1800" b="0" dirty="0" smtClean="0">
                <a:solidFill>
                  <a:schemeClr val="tx2"/>
                </a:solidFill>
              </a:rPr>
              <a:t>Intensive</a:t>
            </a:r>
            <a:r>
              <a:rPr lang="en-US" sz="1800" b="0" dirty="0" smtClean="0">
                <a:solidFill>
                  <a:schemeClr val="tx2"/>
                </a:solidFill>
              </a:rPr>
              <a:t>: </a:t>
            </a:r>
            <a:r>
              <a:rPr lang="en-US" sz="1800" b="0" dirty="0" smtClean="0">
                <a:solidFill>
                  <a:schemeClr val="tx2"/>
                </a:solidFill>
              </a:rPr>
              <a:t>Frequent communication and iteration can require more resources and time from both the development team and the client.</a:t>
            </a:r>
            <a:br>
              <a:rPr lang="en-US" sz="1800" b="0" dirty="0" smtClean="0">
                <a:solidFill>
                  <a:schemeClr val="tx2"/>
                </a:solidFill>
              </a:rPr>
            </a:br>
            <a:r>
              <a:rPr lang="en-US" sz="1800" b="0" dirty="0" smtClean="0">
                <a:solidFill>
                  <a:schemeClr val="tx2"/>
                </a:solidFill>
              </a:rPr>
              <a:t>3. </a:t>
            </a:r>
            <a:r>
              <a:rPr lang="en-US" sz="1800" b="0" dirty="0" smtClean="0">
                <a:solidFill>
                  <a:schemeClr val="tx2"/>
                </a:solidFill>
              </a:rPr>
              <a:t>Potential </a:t>
            </a:r>
            <a:r>
              <a:rPr lang="en-US" sz="1800" b="0" dirty="0" smtClean="0">
                <a:solidFill>
                  <a:schemeClr val="tx2"/>
                </a:solidFill>
              </a:rPr>
              <a:t>for Scope Creep</a:t>
            </a:r>
            <a:r>
              <a:rPr lang="en-US" sz="1800" b="0" dirty="0" smtClean="0">
                <a:solidFill>
                  <a:schemeClr val="tx2"/>
                </a:solidFill>
              </a:rPr>
              <a:t>: </a:t>
            </a:r>
            <a:r>
              <a:rPr lang="en-US" sz="1800" b="0" dirty="0" smtClean="0">
                <a:solidFill>
                  <a:schemeClr val="tx2"/>
                </a:solidFill>
              </a:rPr>
              <a:t>The focus on flexibility can lead to scope creep if changes are not managed effectively.</a:t>
            </a:r>
            <a:br>
              <a:rPr lang="en-US" sz="1800" b="0" dirty="0" smtClean="0">
                <a:solidFill>
                  <a:schemeClr val="tx2"/>
                </a:solidFill>
              </a:rPr>
            </a:br>
            <a:r>
              <a:rPr lang="en-US" sz="1800" b="0" dirty="0" smtClean="0">
                <a:solidFill>
                  <a:schemeClr val="tx2"/>
                </a:solidFill>
              </a:rPr>
              <a:t>4. </a:t>
            </a:r>
            <a:r>
              <a:rPr lang="en-US" sz="1800" b="0" dirty="0" smtClean="0">
                <a:solidFill>
                  <a:schemeClr val="tx2"/>
                </a:solidFill>
              </a:rPr>
              <a:t>Documentation </a:t>
            </a:r>
            <a:r>
              <a:rPr lang="en-US" sz="1800" b="0" dirty="0" smtClean="0">
                <a:solidFill>
                  <a:schemeClr val="tx2"/>
                </a:solidFill>
              </a:rPr>
              <a:t>Challenges</a:t>
            </a:r>
            <a:r>
              <a:rPr lang="en-US" sz="1800" b="0" dirty="0" smtClean="0">
                <a:solidFill>
                  <a:schemeClr val="tx2"/>
                </a:solidFill>
              </a:rPr>
              <a:t>: </a:t>
            </a:r>
            <a:r>
              <a:rPr lang="en-US" sz="1800" b="0" dirty="0" smtClean="0">
                <a:solidFill>
                  <a:schemeClr val="tx2"/>
                </a:solidFill>
              </a:rPr>
              <a:t>Agile documentation might be less comprehensive and organized compared to Waterfall.</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0" dirty="0" smtClean="0">
                <a:solidFill>
                  <a:schemeClr val="tx2"/>
                </a:solidFill>
              </a:rPr>
              <a:t>Projects </a:t>
            </a:r>
            <a:r>
              <a:rPr lang="en-US" sz="1800" b="0" dirty="0" smtClean="0">
                <a:solidFill>
                  <a:schemeClr val="tx2"/>
                </a:solidFill>
              </a:rPr>
              <a:t>that Benefit from Agile</a:t>
            </a:r>
            <a:r>
              <a:rPr lang="en-US" sz="1800" b="0" dirty="0" smtClean="0">
                <a:solidFill>
                  <a:schemeClr val="tx2"/>
                </a:solidFill>
              </a:rPr>
              <a:t>:</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Software </a:t>
            </a:r>
            <a:r>
              <a:rPr lang="en-US" sz="1800" b="0" dirty="0" smtClean="0">
                <a:solidFill>
                  <a:schemeClr val="tx2"/>
                </a:solidFill>
              </a:rPr>
              <a:t>Development</a:t>
            </a:r>
            <a:r>
              <a:rPr lang="en-US" sz="1800" b="0" dirty="0" smtClean="0">
                <a:solidFill>
                  <a:schemeClr val="tx2"/>
                </a:solidFill>
              </a:rPr>
              <a:t>: </a:t>
            </a:r>
            <a:r>
              <a:rPr lang="en-US" sz="1800" b="0" dirty="0" smtClean="0">
                <a:solidFill>
                  <a:schemeClr val="tx2"/>
                </a:solidFill>
              </a:rPr>
              <a:t>Agile is widely used for software projects due to their dynamic and evolving nature.</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Startups </a:t>
            </a:r>
            <a:r>
              <a:rPr lang="en-US" sz="1800" b="0" dirty="0" smtClean="0">
                <a:solidFill>
                  <a:schemeClr val="tx2"/>
                </a:solidFill>
              </a:rPr>
              <a:t>and Innovative Projects</a:t>
            </a:r>
            <a:r>
              <a:rPr lang="en-US" sz="1800" b="0" dirty="0" smtClean="0">
                <a:solidFill>
                  <a:schemeClr val="tx2"/>
                </a:solidFill>
              </a:rPr>
              <a:t>: </a:t>
            </a:r>
            <a:r>
              <a:rPr lang="en-US" sz="1800" b="0" dirty="0" smtClean="0">
                <a:solidFill>
                  <a:schemeClr val="tx2"/>
                </a:solidFill>
              </a:rPr>
              <a:t>Projects that require quick adaptation to changing market conditions and customer needs.</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Complex </a:t>
            </a:r>
            <a:r>
              <a:rPr lang="en-US" sz="1800" b="0" dirty="0" smtClean="0">
                <a:solidFill>
                  <a:schemeClr val="tx2"/>
                </a:solidFill>
              </a:rPr>
              <a:t>Systems</a:t>
            </a:r>
            <a:r>
              <a:rPr lang="en-US" sz="1800" b="0" dirty="0" smtClean="0">
                <a:solidFill>
                  <a:schemeClr val="tx2"/>
                </a:solidFill>
              </a:rPr>
              <a:t>: </a:t>
            </a:r>
            <a:r>
              <a:rPr lang="en-US" sz="1800" b="0" dirty="0" smtClean="0">
                <a:solidFill>
                  <a:schemeClr val="tx2"/>
                </a:solidFill>
              </a:rPr>
              <a:t>Projects with intricate requirements that may need constant adjustments and fine-tuning.</a:t>
            </a:r>
            <a:br>
              <a:rPr lang="en-US" sz="1800" b="0" dirty="0" smtClean="0">
                <a:solidFill>
                  <a:schemeClr val="tx2"/>
                </a:solidFill>
              </a:rPr>
            </a:br>
            <a:r>
              <a:rPr lang="en-US" sz="1800" b="0" dirty="0" smtClean="0">
                <a:solidFill>
                  <a:schemeClr val="tx2"/>
                </a:solidFill>
              </a:rPr>
              <a:t>- </a:t>
            </a:r>
            <a:r>
              <a:rPr lang="en-US" sz="1800" b="0" dirty="0" smtClean="0">
                <a:solidFill>
                  <a:schemeClr val="tx2"/>
                </a:solidFill>
              </a:rPr>
              <a:t>Projects </a:t>
            </a:r>
            <a:r>
              <a:rPr lang="en-US" sz="1800" b="0" dirty="0" smtClean="0">
                <a:solidFill>
                  <a:schemeClr val="tx2"/>
                </a:solidFill>
              </a:rPr>
              <a:t>with High Uncertainty</a:t>
            </a:r>
            <a:r>
              <a:rPr lang="en-US" sz="1800" b="0" dirty="0" smtClean="0">
                <a:solidFill>
                  <a:schemeClr val="tx2"/>
                </a:solidFill>
              </a:rPr>
              <a:t>: </a:t>
            </a:r>
            <a:r>
              <a:rPr lang="en-US" sz="1800" b="0" dirty="0" smtClean="0">
                <a:solidFill>
                  <a:schemeClr val="tx2"/>
                </a:solidFill>
              </a:rPr>
              <a:t>When the requirements are not well-defined or are likely to change during development.</a:t>
            </a:r>
            <a:br>
              <a:rPr lang="en-US" sz="1800" b="0" dirty="0" smtClean="0">
                <a:solidFill>
                  <a:schemeClr val="tx2"/>
                </a:solidFill>
              </a:rPr>
            </a:b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In summary, the choice between Waterfall and Agile methodologies depends on the nature of the project, its requirements, and the level of flexibility needed. Waterfall is more suitable for well-defined, stable projects with predictable requirements, while Agile is preferable when adaptability, frequent customer feedback, and early value delivery are critical.</a:t>
            </a:r>
            <a:endParaRPr lang="en-US" sz="1800" dirty="0"/>
          </a:p>
        </p:txBody>
      </p:sp>
    </p:spTree>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xmlns="" name="CognizantTheme" id="{D3A03404-B80B-439B-AF19-52B6AF8DA76C}" vid="{75FB74F2-993F-428C-8E48-C53594268EE5}"/>
    </a:ext>
  </a:extLst>
</a:theme>
</file>

<file path=docProps/app.xml><?xml version="1.0" encoding="utf-8"?>
<Properties xmlns="http://schemas.openxmlformats.org/officeDocument/2006/extended-properties" xmlns:vt="http://schemas.openxmlformats.org/officeDocument/2006/docPropsVTypes">
  <Template>CognizantTheme</Template>
  <TotalTime>11</TotalTime>
  <Words>26</Words>
  <Application>Microsoft Office PowerPoint</Application>
  <PresentationFormat>On-screen Show (16:9)</PresentationFormat>
  <Paragraphs>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CognizantTheme</vt:lpstr>
      <vt:lpstr>Waterfall vs. Agile</vt:lpstr>
      <vt:lpstr>  Waterfall Methodology:  Strengths:  1. Predictability: Waterfall is highly structured, making it easier to plan and predict timelines, costs, and resources. 2. Documentation: Comprehensive documentation is produced at each stage, ensuring clear understanding and traceability of project progress. 3. Suitable for Well-Defined Projects: Waterfall works well when project requirements are well-defined and unlikely to change significantly. 4. Less Client Involvement: Requires minimal client involvement after initial requirements gathering, which can be an advantage in certain scenarios.  </vt:lpstr>
      <vt:lpstr>Weaknesses:  1. Inflexibility to Changes: Changes are difficult to accommodate once a phase is completed, making it unsuitable for projects where requirements evolve over time. 2. Late Problem Discovery: Issues or errors may not be discovered until later stages, leading to potentially costly revisions. 3. Limited Customer Interaction: Minimal client involvement can lead to misalignment with customer needs and expectations. 4. Long Delivery Time: Longer development cycle before delivering a working product, potentially delaying benefits realization.  </vt:lpstr>
      <vt:lpstr>Projects that Benefit from Waterfall:  - Construction Projects: Projects that involve physical construction and have well-defined plans. - Regulated Industries: Projects where strict documentation and compliance are crucial, such as in healthcare or finance. - Legacy Systems: Upgrading or maintaining existing systems with stable and clear requirements. - Projects with Fixed Scope and Schedule: When the project scope, requirements, and schedule are well-known and unlikely to change.  </vt:lpstr>
      <vt:lpstr>Agile Methodology:  Strengths:  1. Flexibility to Changes: Agile allows for continuous adaptation to changing requirements, making it suitable for projects with evolving needs. 2. Frequent Customer Feedback: Regular iterations and feedback loops ensure alignment with customer expectations and quicker issue resolution. 3. Early Value Delivery: Working features are delivered in each iteration, allowing for faster time-to-market and value realization. 4. High Customer Involvement: Close collaboration with clients fosters a better understanding of their needs and increases project success rates.  </vt:lpstr>
      <vt:lpstr>Weaknesses:  1. Lack of Predictability: Agile's adaptability can make it challenging to predict exact timelines and costs. 2. Resource Intensive: Frequent communication and iteration can require more resources and time from both the development team and the client. 3. Potential for Scope Creep: The focus on flexibility can lead to scope creep if changes are not managed effectively. 4. Documentation Challenges: Agile documentation might be less comprehensive and organized compared to Waterfall.  </vt:lpstr>
      <vt:lpstr>Projects that Benefit from Agile:  - Software Development: Agile is widely used for software projects due to their dynamic and evolving nature. - Startups and Innovative Projects: Projects that require quick adaptation to changing market conditions and customer needs. - Complex Systems: Projects with intricate requirements that may need constant adjustments and fine-tuning. - Projects with High Uncertainty: When the requirements are not well-defined or are likely to change during development.  In summary, the choice between Waterfall and Agile methodologies depends on the nature of the project, its requirements, and the level of flexibility needed. Waterfall is more suitable for well-defined, stable projects with predictable requirements, while Agile is preferable when adaptability, frequent customer feedback, and early value delivery are critical.</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vs. Agile</dc:title>
  <dc:creator>Mills, Laura (Cognizant)</dc:creator>
  <cp:lastModifiedBy>Yedukondalu B</cp:lastModifiedBy>
  <cp:revision>5</cp:revision>
  <dcterms:created xsi:type="dcterms:W3CDTF">2021-06-04T16:24:13Z</dcterms:created>
  <dcterms:modified xsi:type="dcterms:W3CDTF">2023-08-14T05:21:02Z</dcterms:modified>
</cp:coreProperties>
</file>