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notesMasterIdLst>
    <p:notesMasterId r:id="rId28"/>
  </p:notesMasterIdLst>
  <p:sldIdLst>
    <p:sldId id="256" r:id="rId2"/>
    <p:sldId id="257" r:id="rId3"/>
    <p:sldId id="258" r:id="rId4"/>
    <p:sldId id="259" r:id="rId5"/>
    <p:sldId id="268" r:id="rId6"/>
    <p:sldId id="264" r:id="rId7"/>
    <p:sldId id="265" r:id="rId8"/>
    <p:sldId id="269" r:id="rId9"/>
    <p:sldId id="270" r:id="rId10"/>
    <p:sldId id="271" r:id="rId11"/>
    <p:sldId id="272" r:id="rId12"/>
    <p:sldId id="273" r:id="rId13"/>
    <p:sldId id="267" r:id="rId14"/>
    <p:sldId id="274" r:id="rId15"/>
    <p:sldId id="275" r:id="rId16"/>
    <p:sldId id="276" r:id="rId17"/>
    <p:sldId id="277" r:id="rId18"/>
    <p:sldId id="278" r:id="rId19"/>
    <p:sldId id="279" r:id="rId20"/>
    <p:sldId id="280" r:id="rId21"/>
    <p:sldId id="281" r:id="rId22"/>
    <p:sldId id="282" r:id="rId23"/>
    <p:sldId id="283" r:id="rId24"/>
    <p:sldId id="284" r:id="rId25"/>
    <p:sldId id="266"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B80EE2-348B-49F3-A148-AF3A3EFEA117}" v="39" dt="2021-05-10T10:33:20.381"/>
    <p1510:client id="{B990F021-CB80-4B99-A893-B24A5C99A25A}" v="1056" dt="2021-05-10T09:53:45.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CFCAE-922F-47CF-A137-3B9AF5AE2F9F}" type="datetimeFigureOut">
              <a:rPr lang="en-IN" smtClean="0"/>
              <a:t>10-05-2021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D4ACB-451D-4BDA-8A07-10AB7DFE7FC1}" type="slidenum">
              <a:rPr lang="en-IN" smtClean="0"/>
              <a:t>‹#›</a:t>
            </a:fld>
            <a:endParaRPr lang="en-IN"/>
          </a:p>
        </p:txBody>
      </p:sp>
    </p:spTree>
    <p:extLst>
      <p:ext uri="{BB962C8B-B14F-4D97-AF65-F5344CB8AC3E}">
        <p14:creationId xmlns:p14="http://schemas.microsoft.com/office/powerpoint/2010/main" val="25325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977C6F-67CB-4ACA-9CD4-A9CC4DD9C9A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383292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77C6F-67CB-4ACA-9CD4-A9CC4DD9C9A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115075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77C6F-67CB-4ACA-9CD4-A9CC4DD9C9A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5355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77C6F-67CB-4ACA-9CD4-A9CC4DD9C9A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3556115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77C6F-67CB-4ACA-9CD4-A9CC4DD9C9A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5185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77C6F-67CB-4ACA-9CD4-A9CC4DD9C9A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1248967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977C6F-67CB-4ACA-9CD4-A9CC4DD9C9A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476591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977C6F-67CB-4ACA-9CD4-A9CC4DD9C9A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48495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977C6F-67CB-4ACA-9CD4-A9CC4DD9C9A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172338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77C6F-67CB-4ACA-9CD4-A9CC4DD9C9A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14034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977C6F-67CB-4ACA-9CD4-A9CC4DD9C9A5}"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286478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977C6F-67CB-4ACA-9CD4-A9CC4DD9C9A5}" type="datetimeFigureOut">
              <a:rPr lang="en-IN" smtClean="0"/>
              <a:t>10-05-2021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386389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1977C6F-67CB-4ACA-9CD4-A9CC4DD9C9A5}" type="datetimeFigureOut">
              <a:rPr lang="en-IN" smtClean="0"/>
              <a:t>10-05-2021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50520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77C6F-67CB-4ACA-9CD4-A9CC4DD9C9A5}" type="datetimeFigureOut">
              <a:rPr lang="en-IN" smtClean="0"/>
              <a:t>10-05-2021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173420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7C6F-67CB-4ACA-9CD4-A9CC4DD9C9A5}"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176806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7E73D-6317-4DD7-B909-CD9B4B1FF224}" type="slidenum">
              <a:rPr lang="en-IN" smtClean="0"/>
              <a:t>‹#›</a:t>
            </a:fld>
            <a:endParaRPr lang="en-IN"/>
          </a:p>
        </p:txBody>
      </p:sp>
      <p:sp>
        <p:nvSpPr>
          <p:cNvPr id="5" name="Date Placeholder 4"/>
          <p:cNvSpPr>
            <a:spLocks noGrp="1"/>
          </p:cNvSpPr>
          <p:nvPr>
            <p:ph type="dt" sz="half" idx="10"/>
          </p:nvPr>
        </p:nvSpPr>
        <p:spPr/>
        <p:txBody>
          <a:bodyPr/>
          <a:lstStyle/>
          <a:p>
            <a:fld id="{51977C6F-67CB-4ACA-9CD4-A9CC4DD9C9A5}" type="datetimeFigureOut">
              <a:rPr lang="en-IN" smtClean="0"/>
              <a:t>10-05-2021</a:t>
            </a:fld>
            <a:endParaRPr lang="en-IN"/>
          </a:p>
        </p:txBody>
      </p:sp>
    </p:spTree>
    <p:extLst>
      <p:ext uri="{BB962C8B-B14F-4D97-AF65-F5344CB8AC3E}">
        <p14:creationId xmlns:p14="http://schemas.microsoft.com/office/powerpoint/2010/main" val="60954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977C6F-67CB-4ACA-9CD4-A9CC4DD9C9A5}" type="datetimeFigureOut">
              <a:rPr lang="en-IN" smtClean="0"/>
              <a:t>10-05-2021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17E73D-6317-4DD7-B909-CD9B4B1FF224}" type="slidenum">
              <a:rPr lang="en-IN" smtClean="0"/>
              <a:t>‹#›</a:t>
            </a:fld>
            <a:endParaRPr lang="en-IN"/>
          </a:p>
        </p:txBody>
      </p:sp>
    </p:spTree>
    <p:extLst>
      <p:ext uri="{BB962C8B-B14F-4D97-AF65-F5344CB8AC3E}">
        <p14:creationId xmlns:p14="http://schemas.microsoft.com/office/powerpoint/2010/main" val="2782215332"/>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Neeraj921721/FYP.gi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FB1C3F7-3202-468A-AF8E-000E6C25527D}"/>
              </a:ext>
            </a:extLst>
          </p:cNvPr>
          <p:cNvSpPr/>
          <p:nvPr/>
        </p:nvSpPr>
        <p:spPr>
          <a:xfrm>
            <a:off x="2266895" y="3009538"/>
            <a:ext cx="7658210" cy="1200329"/>
          </a:xfrm>
          <a:prstGeom prst="rect">
            <a:avLst/>
          </a:prstGeom>
          <a:noFill/>
        </p:spPr>
        <p:txBody>
          <a:bodyPr wrap="square" lIns="91440" tIns="45720" rIns="91440" bIns="45720" anchor="t">
            <a:spAutoFit/>
          </a:bodyPr>
          <a:lstStyle/>
          <a:p>
            <a:pPr algn="ctr"/>
            <a:r>
              <a:rPr lang="en-US" sz="7200">
                <a:ln w="0"/>
                <a:solidFill>
                  <a:srgbClr val="00B0F0"/>
                </a:solidFill>
                <a:effectLst>
                  <a:outerShdw blurRad="38100" dist="19050" dir="2700000" algn="tl" rotWithShape="0">
                    <a:schemeClr val="dk1">
                      <a:alpha val="40000"/>
                    </a:schemeClr>
                  </a:outerShdw>
                </a:effectLst>
              </a:rPr>
              <a:t>Final Year Project</a:t>
            </a:r>
            <a:endParaRPr lang="en-US" sz="7200">
              <a:ln w="0"/>
              <a:solidFill>
                <a:srgbClr val="00B0F0"/>
              </a:solidFill>
              <a:effectLst>
                <a:outerShdw blurRad="38100" dist="19050" dir="2700000" algn="tl" rotWithShape="0">
                  <a:prstClr val="black">
                    <a:alpha val="40000"/>
                  </a:prstClr>
                </a:outerShdw>
              </a:effectLst>
            </a:endParaRPr>
          </a:p>
        </p:txBody>
      </p:sp>
      <p:sp>
        <p:nvSpPr>
          <p:cNvPr id="2" name="TextBox 1">
            <a:extLst>
              <a:ext uri="{FF2B5EF4-FFF2-40B4-BE49-F238E27FC236}">
                <a16:creationId xmlns:a16="http://schemas.microsoft.com/office/drawing/2014/main" id="{647C2DE5-6854-4E43-AFF2-831C39ECFDF6}"/>
              </a:ext>
            </a:extLst>
          </p:cNvPr>
          <p:cNvSpPr txBox="1"/>
          <p:nvPr/>
        </p:nvSpPr>
        <p:spPr>
          <a:xfrm>
            <a:off x="2227384" y="4773766"/>
            <a:ext cx="3868616" cy="1420838"/>
          </a:xfrm>
          <a:prstGeom prst="rect">
            <a:avLst/>
          </a:prstGeom>
          <a:noFill/>
        </p:spPr>
        <p:txBody>
          <a:bodyPr wrap="square" lIns="91440" tIns="45720" rIns="91440" bIns="45720" rtlCol="0" anchor="t">
            <a:spAutoFit/>
          </a:bodyPr>
          <a:lstStyle/>
          <a:p>
            <a:pPr>
              <a:lnSpc>
                <a:spcPct val="150000"/>
              </a:lnSpc>
            </a:pPr>
            <a:r>
              <a:rPr lang="en-IN" sz="2000">
                <a:solidFill>
                  <a:srgbClr val="00B0F0"/>
                </a:solidFill>
              </a:rPr>
              <a:t>From Fourth Year BTech CSE</a:t>
            </a:r>
            <a:endParaRPr lang="en-US">
              <a:solidFill>
                <a:srgbClr val="00B0F0"/>
              </a:solidFill>
            </a:endParaRPr>
          </a:p>
          <a:p>
            <a:pPr>
              <a:lnSpc>
                <a:spcPct val="150000"/>
              </a:lnSpc>
            </a:pPr>
            <a:r>
              <a:rPr lang="en-IN" sz="2000" b="1"/>
              <a:t>NATIONAL INSTITUTE OF TECHNOLOGY WARANGAL</a:t>
            </a:r>
          </a:p>
        </p:txBody>
      </p:sp>
      <p:sp>
        <p:nvSpPr>
          <p:cNvPr id="5" name="TextBox 4">
            <a:extLst>
              <a:ext uri="{FF2B5EF4-FFF2-40B4-BE49-F238E27FC236}">
                <a16:creationId xmlns:a16="http://schemas.microsoft.com/office/drawing/2014/main" id="{5EF062F1-CE20-4814-B15C-F95CB8DB536B}"/>
              </a:ext>
            </a:extLst>
          </p:cNvPr>
          <p:cNvSpPr txBox="1"/>
          <p:nvPr/>
        </p:nvSpPr>
        <p:spPr>
          <a:xfrm>
            <a:off x="7498327" y="5175122"/>
            <a:ext cx="3868616" cy="959173"/>
          </a:xfrm>
          <a:prstGeom prst="rect">
            <a:avLst/>
          </a:prstGeom>
          <a:noFill/>
        </p:spPr>
        <p:txBody>
          <a:bodyPr wrap="square" lIns="91440" tIns="45720" rIns="91440" bIns="45720" anchor="t">
            <a:spAutoFit/>
          </a:bodyPr>
          <a:lstStyle/>
          <a:p>
            <a:pPr>
              <a:lnSpc>
                <a:spcPct val="150000"/>
              </a:lnSpc>
            </a:pPr>
            <a:r>
              <a:rPr lang="en-IN" sz="2000" b="1"/>
              <a:t>Dr. Sangharatna Godboley</a:t>
            </a:r>
            <a:endParaRPr lang="en-US"/>
          </a:p>
          <a:p>
            <a:pPr>
              <a:lnSpc>
                <a:spcPct val="150000"/>
              </a:lnSpc>
            </a:pPr>
            <a:r>
              <a:rPr lang="en-IN" sz="2000" b="1"/>
              <a:t>Assistant Professor, NITW</a:t>
            </a:r>
          </a:p>
        </p:txBody>
      </p:sp>
      <p:sp>
        <p:nvSpPr>
          <p:cNvPr id="4" name="Rectangle 3">
            <a:extLst>
              <a:ext uri="{FF2B5EF4-FFF2-40B4-BE49-F238E27FC236}">
                <a16:creationId xmlns:a16="http://schemas.microsoft.com/office/drawing/2014/main" id="{1C0A4709-1015-4B4C-B347-83A294A897D1}"/>
              </a:ext>
            </a:extLst>
          </p:cNvPr>
          <p:cNvSpPr/>
          <p:nvPr/>
        </p:nvSpPr>
        <p:spPr>
          <a:xfrm>
            <a:off x="7434816" y="4832605"/>
            <a:ext cx="3664801" cy="400110"/>
          </a:xfrm>
          <a:prstGeom prst="rect">
            <a:avLst/>
          </a:prstGeom>
          <a:noFill/>
        </p:spPr>
        <p:txBody>
          <a:bodyPr wrap="square" lIns="91440" tIns="45720" rIns="91440" bIns="45720" anchor="t">
            <a:spAutoFit/>
            <a:scene3d>
              <a:camera prst="orthographicFront"/>
              <a:lightRig rig="soft" dir="t">
                <a:rot lat="0" lon="0" rev="15600000"/>
              </a:lightRig>
            </a:scene3d>
            <a:sp3d extrusionH="57150" prstMaterial="softEdge">
              <a:bevelT w="25400" h="38100"/>
            </a:sp3d>
          </a:bodyPr>
          <a:lstStyle/>
          <a:p>
            <a:pPr algn="ctr"/>
            <a:r>
              <a:rPr lang="en-US" sz="2000" b="1">
                <a:ln/>
                <a:solidFill>
                  <a:srgbClr val="00B0F0"/>
                </a:solidFill>
              </a:rPr>
              <a:t>Under the Guidance of</a:t>
            </a:r>
            <a:endParaRPr lang="en-US" sz="2000" b="1" cap="none" spc="0">
              <a:ln/>
              <a:solidFill>
                <a:srgbClr val="00B0F0"/>
              </a:solidFill>
              <a:effectLst/>
            </a:endParaRPr>
          </a:p>
        </p:txBody>
      </p:sp>
      <p:pic>
        <p:nvPicPr>
          <p:cNvPr id="7" name="Picture 6">
            <a:extLst>
              <a:ext uri="{FF2B5EF4-FFF2-40B4-BE49-F238E27FC236}">
                <a16:creationId xmlns:a16="http://schemas.microsoft.com/office/drawing/2014/main" id="{C8199FF7-3850-40E6-9A3D-C1D058E52A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55111" y="287259"/>
            <a:ext cx="1935480" cy="2545080"/>
          </a:xfrm>
          <a:prstGeom prst="rect">
            <a:avLst/>
          </a:prstGeom>
          <a:noFill/>
          <a:ln>
            <a:noFill/>
          </a:ln>
        </p:spPr>
      </p:pic>
    </p:spTree>
    <p:extLst>
      <p:ext uri="{BB962C8B-B14F-4D97-AF65-F5344CB8AC3E}">
        <p14:creationId xmlns:p14="http://schemas.microsoft.com/office/powerpoint/2010/main" val="344431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258A6-5E19-4682-A65E-A757870F98BD}"/>
              </a:ext>
            </a:extLst>
          </p:cNvPr>
          <p:cNvSpPr txBox="1"/>
          <p:nvPr/>
        </p:nvSpPr>
        <p:spPr>
          <a:xfrm>
            <a:off x="522512" y="466531"/>
            <a:ext cx="8994711" cy="954107"/>
          </a:xfrm>
          <a:prstGeom prst="rect">
            <a:avLst/>
          </a:prstGeom>
          <a:noFill/>
        </p:spPr>
        <p:txBody>
          <a:bodyPr wrap="square" lIns="91440" tIns="45720" rIns="91440" bIns="45720" rtlCol="0" anchor="t">
            <a:spAutoFit/>
          </a:bodyPr>
          <a:lstStyle/>
          <a:p>
            <a:r>
              <a:rPr lang="en-IN" sz="2800">
                <a:solidFill>
                  <a:srgbClr val="00B0F0"/>
                </a:solidFill>
              </a:rPr>
              <a:t>What’s wrong with statement coverage/Line code coverage?</a:t>
            </a:r>
          </a:p>
        </p:txBody>
      </p:sp>
      <p:sp>
        <p:nvSpPr>
          <p:cNvPr id="3" name="TextBox 2">
            <a:extLst>
              <a:ext uri="{FF2B5EF4-FFF2-40B4-BE49-F238E27FC236}">
                <a16:creationId xmlns:a16="http://schemas.microsoft.com/office/drawing/2014/main" id="{71555661-44D6-4883-A504-50067E323F95}"/>
              </a:ext>
            </a:extLst>
          </p:cNvPr>
          <p:cNvSpPr txBox="1"/>
          <p:nvPr/>
        </p:nvSpPr>
        <p:spPr>
          <a:xfrm>
            <a:off x="5645020" y="2976465"/>
            <a:ext cx="914400" cy="914400"/>
          </a:xfrm>
          <a:prstGeom prst="rect">
            <a:avLst/>
          </a:prstGeom>
          <a:noFill/>
        </p:spPr>
        <p:txBody>
          <a:bodyPr wrap="square" rtlCol="0">
            <a:spAutoFit/>
          </a:bodyPr>
          <a:lstStyle/>
          <a:p>
            <a:endParaRPr lang="en-IN"/>
          </a:p>
        </p:txBody>
      </p:sp>
      <p:sp>
        <p:nvSpPr>
          <p:cNvPr id="4" name="TextBox 3">
            <a:extLst>
              <a:ext uri="{FF2B5EF4-FFF2-40B4-BE49-F238E27FC236}">
                <a16:creationId xmlns:a16="http://schemas.microsoft.com/office/drawing/2014/main" id="{639D51CB-63D8-4B37-A8DC-2FCD53242719}"/>
              </a:ext>
            </a:extLst>
          </p:cNvPr>
          <p:cNvSpPr txBox="1"/>
          <p:nvPr/>
        </p:nvSpPr>
        <p:spPr>
          <a:xfrm>
            <a:off x="432317" y="1619635"/>
            <a:ext cx="8487748" cy="5451429"/>
          </a:xfrm>
          <a:prstGeom prst="rect">
            <a:avLst/>
          </a:prstGeom>
          <a:noFill/>
        </p:spPr>
        <p:txBody>
          <a:bodyPr wrap="square" lIns="91440" tIns="45720" rIns="91440" bIns="45720" rtlCol="0" anchor="t">
            <a:spAutoFit/>
          </a:bodyPr>
          <a:lstStyle/>
          <a:p>
            <a:pPr>
              <a:lnSpc>
                <a:spcPct val="107000"/>
              </a:lnSpc>
              <a:spcAft>
                <a:spcPts val="800"/>
              </a:spcAft>
            </a:pPr>
            <a:r>
              <a:rPr lang="en-US" sz="1800" b="1">
                <a:effectLst/>
                <a:latin typeface="Trebuchet MS"/>
                <a:ea typeface="Calibri" panose="020F0502020204030204" pitchFamily="34" charset="0"/>
                <a:cs typeface="Mangal"/>
              </a:rPr>
              <a:t>Statement coverage</a:t>
            </a:r>
            <a:r>
              <a:rPr lang="en-US" sz="1800">
                <a:effectLst/>
                <a:latin typeface="Trebuchet MS"/>
                <a:ea typeface="Calibri" panose="020F0502020204030204" pitchFamily="34" charset="0"/>
                <a:cs typeface="Mangal"/>
              </a:rPr>
              <a:t>:</a:t>
            </a:r>
          </a:p>
          <a:p>
            <a:pPr marL="285750" indent="-285750" algn="just">
              <a:lnSpc>
                <a:spcPct val="107000"/>
              </a:lnSpc>
              <a:spcAft>
                <a:spcPts val="800"/>
              </a:spcAft>
              <a:buFont typeface="Arial" panose="020B0604020202020204" pitchFamily="34" charset="0"/>
              <a:buChar char="•"/>
            </a:pPr>
            <a:r>
              <a:rPr lang="en-US" sz="1600" i="1">
                <a:solidFill>
                  <a:srgbClr val="000000"/>
                </a:solidFill>
                <a:effectLst/>
                <a:latin typeface="Trebuchet MS"/>
                <a:ea typeface="Verdana"/>
                <a:cs typeface="Verdana"/>
              </a:rPr>
              <a:t>Statement coverage</a:t>
            </a:r>
            <a:r>
              <a:rPr lang="en-US" sz="1600">
                <a:solidFill>
                  <a:srgbClr val="000000"/>
                </a:solidFill>
                <a:effectLst/>
                <a:latin typeface="Trebuchet MS"/>
                <a:ea typeface="Verdana"/>
                <a:cs typeface="Verdana"/>
              </a:rPr>
              <a:t> is a code coverage metric that tells you whether the flow of control reached every executable statement of source code at least once.</a:t>
            </a:r>
          </a:p>
          <a:p>
            <a:pPr marL="285750" indent="-285750" algn="just">
              <a:lnSpc>
                <a:spcPct val="107000"/>
              </a:lnSpc>
              <a:spcAft>
                <a:spcPts val="800"/>
              </a:spcAft>
              <a:buFont typeface="Arial" panose="020B0604020202020204" pitchFamily="34" charset="0"/>
              <a:buChar char="•"/>
            </a:pPr>
            <a:endParaRPr lang="en-IN" sz="1600">
              <a:effectLst/>
              <a:latin typeface="Trebuchet MS"/>
              <a:ea typeface="Calibri" panose="020F0502020204030204" pitchFamily="34" charset="0"/>
              <a:cs typeface="Mangal" panose="02040503050203030202" pitchFamily="18" charset="0"/>
            </a:endParaRPr>
          </a:p>
          <a:p>
            <a:pPr algn="just">
              <a:lnSpc>
                <a:spcPct val="107000"/>
              </a:lnSpc>
              <a:spcAft>
                <a:spcPts val="800"/>
              </a:spcAft>
            </a:pPr>
            <a:endParaRPr lang="en-IN" sz="1600">
              <a:latin typeface="Trebuchet MS"/>
              <a:ea typeface="Calibri" panose="020F0502020204030204" pitchFamily="34" charset="0"/>
              <a:cs typeface="Mangal" panose="02040503050203030202" pitchFamily="18" charset="0"/>
            </a:endParaRPr>
          </a:p>
          <a:p>
            <a:pPr algn="just">
              <a:lnSpc>
                <a:spcPct val="107000"/>
              </a:lnSpc>
              <a:spcAft>
                <a:spcPts val="800"/>
              </a:spcAft>
            </a:pPr>
            <a:endParaRPr lang="en-IN" sz="1600">
              <a:solidFill>
                <a:srgbClr val="000000"/>
              </a:solidFill>
              <a:latin typeface="Trebuchet MS"/>
              <a:ea typeface="Verdana" panose="020B0604030504040204" pitchFamily="34" charset="0"/>
              <a:cs typeface="Mangal"/>
            </a:endParaRPr>
          </a:p>
          <a:p>
            <a:pPr marL="285750" indent="-285750" algn="just">
              <a:lnSpc>
                <a:spcPct val="107000"/>
              </a:lnSpc>
              <a:spcAft>
                <a:spcPts val="800"/>
              </a:spcAft>
              <a:buFont typeface="Arial" panose="020B0604020202020204" pitchFamily="34" charset="0"/>
              <a:buChar char="•"/>
            </a:pPr>
            <a:r>
              <a:rPr lang="en-US" sz="1600">
                <a:solidFill>
                  <a:srgbClr val="000000"/>
                </a:solidFill>
                <a:effectLst/>
                <a:latin typeface="Trebuchet MS"/>
                <a:ea typeface="Verdana"/>
                <a:cs typeface="Verdana"/>
              </a:rPr>
              <a:t>Of all the structural coverage criteria, statement coverage is the weakest, indicating the fewest number of test cases. Bugs can easily occur in the cases that statement coverage cannot see.</a:t>
            </a:r>
          </a:p>
          <a:p>
            <a:pPr marL="285750" indent="-285750" algn="just">
              <a:lnSpc>
                <a:spcPct val="107000"/>
              </a:lnSpc>
              <a:spcAft>
                <a:spcPts val="800"/>
              </a:spcAft>
              <a:buFont typeface="Arial" panose="020B0604020202020204" pitchFamily="34" charset="0"/>
              <a:buChar char="•"/>
            </a:pPr>
            <a:endParaRPr lang="en-US" sz="1600">
              <a:solidFill>
                <a:srgbClr val="000000"/>
              </a:solidFill>
              <a:latin typeface="Trebuchet MS"/>
              <a:ea typeface="Verdana"/>
              <a:cs typeface="Verdana"/>
            </a:endParaRPr>
          </a:p>
          <a:p>
            <a:pPr marL="285750" indent="-285750" algn="just">
              <a:lnSpc>
                <a:spcPct val="107000"/>
              </a:lnSpc>
              <a:spcAft>
                <a:spcPts val="800"/>
              </a:spcAft>
              <a:buFont typeface="Arial" panose="020B0604020202020204" pitchFamily="34" charset="0"/>
              <a:buChar char="•"/>
            </a:pPr>
            <a:r>
              <a:rPr lang="en-US" sz="1600">
                <a:solidFill>
                  <a:srgbClr val="000000"/>
                </a:solidFill>
                <a:effectLst/>
                <a:latin typeface="Trebuchet MS"/>
                <a:ea typeface="Verdana"/>
                <a:cs typeface="Verdana"/>
              </a:rPr>
              <a:t>In particular, statement coverage does not call for testing the following:</a:t>
            </a:r>
          </a:p>
          <a:p>
            <a:pPr marL="628650" lvl="1" indent="-171450" algn="just">
              <a:lnSpc>
                <a:spcPct val="107000"/>
              </a:lnSpc>
              <a:buFont typeface="Arial"/>
              <a:buChar char="•"/>
            </a:pPr>
            <a:r>
              <a:rPr lang="en-US" sz="1600">
                <a:latin typeface="Trebuchet MS"/>
                <a:ea typeface="Verdana"/>
                <a:cs typeface="Verdana"/>
              </a:rPr>
              <a:t>Simple If Statements</a:t>
            </a:r>
            <a:endParaRPr lang="en-US" sz="1600">
              <a:effectLst/>
              <a:latin typeface="Trebuchet MS"/>
              <a:ea typeface="Verdana"/>
              <a:cs typeface="Verdana"/>
            </a:endParaRPr>
          </a:p>
          <a:p>
            <a:pPr marL="628650" lvl="1" indent="-171450" algn="just">
              <a:lnSpc>
                <a:spcPct val="107000"/>
              </a:lnSpc>
              <a:buFont typeface="Arial"/>
              <a:buChar char="•"/>
            </a:pPr>
            <a:r>
              <a:rPr lang="en-US" sz="1600">
                <a:latin typeface="Trebuchet MS"/>
                <a:ea typeface="Verdana"/>
                <a:cs typeface="Verdana"/>
              </a:rPr>
              <a:t>Logic Operators</a:t>
            </a:r>
            <a:r>
              <a:rPr lang="en-US" sz="1600">
                <a:effectLst/>
                <a:latin typeface="Trebuchet MS"/>
                <a:ea typeface="Verdana"/>
                <a:cs typeface="Verdana"/>
              </a:rPr>
              <a:t>(</a:t>
            </a:r>
            <a:r>
              <a:rPr lang="en-US" sz="1600">
                <a:effectLst/>
                <a:latin typeface="Trebuchet MS"/>
                <a:ea typeface="Consolas" panose="020B0609020204030204" pitchFamily="49" charset="0"/>
                <a:cs typeface="Consolas" panose="020B0609020204030204" pitchFamily="49" charset="0"/>
              </a:rPr>
              <a:t>&amp;&amp;</a:t>
            </a:r>
            <a:r>
              <a:rPr lang="en-US" sz="1600">
                <a:effectLst/>
                <a:latin typeface="Trebuchet MS"/>
                <a:ea typeface="Verdana"/>
                <a:cs typeface="Verdana"/>
              </a:rPr>
              <a:t>, </a:t>
            </a:r>
            <a:r>
              <a:rPr lang="en-US" sz="1600">
                <a:effectLst/>
                <a:latin typeface="Trebuchet MS"/>
                <a:ea typeface="Consolas" panose="020B0609020204030204" pitchFamily="49" charset="0"/>
                <a:cs typeface="Consolas" panose="020B0609020204030204" pitchFamily="49" charset="0"/>
              </a:rPr>
              <a:t>||</a:t>
            </a:r>
            <a:r>
              <a:rPr lang="en-US" sz="1600">
                <a:effectLst/>
                <a:latin typeface="Trebuchet MS"/>
                <a:ea typeface="Verdana"/>
                <a:cs typeface="Verdana"/>
              </a:rPr>
              <a:t>, and </a:t>
            </a:r>
            <a:r>
              <a:rPr lang="en-US" sz="1600">
                <a:effectLst/>
                <a:latin typeface="Trebuchet MS"/>
                <a:ea typeface="Consolas" panose="020B0609020204030204" pitchFamily="49" charset="0"/>
                <a:cs typeface="Consolas" panose="020B0609020204030204" pitchFamily="49" charset="0"/>
              </a:rPr>
              <a:t>?:</a:t>
            </a:r>
            <a:r>
              <a:rPr lang="en-US" sz="1600">
                <a:effectLst/>
                <a:latin typeface="Trebuchet MS"/>
                <a:ea typeface="Verdana"/>
                <a:cs typeface="Verdana"/>
              </a:rPr>
              <a:t>)</a:t>
            </a:r>
            <a:endParaRPr lang="en-IN" sz="1600">
              <a:effectLst/>
              <a:latin typeface="Trebuchet MS"/>
              <a:ea typeface="Verdana"/>
              <a:cs typeface="Verdana"/>
            </a:endParaRPr>
          </a:p>
          <a:p>
            <a:pPr marL="628650" lvl="1" indent="-171450" algn="just">
              <a:lnSpc>
                <a:spcPct val="107000"/>
              </a:lnSpc>
              <a:buFont typeface="Arial"/>
              <a:buChar char="•"/>
            </a:pPr>
            <a:r>
              <a:rPr lang="en-US" sz="1600">
                <a:latin typeface="Trebuchet MS"/>
                <a:ea typeface="Verdana"/>
                <a:cs typeface="Verdana"/>
              </a:rPr>
              <a:t>Loop terminations decisions</a:t>
            </a:r>
          </a:p>
          <a:p>
            <a:pPr marL="628650" lvl="1" indent="-171450" algn="just">
              <a:lnSpc>
                <a:spcPct val="107000"/>
              </a:lnSpc>
              <a:buFont typeface="Arial"/>
              <a:buChar char="•"/>
            </a:pPr>
            <a:r>
              <a:rPr lang="en-US" sz="1600">
                <a:latin typeface="Trebuchet MS"/>
                <a:ea typeface="Verdana"/>
                <a:cs typeface="Verdana"/>
              </a:rPr>
              <a:t>Do-while loops</a:t>
            </a:r>
            <a:endParaRPr lang="en-IN" sz="1600">
              <a:effectLst/>
              <a:latin typeface="Trebuchet MS"/>
              <a:ea typeface="Verdana"/>
              <a:cs typeface="Verdana"/>
            </a:endParaRPr>
          </a:p>
          <a:p>
            <a:pPr marL="285750" indent="-285750">
              <a:lnSpc>
                <a:spcPct val="107000"/>
              </a:lnSpc>
              <a:spcAft>
                <a:spcPts val="800"/>
              </a:spcAft>
              <a:buFont typeface="Arial" panose="020B0604020202020204" pitchFamily="34" charset="0"/>
              <a:buChar char="•"/>
            </a:pPr>
            <a:endParaRPr lang="en-IN" sz="1400">
              <a:effectLst/>
              <a:latin typeface="Trebuchet MS"/>
              <a:ea typeface="Calibri" panose="020F0502020204030204" pitchFamily="34" charset="0"/>
              <a:cs typeface="Mangal" panose="02040503050203030202" pitchFamily="18" charset="0"/>
            </a:endParaRPr>
          </a:p>
          <a:p>
            <a:pPr marL="285750" indent="-285750">
              <a:lnSpc>
                <a:spcPct val="107000"/>
              </a:lnSpc>
              <a:spcAft>
                <a:spcPts val="800"/>
              </a:spcAft>
              <a:buFont typeface="Arial" panose="020B0604020202020204" pitchFamily="34" charset="0"/>
              <a:buChar char="•"/>
            </a:pPr>
            <a:endParaRPr lang="en-IN" sz="1400">
              <a:effectLst/>
              <a:latin typeface="Trebuchet MS"/>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30260E5B-F2D4-44E3-B16F-9A90C5BDEF9B}"/>
              </a:ext>
            </a:extLst>
          </p:cNvPr>
          <p:cNvPicPr/>
          <p:nvPr/>
        </p:nvPicPr>
        <p:blipFill>
          <a:blip r:embed="rId2">
            <a:extLst>
              <a:ext uri="{28A0092B-C50C-407E-A947-70E740481C1C}">
                <a14:useLocalDpi xmlns:a14="http://schemas.microsoft.com/office/drawing/2010/main" val="0"/>
              </a:ext>
            </a:extLst>
          </a:blip>
          <a:stretch>
            <a:fillRect/>
          </a:stretch>
        </p:blipFill>
        <p:spPr>
          <a:xfrm>
            <a:off x="752669" y="2636189"/>
            <a:ext cx="4572000" cy="508227"/>
          </a:xfrm>
          <a:prstGeom prst="rect">
            <a:avLst/>
          </a:prstGeom>
        </p:spPr>
      </p:pic>
    </p:spTree>
    <p:extLst>
      <p:ext uri="{BB962C8B-B14F-4D97-AF65-F5344CB8AC3E}">
        <p14:creationId xmlns:p14="http://schemas.microsoft.com/office/powerpoint/2010/main" val="88982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C50788-CFA5-45B8-BE0D-7C69B73443B2}"/>
              </a:ext>
            </a:extLst>
          </p:cNvPr>
          <p:cNvSpPr txBox="1"/>
          <p:nvPr/>
        </p:nvSpPr>
        <p:spPr>
          <a:xfrm>
            <a:off x="615820" y="606489"/>
            <a:ext cx="9769151" cy="6335965"/>
          </a:xfrm>
          <a:prstGeom prst="rect">
            <a:avLst/>
          </a:prstGeom>
          <a:noFill/>
        </p:spPr>
        <p:txBody>
          <a:bodyPr wrap="square" lIns="91440" tIns="45720" rIns="91440" bIns="45720" rtlCol="0" anchor="t">
            <a:spAutoFit/>
          </a:bodyPr>
          <a:lstStyle/>
          <a:p>
            <a:pPr marL="285750" indent="-285750">
              <a:lnSpc>
                <a:spcPct val="107000"/>
              </a:lnSpc>
              <a:spcBef>
                <a:spcPts val="200"/>
              </a:spcBef>
              <a:buFont typeface="Arial" panose="020B0604020202020204" pitchFamily="34" charset="0"/>
              <a:buChar char="•"/>
            </a:pPr>
            <a:r>
              <a:rPr lang="en-US">
                <a:solidFill>
                  <a:srgbClr val="FF0000"/>
                </a:solidFill>
                <a:effectLst/>
                <a:latin typeface="Trebuchet MS"/>
                <a:ea typeface="Verdana"/>
                <a:cs typeface="Verdana"/>
              </a:rPr>
              <a:t>Logical Operators</a:t>
            </a:r>
            <a:endParaRPr lang="en-IN">
              <a:solidFill>
                <a:srgbClr val="FF0000"/>
              </a:solidFill>
              <a:effectLst/>
              <a:latin typeface="Trebuchet MS"/>
              <a:ea typeface="Verdana"/>
              <a:cs typeface="Verdana"/>
            </a:endParaRPr>
          </a:p>
          <a:p>
            <a:pPr algn="just">
              <a:lnSpc>
                <a:spcPct val="107000"/>
              </a:lnSpc>
              <a:spcAft>
                <a:spcPts val="800"/>
              </a:spcAft>
            </a:pPr>
            <a:r>
              <a:rPr lang="en-US" sz="1400">
                <a:solidFill>
                  <a:srgbClr val="000000"/>
                </a:solidFill>
                <a:effectLst/>
                <a:latin typeface="Trebuchet MS"/>
                <a:ea typeface="Verdana"/>
                <a:cs typeface="Verdana"/>
              </a:rPr>
              <a:t>	</a:t>
            </a:r>
            <a:r>
              <a:rPr lang="en-US" sz="1400">
                <a:solidFill>
                  <a:srgbClr val="000000"/>
                </a:solidFill>
                <a:latin typeface="Trebuchet MS"/>
                <a:ea typeface="Verdana"/>
                <a:cs typeface="Verdana"/>
              </a:rPr>
              <a:t>Statement coverage cannot distinguish the code separated by logical operators from the rest of the statement.            Executing any part of the code in a statement causes statement coverage to declare the whole statement fully              covered.</a:t>
            </a:r>
            <a:endParaRPr lang="en-US" sz="1400">
              <a:ea typeface="+mn-lt"/>
              <a:cs typeface="+mn-lt"/>
            </a:endParaRPr>
          </a:p>
          <a:p>
            <a:pPr algn="just">
              <a:lnSpc>
                <a:spcPct val="107000"/>
              </a:lnSpc>
              <a:spcAft>
                <a:spcPts val="800"/>
              </a:spcAft>
            </a:pPr>
            <a:endParaRPr lang="en-US" sz="1400">
              <a:effectLst/>
              <a:latin typeface="Trebuchet MS"/>
              <a:ea typeface="Verdana"/>
              <a:cs typeface="Mangal" panose="02040503050203030202" pitchFamily="18" charset="0"/>
            </a:endParaRPr>
          </a:p>
          <a:p>
            <a:pPr algn="just">
              <a:lnSpc>
                <a:spcPct val="107000"/>
              </a:lnSpc>
              <a:spcAft>
                <a:spcPts val="800"/>
              </a:spcAft>
            </a:pPr>
            <a:r>
              <a:rPr lang="en-US" sz="1600">
                <a:solidFill>
                  <a:srgbClr val="000000"/>
                </a:solidFill>
                <a:effectLst/>
                <a:latin typeface="Trebuchet MS"/>
                <a:ea typeface="Verdana"/>
                <a:cs typeface="Verdana"/>
              </a:rPr>
              <a:t>	</a:t>
            </a:r>
          </a:p>
          <a:p>
            <a:pPr algn="just">
              <a:lnSpc>
                <a:spcPct val="107000"/>
              </a:lnSpc>
              <a:spcAft>
                <a:spcPts val="800"/>
              </a:spcAft>
            </a:pPr>
            <a:endParaRPr lang="en-US" sz="1600">
              <a:solidFill>
                <a:srgbClr val="000000"/>
              </a:solidFill>
              <a:latin typeface="Trebuchet MS"/>
              <a:ea typeface="Verdana" panose="020B0604030504040204" pitchFamily="34" charset="0"/>
              <a:cs typeface="Verdana" panose="020B0604030504040204" pitchFamily="34" charset="0"/>
            </a:endParaRPr>
          </a:p>
          <a:p>
            <a:pPr>
              <a:lnSpc>
                <a:spcPct val="107000"/>
              </a:lnSpc>
              <a:spcAft>
                <a:spcPts val="800"/>
              </a:spcAft>
            </a:pPr>
            <a:r>
              <a:rPr lang="en-US" sz="1600">
                <a:solidFill>
                  <a:srgbClr val="000000"/>
                </a:solidFill>
                <a:effectLst/>
                <a:latin typeface="Trebuchet MS"/>
                <a:ea typeface="Verdana"/>
                <a:cs typeface="Verdana"/>
              </a:rPr>
              <a:t>	</a:t>
            </a:r>
            <a:r>
              <a:rPr lang="en-US" sz="1400">
                <a:solidFill>
                  <a:srgbClr val="000000"/>
                </a:solidFill>
                <a:effectLst/>
                <a:latin typeface="Trebuchet MS"/>
                <a:ea typeface="Verdana"/>
                <a:cs typeface="Verdana"/>
              </a:rPr>
              <a:t>Statement coverage declares this code fragment fully covered when </a:t>
            </a:r>
            <a:r>
              <a:rPr lang="en-US" sz="1400">
                <a:solidFill>
                  <a:srgbClr val="000000"/>
                </a:solidFill>
                <a:effectLst/>
                <a:latin typeface="Trebuchet MS"/>
                <a:ea typeface="Consolas" panose="020B0609020204030204" pitchFamily="49" charset="0"/>
                <a:cs typeface="Consolas" panose="020B0609020204030204" pitchFamily="49" charset="0"/>
              </a:rPr>
              <a:t>condition</a:t>
            </a:r>
            <a:r>
              <a:rPr lang="en-US" sz="1400">
                <a:solidFill>
                  <a:srgbClr val="000000"/>
                </a:solidFill>
                <a:effectLst/>
                <a:latin typeface="Trebuchet MS"/>
                <a:ea typeface="Verdana"/>
                <a:cs typeface="Verdana"/>
              </a:rPr>
              <a:t> is true. With 	</a:t>
            </a:r>
            <a:r>
              <a:rPr lang="en-US" sz="1400">
                <a:solidFill>
                  <a:srgbClr val="000000"/>
                </a:solidFill>
                <a:effectLst/>
                <a:latin typeface="Trebuchet MS"/>
                <a:ea typeface="Consolas" panose="020B0609020204030204" pitchFamily="49" charset="0"/>
                <a:cs typeface="Consolas" panose="020B0609020204030204" pitchFamily="49" charset="0"/>
              </a:rPr>
              <a:t>condition</a:t>
            </a:r>
            <a:r>
              <a:rPr lang="en-US" sz="1400">
                <a:solidFill>
                  <a:srgbClr val="000000"/>
                </a:solidFill>
                <a:effectLst/>
                <a:latin typeface="Trebuchet MS"/>
                <a:ea typeface="Verdana"/>
                <a:cs typeface="Verdana"/>
              </a:rPr>
              <a:t> false, the</a:t>
            </a: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 </a:t>
            </a: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call to </a:t>
            </a:r>
            <a:r>
              <a:rPr lang="en-US" sz="1400" err="1">
                <a:solidFill>
                  <a:srgbClr val="000000"/>
                </a:solidFill>
                <a:effectLst/>
                <a:latin typeface="Trebuchet MS"/>
                <a:ea typeface="Consolas" panose="020B0609020204030204" pitchFamily="49" charset="0"/>
                <a:cs typeface="Consolas" panose="020B0609020204030204" pitchFamily="49" charset="0"/>
              </a:rPr>
              <a:t>strcmp</a:t>
            </a:r>
            <a:r>
              <a:rPr lang="en-US" sz="1400">
                <a:solidFill>
                  <a:srgbClr val="000000"/>
                </a:solidFill>
                <a:effectLst/>
                <a:latin typeface="Trebuchet MS"/>
                <a:ea typeface="Verdana"/>
                <a:cs typeface="Verdana"/>
              </a:rPr>
              <a:t> gets an invalid argument, a null pointer.</a:t>
            </a:r>
          </a:p>
          <a:p>
            <a:pPr marL="285750" indent="-285750" algn="just">
              <a:lnSpc>
                <a:spcPct val="107000"/>
              </a:lnSpc>
              <a:spcBef>
                <a:spcPts val="200"/>
              </a:spcBef>
              <a:buFont typeface="Arial" panose="020B0604020202020204" pitchFamily="34" charset="0"/>
              <a:buChar char="•"/>
            </a:pPr>
            <a:r>
              <a:rPr lang="en-US" sz="1800">
                <a:solidFill>
                  <a:srgbClr val="FF0000"/>
                </a:solidFill>
                <a:effectLst/>
                <a:latin typeface="Trebuchet MS"/>
                <a:ea typeface="Verdana"/>
                <a:cs typeface="Verdana"/>
              </a:rPr>
              <a:t>Simple If-Statements</a:t>
            </a:r>
            <a:endParaRPr lang="en-IN" sz="1800">
              <a:solidFill>
                <a:srgbClr val="FF0000"/>
              </a:solidFill>
              <a:effectLst/>
              <a:latin typeface="Trebuchet MS"/>
              <a:ea typeface="Verdana"/>
              <a:cs typeface="Verdana"/>
            </a:endParaRPr>
          </a:p>
          <a:p>
            <a:pPr algn="just">
              <a:lnSpc>
                <a:spcPct val="107000"/>
              </a:lnSpc>
              <a:spcAft>
                <a:spcPts val="800"/>
              </a:spcAft>
            </a:pPr>
            <a:r>
              <a:rPr lang="en-US" sz="1400">
                <a:solidFill>
                  <a:srgbClr val="000000"/>
                </a:solidFill>
                <a:effectLst/>
                <a:latin typeface="Trebuchet MS"/>
                <a:ea typeface="Verdana"/>
                <a:cs typeface="Verdana"/>
              </a:rPr>
              <a:t>	Statement coverage does not call for testing simple </a:t>
            </a:r>
            <a:r>
              <a:rPr lang="en-US" sz="1400">
                <a:solidFill>
                  <a:srgbClr val="000000"/>
                </a:solidFill>
                <a:effectLst/>
                <a:latin typeface="Trebuchet MS"/>
                <a:ea typeface="Consolas" panose="020B0609020204030204" pitchFamily="49" charset="0"/>
                <a:cs typeface="Consolas" panose="020B0609020204030204" pitchFamily="49" charset="0"/>
              </a:rPr>
              <a:t>if</a:t>
            </a:r>
            <a:r>
              <a:rPr lang="en-US" sz="1400">
                <a:solidFill>
                  <a:srgbClr val="000000"/>
                </a:solidFill>
                <a:effectLst/>
                <a:latin typeface="Trebuchet MS"/>
                <a:ea typeface="Verdana"/>
                <a:cs typeface="Verdana"/>
              </a:rPr>
              <a:t> statements. A simple </a:t>
            </a:r>
            <a:r>
              <a:rPr lang="en-US" sz="1400">
                <a:solidFill>
                  <a:srgbClr val="000000"/>
                </a:solidFill>
                <a:effectLst/>
                <a:latin typeface="Trebuchet MS"/>
                <a:ea typeface="Consolas" panose="020B0609020204030204" pitchFamily="49" charset="0"/>
                <a:cs typeface="Consolas" panose="020B0609020204030204" pitchFamily="49" charset="0"/>
              </a:rPr>
              <a:t>if</a:t>
            </a:r>
            <a:r>
              <a:rPr lang="en-US" sz="1400">
                <a:solidFill>
                  <a:srgbClr val="000000"/>
                </a:solidFill>
                <a:effectLst/>
                <a:latin typeface="Trebuchet MS"/>
                <a:ea typeface="Verdana"/>
                <a:cs typeface="Verdana"/>
              </a:rPr>
              <a:t> statement has no </a:t>
            </a:r>
            <a:r>
              <a:rPr lang="en-US" sz="1400">
                <a:solidFill>
                  <a:srgbClr val="000000"/>
                </a:solidFill>
                <a:effectLst/>
                <a:latin typeface="Trebuchet MS"/>
                <a:ea typeface="Consolas" panose="020B0609020204030204" pitchFamily="49" charset="0"/>
                <a:cs typeface="Consolas" panose="020B0609020204030204" pitchFamily="49" charset="0"/>
              </a:rPr>
              <a:t>else</a:t>
            </a:r>
            <a:r>
              <a:rPr lang="en-US" sz="1400">
                <a:solidFill>
                  <a:srgbClr val="000000"/>
                </a:solidFill>
                <a:effectLst/>
                <a:latin typeface="Trebuchet MS"/>
                <a:ea typeface="Verdana"/>
                <a:cs typeface="Verdana"/>
              </a:rPr>
              <a:t>-clause. No</a:t>
            </a: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 </a:t>
            </a: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source code exists for the false outcome, so 	statement coverage cannot measure it.</a:t>
            </a:r>
            <a:endParaRPr lang="en-IN" sz="1400">
              <a:latin typeface="Trebuchet MS"/>
              <a:ea typeface="Verdana"/>
              <a:cs typeface="Mangal"/>
            </a:endParaRPr>
          </a:p>
          <a:p>
            <a:pPr algn="just">
              <a:lnSpc>
                <a:spcPct val="107000"/>
              </a:lnSpc>
              <a:spcAft>
                <a:spcPts val="800"/>
              </a:spcAft>
            </a:pPr>
            <a:endParaRPr lang="en-US" sz="1600">
              <a:solidFill>
                <a:srgbClr val="000000"/>
              </a:solidFill>
              <a:effectLst/>
              <a:latin typeface="Trebuchet MS"/>
              <a:ea typeface="Verdana" panose="020B0604030504040204" pitchFamily="34" charset="0"/>
              <a:cs typeface="Verdana" panose="020B0604030504040204" pitchFamily="34" charset="0"/>
            </a:endParaRPr>
          </a:p>
          <a:p>
            <a:pPr algn="just">
              <a:lnSpc>
                <a:spcPct val="107000"/>
              </a:lnSpc>
              <a:spcAft>
                <a:spcPts val="800"/>
              </a:spcAft>
            </a:pPr>
            <a:endParaRPr lang="en-US" sz="1600">
              <a:solidFill>
                <a:srgbClr val="000000"/>
              </a:solidFill>
              <a:latin typeface="Trebuchet MS"/>
              <a:ea typeface="Verdana" panose="020B0604030504040204" pitchFamily="34" charset="0"/>
              <a:cs typeface="Verdana" panose="020B0604030504040204" pitchFamily="34" charset="0"/>
            </a:endParaRPr>
          </a:p>
          <a:p>
            <a:pPr algn="just">
              <a:lnSpc>
                <a:spcPct val="107000"/>
              </a:lnSpc>
              <a:spcAft>
                <a:spcPts val="800"/>
              </a:spcAft>
            </a:pPr>
            <a:endParaRPr lang="en-US" sz="1600">
              <a:solidFill>
                <a:srgbClr val="000000"/>
              </a:solidFill>
              <a:effectLst/>
              <a:latin typeface="Trebuchet MS"/>
              <a:ea typeface="Verdana" panose="020B0604030504040204" pitchFamily="34" charset="0"/>
              <a:cs typeface="Verdana" panose="020B0604030504040204" pitchFamily="34" charset="0"/>
            </a:endParaRPr>
          </a:p>
          <a:p>
            <a:pPr algn="just">
              <a:lnSpc>
                <a:spcPct val="107000"/>
              </a:lnSpc>
              <a:spcAft>
                <a:spcPts val="800"/>
              </a:spcAft>
            </a:pPr>
            <a:endParaRPr lang="en-US" sz="1600">
              <a:solidFill>
                <a:srgbClr val="000000"/>
              </a:solidFill>
              <a:latin typeface="Trebuchet MS"/>
              <a:ea typeface="Verdana" panose="020B0604030504040204" pitchFamily="34" charset="0"/>
              <a:cs typeface="Verdana" panose="020B0604030504040204" pitchFamily="34" charset="0"/>
            </a:endParaRPr>
          </a:p>
          <a:p>
            <a:pPr algn="just">
              <a:lnSpc>
                <a:spcPct val="107000"/>
              </a:lnSpc>
              <a:spcAft>
                <a:spcPts val="800"/>
              </a:spcAft>
            </a:pPr>
            <a:r>
              <a:rPr lang="en-US" sz="1400">
                <a:solidFill>
                  <a:srgbClr val="000000"/>
                </a:solidFill>
                <a:effectLst/>
                <a:latin typeface="Trebuchet MS"/>
                <a:ea typeface="Verdana"/>
                <a:cs typeface="Verdana"/>
              </a:rPr>
              <a:t>	</a:t>
            </a:r>
          </a:p>
          <a:p>
            <a:pPr algn="just">
              <a:lnSpc>
                <a:spcPct val="107000"/>
              </a:lnSpc>
              <a:spcAft>
                <a:spcPts val="800"/>
              </a:spcAft>
            </a:pP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Without a test case that causes </a:t>
            </a:r>
            <a:r>
              <a:rPr lang="en-US" sz="1400">
                <a:solidFill>
                  <a:srgbClr val="000000"/>
                </a:solidFill>
                <a:effectLst/>
                <a:latin typeface="Trebuchet MS"/>
                <a:ea typeface="Consolas" panose="020B0609020204030204" pitchFamily="49" charset="0"/>
                <a:cs typeface="Consolas" panose="020B0609020204030204" pitchFamily="49" charset="0"/>
              </a:rPr>
              <a:t>condition</a:t>
            </a:r>
            <a:r>
              <a:rPr lang="en-US" sz="1400">
                <a:solidFill>
                  <a:srgbClr val="000000"/>
                </a:solidFill>
                <a:effectLst/>
                <a:latin typeface="Trebuchet MS"/>
                <a:ea typeface="Verdana"/>
                <a:cs typeface="Verdana"/>
              </a:rPr>
              <a:t> to evaluate false, statement coverage 	declares this code 	fully covered.</a:t>
            </a: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 </a:t>
            </a: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In fact, if </a:t>
            </a:r>
            <a:r>
              <a:rPr lang="en-US" sz="1400">
                <a:solidFill>
                  <a:srgbClr val="000000"/>
                </a:solidFill>
                <a:effectLst/>
                <a:latin typeface="Trebuchet MS"/>
                <a:ea typeface="Consolas" panose="020B0609020204030204" pitchFamily="49" charset="0"/>
                <a:cs typeface="Consolas" panose="020B0609020204030204" pitchFamily="49" charset="0"/>
              </a:rPr>
              <a:t>condition</a:t>
            </a:r>
            <a:r>
              <a:rPr lang="en-US" sz="1400">
                <a:solidFill>
                  <a:srgbClr val="000000"/>
                </a:solidFill>
                <a:effectLst/>
                <a:latin typeface="Trebuchet MS"/>
                <a:ea typeface="Verdana"/>
                <a:cs typeface="Verdana"/>
              </a:rPr>
              <a:t> ever evaluates false, this code 	dereferences a null pointer.</a:t>
            </a:r>
            <a:endParaRPr lang="en-IN" sz="1400">
              <a:effectLst/>
              <a:latin typeface="Trebuchet MS"/>
              <a:ea typeface="Verdana"/>
              <a:cs typeface="Mangal"/>
            </a:endParaRPr>
          </a:p>
          <a:p>
            <a:pPr>
              <a:lnSpc>
                <a:spcPct val="107000"/>
              </a:lnSpc>
              <a:spcAft>
                <a:spcPts val="800"/>
              </a:spcAft>
            </a:pPr>
            <a:endParaRPr lang="en-IN" sz="1600">
              <a:effectLst/>
              <a:latin typeface="Trebuchet MS"/>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903F78B6-F873-4BF1-BC9B-2BC0E2FC3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272" y="1712795"/>
            <a:ext cx="10121740" cy="1011012"/>
          </a:xfrm>
          <a:prstGeom prst="rect">
            <a:avLst/>
          </a:prstGeom>
        </p:spPr>
      </p:pic>
      <p:pic>
        <p:nvPicPr>
          <p:cNvPr id="7" name="Picture 6">
            <a:extLst>
              <a:ext uri="{FF2B5EF4-FFF2-40B4-BE49-F238E27FC236}">
                <a16:creationId xmlns:a16="http://schemas.microsoft.com/office/drawing/2014/main" id="{09E35A6F-5EA4-4C5A-A26A-F9EF08CFA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946" y="4114988"/>
            <a:ext cx="4863213" cy="1768044"/>
          </a:xfrm>
          <a:prstGeom prst="rect">
            <a:avLst/>
          </a:prstGeom>
        </p:spPr>
      </p:pic>
      <p:sp>
        <p:nvSpPr>
          <p:cNvPr id="8" name="TextBox 7">
            <a:extLst>
              <a:ext uri="{FF2B5EF4-FFF2-40B4-BE49-F238E27FC236}">
                <a16:creationId xmlns:a16="http://schemas.microsoft.com/office/drawing/2014/main" id="{ABB6C67C-24F8-43C9-B127-D6C7228BBB65}"/>
              </a:ext>
            </a:extLst>
          </p:cNvPr>
          <p:cNvSpPr txBox="1"/>
          <p:nvPr/>
        </p:nvSpPr>
        <p:spPr>
          <a:xfrm>
            <a:off x="615820" y="162508"/>
            <a:ext cx="2668556" cy="461665"/>
          </a:xfrm>
          <a:prstGeom prst="rect">
            <a:avLst/>
          </a:prstGeom>
          <a:noFill/>
        </p:spPr>
        <p:txBody>
          <a:bodyPr wrap="square" lIns="91440" tIns="45720" rIns="91440" bIns="45720" rtlCol="0" anchor="t">
            <a:spAutoFit/>
          </a:bodyPr>
          <a:lstStyle/>
          <a:p>
            <a:r>
              <a:rPr lang="en-IN" sz="2400">
                <a:solidFill>
                  <a:srgbClr val="00B0F0"/>
                </a:solidFill>
              </a:rPr>
              <a:t>Specific Issues :</a:t>
            </a:r>
          </a:p>
        </p:txBody>
      </p:sp>
    </p:spTree>
    <p:extLst>
      <p:ext uri="{BB962C8B-B14F-4D97-AF65-F5344CB8AC3E}">
        <p14:creationId xmlns:p14="http://schemas.microsoft.com/office/powerpoint/2010/main" val="1418702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3581FC-BB64-4F59-AE6C-C3DBF588A9DC}"/>
              </a:ext>
            </a:extLst>
          </p:cNvPr>
          <p:cNvSpPr txBox="1"/>
          <p:nvPr/>
        </p:nvSpPr>
        <p:spPr>
          <a:xfrm>
            <a:off x="401215" y="690028"/>
            <a:ext cx="7417837" cy="461665"/>
          </a:xfrm>
          <a:prstGeom prst="rect">
            <a:avLst/>
          </a:prstGeom>
          <a:noFill/>
        </p:spPr>
        <p:txBody>
          <a:bodyPr wrap="square" lIns="91440" tIns="45720" rIns="91440" bIns="45720" rtlCol="0" anchor="t">
            <a:spAutoFit/>
          </a:bodyPr>
          <a:lstStyle/>
          <a:p>
            <a:r>
              <a:rPr lang="en-IN" sz="2400">
                <a:solidFill>
                  <a:srgbClr val="00B0F0"/>
                </a:solidFill>
              </a:rPr>
              <a:t>What we expect from our code coverage?</a:t>
            </a:r>
          </a:p>
        </p:txBody>
      </p:sp>
      <p:sp>
        <p:nvSpPr>
          <p:cNvPr id="3" name="TextBox 2">
            <a:extLst>
              <a:ext uri="{FF2B5EF4-FFF2-40B4-BE49-F238E27FC236}">
                <a16:creationId xmlns:a16="http://schemas.microsoft.com/office/drawing/2014/main" id="{51311F35-74CE-4B6E-AE4C-9002108970E5}"/>
              </a:ext>
            </a:extLst>
          </p:cNvPr>
          <p:cNvSpPr txBox="1"/>
          <p:nvPr/>
        </p:nvSpPr>
        <p:spPr>
          <a:xfrm>
            <a:off x="401214" y="1477130"/>
            <a:ext cx="9181325" cy="4753224"/>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US" sz="1700">
                <a:solidFill>
                  <a:srgbClr val="000000"/>
                </a:solidFill>
                <a:effectLst/>
                <a:latin typeface="Trebuchet MS"/>
                <a:ea typeface="Verdana"/>
                <a:cs typeface="Verdana"/>
              </a:rPr>
              <a:t>The fundamental assumption of code coverage</a:t>
            </a:r>
            <a:r>
              <a:rPr lang="en-US" sz="1700">
                <a:solidFill>
                  <a:srgbClr val="000000"/>
                </a:solidFill>
                <a:latin typeface="Trebuchet MS"/>
                <a:ea typeface="Verdana"/>
                <a:cs typeface="Verdana"/>
              </a:rPr>
              <a:t> </a:t>
            </a:r>
            <a:r>
              <a:rPr lang="en-US" sz="1700">
                <a:solidFill>
                  <a:srgbClr val="000000"/>
                </a:solidFill>
                <a:effectLst/>
                <a:latin typeface="Trebuchet MS"/>
                <a:ea typeface="Verdana"/>
                <a:cs typeface="Verdana"/>
              </a:rPr>
              <a:t> is that to expose bugs.</a:t>
            </a:r>
            <a:endParaRPr lang="en-US" sz="1700">
              <a:latin typeface="Trebuchet MS"/>
              <a:ea typeface="Verdana"/>
              <a:cs typeface="Verdana"/>
            </a:endParaRPr>
          </a:p>
          <a:p>
            <a:pPr algn="just">
              <a:lnSpc>
                <a:spcPct val="150000"/>
              </a:lnSpc>
            </a:pPr>
            <a:endParaRPr lang="en-US" sz="1700">
              <a:solidFill>
                <a:srgbClr val="000000"/>
              </a:solidFill>
              <a:effectLst/>
              <a:latin typeface="Trebuchet MS"/>
              <a:ea typeface="Verdana" panose="020B0604030504040204" pitchFamily="34" charset="0"/>
              <a:cs typeface="Verdana" panose="020B0604030504040204" pitchFamily="34" charset="0"/>
            </a:endParaRPr>
          </a:p>
          <a:p>
            <a:pPr marL="285750" indent="-285750" algn="just">
              <a:lnSpc>
                <a:spcPct val="150000"/>
              </a:lnSpc>
              <a:buFont typeface="Arial" panose="020B0604020202020204" pitchFamily="34" charset="0"/>
              <a:buChar char="•"/>
            </a:pPr>
            <a:r>
              <a:rPr lang="en-US" sz="1700">
                <a:solidFill>
                  <a:srgbClr val="000000"/>
                </a:solidFill>
                <a:effectLst/>
                <a:latin typeface="Trebuchet MS"/>
                <a:ea typeface="Verdana"/>
                <a:cs typeface="Verdana"/>
              </a:rPr>
              <a:t>It should exercise as many </a:t>
            </a:r>
            <a:r>
              <a:rPr lang="en-US" sz="1700" i="1">
                <a:solidFill>
                  <a:srgbClr val="000000"/>
                </a:solidFill>
                <a:effectLst/>
                <a:latin typeface="Trebuchet MS"/>
                <a:ea typeface="Verdana"/>
                <a:cs typeface="Verdana"/>
              </a:rPr>
              <a:t>paths</a:t>
            </a:r>
            <a:r>
              <a:rPr lang="en-US" sz="1700">
                <a:solidFill>
                  <a:srgbClr val="000000"/>
                </a:solidFill>
                <a:effectLst/>
                <a:latin typeface="Trebuchet MS"/>
                <a:ea typeface="Verdana"/>
                <a:cs typeface="Verdana"/>
              </a:rPr>
              <a:t> through your code as possible. The more paths you exercise, the more likely your testing is to expose bugs.</a:t>
            </a:r>
            <a:r>
              <a:rPr lang="en-US" sz="1700">
                <a:solidFill>
                  <a:srgbClr val="000000"/>
                </a:solidFill>
                <a:latin typeface="Trebuchet MS"/>
                <a:ea typeface="Verdana"/>
                <a:cs typeface="Verdana"/>
              </a:rPr>
              <a:t> </a:t>
            </a:r>
            <a:endParaRPr lang="en-US" sz="1700">
              <a:solidFill>
                <a:srgbClr val="000000"/>
              </a:solidFill>
              <a:effectLst/>
              <a:latin typeface="Trebuchet MS"/>
              <a:ea typeface="Verdana" panose="020B0604030504040204" pitchFamily="34" charset="0"/>
              <a:cs typeface="Verdana" panose="020B0604030504040204" pitchFamily="34" charset="0"/>
            </a:endParaRPr>
          </a:p>
          <a:p>
            <a:pPr algn="just">
              <a:lnSpc>
                <a:spcPct val="150000"/>
              </a:lnSpc>
            </a:pPr>
            <a:endParaRPr lang="en-US" sz="1700">
              <a:solidFill>
                <a:srgbClr val="000000"/>
              </a:solidFill>
              <a:effectLst/>
              <a:latin typeface="Trebuchet MS"/>
              <a:ea typeface="Verdana" panose="020B0604030504040204" pitchFamily="34" charset="0"/>
              <a:cs typeface="Verdana" panose="020B0604030504040204" pitchFamily="34" charset="0"/>
            </a:endParaRPr>
          </a:p>
          <a:p>
            <a:pPr marL="342900" indent="-342900" algn="just">
              <a:lnSpc>
                <a:spcPct val="150000"/>
              </a:lnSpc>
              <a:buFont typeface="Arial" panose="020B0604020202020204" pitchFamily="34" charset="0"/>
              <a:buChar char="•"/>
            </a:pPr>
            <a:r>
              <a:rPr lang="en-US" sz="1700">
                <a:solidFill>
                  <a:srgbClr val="000000"/>
                </a:solidFill>
                <a:effectLst/>
                <a:latin typeface="Trebuchet MS"/>
                <a:ea typeface="Verdana"/>
                <a:cs typeface="Verdana"/>
              </a:rPr>
              <a:t>A path is a sequence of branches (decisions), or conditions (logical predicates).</a:t>
            </a:r>
          </a:p>
          <a:p>
            <a:pPr algn="just">
              <a:lnSpc>
                <a:spcPct val="150000"/>
              </a:lnSpc>
            </a:pPr>
            <a:endParaRPr lang="en-US" sz="1700">
              <a:solidFill>
                <a:srgbClr val="000000"/>
              </a:solidFill>
              <a:effectLst/>
              <a:latin typeface="Trebuchet MS"/>
              <a:ea typeface="Verdana" panose="020B0604030504040204" pitchFamily="34" charset="0"/>
              <a:cs typeface="Verdana" panose="020B0604030504040204" pitchFamily="34" charset="0"/>
            </a:endParaRPr>
          </a:p>
          <a:p>
            <a:pPr marL="342900" indent="-342900" algn="just">
              <a:lnSpc>
                <a:spcPct val="150000"/>
              </a:lnSpc>
              <a:buFont typeface="Arial" panose="020B0604020202020204" pitchFamily="34" charset="0"/>
              <a:buChar char="•"/>
            </a:pPr>
            <a:r>
              <a:rPr lang="en-US" sz="1700">
                <a:solidFill>
                  <a:srgbClr val="000000"/>
                </a:solidFill>
                <a:effectLst/>
                <a:latin typeface="Trebuchet MS"/>
                <a:ea typeface="Verdana"/>
                <a:cs typeface="Verdana"/>
              </a:rPr>
              <a:t>Bugs are often sensitive to branches and conditions. For example, incorrectly writing a condition such as </a:t>
            </a:r>
            <a:r>
              <a:rPr lang="en-US" sz="1700" err="1">
                <a:solidFill>
                  <a:srgbClr val="000000"/>
                </a:solidFill>
                <a:effectLst/>
                <a:latin typeface="Trebuchet MS"/>
                <a:ea typeface="Consolas" panose="020B0609020204030204" pitchFamily="49" charset="0"/>
                <a:cs typeface="Consolas" panose="020B0609020204030204" pitchFamily="49" charset="0"/>
              </a:rPr>
              <a:t>i</a:t>
            </a:r>
            <a:r>
              <a:rPr lang="en-US" sz="1700">
                <a:solidFill>
                  <a:srgbClr val="000000"/>
                </a:solidFill>
                <a:effectLst/>
                <a:latin typeface="Trebuchet MS"/>
                <a:ea typeface="Consolas" panose="020B0609020204030204" pitchFamily="49" charset="0"/>
                <a:cs typeface="Consolas" panose="020B0609020204030204" pitchFamily="49" charset="0"/>
              </a:rPr>
              <a:t>&lt;=n</a:t>
            </a:r>
            <a:r>
              <a:rPr lang="en-US" sz="1700">
                <a:solidFill>
                  <a:srgbClr val="000000"/>
                </a:solidFill>
                <a:effectLst/>
                <a:latin typeface="Trebuchet MS"/>
                <a:ea typeface="Verdana"/>
                <a:cs typeface="Verdana"/>
              </a:rPr>
              <a:t> rather than </a:t>
            </a:r>
            <a:r>
              <a:rPr lang="en-US" sz="1700" err="1">
                <a:solidFill>
                  <a:srgbClr val="000000"/>
                </a:solidFill>
                <a:effectLst/>
                <a:latin typeface="Trebuchet MS"/>
                <a:ea typeface="Consolas" panose="020B0609020204030204" pitchFamily="49" charset="0"/>
                <a:cs typeface="Consolas" panose="020B0609020204030204" pitchFamily="49" charset="0"/>
              </a:rPr>
              <a:t>i</a:t>
            </a:r>
            <a:r>
              <a:rPr lang="en-US" sz="1700">
                <a:solidFill>
                  <a:srgbClr val="000000"/>
                </a:solidFill>
                <a:effectLst/>
                <a:latin typeface="Trebuchet MS"/>
                <a:ea typeface="Consolas" panose="020B0609020204030204" pitchFamily="49" charset="0"/>
                <a:cs typeface="Consolas" panose="020B0609020204030204" pitchFamily="49" charset="0"/>
              </a:rPr>
              <a:t>&lt;n</a:t>
            </a:r>
            <a:r>
              <a:rPr lang="en-US" sz="1700">
                <a:solidFill>
                  <a:srgbClr val="000000"/>
                </a:solidFill>
                <a:effectLst/>
                <a:latin typeface="Trebuchet MS"/>
                <a:ea typeface="Verdana"/>
                <a:cs typeface="Verdana"/>
              </a:rPr>
              <a:t> may cause a boundary error bug.</a:t>
            </a:r>
          </a:p>
          <a:p>
            <a:pPr algn="just">
              <a:lnSpc>
                <a:spcPct val="150000"/>
              </a:lnSpc>
            </a:pPr>
            <a:endParaRPr lang="en-US" sz="1700">
              <a:solidFill>
                <a:srgbClr val="000000"/>
              </a:solidFill>
              <a:effectLst/>
              <a:latin typeface="Trebuchet MS"/>
              <a:ea typeface="Verdana" panose="020B0604030504040204" pitchFamily="34" charset="0"/>
              <a:cs typeface="Verdana" panose="020B0604030504040204" pitchFamily="34" charset="0"/>
            </a:endParaRPr>
          </a:p>
          <a:p>
            <a:pPr marL="342900" indent="-342900" algn="just">
              <a:lnSpc>
                <a:spcPct val="150000"/>
              </a:lnSpc>
              <a:buFont typeface="Arial" panose="020B0604020202020204" pitchFamily="34" charset="0"/>
              <a:buChar char="•"/>
            </a:pPr>
            <a:r>
              <a:rPr lang="en-US" sz="1700">
                <a:solidFill>
                  <a:srgbClr val="000000"/>
                </a:solidFill>
                <a:latin typeface="Trebuchet MS"/>
                <a:ea typeface="Verdana"/>
                <a:cs typeface="Mangal"/>
              </a:rPr>
              <a:t>So we move to an another method of fault localization which is based on condition coverage.</a:t>
            </a:r>
            <a:endParaRPr lang="en-IN" sz="1700">
              <a:effectLst/>
              <a:latin typeface="Trebuchet MS"/>
              <a:ea typeface="Verdana"/>
              <a:cs typeface="Mangal"/>
            </a:endParaRPr>
          </a:p>
        </p:txBody>
      </p:sp>
    </p:spTree>
    <p:extLst>
      <p:ext uri="{BB962C8B-B14F-4D97-AF65-F5344CB8AC3E}">
        <p14:creationId xmlns:p14="http://schemas.microsoft.com/office/powerpoint/2010/main" val="3362138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90605B-3868-4FD2-8484-A499273270F2}"/>
              </a:ext>
            </a:extLst>
          </p:cNvPr>
          <p:cNvSpPr/>
          <p:nvPr/>
        </p:nvSpPr>
        <p:spPr>
          <a:xfrm>
            <a:off x="50594" y="1895538"/>
            <a:ext cx="11493305" cy="2062103"/>
          </a:xfrm>
          <a:prstGeom prst="rect">
            <a:avLst/>
          </a:prstGeom>
          <a:noFill/>
        </p:spPr>
        <p:txBody>
          <a:bodyPr wrap="square" lIns="91440" tIns="45720" rIns="91440" bIns="45720" anchor="t">
            <a:spAutoFit/>
            <a:scene3d>
              <a:camera prst="orthographicFront"/>
              <a:lightRig rig="soft" dir="t">
                <a:rot lat="0" lon="0" rev="15600000"/>
              </a:lightRig>
            </a:scene3d>
            <a:sp3d extrusionH="57150" prstMaterial="softEdge">
              <a:bevelT w="25400" h="38100"/>
            </a:sp3d>
          </a:bodyPr>
          <a:lstStyle/>
          <a:p>
            <a:pPr algn="ctr"/>
            <a:r>
              <a:rPr lang="en-US" sz="3200" b="1">
                <a:ln/>
                <a:solidFill>
                  <a:srgbClr val="00B0F0"/>
                </a:solidFill>
              </a:rPr>
              <a:t>Objective</a:t>
            </a:r>
            <a:endParaRPr lang="en-US" sz="3200" b="1" cap="none" spc="0">
              <a:ln/>
              <a:solidFill>
                <a:srgbClr val="00B0F0"/>
              </a:solidFill>
              <a:effectLst/>
            </a:endParaRPr>
          </a:p>
          <a:p>
            <a:pPr algn="ctr"/>
            <a:endParaRPr lang="en-US" sz="3200" b="1">
              <a:ln/>
              <a:solidFill>
                <a:srgbClr val="00B0F0"/>
              </a:solidFill>
            </a:endParaRPr>
          </a:p>
          <a:p>
            <a:pPr algn="ctr"/>
            <a:r>
              <a:rPr lang="en-US" sz="3200" b="1" cap="none" spc="0">
                <a:ln/>
                <a:solidFill>
                  <a:schemeClr val="accent4"/>
                </a:solidFill>
                <a:effectLst/>
              </a:rPr>
              <a:t>To identify potentially faulty </a:t>
            </a:r>
            <a:r>
              <a:rPr lang="en-US" sz="3200" b="1">
                <a:ln/>
                <a:solidFill>
                  <a:schemeClr val="accent4"/>
                </a:solidFill>
              </a:rPr>
              <a:t>predicates ranked based on their fitness score using condition coverage</a:t>
            </a:r>
            <a:r>
              <a:rPr lang="en-US" sz="3200" b="1" cap="none" spc="0">
                <a:ln/>
                <a:solidFill>
                  <a:schemeClr val="accent4"/>
                </a:solidFill>
                <a:effectLst/>
              </a:rPr>
              <a:t>.</a:t>
            </a:r>
          </a:p>
        </p:txBody>
      </p:sp>
    </p:spTree>
    <p:extLst>
      <p:ext uri="{BB962C8B-B14F-4D97-AF65-F5344CB8AC3E}">
        <p14:creationId xmlns:p14="http://schemas.microsoft.com/office/powerpoint/2010/main" val="275890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C981D8-ED3D-4FBC-A91A-7BEECC19B40B}"/>
              </a:ext>
            </a:extLst>
          </p:cNvPr>
          <p:cNvSpPr txBox="1"/>
          <p:nvPr/>
        </p:nvSpPr>
        <p:spPr>
          <a:xfrm>
            <a:off x="648394" y="454145"/>
            <a:ext cx="3732246" cy="738664"/>
          </a:xfrm>
          <a:prstGeom prst="rect">
            <a:avLst/>
          </a:prstGeom>
          <a:noFill/>
        </p:spPr>
        <p:txBody>
          <a:bodyPr wrap="square" lIns="91440" tIns="45720" rIns="91440" bIns="45720" rtlCol="0" anchor="t">
            <a:spAutoFit/>
          </a:bodyPr>
          <a:lstStyle/>
          <a:p>
            <a:r>
              <a:rPr lang="en-US" sz="2400">
                <a:solidFill>
                  <a:srgbClr val="00B0F0"/>
                </a:solidFill>
                <a:effectLst/>
                <a:latin typeface="Verdana"/>
                <a:ea typeface="Verdana"/>
                <a:cs typeface="Verdana"/>
              </a:rPr>
              <a:t>Condition coverage :</a:t>
            </a:r>
            <a:endParaRPr lang="en-IN" sz="2400">
              <a:solidFill>
                <a:srgbClr val="00B0F0"/>
              </a:solidFill>
              <a:effectLst/>
              <a:latin typeface="Verdana"/>
              <a:ea typeface="Verdana"/>
              <a:cs typeface="Verdana"/>
            </a:endParaRPr>
          </a:p>
          <a:p>
            <a:endParaRPr lang="en-IN"/>
          </a:p>
        </p:txBody>
      </p:sp>
      <p:sp>
        <p:nvSpPr>
          <p:cNvPr id="4" name="TextBox 3">
            <a:extLst>
              <a:ext uri="{FF2B5EF4-FFF2-40B4-BE49-F238E27FC236}">
                <a16:creationId xmlns:a16="http://schemas.microsoft.com/office/drawing/2014/main" id="{9C55A3E0-6D15-4DF7-87E3-81C717851926}"/>
              </a:ext>
            </a:extLst>
          </p:cNvPr>
          <p:cNvSpPr txBox="1"/>
          <p:nvPr/>
        </p:nvSpPr>
        <p:spPr>
          <a:xfrm>
            <a:off x="447868" y="1156997"/>
            <a:ext cx="9265299" cy="6186309"/>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1800">
                <a:solidFill>
                  <a:srgbClr val="222222"/>
                </a:solidFill>
                <a:effectLst/>
                <a:latin typeface="Trebuchet MS"/>
                <a:ea typeface="Source Sans Pro"/>
                <a:cs typeface="Source Sans Pro" panose="020B0604020202020204" pitchFamily="34" charset="0"/>
              </a:rPr>
              <a:t>Condition Coverage or expression coverage is a testing method used to test and evaluate the variables or sub-expressions in the conditional statement.</a:t>
            </a:r>
            <a:r>
              <a:rPr lang="en-US">
                <a:solidFill>
                  <a:srgbClr val="222222"/>
                </a:solidFill>
                <a:latin typeface="Trebuchet MS"/>
                <a:ea typeface="Source Sans Pro"/>
                <a:cs typeface="Source Sans Pro" panose="020B0604020202020204" pitchFamily="34" charset="0"/>
              </a:rPr>
              <a:t> </a:t>
            </a:r>
            <a:endParaRPr lang="en-US" sz="1800">
              <a:solidFill>
                <a:srgbClr val="222222"/>
              </a:solidFill>
              <a:effectLst/>
              <a:latin typeface="Trebuchet MS"/>
              <a:ea typeface="Source Sans Pro" panose="020B0604020202020204" pitchFamily="34" charset="0"/>
              <a:cs typeface="Source Sans Pro" panose="020B0604020202020204" pitchFamily="34" charset="0"/>
            </a:endParaRPr>
          </a:p>
          <a:p>
            <a:pPr algn="just"/>
            <a:endParaRPr lang="en-US" sz="1800">
              <a:solidFill>
                <a:srgbClr val="222222"/>
              </a:solidFill>
              <a:effectLst/>
              <a:latin typeface="Trebuchet MS"/>
              <a:ea typeface="Source Sans Pro" panose="020B0604020202020204" pitchFamily="34" charset="0"/>
              <a:cs typeface="Source Sans Pro" panose="020B0604020202020204" pitchFamily="34" charset="0"/>
            </a:endParaRPr>
          </a:p>
          <a:p>
            <a:pPr marL="285750" indent="-285750" algn="just">
              <a:buFont typeface="Arial" panose="020B0604020202020204" pitchFamily="34" charset="0"/>
              <a:buChar char="•"/>
            </a:pPr>
            <a:r>
              <a:rPr lang="en-US" sz="1800">
                <a:solidFill>
                  <a:srgbClr val="222222"/>
                </a:solidFill>
                <a:effectLst/>
                <a:latin typeface="Trebuchet MS"/>
                <a:ea typeface="Source Sans Pro"/>
                <a:cs typeface="Source Sans Pro" panose="020B0503030403020204" pitchFamily="34" charset="0"/>
              </a:rPr>
              <a:t>The goal of condition coverage is to check individual outcomes for each logical condition.</a:t>
            </a:r>
          </a:p>
          <a:p>
            <a:pPr algn="just"/>
            <a:endParaRPr lang="en-IN">
              <a:solidFill>
                <a:srgbClr val="000000"/>
              </a:solidFill>
              <a:latin typeface="Trebuchet MS"/>
              <a:ea typeface="Source Sans Pro" panose="020B0503030403020204" pitchFamily="34" charset="0"/>
              <a:cs typeface="Mangal"/>
            </a:endParaRPr>
          </a:p>
          <a:p>
            <a:pPr marL="285750" indent="-285750" algn="just">
              <a:buFont typeface="Arial" panose="020B0604020202020204" pitchFamily="34" charset="0"/>
              <a:buChar char="•"/>
            </a:pPr>
            <a:r>
              <a:rPr lang="en-US" sz="1800">
                <a:solidFill>
                  <a:srgbClr val="222222"/>
                </a:solidFill>
                <a:effectLst/>
                <a:latin typeface="Trebuchet MS"/>
                <a:ea typeface="Source Sans Pro"/>
                <a:cs typeface="Source Sans Pro" panose="020B0503030403020204" pitchFamily="34" charset="0"/>
              </a:rPr>
              <a:t>Condition coverage offers better sensitivity to the control flow than statement coverage.</a:t>
            </a:r>
            <a:r>
              <a:rPr lang="en-US">
                <a:solidFill>
                  <a:srgbClr val="222222"/>
                </a:solidFill>
                <a:latin typeface="Trebuchet MS"/>
                <a:ea typeface="Source Sans Pro"/>
                <a:cs typeface="Source Sans Pro" panose="020B0503030403020204" pitchFamily="34" charset="0"/>
              </a:rPr>
              <a:t> </a:t>
            </a:r>
            <a:endParaRPr lang="en-US" sz="1800">
              <a:solidFill>
                <a:srgbClr val="222222"/>
              </a:solidFill>
              <a:effectLst/>
              <a:latin typeface="Trebuchet MS"/>
              <a:ea typeface="Source Sans Pro" panose="020B0503030403020204" pitchFamily="34" charset="0"/>
              <a:cs typeface="Source Sans Pro" panose="020B0503030403020204" pitchFamily="34" charset="0"/>
            </a:endParaRPr>
          </a:p>
          <a:p>
            <a:pPr algn="just"/>
            <a:endParaRPr lang="en-IN" sz="1800">
              <a:effectLst/>
              <a:latin typeface="Trebuchet MS"/>
              <a:ea typeface="Calibri" panose="020F0502020204030204" pitchFamily="34" charset="0"/>
              <a:cs typeface="Mangal" panose="02040503050203030202" pitchFamily="18" charset="0"/>
            </a:endParaRPr>
          </a:p>
          <a:p>
            <a:pPr marL="285750" indent="-285750" algn="just">
              <a:buFont typeface="Arial" panose="020B0604020202020204" pitchFamily="34" charset="0"/>
              <a:buChar char="•"/>
            </a:pPr>
            <a:r>
              <a:rPr lang="en-US" sz="1800">
                <a:solidFill>
                  <a:srgbClr val="222222"/>
                </a:solidFill>
                <a:effectLst/>
                <a:latin typeface="Trebuchet MS"/>
                <a:ea typeface="Source Sans Pro"/>
                <a:cs typeface="Source Sans Pro" panose="020B0503030403020204" pitchFamily="34" charset="0"/>
              </a:rPr>
              <a:t>In this coverage, expressions with logical operands are only </a:t>
            </a:r>
            <a:r>
              <a:rPr lang="en-US" sz="1800" err="1">
                <a:solidFill>
                  <a:srgbClr val="222222"/>
                </a:solidFill>
                <a:effectLst/>
                <a:latin typeface="Trebuchet MS"/>
                <a:ea typeface="Source Sans Pro"/>
                <a:cs typeface="Source Sans Pro" panose="020B0503030403020204" pitchFamily="34" charset="0"/>
              </a:rPr>
              <a:t>considered.For</a:t>
            </a:r>
            <a:r>
              <a:rPr lang="en-US" sz="1800">
                <a:solidFill>
                  <a:srgbClr val="222222"/>
                </a:solidFill>
                <a:effectLst/>
                <a:latin typeface="Trebuchet MS"/>
                <a:ea typeface="Source Sans Pro"/>
                <a:cs typeface="Source Sans Pro" panose="020B0503030403020204" pitchFamily="34" charset="0"/>
              </a:rPr>
              <a:t> example, if an expression has Boolean operations like AND, OR, XOR, which indicates total possibilities.</a:t>
            </a:r>
          </a:p>
          <a:p>
            <a:pPr algn="just"/>
            <a:endParaRPr lang="en-US" sz="1800">
              <a:solidFill>
                <a:srgbClr val="222222"/>
              </a:solidFill>
              <a:effectLst/>
              <a:latin typeface="Trebuchet MS"/>
              <a:ea typeface="Source Sans Pro" panose="020B0503030403020204" pitchFamily="34" charset="0"/>
              <a:cs typeface="Source Sans Pro" panose="020B0503030403020204" pitchFamily="34" charset="0"/>
            </a:endParaRPr>
          </a:p>
          <a:p>
            <a:pPr marL="285750" indent="-285750" algn="just">
              <a:buFont typeface="Arial" panose="020B0604020202020204" pitchFamily="34" charset="0"/>
              <a:buChar char="•"/>
            </a:pPr>
            <a:r>
              <a:rPr lang="en-US" sz="1800">
                <a:solidFill>
                  <a:srgbClr val="222222"/>
                </a:solidFill>
                <a:effectLst/>
                <a:latin typeface="Trebuchet MS"/>
                <a:ea typeface="Source Sans Pro"/>
                <a:cs typeface="Source Sans Pro" panose="020B0503030403020204" pitchFamily="34" charset="0"/>
              </a:rPr>
              <a:t>Condition coverage does not give a guarantee about full decision coverage.</a:t>
            </a:r>
          </a:p>
          <a:p>
            <a:pPr algn="just"/>
            <a:endParaRPr lang="en-US" sz="1800">
              <a:solidFill>
                <a:srgbClr val="222222"/>
              </a:solidFill>
              <a:effectLst/>
              <a:latin typeface="Trebuchet MS"/>
              <a:ea typeface="Source Sans Pro" panose="020B0503030403020204" pitchFamily="34" charset="0"/>
              <a:cs typeface="Source Sans Pro" panose="020B0503030403020204" pitchFamily="34" charset="0"/>
            </a:endParaRPr>
          </a:p>
          <a:p>
            <a:pPr marL="285750" indent="-285750" algn="just">
              <a:buFont typeface="Arial" panose="020B0604020202020204" pitchFamily="34" charset="0"/>
              <a:buChar char="•"/>
            </a:pPr>
            <a:r>
              <a:rPr lang="en-US" sz="1800">
                <a:solidFill>
                  <a:srgbClr val="222222"/>
                </a:solidFill>
                <a:effectLst/>
                <a:latin typeface="Trebuchet MS"/>
                <a:ea typeface="Source Sans Pro"/>
                <a:cs typeface="Source Sans Pro" panose="020B0503030403020204" pitchFamily="34" charset="0"/>
              </a:rPr>
              <a:t>The formula to calculate Condition Coverage:</a:t>
            </a:r>
            <a:endParaRPr lang="en-IN" sz="1800">
              <a:effectLst/>
              <a:latin typeface="Trebuchet MS"/>
              <a:ea typeface="Source Sans Pro"/>
              <a:cs typeface="Mangal" panose="02040503050203030202" pitchFamily="18" charset="0"/>
            </a:endParaRPr>
          </a:p>
          <a:p>
            <a:endParaRPr lang="en-US">
              <a:solidFill>
                <a:srgbClr val="222222"/>
              </a:solidFill>
              <a:latin typeface="Trebuchet MS"/>
              <a:ea typeface="Source Sans Pro" panose="020B0503030403020204" pitchFamily="34" charset="0"/>
              <a:cs typeface="Mangal" panose="02040503050203030202" pitchFamily="18" charset="0"/>
            </a:endParaRPr>
          </a:p>
          <a:p>
            <a:endParaRPr lang="en-US" sz="1800">
              <a:solidFill>
                <a:srgbClr val="222222"/>
              </a:solidFill>
              <a:effectLst/>
              <a:latin typeface="Trebuchet MS"/>
              <a:ea typeface="Source Sans Pro" panose="020B0503030403020204" pitchFamily="34" charset="0"/>
              <a:cs typeface="Mangal" panose="02040503050203030202" pitchFamily="18" charset="0"/>
            </a:endParaRPr>
          </a:p>
          <a:p>
            <a:endParaRPr lang="en-US">
              <a:solidFill>
                <a:srgbClr val="222222"/>
              </a:solidFill>
              <a:latin typeface="Trebuchet MS"/>
              <a:ea typeface="Source Sans Pro" panose="020B0503030403020204" pitchFamily="34" charset="0"/>
              <a:cs typeface="Mangal" panose="02040503050203030202" pitchFamily="18" charset="0"/>
            </a:endParaRPr>
          </a:p>
          <a:p>
            <a:endParaRPr lang="en-IN" sz="1800">
              <a:effectLst/>
              <a:latin typeface="Trebuchet MS"/>
              <a:ea typeface="Calibri" panose="020F0502020204030204" pitchFamily="34" charset="0"/>
              <a:cs typeface="Mangal" panose="02040503050203030202" pitchFamily="18" charset="0"/>
            </a:endParaRPr>
          </a:p>
          <a:p>
            <a:pPr marL="285750" indent="-285750">
              <a:buFont typeface="Arial" panose="020B0604020202020204" pitchFamily="34" charset="0"/>
              <a:buChar char="•"/>
            </a:pPr>
            <a:endParaRPr lang="en-IN" sz="1800">
              <a:effectLst/>
              <a:latin typeface="Trebuchet MS"/>
              <a:ea typeface="Calibri" panose="020F0502020204030204" pitchFamily="34" charset="0"/>
              <a:cs typeface="Mangal" panose="02040503050203030202" pitchFamily="18" charset="0"/>
            </a:endParaRPr>
          </a:p>
          <a:p>
            <a:endParaRPr lang="en-IN"/>
          </a:p>
        </p:txBody>
      </p:sp>
      <p:pic>
        <p:nvPicPr>
          <p:cNvPr id="5" name="Picture 4">
            <a:extLst>
              <a:ext uri="{FF2B5EF4-FFF2-40B4-BE49-F238E27FC236}">
                <a16:creationId xmlns:a16="http://schemas.microsoft.com/office/drawing/2014/main" id="{CDC3DBFD-B42E-43D4-8D89-ED194DC7074A}"/>
              </a:ext>
            </a:extLst>
          </p:cNvPr>
          <p:cNvPicPr/>
          <p:nvPr/>
        </p:nvPicPr>
        <p:blipFill>
          <a:blip r:embed="rId2">
            <a:extLst>
              <a:ext uri="{28A0092B-C50C-407E-A947-70E740481C1C}">
                <a14:useLocalDpi xmlns:a14="http://schemas.microsoft.com/office/drawing/2010/main" val="0"/>
              </a:ext>
            </a:extLst>
          </a:blip>
          <a:stretch>
            <a:fillRect/>
          </a:stretch>
        </p:blipFill>
        <p:spPr>
          <a:xfrm>
            <a:off x="2004227" y="5662745"/>
            <a:ext cx="4666615" cy="666750"/>
          </a:xfrm>
          <a:prstGeom prst="rect">
            <a:avLst/>
          </a:prstGeom>
        </p:spPr>
      </p:pic>
    </p:spTree>
    <p:extLst>
      <p:ext uri="{BB962C8B-B14F-4D97-AF65-F5344CB8AC3E}">
        <p14:creationId xmlns:p14="http://schemas.microsoft.com/office/powerpoint/2010/main" val="79259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629BE3-3923-43D9-B869-FD41A9F0C36A}"/>
              </a:ext>
            </a:extLst>
          </p:cNvPr>
          <p:cNvSpPr txBox="1"/>
          <p:nvPr/>
        </p:nvSpPr>
        <p:spPr>
          <a:xfrm>
            <a:off x="503853" y="354563"/>
            <a:ext cx="1726164" cy="461665"/>
          </a:xfrm>
          <a:prstGeom prst="rect">
            <a:avLst/>
          </a:prstGeom>
          <a:noFill/>
        </p:spPr>
        <p:txBody>
          <a:bodyPr wrap="square" rtlCol="0">
            <a:spAutoFit/>
          </a:bodyPr>
          <a:lstStyle/>
          <a:p>
            <a:r>
              <a:rPr lang="en-IN" sz="2400"/>
              <a:t>Example:</a:t>
            </a:r>
          </a:p>
        </p:txBody>
      </p:sp>
      <p:sp>
        <p:nvSpPr>
          <p:cNvPr id="3" name="TextBox 2">
            <a:extLst>
              <a:ext uri="{FF2B5EF4-FFF2-40B4-BE49-F238E27FC236}">
                <a16:creationId xmlns:a16="http://schemas.microsoft.com/office/drawing/2014/main" id="{316DA3F7-CC91-4615-9B99-7AE937F0A240}"/>
              </a:ext>
            </a:extLst>
          </p:cNvPr>
          <p:cNvSpPr txBox="1"/>
          <p:nvPr/>
        </p:nvSpPr>
        <p:spPr>
          <a:xfrm>
            <a:off x="643812" y="816228"/>
            <a:ext cx="5915608" cy="3582647"/>
          </a:xfrm>
          <a:prstGeom prst="rect">
            <a:avLst/>
          </a:prstGeom>
          <a:noFill/>
        </p:spPr>
        <p:txBody>
          <a:bodyPr wrap="square" lIns="91440" tIns="45720" rIns="91440" bIns="45720" rtlCol="0" anchor="t">
            <a:spAutoFit/>
          </a:bodyPr>
          <a:lstStyle/>
          <a:p>
            <a:endParaRPr lang="en-IN"/>
          </a:p>
          <a:p>
            <a:endParaRPr lang="en-IN"/>
          </a:p>
          <a:p>
            <a:pPr>
              <a:lnSpc>
                <a:spcPct val="107000"/>
              </a:lnSpc>
              <a:spcAft>
                <a:spcPts val="800"/>
              </a:spcAft>
            </a:pPr>
            <a:endParaRPr lang="en-US" sz="1800">
              <a:solidFill>
                <a:srgbClr val="222222"/>
              </a:solidFill>
              <a:effectLst/>
              <a:latin typeface="Trebuchet MS"/>
              <a:ea typeface="Source Sans Pro" panose="020B0503030403020204" pitchFamily="34" charset="0"/>
              <a:cs typeface="Source Sans Pro" panose="020B0503030403020204" pitchFamily="34" charset="0"/>
            </a:endParaRPr>
          </a:p>
          <a:p>
            <a:pPr>
              <a:lnSpc>
                <a:spcPct val="107000"/>
              </a:lnSpc>
              <a:spcAft>
                <a:spcPts val="800"/>
              </a:spcAft>
            </a:pPr>
            <a:r>
              <a:rPr lang="en-US" sz="1800">
                <a:solidFill>
                  <a:srgbClr val="222222"/>
                </a:solidFill>
                <a:effectLst/>
                <a:latin typeface="Trebuchet MS"/>
                <a:ea typeface="Source Sans Pro"/>
                <a:cs typeface="Source Sans Pro" panose="020B0503030403020204" pitchFamily="34" charset="0"/>
              </a:rPr>
              <a:t>For the above expression, we have 4 possible combinations</a:t>
            </a:r>
            <a:endParaRPr lang="en-IN" sz="1800">
              <a:effectLst/>
              <a:latin typeface="Trebuchet MS"/>
              <a:ea typeface="Source Sans Pro"/>
              <a:cs typeface="Mangal" panose="02040503050203030202" pitchFamily="18" charset="0"/>
            </a:endParaRPr>
          </a:p>
          <a:p>
            <a:pPr marL="342900" lvl="0" indent="-342900">
              <a:lnSpc>
                <a:spcPct val="107000"/>
              </a:lnSpc>
              <a:buFont typeface="Symbol" panose="05050102010706020507" pitchFamily="18" charset="2"/>
              <a:buChar char=""/>
            </a:pPr>
            <a:r>
              <a:rPr lang="en-US" sz="1800">
                <a:solidFill>
                  <a:srgbClr val="222222"/>
                </a:solidFill>
                <a:effectLst/>
                <a:latin typeface="Trebuchet MS"/>
                <a:ea typeface="Source Sans Pro"/>
                <a:cs typeface="Source Sans Pro" panose="020B0503030403020204" pitchFamily="34" charset="0"/>
              </a:rPr>
              <a:t>TT</a:t>
            </a:r>
            <a:endParaRPr lang="en-IN" sz="1800">
              <a:effectLst/>
              <a:latin typeface="Trebuchet MS"/>
              <a:ea typeface="Source Sans Pro"/>
              <a:cs typeface="Mangal" panose="02040503050203030202" pitchFamily="18" charset="0"/>
            </a:endParaRPr>
          </a:p>
          <a:p>
            <a:pPr marL="342900" lvl="0" indent="-342900">
              <a:lnSpc>
                <a:spcPct val="107000"/>
              </a:lnSpc>
              <a:buFont typeface="Symbol" panose="05050102010706020507" pitchFamily="18" charset="2"/>
              <a:buChar char=""/>
            </a:pPr>
            <a:r>
              <a:rPr lang="en-US" sz="1800">
                <a:solidFill>
                  <a:srgbClr val="222222"/>
                </a:solidFill>
                <a:effectLst/>
                <a:latin typeface="Trebuchet MS"/>
                <a:ea typeface="Source Sans Pro"/>
                <a:cs typeface="Source Sans Pro" panose="020B0503030403020204" pitchFamily="34" charset="0"/>
              </a:rPr>
              <a:t>FF</a:t>
            </a:r>
            <a:endParaRPr lang="en-IN" sz="1800">
              <a:effectLst/>
              <a:latin typeface="Trebuchet MS"/>
              <a:ea typeface="Source Sans Pro"/>
              <a:cs typeface="Mangal" panose="02040503050203030202" pitchFamily="18" charset="0"/>
            </a:endParaRPr>
          </a:p>
          <a:p>
            <a:pPr marL="342900" lvl="0" indent="-342900">
              <a:lnSpc>
                <a:spcPct val="107000"/>
              </a:lnSpc>
              <a:buFont typeface="Symbol" panose="05050102010706020507" pitchFamily="18" charset="2"/>
              <a:buChar char=""/>
            </a:pPr>
            <a:r>
              <a:rPr lang="en-US" sz="1800">
                <a:solidFill>
                  <a:srgbClr val="222222"/>
                </a:solidFill>
                <a:effectLst/>
                <a:latin typeface="Trebuchet MS"/>
                <a:ea typeface="Source Sans Pro"/>
                <a:cs typeface="Source Sans Pro" panose="020B0503030403020204" pitchFamily="34" charset="0"/>
              </a:rPr>
              <a:t>TF</a:t>
            </a:r>
            <a:endParaRPr lang="en-IN" sz="1800">
              <a:effectLst/>
              <a:latin typeface="Trebuchet MS"/>
              <a:ea typeface="Source Sans Pro"/>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US" sz="1800">
                <a:solidFill>
                  <a:srgbClr val="222222"/>
                </a:solidFill>
                <a:effectLst/>
                <a:latin typeface="Trebuchet MS"/>
                <a:ea typeface="Source Sans Pro"/>
                <a:cs typeface="Source Sans Pro" panose="020B0503030403020204" pitchFamily="34" charset="0"/>
              </a:rPr>
              <a:t>FT</a:t>
            </a:r>
          </a:p>
          <a:p>
            <a:r>
              <a:rPr lang="en-US" sz="1800">
                <a:solidFill>
                  <a:srgbClr val="222222"/>
                </a:solidFill>
                <a:effectLst/>
                <a:latin typeface="Trebuchet MS"/>
                <a:ea typeface="Source Sans Pro"/>
                <a:cs typeface="Source Sans Pro" panose="020B0503030403020204" pitchFamily="34" charset="0"/>
              </a:rPr>
              <a:t>Consider the following input</a:t>
            </a:r>
            <a:endParaRPr lang="en-IN" sz="1800">
              <a:effectLst/>
              <a:latin typeface="Trebuchet MS"/>
              <a:ea typeface="Source Sans Pro"/>
              <a:cs typeface="Mangal" panose="02040503050203030202" pitchFamily="18" charset="0"/>
            </a:endParaRPr>
          </a:p>
          <a:p>
            <a:endParaRPr lang="en-IN"/>
          </a:p>
        </p:txBody>
      </p:sp>
      <p:pic>
        <p:nvPicPr>
          <p:cNvPr id="5" name="Picture 4">
            <a:extLst>
              <a:ext uri="{FF2B5EF4-FFF2-40B4-BE49-F238E27FC236}">
                <a16:creationId xmlns:a16="http://schemas.microsoft.com/office/drawing/2014/main" id="{BA570109-5D65-4162-AF92-237C3DDF02E1}"/>
              </a:ext>
            </a:extLst>
          </p:cNvPr>
          <p:cNvPicPr/>
          <p:nvPr/>
        </p:nvPicPr>
        <p:blipFill>
          <a:blip r:embed="rId2">
            <a:extLst>
              <a:ext uri="{28A0092B-C50C-407E-A947-70E740481C1C}">
                <a14:useLocalDpi xmlns:a14="http://schemas.microsoft.com/office/drawing/2010/main" val="0"/>
              </a:ext>
            </a:extLst>
          </a:blip>
          <a:stretch>
            <a:fillRect/>
          </a:stretch>
        </p:blipFill>
        <p:spPr>
          <a:xfrm>
            <a:off x="643812" y="1082630"/>
            <a:ext cx="3962400" cy="390525"/>
          </a:xfrm>
          <a:prstGeom prst="rect">
            <a:avLst/>
          </a:prstGeom>
        </p:spPr>
      </p:pic>
      <p:graphicFrame>
        <p:nvGraphicFramePr>
          <p:cNvPr id="6" name="Table 5">
            <a:extLst>
              <a:ext uri="{FF2B5EF4-FFF2-40B4-BE49-F238E27FC236}">
                <a16:creationId xmlns:a16="http://schemas.microsoft.com/office/drawing/2014/main" id="{E4C3AB69-805E-4E92-A364-C5E9E295599D}"/>
              </a:ext>
            </a:extLst>
          </p:cNvPr>
          <p:cNvGraphicFramePr>
            <a:graphicFrameLocks noGrp="1"/>
          </p:cNvGraphicFramePr>
          <p:nvPr>
            <p:extLst>
              <p:ext uri="{D42A27DB-BD31-4B8C-83A1-F6EECF244321}">
                <p14:modId xmlns:p14="http://schemas.microsoft.com/office/powerpoint/2010/main" val="1361331339"/>
              </p:ext>
            </p:extLst>
          </p:nvPr>
        </p:nvGraphicFramePr>
        <p:xfrm>
          <a:off x="643812" y="3969390"/>
          <a:ext cx="5943600" cy="965200"/>
        </p:xfrm>
        <a:graphic>
          <a:graphicData uri="http://schemas.openxmlformats.org/drawingml/2006/table">
            <a:tbl>
              <a:tblPr firstRow="1" firstCol="1">
                <a:tableStyleId>{5C22544A-7EE6-4342-B048-85BDC9FD1C3A}</a:tableStyleId>
              </a:tblPr>
              <a:tblGrid>
                <a:gridCol w="1485900">
                  <a:extLst>
                    <a:ext uri="{9D8B030D-6E8A-4147-A177-3AD203B41FA5}">
                      <a16:colId xmlns:a16="http://schemas.microsoft.com/office/drawing/2014/main" val="2766584869"/>
                    </a:ext>
                  </a:extLst>
                </a:gridCol>
                <a:gridCol w="1485900">
                  <a:extLst>
                    <a:ext uri="{9D8B030D-6E8A-4147-A177-3AD203B41FA5}">
                      <a16:colId xmlns:a16="http://schemas.microsoft.com/office/drawing/2014/main" val="2434891812"/>
                    </a:ext>
                  </a:extLst>
                </a:gridCol>
                <a:gridCol w="1485900">
                  <a:extLst>
                    <a:ext uri="{9D8B030D-6E8A-4147-A177-3AD203B41FA5}">
                      <a16:colId xmlns:a16="http://schemas.microsoft.com/office/drawing/2014/main" val="3831920173"/>
                    </a:ext>
                  </a:extLst>
                </a:gridCol>
                <a:gridCol w="1485900">
                  <a:extLst>
                    <a:ext uri="{9D8B030D-6E8A-4147-A177-3AD203B41FA5}">
                      <a16:colId xmlns:a16="http://schemas.microsoft.com/office/drawing/2014/main" val="3061115692"/>
                    </a:ext>
                  </a:extLst>
                </a:gridCol>
              </a:tblGrid>
              <a:tr h="0">
                <a:tc>
                  <a:txBody>
                    <a:bodyPr/>
                    <a:lstStyle/>
                    <a:p>
                      <a:pPr>
                        <a:lnSpc>
                          <a:spcPts val="1500"/>
                        </a:lnSpc>
                        <a:spcAft>
                          <a:spcPts val="800"/>
                        </a:spcAft>
                      </a:pPr>
                      <a:r>
                        <a:rPr lang="en-US" sz="1350">
                          <a:effectLst/>
                        </a:rPr>
                        <a:t>X=3</a:t>
                      </a:r>
                      <a:endParaRPr lang="en-IN" sz="1100">
                        <a:effectLst/>
                      </a:endParaRPr>
                    </a:p>
                    <a:p>
                      <a:pPr>
                        <a:lnSpc>
                          <a:spcPts val="1500"/>
                        </a:lnSpc>
                        <a:spcAft>
                          <a:spcPts val="800"/>
                        </a:spcAft>
                      </a:pPr>
                      <a:r>
                        <a:rPr lang="en-US" sz="1350">
                          <a:effectLst/>
                        </a:rPr>
                        <a:t>Y=4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tc>
                  <a:txBody>
                    <a:bodyPr/>
                    <a:lstStyle/>
                    <a:p>
                      <a:pPr>
                        <a:lnSpc>
                          <a:spcPts val="1500"/>
                        </a:lnSpc>
                        <a:spcAft>
                          <a:spcPts val="800"/>
                        </a:spcAft>
                      </a:pPr>
                      <a:r>
                        <a:rPr lang="en-US" sz="1350">
                          <a:effectLst/>
                        </a:rPr>
                        <a:t>(x&lt;y)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tc>
                  <a:txBody>
                    <a:bodyPr/>
                    <a:lstStyle/>
                    <a:p>
                      <a:pPr>
                        <a:lnSpc>
                          <a:spcPts val="1500"/>
                        </a:lnSpc>
                        <a:spcAft>
                          <a:spcPts val="800"/>
                        </a:spcAft>
                      </a:pPr>
                      <a:r>
                        <a:rPr lang="en-US" sz="1350">
                          <a:effectLst/>
                        </a:rPr>
                        <a:t>TRUE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tc rowSpan="2">
                  <a:txBody>
                    <a:bodyPr/>
                    <a:lstStyle/>
                    <a:p>
                      <a:pPr>
                        <a:lnSpc>
                          <a:spcPts val="1500"/>
                        </a:lnSpc>
                        <a:spcAft>
                          <a:spcPts val="800"/>
                        </a:spcAft>
                      </a:pPr>
                      <a:r>
                        <a:rPr lang="en-US" sz="1350">
                          <a:effectLst/>
                        </a:rPr>
                        <a:t>Condition Coverage is ¼ = 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extLst>
                  <a:ext uri="{0D108BD9-81ED-4DB2-BD59-A6C34878D82A}">
                    <a16:rowId xmlns:a16="http://schemas.microsoft.com/office/drawing/2014/main" val="3515501927"/>
                  </a:ext>
                </a:extLst>
              </a:tr>
              <a:tr h="0">
                <a:tc>
                  <a:txBody>
                    <a:bodyPr/>
                    <a:lstStyle/>
                    <a:p>
                      <a:pPr>
                        <a:lnSpc>
                          <a:spcPts val="1500"/>
                        </a:lnSpc>
                        <a:spcAft>
                          <a:spcPts val="800"/>
                        </a:spcAft>
                      </a:pPr>
                      <a:r>
                        <a:rPr lang="en-US" sz="1350">
                          <a:effectLst/>
                        </a:rPr>
                        <a:t>A=3</a:t>
                      </a:r>
                      <a:endParaRPr lang="en-IN" sz="1100">
                        <a:effectLst/>
                      </a:endParaRPr>
                    </a:p>
                    <a:p>
                      <a:pPr>
                        <a:lnSpc>
                          <a:spcPts val="1500"/>
                        </a:lnSpc>
                        <a:spcAft>
                          <a:spcPts val="800"/>
                        </a:spcAft>
                      </a:pPr>
                      <a:r>
                        <a:rPr lang="en-US" sz="1350">
                          <a:effectLst/>
                        </a:rPr>
                        <a:t>B=4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tc>
                  <a:txBody>
                    <a:bodyPr/>
                    <a:lstStyle/>
                    <a:p>
                      <a:pPr>
                        <a:lnSpc>
                          <a:spcPts val="1500"/>
                        </a:lnSpc>
                        <a:spcAft>
                          <a:spcPts val="800"/>
                        </a:spcAft>
                      </a:pPr>
                      <a:r>
                        <a:rPr lang="en-US" sz="1350">
                          <a:solidFill>
                            <a:schemeClr val="bg1"/>
                          </a:solidFill>
                          <a:effectLst/>
                        </a:rPr>
                        <a:t>(a&gt;b)</a:t>
                      </a:r>
                      <a:endParaRPr lang="en-IN" sz="11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tc>
                  <a:txBody>
                    <a:bodyPr/>
                    <a:lstStyle/>
                    <a:p>
                      <a:pPr>
                        <a:lnSpc>
                          <a:spcPts val="1500"/>
                        </a:lnSpc>
                        <a:spcAft>
                          <a:spcPts val="800"/>
                        </a:spcAft>
                      </a:pPr>
                      <a:r>
                        <a:rPr lang="en-US" sz="1350">
                          <a:solidFill>
                            <a:schemeClr val="bg1"/>
                          </a:solidFill>
                          <a:effectLst/>
                        </a:rPr>
                        <a:t>FALSE</a:t>
                      </a:r>
                      <a:endParaRPr lang="en-IN" sz="11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tc vMerge="1">
                  <a:txBody>
                    <a:bodyPr/>
                    <a:lstStyle/>
                    <a:p>
                      <a:endParaRPr lang="en-IN"/>
                    </a:p>
                  </a:txBody>
                  <a:tcPr/>
                </a:tc>
                <a:extLst>
                  <a:ext uri="{0D108BD9-81ED-4DB2-BD59-A6C34878D82A}">
                    <a16:rowId xmlns:a16="http://schemas.microsoft.com/office/drawing/2014/main" val="2054988726"/>
                  </a:ext>
                </a:extLst>
              </a:tr>
            </a:tbl>
          </a:graphicData>
        </a:graphic>
      </p:graphicFrame>
      <p:sp>
        <p:nvSpPr>
          <p:cNvPr id="7" name="TextBox 6">
            <a:extLst>
              <a:ext uri="{FF2B5EF4-FFF2-40B4-BE49-F238E27FC236}">
                <a16:creationId xmlns:a16="http://schemas.microsoft.com/office/drawing/2014/main" id="{EE44E9F3-3C30-4982-A18A-C77E53E04D8C}"/>
              </a:ext>
            </a:extLst>
          </p:cNvPr>
          <p:cNvSpPr txBox="1"/>
          <p:nvPr/>
        </p:nvSpPr>
        <p:spPr>
          <a:xfrm>
            <a:off x="1240970" y="5165963"/>
            <a:ext cx="5592147" cy="369332"/>
          </a:xfrm>
          <a:prstGeom prst="rect">
            <a:avLst/>
          </a:prstGeom>
          <a:noFill/>
        </p:spPr>
        <p:txBody>
          <a:bodyPr wrap="square" rtlCol="0">
            <a:spAutoFit/>
          </a:bodyPr>
          <a:lstStyle/>
          <a:p>
            <a:pPr marL="285750" indent="-285750">
              <a:buFont typeface="Arial" panose="020B0604020202020204" pitchFamily="34" charset="0"/>
              <a:buChar char="•"/>
            </a:pPr>
            <a:r>
              <a:rPr lang="en-IN"/>
              <a:t>(x&lt;y) and (a&gt;b) are atomic conditions</a:t>
            </a:r>
          </a:p>
        </p:txBody>
      </p:sp>
    </p:spTree>
    <p:extLst>
      <p:ext uri="{BB962C8B-B14F-4D97-AF65-F5344CB8AC3E}">
        <p14:creationId xmlns:p14="http://schemas.microsoft.com/office/powerpoint/2010/main" val="2660469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C1A03B-D3DA-4610-A0B5-E24C9B2CBD28}"/>
              </a:ext>
            </a:extLst>
          </p:cNvPr>
          <p:cNvSpPr txBox="1"/>
          <p:nvPr/>
        </p:nvSpPr>
        <p:spPr>
          <a:xfrm>
            <a:off x="317241" y="718456"/>
            <a:ext cx="10590246" cy="954107"/>
          </a:xfrm>
          <a:prstGeom prst="rect">
            <a:avLst/>
          </a:prstGeom>
          <a:noFill/>
        </p:spPr>
        <p:txBody>
          <a:bodyPr wrap="square" lIns="91440" tIns="45720" rIns="91440" bIns="45720" rtlCol="0" anchor="t">
            <a:spAutoFit/>
          </a:bodyPr>
          <a:lstStyle/>
          <a:p>
            <a:r>
              <a:rPr lang="en-IN" sz="2800" b="1">
                <a:solidFill>
                  <a:srgbClr val="00B0F0"/>
                </a:solidFill>
              </a:rPr>
              <a:t>Component diagram of FL based on condition code </a:t>
            </a:r>
          </a:p>
          <a:p>
            <a:r>
              <a:rPr lang="en-IN" sz="2800" b="1">
                <a:solidFill>
                  <a:srgbClr val="00B0F0"/>
                </a:solidFill>
              </a:rPr>
              <a:t>coverage :</a:t>
            </a:r>
          </a:p>
        </p:txBody>
      </p:sp>
      <p:pic>
        <p:nvPicPr>
          <p:cNvPr id="6" name="Picture 5">
            <a:extLst>
              <a:ext uri="{FF2B5EF4-FFF2-40B4-BE49-F238E27FC236}">
                <a16:creationId xmlns:a16="http://schemas.microsoft.com/office/drawing/2014/main" id="{E451B685-E809-4EF7-9F4F-608771479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 y="1819469"/>
            <a:ext cx="11996057" cy="3340359"/>
          </a:xfrm>
          <a:prstGeom prst="rect">
            <a:avLst/>
          </a:prstGeom>
        </p:spPr>
      </p:pic>
    </p:spTree>
    <p:extLst>
      <p:ext uri="{BB962C8B-B14F-4D97-AF65-F5344CB8AC3E}">
        <p14:creationId xmlns:p14="http://schemas.microsoft.com/office/powerpoint/2010/main" val="2895955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B90BC8-BD87-49C4-B483-E29348C9FCAC}"/>
              </a:ext>
            </a:extLst>
          </p:cNvPr>
          <p:cNvSpPr txBox="1"/>
          <p:nvPr/>
        </p:nvSpPr>
        <p:spPr>
          <a:xfrm>
            <a:off x="429207" y="394667"/>
            <a:ext cx="1436916" cy="523220"/>
          </a:xfrm>
          <a:prstGeom prst="rect">
            <a:avLst/>
          </a:prstGeom>
          <a:noFill/>
        </p:spPr>
        <p:txBody>
          <a:bodyPr wrap="square" lIns="91440" tIns="45720" rIns="91440" bIns="45720" rtlCol="0" anchor="t">
            <a:spAutoFit/>
          </a:bodyPr>
          <a:lstStyle/>
          <a:p>
            <a:r>
              <a:rPr lang="en-IN" sz="2800" b="1">
                <a:solidFill>
                  <a:srgbClr val="00B0F0"/>
                </a:solidFill>
              </a:rPr>
              <a:t>CBMC :</a:t>
            </a:r>
          </a:p>
        </p:txBody>
      </p:sp>
      <p:sp>
        <p:nvSpPr>
          <p:cNvPr id="3" name="TextBox 2">
            <a:extLst>
              <a:ext uri="{FF2B5EF4-FFF2-40B4-BE49-F238E27FC236}">
                <a16:creationId xmlns:a16="http://schemas.microsoft.com/office/drawing/2014/main" id="{083E08EC-0D1F-44CC-9506-235FA523B680}"/>
              </a:ext>
            </a:extLst>
          </p:cNvPr>
          <p:cNvSpPr txBox="1"/>
          <p:nvPr/>
        </p:nvSpPr>
        <p:spPr>
          <a:xfrm>
            <a:off x="429206" y="877781"/>
            <a:ext cx="9078687" cy="4178067"/>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IN" sz="1700">
                <a:effectLst/>
                <a:latin typeface="Trebuchet MS"/>
                <a:ea typeface="Calibri" panose="020F0502020204030204" pitchFamily="34" charset="0"/>
                <a:cs typeface="Mangal"/>
              </a:rPr>
              <a:t>CBMC is a Bounded Model Checker for C and C++ programs. It supports C version variants C89, C99, most of C11 and most compiler extensions provided by </a:t>
            </a:r>
            <a:r>
              <a:rPr lang="en-IN" sz="1700" err="1">
                <a:effectLst/>
                <a:latin typeface="Trebuchet MS"/>
                <a:ea typeface="Calibri" panose="020F0502020204030204" pitchFamily="34" charset="0"/>
                <a:cs typeface="Mangal"/>
              </a:rPr>
              <a:t>gcc</a:t>
            </a:r>
            <a:r>
              <a:rPr lang="en-IN" sz="1700">
                <a:effectLst/>
                <a:latin typeface="Trebuchet MS"/>
                <a:ea typeface="Calibri" panose="020F0502020204030204" pitchFamily="34" charset="0"/>
                <a:cs typeface="Mangal"/>
              </a:rPr>
              <a:t> and Visual Studio.</a:t>
            </a:r>
            <a:endParaRPr lang="en-US" sz="1700">
              <a:latin typeface="Trebuchet MS"/>
            </a:endParaRPr>
          </a:p>
          <a:p>
            <a:pPr marL="285750" indent="-285750">
              <a:lnSpc>
                <a:spcPct val="150000"/>
              </a:lnSpc>
              <a:buFont typeface="Arial" panose="020B0604020202020204" pitchFamily="34" charset="0"/>
              <a:buChar char="•"/>
            </a:pPr>
            <a:r>
              <a:rPr lang="en-IN" sz="1700">
                <a:effectLst/>
                <a:latin typeface="Trebuchet MS"/>
                <a:ea typeface="Calibri" panose="020F0502020204030204" pitchFamily="34" charset="0"/>
                <a:cs typeface="Mangal"/>
              </a:rPr>
              <a:t>CBMC verifies memory safety (which includes array out of bounds checks and checks for the safe use of pointers), checks for exceptions, checks for various variants of undefined behaviour, and user-specified assertions.</a:t>
            </a:r>
          </a:p>
          <a:p>
            <a:pPr marL="285750" indent="-285750">
              <a:lnSpc>
                <a:spcPct val="150000"/>
              </a:lnSpc>
              <a:buFont typeface="Arial" panose="020B0604020202020204" pitchFamily="34" charset="0"/>
              <a:buChar char="•"/>
            </a:pPr>
            <a:r>
              <a:rPr lang="en-IN" sz="1700">
                <a:effectLst/>
                <a:latin typeface="Trebuchet MS"/>
                <a:ea typeface="Calibri" panose="020F0502020204030204" pitchFamily="34" charset="0"/>
                <a:cs typeface="Mangal"/>
              </a:rPr>
              <a:t>The verification is performed by unwinding the loops in the program and passing the resulting equation to a decision procedure.</a:t>
            </a:r>
          </a:p>
          <a:p>
            <a:pPr marL="285750" indent="-285750">
              <a:lnSpc>
                <a:spcPct val="150000"/>
              </a:lnSpc>
              <a:buFont typeface="Arial" panose="020B0604020202020204" pitchFamily="34" charset="0"/>
              <a:buChar char="•"/>
            </a:pPr>
            <a:r>
              <a:rPr lang="en-IN" sz="1700">
                <a:effectLst/>
                <a:latin typeface="Trebuchet MS"/>
                <a:ea typeface="Calibri" panose="020F0502020204030204" pitchFamily="34" charset="0"/>
                <a:cs typeface="Mangal"/>
              </a:rPr>
              <a:t>Here, in our Project we use CBMC to generate the condition coverage of the code.</a:t>
            </a:r>
          </a:p>
          <a:p>
            <a:pPr marL="285750" indent="-285750">
              <a:lnSpc>
                <a:spcPct val="150000"/>
              </a:lnSpc>
              <a:buFont typeface="Arial" panose="020B0604020202020204" pitchFamily="34" charset="0"/>
              <a:buChar char="•"/>
            </a:pPr>
            <a:r>
              <a:rPr lang="en-IN" sz="1700">
                <a:latin typeface="Trebuchet MS"/>
                <a:ea typeface="Calibri" panose="020F0502020204030204" pitchFamily="34" charset="0"/>
                <a:cs typeface="Mangal"/>
              </a:rPr>
              <a:t>Results generated by CBMC :</a:t>
            </a:r>
            <a:endParaRPr lang="en-IN" sz="1700">
              <a:effectLst/>
              <a:latin typeface="Trebuchet MS"/>
              <a:ea typeface="Calibri" panose="020F0502020204030204" pitchFamily="34" charset="0"/>
              <a:cs typeface="Mangal"/>
            </a:endParaRPr>
          </a:p>
          <a:p>
            <a:pPr marL="285750" indent="-285750">
              <a:buFont typeface="Arial" panose="020B0604020202020204" pitchFamily="34" charset="0"/>
              <a:buChar char="•"/>
            </a:pPr>
            <a:endParaRPr lang="en-IN" sz="1800">
              <a:effectLst/>
              <a:latin typeface="Trebuchet MS"/>
              <a:ea typeface="Calibri" panose="020F0502020204030204" pitchFamily="34" charset="0"/>
              <a:cs typeface="Mangal" panose="02040503050203030202" pitchFamily="18" charset="0"/>
            </a:endParaRPr>
          </a:p>
          <a:p>
            <a:pPr marL="285750" indent="-285750">
              <a:buFont typeface="Arial" panose="020B0604020202020204" pitchFamily="34" charset="0"/>
              <a:buChar char="•"/>
            </a:pPr>
            <a:endParaRPr lang="en-IN"/>
          </a:p>
        </p:txBody>
      </p:sp>
      <p:pic>
        <p:nvPicPr>
          <p:cNvPr id="4" name="Picture 3">
            <a:extLst>
              <a:ext uri="{FF2B5EF4-FFF2-40B4-BE49-F238E27FC236}">
                <a16:creationId xmlns:a16="http://schemas.microsoft.com/office/drawing/2014/main" id="{B8F5A2DF-EFA5-4CEB-8C2E-410A30997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03" y="4250122"/>
            <a:ext cx="11380239" cy="2509934"/>
          </a:xfrm>
          <a:prstGeom prst="rect">
            <a:avLst/>
          </a:prstGeom>
        </p:spPr>
      </p:pic>
    </p:spTree>
    <p:extLst>
      <p:ext uri="{BB962C8B-B14F-4D97-AF65-F5344CB8AC3E}">
        <p14:creationId xmlns:p14="http://schemas.microsoft.com/office/powerpoint/2010/main" val="3104814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759AE55-BC15-4423-AC12-75CEC3832C04}"/>
              </a:ext>
            </a:extLst>
          </p:cNvPr>
          <p:cNvSpPr txBox="1"/>
          <p:nvPr/>
        </p:nvSpPr>
        <p:spPr>
          <a:xfrm>
            <a:off x="261255" y="345232"/>
            <a:ext cx="8378892" cy="523220"/>
          </a:xfrm>
          <a:prstGeom prst="rect">
            <a:avLst/>
          </a:prstGeom>
          <a:noFill/>
        </p:spPr>
        <p:txBody>
          <a:bodyPr wrap="square" lIns="91440" tIns="45720" rIns="91440" bIns="45720" rtlCol="0" anchor="t">
            <a:spAutoFit/>
          </a:bodyPr>
          <a:lstStyle/>
          <a:p>
            <a:r>
              <a:rPr lang="en-IN" sz="2800" b="1">
                <a:solidFill>
                  <a:srgbClr val="00B0F0"/>
                </a:solidFill>
              </a:rPr>
              <a:t>Definitions and implemented functionalities :</a:t>
            </a:r>
          </a:p>
        </p:txBody>
      </p:sp>
      <p:sp>
        <p:nvSpPr>
          <p:cNvPr id="9" name="TextBox 8">
            <a:extLst>
              <a:ext uri="{FF2B5EF4-FFF2-40B4-BE49-F238E27FC236}">
                <a16:creationId xmlns:a16="http://schemas.microsoft.com/office/drawing/2014/main" id="{F0C158DD-A03F-4757-8F9C-D2B9180BF07E}"/>
              </a:ext>
            </a:extLst>
          </p:cNvPr>
          <p:cNvSpPr txBox="1"/>
          <p:nvPr/>
        </p:nvSpPr>
        <p:spPr>
          <a:xfrm>
            <a:off x="345233" y="868452"/>
            <a:ext cx="9470571" cy="6748899"/>
          </a:xfrm>
          <a:prstGeom prst="rect">
            <a:avLst/>
          </a:prstGeom>
          <a:noFill/>
        </p:spPr>
        <p:txBody>
          <a:bodyPr wrap="square" lIns="91440" tIns="45720" rIns="91440" bIns="45720" rtlCol="0" anchor="t">
            <a:spAutoFit/>
          </a:bodyPr>
          <a:lstStyle/>
          <a:p>
            <a:pPr algn="just">
              <a:spcAft>
                <a:spcPts val="800"/>
              </a:spcAft>
            </a:pPr>
            <a:r>
              <a:rPr lang="en-US" sz="2200" b="1">
                <a:effectLst/>
                <a:latin typeface="Trebuchet MS"/>
                <a:ea typeface="Calibri" panose="020F0502020204030204" pitchFamily="34" charset="0"/>
                <a:cs typeface="Mangal"/>
              </a:rPr>
              <a:t>Predicate :</a:t>
            </a:r>
            <a:r>
              <a:rPr lang="en-US" sz="2200" b="1">
                <a:solidFill>
                  <a:srgbClr val="202124"/>
                </a:solidFill>
                <a:effectLst/>
                <a:latin typeface="Trebuchet MS"/>
                <a:ea typeface="Arial" panose="020B0604020202020204" pitchFamily="34" charset="0"/>
                <a:cs typeface="Mangal"/>
              </a:rPr>
              <a:t> </a:t>
            </a:r>
            <a:r>
              <a:rPr lang="en-US" sz="1800">
                <a:solidFill>
                  <a:srgbClr val="202124"/>
                </a:solidFill>
                <a:effectLst/>
                <a:latin typeface="Trebuchet MS"/>
                <a:ea typeface="Arial" panose="020B0604020202020204" pitchFamily="34" charset="0"/>
                <a:cs typeface="Mangal"/>
              </a:rPr>
              <a:t>A path predicate expression is a set of </a:t>
            </a:r>
            <a:r>
              <a:rPr lang="en-US">
                <a:solidFill>
                  <a:srgbClr val="202124"/>
                </a:solidFill>
                <a:latin typeface="Trebuchet MS"/>
                <a:ea typeface="Arial" panose="020B0604020202020204" pitchFamily="34" charset="0"/>
                <a:cs typeface="Mangal"/>
              </a:rPr>
              <a:t>Boolean </a:t>
            </a:r>
            <a:r>
              <a:rPr lang="en-US" sz="1800">
                <a:solidFill>
                  <a:srgbClr val="202124"/>
                </a:solidFill>
                <a:effectLst/>
                <a:latin typeface="Trebuchet MS"/>
                <a:ea typeface="Arial" panose="020B0604020202020204" pitchFamily="34" charset="0"/>
                <a:cs typeface="Mangal"/>
              </a:rPr>
              <a:t>expressions, all of which must be satisfied to achieve the selected path. Any set of input values that satisfy all of the conditions of the path predicate expression will force the routine to the path.</a:t>
            </a:r>
            <a:r>
              <a:rPr lang="en-US">
                <a:solidFill>
                  <a:srgbClr val="202124"/>
                </a:solidFill>
                <a:latin typeface="Trebuchet MS"/>
                <a:ea typeface="Arial" panose="020B0604020202020204" pitchFamily="34" charset="0"/>
                <a:cs typeface="Mangal"/>
              </a:rPr>
              <a:t> </a:t>
            </a:r>
            <a:r>
              <a:rPr lang="en-US">
                <a:solidFill>
                  <a:srgbClr val="000000"/>
                </a:solidFill>
                <a:latin typeface="Trebuchet MS"/>
                <a:ea typeface="Arial" panose="020B0604020202020204" pitchFamily="34" charset="0"/>
                <a:cs typeface="Calibri"/>
              </a:rPr>
              <a:t> </a:t>
            </a:r>
            <a:endParaRPr lang="en-US" sz="1800">
              <a:effectLst/>
              <a:latin typeface="Trebuchet MS"/>
              <a:ea typeface="Calibri" panose="020F0502020204030204" pitchFamily="34" charset="0"/>
              <a:cs typeface="Calibri"/>
            </a:endParaRPr>
          </a:p>
          <a:p>
            <a:pPr algn="just">
              <a:spcAft>
                <a:spcPts val="800"/>
              </a:spcAft>
            </a:pPr>
            <a:endParaRPr lang="en-US">
              <a:latin typeface="Trebuchet MS"/>
              <a:ea typeface="Calibri" panose="020F0502020204030204" pitchFamily="34" charset="0"/>
              <a:cs typeface="Calibri"/>
            </a:endParaRPr>
          </a:p>
          <a:p>
            <a:pPr algn="just">
              <a:spcAft>
                <a:spcPts val="800"/>
              </a:spcAft>
            </a:pPr>
            <a:r>
              <a:rPr lang="en-US" sz="2200" b="1">
                <a:effectLst/>
                <a:latin typeface="Trebuchet MS"/>
                <a:ea typeface="Calibri" panose="020F0502020204030204" pitchFamily="34" charset="0"/>
                <a:cs typeface="Calibri"/>
              </a:rPr>
              <a:t>Atomic Condition : </a:t>
            </a:r>
            <a:r>
              <a:rPr lang="en-US" sz="1800">
                <a:solidFill>
                  <a:srgbClr val="202124"/>
                </a:solidFill>
                <a:effectLst/>
                <a:latin typeface="Trebuchet MS"/>
                <a:ea typeface="Arial" panose="020B0604020202020204" pitchFamily="34" charset="0"/>
                <a:cs typeface="Mangal"/>
              </a:rPr>
              <a:t>A condition that cannot be decomposed, i.e., a condition that does not contain two or more single conditions joined by a logical operator (AND, OR, XOR).</a:t>
            </a:r>
          </a:p>
          <a:p>
            <a:pPr>
              <a:spcAft>
                <a:spcPts val="800"/>
              </a:spcAft>
            </a:pPr>
            <a:r>
              <a:rPr lang="en-US" sz="1800">
                <a:effectLst/>
                <a:latin typeface="Trebuchet MS"/>
                <a:ea typeface="Calibri" panose="020F0502020204030204" pitchFamily="34" charset="0"/>
                <a:cs typeface="Calibri"/>
              </a:rPr>
              <a:t>e.g. :</a:t>
            </a:r>
            <a:r>
              <a:rPr lang="en-US">
                <a:latin typeface="Trebuchet MS"/>
                <a:ea typeface="Calibri" panose="020F0502020204030204" pitchFamily="34" charset="0"/>
                <a:cs typeface="Calibri"/>
              </a:rPr>
              <a:t>      </a:t>
            </a:r>
            <a:endParaRPr lang="en-US" sz="1800">
              <a:effectLst/>
              <a:latin typeface="Trebuchet MS"/>
              <a:ea typeface="Calibri" panose="020F0502020204030204" pitchFamily="34" charset="0"/>
              <a:cs typeface="Calibri" panose="020F0502020204030204" pitchFamily="34" charset="0"/>
            </a:endParaRPr>
          </a:p>
          <a:p>
            <a:pPr>
              <a:spcAft>
                <a:spcPts val="800"/>
              </a:spcAft>
            </a:pPr>
            <a:r>
              <a:rPr lang="en-US" sz="1600">
                <a:effectLst/>
                <a:latin typeface="Trebuchet MS"/>
                <a:ea typeface="Calibri" panose="020F0502020204030204" pitchFamily="34" charset="0"/>
                <a:cs typeface="Calibri"/>
              </a:rPr>
              <a:t>	</a:t>
            </a:r>
            <a:r>
              <a:rPr lang="en-US" b="1">
                <a:effectLst/>
                <a:latin typeface="Trebuchet MS"/>
                <a:ea typeface="Calibri" panose="020F0502020204030204" pitchFamily="34" charset="0"/>
                <a:cs typeface="Calibri"/>
              </a:rPr>
              <a:t>if(((a1551570219 == 32 &amp;&amp; (( </a:t>
            </a:r>
            <a:r>
              <a:rPr lang="en-US" b="1" err="1">
                <a:effectLst/>
                <a:latin typeface="Trebuchet MS"/>
                <a:ea typeface="Calibri" panose="020F0502020204030204" pitchFamily="34" charset="0"/>
                <a:cs typeface="Calibri"/>
              </a:rPr>
              <a:t>cf</a:t>
            </a:r>
            <a:r>
              <a:rPr lang="en-US" b="1">
                <a:effectLst/>
                <a:latin typeface="Trebuchet MS"/>
                <a:ea typeface="Calibri" panose="020F0502020204030204" pitchFamily="34" charset="0"/>
                <a:cs typeface="Calibri"/>
              </a:rPr>
              <a:t>==1</a:t>
            </a:r>
            <a:r>
              <a:rPr lang="en-US" b="1">
                <a:latin typeface="Trebuchet MS"/>
                <a:ea typeface="Calibri" panose="020F0502020204030204" pitchFamily="34" charset="0"/>
                <a:cs typeface="Calibri"/>
              </a:rPr>
              <a:t> </a:t>
            </a:r>
            <a:r>
              <a:rPr lang="en-US" b="1">
                <a:effectLst/>
                <a:latin typeface="Trebuchet MS"/>
                <a:ea typeface="Calibri" panose="020F0502020204030204" pitchFamily="34" charset="0"/>
                <a:cs typeface="Calibri"/>
              </a:rPr>
              <a:t> &amp;&amp; a1944816302 == 32) &amp;&amp; (input == 2))) &amp;&amp; a1041640432 == 10))</a:t>
            </a:r>
            <a:endParaRPr lang="en-IN" sz="1600">
              <a:effectLst/>
              <a:latin typeface="Trebuchet MS"/>
              <a:ea typeface="Calibri" panose="020F0502020204030204" pitchFamily="34" charset="0"/>
              <a:cs typeface="Mangal"/>
            </a:endParaRPr>
          </a:p>
          <a:p>
            <a:pPr marL="285750" indent="-285750">
              <a:spcAft>
                <a:spcPts val="800"/>
              </a:spcAft>
              <a:buFont typeface="Arial"/>
              <a:buChar char="•"/>
            </a:pPr>
            <a:r>
              <a:rPr lang="en-US" sz="1800">
                <a:effectLst/>
                <a:latin typeface="Trebuchet MS"/>
                <a:ea typeface="Calibri" panose="020F0502020204030204" pitchFamily="34" charset="0"/>
                <a:cs typeface="Calibri"/>
              </a:rPr>
              <a:t>In our Code we defined several properties of a predicate object.</a:t>
            </a:r>
            <a:endParaRPr lang="en-IN" sz="1800">
              <a:effectLst/>
              <a:latin typeface="Trebuchet MS"/>
              <a:ea typeface="Calibri" panose="020F0502020204030204" pitchFamily="34" charset="0"/>
              <a:cs typeface="Calibri"/>
            </a:endParaRPr>
          </a:p>
          <a:p>
            <a:pPr marL="800100" lvl="1" indent="-342900">
              <a:buAutoNum type="arabicPeriod"/>
            </a:pPr>
            <a:r>
              <a:rPr lang="en-US" sz="1800">
                <a:effectLst/>
                <a:latin typeface="Trebuchet MS"/>
                <a:ea typeface="Calibri" panose="020F0502020204030204" pitchFamily="34" charset="0"/>
                <a:cs typeface="Calibri"/>
              </a:rPr>
              <a:t>Rank</a:t>
            </a:r>
            <a:endParaRPr lang="en-IN" sz="1800">
              <a:effectLst/>
              <a:latin typeface="Trebuchet MS"/>
              <a:ea typeface="Calibri" panose="020F0502020204030204" pitchFamily="34" charset="0"/>
              <a:cs typeface="Calibri"/>
            </a:endParaRPr>
          </a:p>
          <a:p>
            <a:pPr marL="800100" lvl="1" indent="-342900">
              <a:buAutoNum type="arabicPeriod"/>
            </a:pPr>
            <a:r>
              <a:rPr lang="en-US" sz="1800" err="1">
                <a:effectLst/>
                <a:latin typeface="Trebuchet MS"/>
                <a:ea typeface="Calibri" panose="020F0502020204030204" pitchFamily="34" charset="0"/>
                <a:cs typeface="Calibri"/>
              </a:rPr>
              <a:t>STarget</a:t>
            </a:r>
            <a:endParaRPr lang="en-IN" sz="1800">
              <a:effectLst/>
              <a:latin typeface="Trebuchet MS"/>
              <a:ea typeface="Calibri" panose="020F0502020204030204" pitchFamily="34" charset="0"/>
              <a:cs typeface="Calibri"/>
            </a:endParaRPr>
          </a:p>
          <a:p>
            <a:pPr marL="800100" lvl="1" indent="-342900">
              <a:buAutoNum type="arabicPeriod"/>
            </a:pPr>
            <a:r>
              <a:rPr lang="en-US" sz="1800" err="1">
                <a:effectLst/>
                <a:latin typeface="Trebuchet MS"/>
                <a:ea typeface="Calibri" panose="020F0502020204030204" pitchFamily="34" charset="0"/>
                <a:cs typeface="Calibri"/>
              </a:rPr>
              <a:t>SObserved</a:t>
            </a:r>
            <a:endParaRPr lang="en-IN" sz="1800">
              <a:effectLst/>
              <a:latin typeface="Trebuchet MS"/>
              <a:ea typeface="Calibri" panose="020F0502020204030204" pitchFamily="34" charset="0"/>
              <a:cs typeface="Calibri"/>
            </a:endParaRPr>
          </a:p>
          <a:p>
            <a:pPr marL="800100" lvl="1" indent="-342900">
              <a:buAutoNum type="arabicPeriod"/>
            </a:pPr>
            <a:r>
              <a:rPr lang="en-US" sz="1800">
                <a:effectLst/>
                <a:latin typeface="Trebuchet MS"/>
                <a:ea typeface="Calibri" panose="020F0502020204030204" pitchFamily="34" charset="0"/>
                <a:cs typeface="Calibri"/>
              </a:rPr>
              <a:t>Fitness</a:t>
            </a:r>
            <a:endParaRPr lang="en-IN" sz="1800">
              <a:effectLst/>
              <a:latin typeface="Trebuchet MS"/>
              <a:ea typeface="Calibri" panose="020F0502020204030204" pitchFamily="34" charset="0"/>
              <a:cs typeface="Calibri"/>
            </a:endParaRPr>
          </a:p>
          <a:p>
            <a:pPr marL="800100" lvl="1" indent="-342900">
              <a:buAutoNum type="arabicPeriod"/>
            </a:pPr>
            <a:r>
              <a:rPr lang="en-US" sz="1800" err="1">
                <a:effectLst/>
                <a:latin typeface="Trebuchet MS"/>
                <a:ea typeface="Calibri" panose="020F0502020204030204" pitchFamily="34" charset="0"/>
                <a:cs typeface="Calibri"/>
              </a:rPr>
              <a:t>AtomCount</a:t>
            </a:r>
            <a:endParaRPr lang="en-IN" sz="1800">
              <a:effectLst/>
              <a:latin typeface="Trebuchet MS"/>
              <a:ea typeface="Calibri" panose="020F0502020204030204" pitchFamily="34" charset="0"/>
              <a:cs typeface="Calibri"/>
            </a:endParaRPr>
          </a:p>
          <a:p>
            <a:pPr marL="800100" lvl="1" indent="-342900">
              <a:buAutoNum type="arabicPeriod"/>
            </a:pPr>
            <a:r>
              <a:rPr lang="en-US" sz="1800" err="1">
                <a:effectLst/>
                <a:latin typeface="Trebuchet MS"/>
                <a:ea typeface="Calibri" panose="020F0502020204030204" pitchFamily="34" charset="0"/>
                <a:cs typeface="Calibri"/>
              </a:rPr>
              <a:t>OperatorScore</a:t>
            </a:r>
            <a:endParaRPr lang="en-IN" sz="1800">
              <a:effectLst/>
              <a:latin typeface="Trebuchet MS"/>
              <a:ea typeface="Calibri" panose="020F0502020204030204" pitchFamily="34" charset="0"/>
              <a:cs typeface="Calibri"/>
            </a:endParaRPr>
          </a:p>
          <a:p>
            <a:pPr marL="800100" lvl="1" indent="-342900">
              <a:buAutoNum type="arabicPeriod"/>
            </a:pPr>
            <a:r>
              <a:rPr lang="en-US" sz="1800" err="1">
                <a:effectLst/>
                <a:latin typeface="Trebuchet MS"/>
                <a:ea typeface="Calibri" panose="020F0502020204030204" pitchFamily="34" charset="0"/>
                <a:cs typeface="Calibri"/>
              </a:rPr>
              <a:t>ReachabilityScore</a:t>
            </a:r>
            <a:endParaRPr lang="en-IN" sz="1800">
              <a:effectLst/>
              <a:latin typeface="Trebuchet MS"/>
              <a:ea typeface="Calibri" panose="020F0502020204030204" pitchFamily="34" charset="0"/>
              <a:cs typeface="Calibri"/>
            </a:endParaRPr>
          </a:p>
          <a:p>
            <a:pPr marL="800100" lvl="1" indent="-342900">
              <a:buAutoNum type="arabicPeriod"/>
            </a:pPr>
            <a:r>
              <a:rPr lang="en-US" sz="1800" err="1">
                <a:effectLst/>
                <a:latin typeface="Trebuchet MS"/>
                <a:ea typeface="Calibri" panose="020F0502020204030204" pitchFamily="34" charset="0"/>
                <a:cs typeface="Calibri"/>
              </a:rPr>
              <a:t>LineNo</a:t>
            </a:r>
            <a:r>
              <a:rPr lang="en-US" sz="1800">
                <a:effectLst/>
                <a:latin typeface="Trebuchet MS"/>
                <a:ea typeface="Calibri" panose="020F0502020204030204" pitchFamily="34" charset="0"/>
                <a:cs typeface="Calibri"/>
              </a:rPr>
              <a:t> (line # of predicate p in</a:t>
            </a:r>
            <a:r>
              <a:rPr lang="en-US">
                <a:latin typeface="Trebuchet MS"/>
                <a:ea typeface="Calibri" panose="020F0502020204030204" pitchFamily="34" charset="0"/>
                <a:cs typeface="Calibri"/>
              </a:rPr>
              <a:t> C</a:t>
            </a:r>
            <a:r>
              <a:rPr lang="en-US" sz="1800">
                <a:effectLst/>
                <a:latin typeface="Trebuchet MS"/>
                <a:ea typeface="Calibri" panose="020F0502020204030204" pitchFamily="34" charset="0"/>
                <a:cs typeface="Calibri"/>
              </a:rPr>
              <a:t> program)</a:t>
            </a:r>
            <a:endParaRPr lang="en-IN" sz="1800">
              <a:effectLst/>
              <a:latin typeface="Trebuchet MS"/>
              <a:ea typeface="Calibri" panose="020F0502020204030204" pitchFamily="34" charset="0"/>
              <a:cs typeface="Calibri"/>
            </a:endParaRPr>
          </a:p>
          <a:p>
            <a:pPr marL="800100" lvl="1" indent="-342900">
              <a:spcAft>
                <a:spcPts val="800"/>
              </a:spcAft>
              <a:buAutoNum type="arabicPeriod"/>
            </a:pPr>
            <a:r>
              <a:rPr lang="en-US" sz="1800">
                <a:effectLst/>
                <a:latin typeface="Trebuchet MS"/>
                <a:ea typeface="Calibri" panose="020F0502020204030204" pitchFamily="34" charset="0"/>
                <a:cs typeface="Calibri"/>
              </a:rPr>
              <a:t>Text</a:t>
            </a:r>
            <a:r>
              <a:rPr lang="en-US">
                <a:latin typeface="Trebuchet MS"/>
                <a:ea typeface="Calibri" panose="020F0502020204030204" pitchFamily="34" charset="0"/>
                <a:cs typeface="Calibri"/>
              </a:rPr>
              <a:t> </a:t>
            </a:r>
            <a:r>
              <a:rPr lang="en-US" sz="1800">
                <a:effectLst/>
                <a:latin typeface="Trebuchet MS"/>
                <a:ea typeface="Calibri" panose="020F0502020204030204" pitchFamily="34" charset="0"/>
                <a:cs typeface="Calibri"/>
              </a:rPr>
              <a:t>(content of predicate p)</a:t>
            </a:r>
            <a:endParaRPr lang="en-IN" sz="1800">
              <a:effectLst/>
              <a:latin typeface="Trebuchet MS"/>
              <a:ea typeface="Calibri" panose="020F0502020204030204" pitchFamily="34" charset="0"/>
              <a:cs typeface="Calibri"/>
            </a:endParaRPr>
          </a:p>
          <a:p>
            <a:pPr>
              <a:lnSpc>
                <a:spcPct val="107000"/>
              </a:lnSpc>
              <a:spcAft>
                <a:spcPts val="800"/>
              </a:spcAft>
            </a:pPr>
            <a:endParaRPr lang="en-IN" sz="1800">
              <a:effectLst/>
              <a:latin typeface="Trebuchet MS"/>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33141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7E30F0-0776-4EF3-8312-66947A00C954}"/>
              </a:ext>
            </a:extLst>
          </p:cNvPr>
          <p:cNvSpPr txBox="1"/>
          <p:nvPr/>
        </p:nvSpPr>
        <p:spPr>
          <a:xfrm>
            <a:off x="372242" y="197197"/>
            <a:ext cx="3545633" cy="523220"/>
          </a:xfrm>
          <a:prstGeom prst="rect">
            <a:avLst/>
          </a:prstGeom>
          <a:noFill/>
        </p:spPr>
        <p:txBody>
          <a:bodyPr wrap="square" lIns="91440" tIns="45720" rIns="91440" bIns="45720" rtlCol="0" anchor="t">
            <a:spAutoFit/>
          </a:bodyPr>
          <a:lstStyle/>
          <a:p>
            <a:r>
              <a:rPr lang="en-IN" sz="2800" b="1">
                <a:solidFill>
                  <a:srgbClr val="00B0F0"/>
                </a:solidFill>
              </a:rPr>
              <a:t>Working Formulae :</a:t>
            </a:r>
          </a:p>
        </p:txBody>
      </p:sp>
      <p:sp>
        <p:nvSpPr>
          <p:cNvPr id="10" name="TextBox 9">
            <a:extLst>
              <a:ext uri="{FF2B5EF4-FFF2-40B4-BE49-F238E27FC236}">
                <a16:creationId xmlns:a16="http://schemas.microsoft.com/office/drawing/2014/main" id="{B31221B5-E2C8-4D14-8F24-DA06ECB71675}"/>
              </a:ext>
            </a:extLst>
          </p:cNvPr>
          <p:cNvSpPr txBox="1"/>
          <p:nvPr/>
        </p:nvSpPr>
        <p:spPr>
          <a:xfrm>
            <a:off x="373223" y="886409"/>
            <a:ext cx="9983757" cy="5016758"/>
          </a:xfrm>
          <a:prstGeom prst="rect">
            <a:avLst/>
          </a:prstGeom>
          <a:noFill/>
        </p:spPr>
        <p:txBody>
          <a:bodyPr wrap="square" rtlCol="0">
            <a:spAutoFit/>
          </a:bodyPr>
          <a:lstStyle/>
          <a:p>
            <a:pPr marL="285750" indent="-285750">
              <a:buFont typeface="Arial" panose="020B0604020202020204" pitchFamily="34" charset="0"/>
              <a:buChar char="•"/>
            </a:pPr>
            <a:r>
              <a:rPr lang="en-IN"/>
              <a:t>Atom count :</a:t>
            </a:r>
          </a:p>
          <a:p>
            <a:pPr marL="285750" indent="-285750">
              <a:buFont typeface="Arial" panose="020B0604020202020204" pitchFamily="34" charset="0"/>
              <a:buChar char="•"/>
            </a:pPr>
            <a:endParaRPr lang="en-IN"/>
          </a:p>
          <a:p>
            <a:endParaRPr lang="en-IN"/>
          </a:p>
          <a:p>
            <a:r>
              <a:rPr lang="en-IN"/>
              <a:t>	e.g. : </a:t>
            </a:r>
            <a:r>
              <a:rPr lang="en-US" sz="1400">
                <a:effectLst/>
                <a:latin typeface="Calibri" panose="020F0502020204030204" pitchFamily="34" charset="0"/>
                <a:ea typeface="Calibri" panose="020F0502020204030204" pitchFamily="34" charset="0"/>
                <a:cs typeface="Calibri" panose="020F0502020204030204" pitchFamily="34" charset="0"/>
              </a:rPr>
              <a:t>if(a1551570219 == 32 &amp;&amp; ( </a:t>
            </a:r>
            <a:r>
              <a:rPr lang="en-US" sz="1400" err="1">
                <a:effectLst/>
                <a:latin typeface="Calibri" panose="020F0502020204030204" pitchFamily="34" charset="0"/>
                <a:ea typeface="Calibri" panose="020F0502020204030204" pitchFamily="34" charset="0"/>
                <a:cs typeface="Calibri" panose="020F0502020204030204" pitchFamily="34" charset="0"/>
              </a:rPr>
              <a:t>cf</a:t>
            </a:r>
            <a:r>
              <a:rPr lang="en-US" sz="1400">
                <a:effectLst/>
                <a:latin typeface="Calibri" panose="020F0502020204030204" pitchFamily="34" charset="0"/>
                <a:ea typeface="Calibri" panose="020F0502020204030204" pitchFamily="34" charset="0"/>
                <a:cs typeface="Calibri" panose="020F0502020204030204" pitchFamily="34" charset="0"/>
              </a:rPr>
              <a:t>==1  &amp;&amp; a1944816302 == 32))</a:t>
            </a:r>
          </a:p>
          <a:p>
            <a:r>
              <a:rPr lang="en-US" sz="1400">
                <a:latin typeface="Calibri" panose="020F0502020204030204" pitchFamily="34" charset="0"/>
                <a:ea typeface="Calibri" panose="020F0502020204030204" pitchFamily="34" charset="0"/>
                <a:cs typeface="Calibri" panose="020F0502020204030204" pitchFamily="34" charset="0"/>
              </a:rPr>
              <a:t>				Here atom count is 3.</a:t>
            </a:r>
            <a:endParaRPr lang="en-IN" sz="1400">
              <a:effectLst/>
              <a:latin typeface="Calibri" panose="020F0502020204030204" pitchFamily="34" charset="0"/>
              <a:ea typeface="Calibri" panose="020F0502020204030204" pitchFamily="34" charset="0"/>
              <a:cs typeface="Mangal" panose="02040503050203030202" pitchFamily="18" charset="0"/>
            </a:endParaRPr>
          </a:p>
          <a:p>
            <a:endParaRPr lang="en-IN"/>
          </a:p>
          <a:p>
            <a:pPr marL="285750" indent="-285750">
              <a:buFont typeface="Arial" panose="020B0604020202020204" pitchFamily="34" charset="0"/>
              <a:buChar char="•"/>
            </a:pPr>
            <a:r>
              <a:rPr lang="en-IN"/>
              <a:t>Operator Score :</a:t>
            </a:r>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r>
              <a:rPr lang="en-IN"/>
              <a:t>	</a:t>
            </a:r>
          </a:p>
          <a:p>
            <a:endParaRPr lang="en-IN"/>
          </a:p>
          <a:p>
            <a:r>
              <a:rPr lang="en-IN"/>
              <a:t>	</a:t>
            </a:r>
          </a:p>
          <a:p>
            <a:r>
              <a:rPr lang="en-IN"/>
              <a:t>	e.g. : </a:t>
            </a:r>
            <a:r>
              <a:rPr lang="en-US" sz="1400">
                <a:effectLst/>
                <a:latin typeface="Calibri" panose="020F0502020204030204" pitchFamily="34" charset="0"/>
                <a:ea typeface="Calibri" panose="020F0502020204030204" pitchFamily="34" charset="0"/>
                <a:cs typeface="Calibri" panose="020F0502020204030204" pitchFamily="34" charset="0"/>
              </a:rPr>
              <a:t>if(a1551570219 == 32 &amp;&amp; ( </a:t>
            </a:r>
            <a:r>
              <a:rPr lang="en-US" sz="1400" err="1">
                <a:effectLst/>
                <a:latin typeface="Calibri" panose="020F0502020204030204" pitchFamily="34" charset="0"/>
                <a:ea typeface="Calibri" panose="020F0502020204030204" pitchFamily="34" charset="0"/>
                <a:cs typeface="Calibri" panose="020F0502020204030204" pitchFamily="34" charset="0"/>
              </a:rPr>
              <a:t>cf</a:t>
            </a:r>
            <a:r>
              <a:rPr lang="en-US" sz="1400">
                <a:effectLst/>
                <a:latin typeface="Calibri" panose="020F0502020204030204" pitchFamily="34" charset="0"/>
                <a:ea typeface="Calibri" panose="020F0502020204030204" pitchFamily="34" charset="0"/>
                <a:cs typeface="Calibri" panose="020F0502020204030204" pitchFamily="34" charset="0"/>
              </a:rPr>
              <a:t>==1  || a1944816302 == 32))</a:t>
            </a:r>
          </a:p>
          <a:p>
            <a:r>
              <a:rPr lang="en-IN"/>
              <a:t>			</a:t>
            </a:r>
            <a:r>
              <a:rPr lang="en-IN" sz="1400">
                <a:cs typeface="Arial" panose="020B0604020202020204" pitchFamily="34" charset="0"/>
              </a:rPr>
              <a:t>operator score = (10*1) + 5*(1+1)=20</a:t>
            </a:r>
          </a:p>
        </p:txBody>
      </p:sp>
      <p:pic>
        <p:nvPicPr>
          <p:cNvPr id="12" name="Picture 11">
            <a:extLst>
              <a:ext uri="{FF2B5EF4-FFF2-40B4-BE49-F238E27FC236}">
                <a16:creationId xmlns:a16="http://schemas.microsoft.com/office/drawing/2014/main" id="{18156919-7028-4D65-991A-55579AF3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020" y="1316192"/>
            <a:ext cx="6943158" cy="465380"/>
          </a:xfrm>
          <a:prstGeom prst="rect">
            <a:avLst/>
          </a:prstGeom>
        </p:spPr>
      </p:pic>
      <p:pic>
        <p:nvPicPr>
          <p:cNvPr id="14" name="Picture 13">
            <a:extLst>
              <a:ext uri="{FF2B5EF4-FFF2-40B4-BE49-F238E27FC236}">
                <a16:creationId xmlns:a16="http://schemas.microsoft.com/office/drawing/2014/main" id="{D4D64205-6135-4903-88D6-ECCB20DAD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020" y="2892876"/>
            <a:ext cx="7672874" cy="2257622"/>
          </a:xfrm>
          <a:prstGeom prst="rect">
            <a:avLst/>
          </a:prstGeom>
        </p:spPr>
      </p:pic>
    </p:spTree>
    <p:extLst>
      <p:ext uri="{BB962C8B-B14F-4D97-AF65-F5344CB8AC3E}">
        <p14:creationId xmlns:p14="http://schemas.microsoft.com/office/powerpoint/2010/main" val="280670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8B8073-AF6E-4502-9CAC-00307CAAD14D}"/>
              </a:ext>
            </a:extLst>
          </p:cNvPr>
          <p:cNvSpPr/>
          <p:nvPr/>
        </p:nvSpPr>
        <p:spPr>
          <a:xfrm>
            <a:off x="1865086" y="1582341"/>
            <a:ext cx="8461828" cy="2308324"/>
          </a:xfrm>
          <a:prstGeom prst="rect">
            <a:avLst/>
          </a:prstGeom>
          <a:noFill/>
        </p:spPr>
        <p:txBody>
          <a:bodyPr wrap="square" lIns="91440" tIns="45720" rIns="91440" bIns="45720" anchor="t">
            <a:spAutoFit/>
          </a:bodyPr>
          <a:lstStyle/>
          <a:p>
            <a:pPr algn="ctr"/>
            <a:r>
              <a:rPr lang="en-US" sz="4800" b="0" cap="none" spc="0" dirty="0">
                <a:ln w="0"/>
                <a:solidFill>
                  <a:schemeClr val="tx2"/>
                </a:solidFill>
                <a:effectLst>
                  <a:outerShdw blurRad="38100" dist="25400" dir="5400000" algn="ctr" rotWithShape="0">
                    <a:srgbClr val="6E747A">
                      <a:alpha val="43000"/>
                    </a:srgbClr>
                  </a:outerShdw>
                </a:effectLst>
              </a:rPr>
              <a:t>CRG: </a:t>
            </a:r>
          </a:p>
          <a:p>
            <a:pPr algn="ctr"/>
            <a:r>
              <a:rPr lang="en-US" sz="4800" b="0" cap="none" spc="0" dirty="0">
                <a:ln w="0"/>
                <a:solidFill>
                  <a:schemeClr val="tx2"/>
                </a:solidFill>
                <a:effectLst>
                  <a:outerShdw blurRad="38100" dist="25400" dir="5400000" algn="ctr" rotWithShape="0">
                    <a:srgbClr val="6E747A">
                      <a:alpha val="43000"/>
                    </a:srgbClr>
                  </a:outerShdw>
                </a:effectLst>
              </a:rPr>
              <a:t>Condition Rank Generator for Program Repair  </a:t>
            </a:r>
          </a:p>
        </p:txBody>
      </p:sp>
      <p:sp>
        <p:nvSpPr>
          <p:cNvPr id="3" name="Rectangle 2">
            <a:extLst>
              <a:ext uri="{FF2B5EF4-FFF2-40B4-BE49-F238E27FC236}">
                <a16:creationId xmlns:a16="http://schemas.microsoft.com/office/drawing/2014/main" id="{DA56A42D-C87F-450D-B470-E913EF85ADEF}"/>
              </a:ext>
            </a:extLst>
          </p:cNvPr>
          <p:cNvSpPr/>
          <p:nvPr/>
        </p:nvSpPr>
        <p:spPr>
          <a:xfrm>
            <a:off x="6017705" y="2967335"/>
            <a:ext cx="184730" cy="923330"/>
          </a:xfrm>
          <a:prstGeom prst="rect">
            <a:avLst/>
          </a:prstGeom>
          <a:noFill/>
        </p:spPr>
        <p:txBody>
          <a:bodyPr wrap="none" lIns="91440" tIns="45720" rIns="91440" bIns="45720">
            <a:spAutoFit/>
          </a:bodyPr>
          <a:lstStyle/>
          <a:p>
            <a:pPr algn="ctr"/>
            <a:endPar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Rectangle 4">
            <a:extLst>
              <a:ext uri="{FF2B5EF4-FFF2-40B4-BE49-F238E27FC236}">
                <a16:creationId xmlns:a16="http://schemas.microsoft.com/office/drawing/2014/main" id="{C3B01A7D-8385-417E-AF69-D99F4DB464A2}"/>
              </a:ext>
            </a:extLst>
          </p:cNvPr>
          <p:cNvSpPr/>
          <p:nvPr/>
        </p:nvSpPr>
        <p:spPr>
          <a:xfrm>
            <a:off x="6003637" y="2967335"/>
            <a:ext cx="184730" cy="923330"/>
          </a:xfrm>
          <a:prstGeom prst="rect">
            <a:avLst/>
          </a:prstGeom>
          <a:noFill/>
        </p:spPr>
        <p:txBody>
          <a:bodyPr wrap="none" lIns="91440" tIns="45720" rIns="91440" bIns="45720">
            <a:spAutoFit/>
          </a:bodyPr>
          <a:lstStyle/>
          <a:p>
            <a:pPr algn="ctr"/>
            <a:endPar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165564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8570B7-8B91-42E0-B974-708078301ADE}"/>
              </a:ext>
            </a:extLst>
          </p:cNvPr>
          <p:cNvSpPr txBox="1"/>
          <p:nvPr/>
        </p:nvSpPr>
        <p:spPr>
          <a:xfrm>
            <a:off x="345233" y="233265"/>
            <a:ext cx="9330612" cy="3970318"/>
          </a:xfrm>
          <a:prstGeom prst="rect">
            <a:avLst/>
          </a:prstGeom>
          <a:noFill/>
        </p:spPr>
        <p:txBody>
          <a:bodyPr wrap="square" rtlCol="0">
            <a:spAutoFit/>
          </a:bodyPr>
          <a:lstStyle/>
          <a:p>
            <a:pPr marL="285750" indent="-285750">
              <a:buFont typeface="Arial" panose="020B0604020202020204" pitchFamily="34" charset="0"/>
              <a:buChar char="•"/>
            </a:pPr>
            <a:r>
              <a:rPr lang="en-IN"/>
              <a:t>Reachability Score :</a:t>
            </a:r>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p:txBody>
      </p:sp>
      <p:pic>
        <p:nvPicPr>
          <p:cNvPr id="3" name="Picture 2">
            <a:extLst>
              <a:ext uri="{FF2B5EF4-FFF2-40B4-BE49-F238E27FC236}">
                <a16:creationId xmlns:a16="http://schemas.microsoft.com/office/drawing/2014/main" id="{4DBD1940-7041-4427-A438-A51E4EFCF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706" y="777548"/>
            <a:ext cx="6036906" cy="1594616"/>
          </a:xfrm>
          <a:prstGeom prst="rect">
            <a:avLst/>
          </a:prstGeom>
        </p:spPr>
      </p:pic>
      <p:pic>
        <p:nvPicPr>
          <p:cNvPr id="5" name="Picture 4">
            <a:extLst>
              <a:ext uri="{FF2B5EF4-FFF2-40B4-BE49-F238E27FC236}">
                <a16:creationId xmlns:a16="http://schemas.microsoft.com/office/drawing/2014/main" id="{E798D0BF-6E97-4156-A72D-D513DF062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495" y="2333392"/>
            <a:ext cx="5094514" cy="1047289"/>
          </a:xfrm>
          <a:prstGeom prst="rect">
            <a:avLst/>
          </a:prstGeom>
        </p:spPr>
      </p:pic>
      <p:sp>
        <p:nvSpPr>
          <p:cNvPr id="7" name="TextBox 6">
            <a:extLst>
              <a:ext uri="{FF2B5EF4-FFF2-40B4-BE49-F238E27FC236}">
                <a16:creationId xmlns:a16="http://schemas.microsoft.com/office/drawing/2014/main" id="{5EE5D7F9-6297-4C78-9307-41C6B7C69E67}"/>
              </a:ext>
            </a:extLst>
          </p:cNvPr>
          <p:cNvSpPr txBox="1"/>
          <p:nvPr/>
        </p:nvSpPr>
        <p:spPr>
          <a:xfrm>
            <a:off x="410545" y="3429700"/>
            <a:ext cx="10590247" cy="1754326"/>
          </a:xfrm>
          <a:prstGeom prst="rect">
            <a:avLst/>
          </a:prstGeom>
          <a:noFill/>
        </p:spPr>
        <p:txBody>
          <a:bodyPr wrap="square" rtlCol="0">
            <a:spAutoFit/>
          </a:bodyPr>
          <a:lstStyle/>
          <a:p>
            <a:r>
              <a:rPr lang="en-IN"/>
              <a:t>e.g. :</a:t>
            </a:r>
          </a:p>
          <a:p>
            <a:r>
              <a:rPr lang="en-IN" sz="1500"/>
              <a:t>[errorCheck.coverage.1] file problem10.c line 205 function </a:t>
            </a:r>
            <a:r>
              <a:rPr lang="en-IN" sz="1500" err="1"/>
              <a:t>errorCheck</a:t>
            </a:r>
            <a:r>
              <a:rPr lang="en-IN" sz="1500"/>
              <a:t> condition `a1933271548 == 3' false: SATISFIED</a:t>
            </a:r>
          </a:p>
          <a:p>
            <a:r>
              <a:rPr lang="en-IN" sz="1500"/>
              <a:t>[errorCheck.coverage.2] file problem10.c line 205 function </a:t>
            </a:r>
            <a:r>
              <a:rPr lang="en-IN" sz="1500" err="1"/>
              <a:t>errorCheck</a:t>
            </a:r>
            <a:r>
              <a:rPr lang="en-IN" sz="1500"/>
              <a:t> condition `a1933271548 == 3' true: SATISFIED</a:t>
            </a:r>
          </a:p>
          <a:p>
            <a:r>
              <a:rPr lang="en-IN" sz="1500"/>
              <a:t>[errorCheck.coverage.3] file problem10.c line 205 function </a:t>
            </a:r>
            <a:r>
              <a:rPr lang="en-IN" sz="1500" err="1"/>
              <a:t>errorCheck</a:t>
            </a:r>
            <a:r>
              <a:rPr lang="en-IN" sz="1500"/>
              <a:t> condition `a1554992028 == 9' false: FAILED</a:t>
            </a:r>
          </a:p>
          <a:p>
            <a:r>
              <a:rPr lang="en-IN" sz="1500"/>
              <a:t>[errorCheck.coverage.4] file problem10.c line 205 function </a:t>
            </a:r>
            <a:r>
              <a:rPr lang="en-IN" sz="1500" err="1"/>
              <a:t>errorCheck</a:t>
            </a:r>
            <a:r>
              <a:rPr lang="en-IN" sz="1500"/>
              <a:t> condition `a1554992028 == 9' true: SATISFIED</a:t>
            </a:r>
          </a:p>
          <a:p>
            <a:r>
              <a:rPr lang="en-IN" sz="1500"/>
              <a:t>[errorCheck.coverage.5] file problem10.c line 205 function </a:t>
            </a:r>
            <a:r>
              <a:rPr lang="en-IN" sz="1500" err="1"/>
              <a:t>errorCheck</a:t>
            </a:r>
            <a:r>
              <a:rPr lang="en-IN" sz="1500"/>
              <a:t> condition `a1551570219 == 34' false: FAILED</a:t>
            </a:r>
          </a:p>
          <a:p>
            <a:r>
              <a:rPr lang="en-IN" sz="1500"/>
              <a:t>[errorCheck.coverage.6] file problem10.c line 205 function </a:t>
            </a:r>
            <a:r>
              <a:rPr lang="en-IN" sz="1500" err="1"/>
              <a:t>errorCheck</a:t>
            </a:r>
            <a:r>
              <a:rPr lang="en-IN" sz="1500"/>
              <a:t> condition `a1551570219 == 34' true: FAILED </a:t>
            </a:r>
          </a:p>
        </p:txBody>
      </p:sp>
      <p:sp>
        <p:nvSpPr>
          <p:cNvPr id="8" name="TextBox 7">
            <a:extLst>
              <a:ext uri="{FF2B5EF4-FFF2-40B4-BE49-F238E27FC236}">
                <a16:creationId xmlns:a16="http://schemas.microsoft.com/office/drawing/2014/main" id="{70E11B9D-59C3-47B4-B481-6A9BC32B42D9}"/>
              </a:ext>
            </a:extLst>
          </p:cNvPr>
          <p:cNvSpPr txBox="1"/>
          <p:nvPr/>
        </p:nvSpPr>
        <p:spPr>
          <a:xfrm>
            <a:off x="410545" y="5424490"/>
            <a:ext cx="9909110" cy="923330"/>
          </a:xfrm>
          <a:prstGeom prst="rect">
            <a:avLst/>
          </a:prstGeom>
          <a:noFill/>
        </p:spPr>
        <p:txBody>
          <a:bodyPr wrap="square" rtlCol="0">
            <a:spAutoFit/>
          </a:bodyPr>
          <a:lstStyle/>
          <a:p>
            <a:r>
              <a:rPr lang="en-IN" err="1"/>
              <a:t>rScore</a:t>
            </a:r>
            <a:r>
              <a:rPr lang="en-IN"/>
              <a:t>(1) = 3 ; </a:t>
            </a:r>
            <a:r>
              <a:rPr lang="en-IN" err="1"/>
              <a:t>rScore</a:t>
            </a:r>
            <a:r>
              <a:rPr lang="en-IN"/>
              <a:t>(2) = 2 ; </a:t>
            </a:r>
            <a:r>
              <a:rPr lang="en-IN" err="1"/>
              <a:t>rScore</a:t>
            </a:r>
            <a:r>
              <a:rPr lang="en-IN"/>
              <a:t>(3) = 1</a:t>
            </a:r>
          </a:p>
          <a:p>
            <a:endParaRPr lang="en-IN"/>
          </a:p>
          <a:p>
            <a:r>
              <a:rPr lang="en-IN"/>
              <a:t>Reachability Score(p) = 3 + 2 + 1 = 6</a:t>
            </a:r>
          </a:p>
        </p:txBody>
      </p:sp>
    </p:spTree>
    <p:extLst>
      <p:ext uri="{BB962C8B-B14F-4D97-AF65-F5344CB8AC3E}">
        <p14:creationId xmlns:p14="http://schemas.microsoft.com/office/powerpoint/2010/main" val="2675250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2FEFC7-577D-4C45-8417-DBC0AE966FA7}"/>
              </a:ext>
            </a:extLst>
          </p:cNvPr>
          <p:cNvSpPr txBox="1"/>
          <p:nvPr/>
        </p:nvSpPr>
        <p:spPr>
          <a:xfrm>
            <a:off x="354562" y="317241"/>
            <a:ext cx="11112759" cy="778674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a:t>Fitness Score :</a:t>
            </a:r>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r>
              <a:rPr lang="en-IN" sz="1600"/>
              <a:t>e.g. : p =&gt; </a:t>
            </a:r>
            <a:r>
              <a:rPr lang="en-IN" sz="1400"/>
              <a:t>if(a1933271548 == 3 || (a1554992028 == 9 &amp;&amp; a1551570219 == 34))</a:t>
            </a:r>
          </a:p>
          <a:p>
            <a:endParaRPr lang="en-IN" sz="1400"/>
          </a:p>
          <a:p>
            <a:r>
              <a:rPr lang="en-IN" sz="1600"/>
              <a:t>[errorCheck.coverage.1] file problem10.c line 205 function </a:t>
            </a:r>
            <a:r>
              <a:rPr lang="en-IN" sz="1600" err="1"/>
              <a:t>errorCheck</a:t>
            </a:r>
            <a:r>
              <a:rPr lang="en-IN" sz="1600"/>
              <a:t> condition `a1933271548 == 3' false: SATISFIED</a:t>
            </a:r>
          </a:p>
          <a:p>
            <a:r>
              <a:rPr lang="en-IN" sz="1600"/>
              <a:t>[errorCheck.coverage.2] file problem10.c line 205 function </a:t>
            </a:r>
            <a:r>
              <a:rPr lang="en-IN" sz="1600" err="1"/>
              <a:t>errorCheck</a:t>
            </a:r>
            <a:r>
              <a:rPr lang="en-IN" sz="1600"/>
              <a:t> condition `a1933271548 == 3' true: SATISFIED</a:t>
            </a:r>
          </a:p>
          <a:p>
            <a:r>
              <a:rPr lang="en-IN" sz="1600"/>
              <a:t>[errorCheck.coverage.3] file problem10.c line 205 function </a:t>
            </a:r>
            <a:r>
              <a:rPr lang="en-IN" sz="1600" err="1"/>
              <a:t>errorCheck</a:t>
            </a:r>
            <a:r>
              <a:rPr lang="en-IN" sz="1600"/>
              <a:t> condition `a1554992028 == 9' false: FAILED</a:t>
            </a:r>
          </a:p>
          <a:p>
            <a:r>
              <a:rPr lang="en-IN" sz="1600"/>
              <a:t>[errorCheck.coverage.4] file problem10.c line 205 function </a:t>
            </a:r>
            <a:r>
              <a:rPr lang="en-IN" sz="1600" err="1"/>
              <a:t>errorCheck</a:t>
            </a:r>
            <a:r>
              <a:rPr lang="en-IN" sz="1600"/>
              <a:t> condition `a1554992028 == 9' true: SATISFIED</a:t>
            </a:r>
          </a:p>
          <a:p>
            <a:r>
              <a:rPr lang="en-IN" sz="1600"/>
              <a:t>[errorCheck.coverage.5] file problem10.c line 205 function </a:t>
            </a:r>
            <a:r>
              <a:rPr lang="en-IN" sz="1600" err="1"/>
              <a:t>errorCheck</a:t>
            </a:r>
            <a:r>
              <a:rPr lang="en-IN" sz="1600"/>
              <a:t> condition `a1551570219 == 34' false: FAILED</a:t>
            </a:r>
          </a:p>
          <a:p>
            <a:r>
              <a:rPr lang="en-IN" sz="1600"/>
              <a:t>[errorCheck.coverage.6] file problem10.c line 205 function </a:t>
            </a:r>
            <a:r>
              <a:rPr lang="en-IN" sz="1600" err="1"/>
              <a:t>errorCheck</a:t>
            </a:r>
            <a:r>
              <a:rPr lang="en-IN" sz="1600"/>
              <a:t> condition `a1551570219 == 34' true: FAILED </a:t>
            </a:r>
          </a:p>
          <a:p>
            <a:pPr marL="285750" indent="-285750">
              <a:buFont typeface="Arial" panose="020B0604020202020204" pitchFamily="34" charset="0"/>
              <a:buChar char="•"/>
            </a:pPr>
            <a:endParaRPr lang="en-IN"/>
          </a:p>
          <a:p>
            <a:r>
              <a:rPr lang="en-IN" sz="1600" b="1" err="1"/>
              <a:t>rScore</a:t>
            </a:r>
            <a:r>
              <a:rPr lang="en-IN" sz="1600" b="1"/>
              <a:t>(1)</a:t>
            </a:r>
            <a:r>
              <a:rPr lang="en-IN" sz="1600"/>
              <a:t> = 3 ;</a:t>
            </a:r>
            <a:r>
              <a:rPr lang="en-IN" sz="1600" b="1"/>
              <a:t> </a:t>
            </a:r>
            <a:r>
              <a:rPr lang="en-IN" sz="1600" b="1" err="1"/>
              <a:t>rScore</a:t>
            </a:r>
            <a:r>
              <a:rPr lang="en-IN" sz="1600" b="1"/>
              <a:t>(2)</a:t>
            </a:r>
            <a:r>
              <a:rPr lang="en-IN" sz="1600"/>
              <a:t> = 2 ; </a:t>
            </a:r>
            <a:r>
              <a:rPr lang="en-IN" sz="1600" b="1" err="1"/>
              <a:t>rScore</a:t>
            </a:r>
            <a:r>
              <a:rPr lang="en-IN" sz="1600" b="1"/>
              <a:t>(3)</a:t>
            </a:r>
            <a:r>
              <a:rPr lang="en-IN" sz="1600"/>
              <a:t> = 1</a:t>
            </a:r>
          </a:p>
          <a:p>
            <a:r>
              <a:rPr lang="en-IN" sz="1600" b="1"/>
              <a:t>Reachability Score(p)</a:t>
            </a:r>
            <a:r>
              <a:rPr lang="en-IN" sz="1600"/>
              <a:t> = 3 + 2 + 1 = 6</a:t>
            </a:r>
          </a:p>
          <a:p>
            <a:r>
              <a:rPr lang="en-IN"/>
              <a:t>Atom count(p) = 3</a:t>
            </a:r>
          </a:p>
          <a:p>
            <a:r>
              <a:rPr lang="en-IN"/>
              <a:t>Operator Score(p) = 20</a:t>
            </a:r>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p:txBody>
      </p:sp>
      <p:pic>
        <p:nvPicPr>
          <p:cNvPr id="4" name="Picture 3">
            <a:extLst>
              <a:ext uri="{FF2B5EF4-FFF2-40B4-BE49-F238E27FC236}">
                <a16:creationId xmlns:a16="http://schemas.microsoft.com/office/drawing/2014/main" id="{57DF1C90-4B72-4F48-98A8-E372E0508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562" y="776522"/>
            <a:ext cx="8966720" cy="2258982"/>
          </a:xfrm>
          <a:prstGeom prst="rect">
            <a:avLst/>
          </a:prstGeom>
        </p:spPr>
      </p:pic>
      <p:sp>
        <p:nvSpPr>
          <p:cNvPr id="5" name="TextBox 4">
            <a:extLst>
              <a:ext uri="{FF2B5EF4-FFF2-40B4-BE49-F238E27FC236}">
                <a16:creationId xmlns:a16="http://schemas.microsoft.com/office/drawing/2014/main" id="{CE14E5CB-E4AB-4461-B64C-8017EE55DC75}"/>
              </a:ext>
            </a:extLst>
          </p:cNvPr>
          <p:cNvSpPr txBox="1"/>
          <p:nvPr/>
        </p:nvSpPr>
        <p:spPr>
          <a:xfrm>
            <a:off x="5910940" y="5300762"/>
            <a:ext cx="5304455" cy="830997"/>
          </a:xfrm>
          <a:prstGeom prst="rect">
            <a:avLst/>
          </a:prstGeom>
          <a:noFill/>
        </p:spPr>
        <p:txBody>
          <a:bodyPr wrap="square" lIns="91440" tIns="45720" rIns="91440" bIns="45720" rtlCol="0" anchor="t">
            <a:spAutoFit/>
          </a:bodyPr>
          <a:lstStyle/>
          <a:p>
            <a:r>
              <a:rPr lang="en-IN" sz="1600" b="1" err="1"/>
              <a:t>STarget</a:t>
            </a:r>
            <a:r>
              <a:rPr lang="en-IN" sz="1600" b="1"/>
              <a:t>(p)</a:t>
            </a:r>
            <a:r>
              <a:rPr lang="en-IN" sz="1600"/>
              <a:t> = 3/3 + 20/2 + (3*3)/1 = 20</a:t>
            </a:r>
          </a:p>
          <a:p>
            <a:r>
              <a:rPr lang="en-IN" sz="1600" b="1" err="1"/>
              <a:t>SObserved</a:t>
            </a:r>
            <a:r>
              <a:rPr lang="en-IN" sz="1600" b="1"/>
              <a:t>)(p)</a:t>
            </a:r>
            <a:r>
              <a:rPr lang="en-IN" sz="1600"/>
              <a:t> = 3/3 + 20/2 + 6/1 = 17</a:t>
            </a:r>
          </a:p>
          <a:p>
            <a:r>
              <a:rPr lang="en-IN" sz="1600" b="1"/>
              <a:t>Fitness(p)</a:t>
            </a:r>
            <a:r>
              <a:rPr lang="en-IN" sz="1600"/>
              <a:t> = 0.85</a:t>
            </a:r>
          </a:p>
        </p:txBody>
      </p:sp>
    </p:spTree>
    <p:extLst>
      <p:ext uri="{BB962C8B-B14F-4D97-AF65-F5344CB8AC3E}">
        <p14:creationId xmlns:p14="http://schemas.microsoft.com/office/powerpoint/2010/main" val="1122180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75E47-9D96-4F11-AA56-9F105AFE7B49}"/>
              </a:ext>
            </a:extLst>
          </p:cNvPr>
          <p:cNvSpPr txBox="1"/>
          <p:nvPr/>
        </p:nvSpPr>
        <p:spPr>
          <a:xfrm>
            <a:off x="233267" y="191276"/>
            <a:ext cx="2687215" cy="523220"/>
          </a:xfrm>
          <a:prstGeom prst="rect">
            <a:avLst/>
          </a:prstGeom>
          <a:noFill/>
        </p:spPr>
        <p:txBody>
          <a:bodyPr wrap="square" lIns="91440" tIns="45720" rIns="91440" bIns="45720" rtlCol="0" anchor="t">
            <a:spAutoFit/>
          </a:bodyPr>
          <a:lstStyle/>
          <a:p>
            <a:r>
              <a:rPr lang="en-IN" sz="2800" b="1">
                <a:solidFill>
                  <a:srgbClr val="00B0F0"/>
                </a:solidFill>
              </a:rPr>
              <a:t>Observations :</a:t>
            </a:r>
          </a:p>
        </p:txBody>
      </p:sp>
      <p:sp>
        <p:nvSpPr>
          <p:cNvPr id="3" name="TextBox 2">
            <a:extLst>
              <a:ext uri="{FF2B5EF4-FFF2-40B4-BE49-F238E27FC236}">
                <a16:creationId xmlns:a16="http://schemas.microsoft.com/office/drawing/2014/main" id="{3DC6AE38-DAAE-4F7C-A577-E134BF1DDB68}"/>
              </a:ext>
            </a:extLst>
          </p:cNvPr>
          <p:cNvSpPr txBox="1"/>
          <p:nvPr/>
        </p:nvSpPr>
        <p:spPr>
          <a:xfrm>
            <a:off x="410546" y="863180"/>
            <a:ext cx="1931438" cy="369332"/>
          </a:xfrm>
          <a:prstGeom prst="rect">
            <a:avLst/>
          </a:prstGeom>
          <a:noFill/>
        </p:spPr>
        <p:txBody>
          <a:bodyPr wrap="square" rtlCol="0">
            <a:spAutoFit/>
          </a:bodyPr>
          <a:lstStyle/>
          <a:p>
            <a:r>
              <a:rPr lang="en-IN"/>
              <a:t>Sample Input</a:t>
            </a:r>
          </a:p>
        </p:txBody>
      </p:sp>
      <p:pic>
        <p:nvPicPr>
          <p:cNvPr id="9" name="Picture 8">
            <a:extLst>
              <a:ext uri="{FF2B5EF4-FFF2-40B4-BE49-F238E27FC236}">
                <a16:creationId xmlns:a16="http://schemas.microsoft.com/office/drawing/2014/main" id="{EBF72750-74E9-4DB1-8B36-91AB1F17A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61" y="1241843"/>
            <a:ext cx="11716140" cy="5625488"/>
          </a:xfrm>
          <a:prstGeom prst="rect">
            <a:avLst/>
          </a:prstGeom>
        </p:spPr>
      </p:pic>
    </p:spTree>
    <p:extLst>
      <p:ext uri="{BB962C8B-B14F-4D97-AF65-F5344CB8AC3E}">
        <p14:creationId xmlns:p14="http://schemas.microsoft.com/office/powerpoint/2010/main" val="608156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0777C5-B8FF-44FB-BF8F-7B4C1785A5EE}"/>
              </a:ext>
            </a:extLst>
          </p:cNvPr>
          <p:cNvSpPr txBox="1"/>
          <p:nvPr/>
        </p:nvSpPr>
        <p:spPr>
          <a:xfrm>
            <a:off x="289249" y="205273"/>
            <a:ext cx="1959428" cy="369332"/>
          </a:xfrm>
          <a:prstGeom prst="rect">
            <a:avLst/>
          </a:prstGeom>
          <a:noFill/>
        </p:spPr>
        <p:txBody>
          <a:bodyPr wrap="square" rtlCol="0">
            <a:spAutoFit/>
          </a:bodyPr>
          <a:lstStyle/>
          <a:p>
            <a:r>
              <a:rPr lang="en-IN"/>
              <a:t>Sample Output :</a:t>
            </a:r>
          </a:p>
        </p:txBody>
      </p:sp>
      <p:sp>
        <p:nvSpPr>
          <p:cNvPr id="3" name="TextBox 2">
            <a:extLst>
              <a:ext uri="{FF2B5EF4-FFF2-40B4-BE49-F238E27FC236}">
                <a16:creationId xmlns:a16="http://schemas.microsoft.com/office/drawing/2014/main" id="{60FCB467-E522-4E39-ADAC-DAB0629A401C}"/>
              </a:ext>
            </a:extLst>
          </p:cNvPr>
          <p:cNvSpPr txBox="1"/>
          <p:nvPr/>
        </p:nvSpPr>
        <p:spPr>
          <a:xfrm>
            <a:off x="289249" y="662473"/>
            <a:ext cx="3144417" cy="369332"/>
          </a:xfrm>
          <a:prstGeom prst="rect">
            <a:avLst/>
          </a:prstGeom>
          <a:noFill/>
        </p:spPr>
        <p:txBody>
          <a:bodyPr wrap="square" lIns="91440" tIns="45720" rIns="91440" bIns="45720" rtlCol="0" anchor="t">
            <a:spAutoFit/>
          </a:bodyPr>
          <a:lstStyle/>
          <a:p>
            <a:r>
              <a:rPr lang="en-IN"/>
              <a:t>Condition Code Coverage</a:t>
            </a:r>
            <a:endParaRPr lang="en-US"/>
          </a:p>
        </p:txBody>
      </p:sp>
      <p:pic>
        <p:nvPicPr>
          <p:cNvPr id="5" name="Picture 4">
            <a:extLst>
              <a:ext uri="{FF2B5EF4-FFF2-40B4-BE49-F238E27FC236}">
                <a16:creationId xmlns:a16="http://schemas.microsoft.com/office/drawing/2014/main" id="{1820A3DD-10B7-46EA-A63B-70857B1BB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19673"/>
            <a:ext cx="11734800" cy="5738327"/>
          </a:xfrm>
          <a:prstGeom prst="rect">
            <a:avLst/>
          </a:prstGeom>
        </p:spPr>
      </p:pic>
    </p:spTree>
    <p:extLst>
      <p:ext uri="{BB962C8B-B14F-4D97-AF65-F5344CB8AC3E}">
        <p14:creationId xmlns:p14="http://schemas.microsoft.com/office/powerpoint/2010/main" val="2379794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C0043B-E8CA-4EAD-9D3F-D981520EA9A5}"/>
              </a:ext>
            </a:extLst>
          </p:cNvPr>
          <p:cNvSpPr txBox="1"/>
          <p:nvPr/>
        </p:nvSpPr>
        <p:spPr>
          <a:xfrm>
            <a:off x="49871" y="904196"/>
            <a:ext cx="1408923" cy="400110"/>
          </a:xfrm>
          <a:prstGeom prst="rect">
            <a:avLst/>
          </a:prstGeom>
          <a:noFill/>
        </p:spPr>
        <p:txBody>
          <a:bodyPr wrap="square" lIns="91440" tIns="45720" rIns="91440" bIns="45720" rtlCol="0" anchor="t">
            <a:spAutoFit/>
          </a:bodyPr>
          <a:lstStyle/>
          <a:p>
            <a:r>
              <a:rPr lang="en-IN" sz="2000"/>
              <a:t>Output</a:t>
            </a:r>
            <a:endParaRPr lang="en-US" sz="2000"/>
          </a:p>
        </p:txBody>
      </p:sp>
      <p:pic>
        <p:nvPicPr>
          <p:cNvPr id="4" name="Picture 3">
            <a:extLst>
              <a:ext uri="{FF2B5EF4-FFF2-40B4-BE49-F238E27FC236}">
                <a16:creationId xmlns:a16="http://schemas.microsoft.com/office/drawing/2014/main" id="{7CBB1B9B-1DF1-4176-BF4F-054D2FEDF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1719"/>
            <a:ext cx="12192000" cy="4074562"/>
          </a:xfrm>
          <a:prstGeom prst="rect">
            <a:avLst/>
          </a:prstGeom>
        </p:spPr>
      </p:pic>
    </p:spTree>
    <p:extLst>
      <p:ext uri="{BB962C8B-B14F-4D97-AF65-F5344CB8AC3E}">
        <p14:creationId xmlns:p14="http://schemas.microsoft.com/office/powerpoint/2010/main" val="306271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AAF33-A493-45DE-A179-A2232EE14234}"/>
              </a:ext>
            </a:extLst>
          </p:cNvPr>
          <p:cNvSpPr txBox="1"/>
          <p:nvPr/>
        </p:nvSpPr>
        <p:spPr>
          <a:xfrm>
            <a:off x="-1414207" y="682619"/>
            <a:ext cx="6105378" cy="461665"/>
          </a:xfrm>
          <a:prstGeom prst="rect">
            <a:avLst/>
          </a:prstGeom>
          <a:noFill/>
        </p:spPr>
        <p:txBody>
          <a:bodyPr wrap="square" lIns="91440" tIns="45720" rIns="91440" bIns="45720" anchor="t">
            <a:spAutoFit/>
          </a:bodyPr>
          <a:lstStyle/>
          <a:p>
            <a:pPr algn="ctr"/>
            <a:r>
              <a:rPr lang="en-US" sz="2400" b="1" cap="none" spc="0">
                <a:ln/>
                <a:solidFill>
                  <a:srgbClr val="00B0F0"/>
                </a:solidFill>
                <a:effectLst/>
              </a:rPr>
              <a:t>Contribution:</a:t>
            </a:r>
          </a:p>
        </p:txBody>
      </p:sp>
      <p:sp>
        <p:nvSpPr>
          <p:cNvPr id="6" name="TextBox 5">
            <a:extLst>
              <a:ext uri="{FF2B5EF4-FFF2-40B4-BE49-F238E27FC236}">
                <a16:creationId xmlns:a16="http://schemas.microsoft.com/office/drawing/2014/main" id="{42F1D75F-8142-47E9-BC88-9819AE69D12A}"/>
              </a:ext>
            </a:extLst>
          </p:cNvPr>
          <p:cNvSpPr txBox="1"/>
          <p:nvPr/>
        </p:nvSpPr>
        <p:spPr>
          <a:xfrm>
            <a:off x="633046" y="1144284"/>
            <a:ext cx="10958732" cy="5632311"/>
          </a:xfrm>
          <a:prstGeom prst="rect">
            <a:avLst/>
          </a:prstGeom>
          <a:noFill/>
        </p:spPr>
        <p:txBody>
          <a:bodyPr wrap="square">
            <a:spAutoFit/>
          </a:bodyPr>
          <a:lstStyle/>
          <a:p>
            <a:r>
              <a:rPr lang="en-IN" sz="2000" dirty="0"/>
              <a:t>Neeraj Kumar Gond [ 177141 ]</a:t>
            </a:r>
          </a:p>
          <a:p>
            <a:pPr marL="800100" lvl="1" indent="-342900">
              <a:buFont typeface="Arial" panose="020B0604020202020204" pitchFamily="34" charset="0"/>
              <a:buChar char="•"/>
            </a:pPr>
            <a:r>
              <a:rPr lang="en-IN" sz="2000" dirty="0"/>
              <a:t>Created test-suite and input files ( buggy programmes ).</a:t>
            </a:r>
          </a:p>
          <a:p>
            <a:pPr marL="800100" lvl="1" indent="-342900">
              <a:buFont typeface="Arial" panose="020B0604020202020204" pitchFamily="34" charset="0"/>
              <a:buChar char="•"/>
            </a:pPr>
            <a:r>
              <a:rPr lang="en-IN" sz="2000" dirty="0"/>
              <a:t>Idea and Formulation of fitness score.</a:t>
            </a:r>
          </a:p>
          <a:p>
            <a:pPr marL="800100" lvl="1" indent="-342900">
              <a:buFont typeface="Arial" panose="020B0604020202020204" pitchFamily="34" charset="0"/>
              <a:buChar char="•"/>
            </a:pPr>
            <a:r>
              <a:rPr lang="en-IN" sz="2000" dirty="0"/>
              <a:t>Maintenance of Code for Line Code Coverage and Condition Code Coverage based FL.</a:t>
            </a:r>
          </a:p>
          <a:p>
            <a:pPr marL="800100" lvl="1" indent="-342900">
              <a:buFont typeface="Arial" panose="020B0604020202020204" pitchFamily="34" charset="0"/>
              <a:buChar char="•"/>
            </a:pPr>
            <a:r>
              <a:rPr lang="en-IN" sz="2000" dirty="0"/>
              <a:t>Prepared the final output for Condition Code Coverage based FL.</a:t>
            </a:r>
          </a:p>
          <a:p>
            <a:pPr lvl="1"/>
            <a:endParaRPr lang="en-IN" sz="2000" dirty="0"/>
          </a:p>
          <a:p>
            <a:r>
              <a:rPr lang="en-IN" sz="2000" dirty="0"/>
              <a:t>Jaswant Meghwal [ 177124 ]</a:t>
            </a:r>
          </a:p>
          <a:p>
            <a:pPr marL="800100" lvl="1" indent="-342900">
              <a:buFont typeface="Arial" panose="020B0604020202020204" pitchFamily="34" charset="0"/>
              <a:buChar char="•"/>
            </a:pPr>
            <a:r>
              <a:rPr lang="en-IN" sz="2000" dirty="0"/>
              <a:t>Implemented trace() function.</a:t>
            </a:r>
          </a:p>
          <a:p>
            <a:pPr marL="800100" lvl="1" indent="-342900">
              <a:buFont typeface="Arial" panose="020B0604020202020204" pitchFamily="34" charset="0"/>
              <a:buChar char="•"/>
            </a:pPr>
            <a:r>
              <a:rPr lang="en-IN" sz="2000" dirty="0"/>
              <a:t>Formulation of fitness score.</a:t>
            </a:r>
          </a:p>
          <a:p>
            <a:pPr marL="800100" lvl="1" indent="-342900">
              <a:buFont typeface="Arial" panose="020B0604020202020204" pitchFamily="34" charset="0"/>
              <a:buChar char="•"/>
            </a:pPr>
            <a:r>
              <a:rPr lang="en-IN" sz="2000" dirty="0"/>
              <a:t>Implemented the Ranking Function of predicate</a:t>
            </a:r>
          </a:p>
          <a:p>
            <a:pPr marL="800100" lvl="1" indent="-342900">
              <a:buFont typeface="Arial" panose="020B0604020202020204" pitchFamily="34" charset="0"/>
              <a:buChar char="•"/>
            </a:pPr>
            <a:r>
              <a:rPr lang="en-IN" sz="2000" dirty="0"/>
              <a:t>Prepared the Architecture Diagrams of FL</a:t>
            </a:r>
          </a:p>
          <a:p>
            <a:pPr lvl="1"/>
            <a:endParaRPr lang="en-IN" sz="2000" dirty="0"/>
          </a:p>
          <a:p>
            <a:r>
              <a:rPr lang="en-IN" sz="2000" dirty="0"/>
              <a:t>Nikhil Kumar [ 177142 ]</a:t>
            </a:r>
          </a:p>
          <a:p>
            <a:pPr marL="800100" lvl="1" indent="-342900">
              <a:buFont typeface="Arial" panose="020B0604020202020204" pitchFamily="34" charset="0"/>
              <a:buChar char="•"/>
            </a:pPr>
            <a:r>
              <a:rPr lang="en-IN" sz="2000" dirty="0"/>
              <a:t>Created final code-coverage using outputs from trace() function.</a:t>
            </a:r>
          </a:p>
          <a:p>
            <a:pPr marL="800100" lvl="1" indent="-342900">
              <a:buFont typeface="Arial" panose="020B0604020202020204" pitchFamily="34" charset="0"/>
              <a:buChar char="•"/>
            </a:pPr>
            <a:r>
              <a:rPr lang="en-IN" sz="2000" dirty="0"/>
              <a:t>Implemented the code for fetching information of CBMC report file.</a:t>
            </a:r>
          </a:p>
          <a:p>
            <a:pPr marL="800100" lvl="1" indent="-342900">
              <a:buFont typeface="Arial" panose="020B0604020202020204" pitchFamily="34" charset="0"/>
              <a:buChar char="•"/>
            </a:pPr>
            <a:r>
              <a:rPr lang="en-IN" sz="2000" dirty="0"/>
              <a:t>Contribution in Implementation of suspicious score and ranking for Line Code Coverage.</a:t>
            </a:r>
          </a:p>
          <a:p>
            <a:pPr marL="800100" lvl="1" indent="-342900">
              <a:buFont typeface="Arial" panose="020B0604020202020204" pitchFamily="34" charset="0"/>
              <a:buChar char="•"/>
            </a:pPr>
            <a:r>
              <a:rPr lang="en-IN" sz="2000" dirty="0"/>
              <a:t>Formulation of fitness score.</a:t>
            </a:r>
          </a:p>
        </p:txBody>
      </p:sp>
    </p:spTree>
    <p:extLst>
      <p:ext uri="{BB962C8B-B14F-4D97-AF65-F5344CB8AC3E}">
        <p14:creationId xmlns:p14="http://schemas.microsoft.com/office/powerpoint/2010/main" val="330950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BFE632-7330-413B-B183-315A328D31FD}"/>
              </a:ext>
            </a:extLst>
          </p:cNvPr>
          <p:cNvSpPr txBox="1"/>
          <p:nvPr/>
        </p:nvSpPr>
        <p:spPr>
          <a:xfrm>
            <a:off x="780716" y="79408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rgbClr val="00B0F0"/>
                </a:solidFill>
              </a:rPr>
              <a:t>References</a:t>
            </a:r>
          </a:p>
        </p:txBody>
      </p:sp>
      <p:sp>
        <p:nvSpPr>
          <p:cNvPr id="3" name="TextBox 2">
            <a:extLst>
              <a:ext uri="{FF2B5EF4-FFF2-40B4-BE49-F238E27FC236}">
                <a16:creationId xmlns:a16="http://schemas.microsoft.com/office/drawing/2014/main" id="{04EDD4F2-7870-46CF-BB81-3F447BFE1BE8}"/>
              </a:ext>
            </a:extLst>
          </p:cNvPr>
          <p:cNvSpPr txBox="1"/>
          <p:nvPr/>
        </p:nvSpPr>
        <p:spPr>
          <a:xfrm>
            <a:off x="780716" y="1382295"/>
            <a:ext cx="894614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[1] Afzal, Afsoon &amp; Motwani, Manish &amp; Stolee, Kathryn &amp; Goues, Claire &amp; Brun, Yuriy. (2019). SOSRepair: Expressive Semantic Search for Real-World Program Repair. IEEE Transactions on Software Engineering. PP. 10.1109/TSE.2019.2944914.http://spideruci.org/papers/jones05.pdf​</a:t>
            </a:r>
          </a:p>
          <a:p>
            <a:r>
              <a:rPr lang="en-US" dirty="0">
                <a:cs typeface="Segoe UI"/>
              </a:rPr>
              <a:t>​</a:t>
            </a:r>
          </a:p>
          <a:p>
            <a:r>
              <a:rPr lang="en-IN" dirty="0">
                <a:cs typeface="Segoe UI"/>
              </a:rPr>
              <a:t>[2] </a:t>
            </a:r>
            <a:r>
              <a:rPr lang="en-US" dirty="0">
                <a:cs typeface="Segoe UI"/>
              </a:rPr>
              <a:t>Jones, James &amp; Harrold, Mary. (2005). Empirical evaluation of the Tarantula automatic fault-localization technique. 20th IEEE/ACM International Conference on Automated Software Engineering, ASE 2005. 273-282. 10.1145/1101908.1101949</a:t>
            </a:r>
            <a:r>
              <a:rPr lang="en-IN" dirty="0">
                <a:cs typeface="Segoe UI"/>
              </a:rPr>
              <a:t>​</a:t>
            </a:r>
          </a:p>
        </p:txBody>
      </p:sp>
      <p:sp>
        <p:nvSpPr>
          <p:cNvPr id="5" name="TextBox 4">
            <a:extLst>
              <a:ext uri="{FF2B5EF4-FFF2-40B4-BE49-F238E27FC236}">
                <a16:creationId xmlns:a16="http://schemas.microsoft.com/office/drawing/2014/main" id="{2F5DE5C6-C506-494F-A8F1-E8A58769C350}"/>
              </a:ext>
            </a:extLst>
          </p:cNvPr>
          <p:cNvSpPr txBox="1"/>
          <p:nvPr/>
        </p:nvSpPr>
        <p:spPr>
          <a:xfrm>
            <a:off x="4493558" y="5837047"/>
            <a:ext cx="3204883" cy="369332"/>
          </a:xfrm>
          <a:prstGeom prst="rect">
            <a:avLst/>
          </a:prstGeom>
          <a:noFill/>
        </p:spPr>
        <p:txBody>
          <a:bodyPr wrap="square">
            <a:spAutoFit/>
          </a:bodyPr>
          <a:lstStyle/>
          <a:p>
            <a:r>
              <a:rPr lang="en-US" dirty="0">
                <a:solidFill>
                  <a:srgbClr val="FF0000"/>
                </a:solidFill>
                <a:cs typeface="Segoe UI"/>
                <a:hlinkClick r:id="rId2">
                  <a:extLst>
                    <a:ext uri="{A12FA001-AC4F-418D-AE19-62706E023703}">
                      <ahyp:hlinkClr xmlns:ahyp="http://schemas.microsoft.com/office/drawing/2018/hyperlinkcolor" val="tx"/>
                    </a:ext>
                  </a:extLst>
                </a:hlinkClick>
              </a:rPr>
              <a:t>GitHub Link For the Code</a:t>
            </a:r>
            <a:endParaRPr lang="en-IN" dirty="0">
              <a:solidFill>
                <a:srgbClr val="FF0000"/>
              </a:solidFill>
              <a:cs typeface="Segoe UI"/>
            </a:endParaRPr>
          </a:p>
        </p:txBody>
      </p:sp>
    </p:spTree>
    <p:extLst>
      <p:ext uri="{BB962C8B-B14F-4D97-AF65-F5344CB8AC3E}">
        <p14:creationId xmlns:p14="http://schemas.microsoft.com/office/powerpoint/2010/main" val="99510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0B24AE-50C0-41A0-B431-7B8C117ADD52}"/>
              </a:ext>
            </a:extLst>
          </p:cNvPr>
          <p:cNvSpPr/>
          <p:nvPr/>
        </p:nvSpPr>
        <p:spPr>
          <a:xfrm>
            <a:off x="775799" y="714183"/>
            <a:ext cx="5247976" cy="584775"/>
          </a:xfrm>
          <a:prstGeom prst="rect">
            <a:avLst/>
          </a:prstGeom>
          <a:noFill/>
        </p:spPr>
        <p:txBody>
          <a:bodyPr wrap="none" lIns="91440" tIns="45720" rIns="91440" bIns="45720" anchor="t">
            <a:spAutoFit/>
          </a:bodyPr>
          <a:lstStyle/>
          <a:p>
            <a:pPr algn="ctr"/>
            <a:r>
              <a:rPr lang="en-US" sz="3200" b="0" cap="none" spc="0">
                <a:ln w="0"/>
                <a:solidFill>
                  <a:srgbClr val="00B0F0"/>
                </a:solidFill>
                <a:effectLst>
                  <a:outerShdw blurRad="38100" dist="19050" dir="2700000" algn="tl" rotWithShape="0">
                    <a:schemeClr val="dk1">
                      <a:alpha val="40000"/>
                    </a:schemeClr>
                  </a:outerShdw>
                </a:effectLst>
              </a:rPr>
              <a:t>Paper Presentation-2 Recap</a:t>
            </a:r>
            <a:endParaRPr lang="en-US" sz="3200" b="0" cap="none" spc="0">
              <a:ln w="0"/>
              <a:solidFill>
                <a:srgbClr val="00B0F0"/>
              </a:solidFill>
              <a:effectLst>
                <a:outerShdw blurRad="38100" dist="19050" dir="2700000" algn="tl" rotWithShape="0">
                  <a:prstClr val="black">
                    <a:alpha val="40000"/>
                  </a:prstClr>
                </a:outerShdw>
              </a:effectLst>
            </a:endParaRPr>
          </a:p>
        </p:txBody>
      </p:sp>
      <p:sp>
        <p:nvSpPr>
          <p:cNvPr id="4" name="TextBox 3">
            <a:extLst>
              <a:ext uri="{FF2B5EF4-FFF2-40B4-BE49-F238E27FC236}">
                <a16:creationId xmlns:a16="http://schemas.microsoft.com/office/drawing/2014/main" id="{BFC49918-09AA-4587-9B22-469B0B508394}"/>
              </a:ext>
            </a:extLst>
          </p:cNvPr>
          <p:cNvSpPr txBox="1"/>
          <p:nvPr/>
        </p:nvSpPr>
        <p:spPr>
          <a:xfrm>
            <a:off x="1015999" y="1465943"/>
            <a:ext cx="10029371" cy="4600683"/>
          </a:xfrm>
          <a:prstGeom prst="rect">
            <a:avLst/>
          </a:prstGeom>
          <a:noFill/>
        </p:spPr>
        <p:txBody>
          <a:bodyPr wrap="square" lIns="91440" tIns="45720" rIns="91440" bIns="45720" rtlCol="0" anchor="t">
            <a:spAutoFit/>
          </a:bodyPr>
          <a:lstStyle/>
          <a:p>
            <a:pPr algn="just">
              <a:lnSpc>
                <a:spcPct val="150000"/>
              </a:lnSpc>
            </a:pPr>
            <a:r>
              <a:rPr lang="en-IN" sz="2200"/>
              <a:t>In the previous Paper Presentation :</a:t>
            </a:r>
            <a:endParaRPr lang="en-US" sz="2200"/>
          </a:p>
          <a:p>
            <a:pPr marL="342900" indent="-342900" algn="just">
              <a:lnSpc>
                <a:spcPct val="150000"/>
              </a:lnSpc>
              <a:buFont typeface="Arial" panose="020B0604020202020204" pitchFamily="34" charset="0"/>
              <a:buChar char="•"/>
            </a:pPr>
            <a:r>
              <a:rPr lang="en-US" sz="2200">
                <a:ln/>
              </a:rPr>
              <a:t>We</a:t>
            </a:r>
            <a:r>
              <a:rPr lang="en-US" sz="2200" cap="none" spc="0">
                <a:ln/>
                <a:effectLst/>
              </a:rPr>
              <a:t> identified potentially faulty statement by mining both passing and failing executions of a faulty program.</a:t>
            </a:r>
          </a:p>
          <a:p>
            <a:pPr marL="342900" indent="-342900" algn="just">
              <a:lnSpc>
                <a:spcPct val="150000"/>
              </a:lnSpc>
              <a:buFont typeface="Arial" panose="020B0604020202020204" pitchFamily="34" charset="0"/>
              <a:buChar char="•"/>
            </a:pPr>
            <a:r>
              <a:rPr lang="en-US" sz="2200">
                <a:ln/>
              </a:rPr>
              <a:t>To do so we introduced one method  of fault localization which was based on Line code coverage/Statement coverage.</a:t>
            </a:r>
            <a:endParaRPr lang="en-US" sz="2200" cap="none" spc="0">
              <a:ln/>
              <a:effectLst/>
            </a:endParaRPr>
          </a:p>
          <a:p>
            <a:pPr marL="342900" indent="-342900" algn="just">
              <a:lnSpc>
                <a:spcPct val="150000"/>
              </a:lnSpc>
              <a:buFont typeface="Arial" panose="020B0604020202020204" pitchFamily="34" charset="0"/>
              <a:buChar char="•"/>
            </a:pPr>
            <a:r>
              <a:rPr lang="en-IN" sz="2200"/>
              <a:t>The one technique we introduced calculated the following:</a:t>
            </a:r>
          </a:p>
          <a:p>
            <a:pPr marL="914400" lvl="1" indent="-457200" algn="just">
              <a:lnSpc>
                <a:spcPct val="150000"/>
              </a:lnSpc>
              <a:buFont typeface="Arial"/>
              <a:buChar char="•"/>
            </a:pPr>
            <a:r>
              <a:rPr lang="en-IN" sz="2200"/>
              <a:t>Line or Statement Code Coverage</a:t>
            </a:r>
          </a:p>
          <a:p>
            <a:pPr marL="914400" lvl="1" indent="-457200" algn="just">
              <a:lnSpc>
                <a:spcPct val="150000"/>
              </a:lnSpc>
              <a:buFont typeface="Arial"/>
              <a:buChar char="•"/>
            </a:pPr>
            <a:r>
              <a:rPr lang="en-IN" sz="2200"/>
              <a:t>Suspicious Scores/ likelihood scores of statements</a:t>
            </a:r>
          </a:p>
          <a:p>
            <a:pPr marL="914400" lvl="1" indent="-457200" algn="just">
              <a:lnSpc>
                <a:spcPct val="150000"/>
              </a:lnSpc>
              <a:buFont typeface="Arial"/>
              <a:buChar char="•"/>
            </a:pPr>
            <a:r>
              <a:rPr lang="en-IN" sz="2200"/>
              <a:t>Set of indices of suspicious statements (ordered by likelihood score)</a:t>
            </a:r>
          </a:p>
        </p:txBody>
      </p:sp>
    </p:spTree>
    <p:extLst>
      <p:ext uri="{BB962C8B-B14F-4D97-AF65-F5344CB8AC3E}">
        <p14:creationId xmlns:p14="http://schemas.microsoft.com/office/powerpoint/2010/main" val="20588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1B28A6-67A3-4BF8-B863-C10C3340811F}"/>
              </a:ext>
            </a:extLst>
          </p:cNvPr>
          <p:cNvSpPr/>
          <p:nvPr/>
        </p:nvSpPr>
        <p:spPr>
          <a:xfrm>
            <a:off x="643846" y="509813"/>
            <a:ext cx="7381764" cy="923330"/>
          </a:xfrm>
          <a:prstGeom prst="rect">
            <a:avLst/>
          </a:prstGeom>
          <a:noFill/>
        </p:spPr>
        <p:txBody>
          <a:bodyPr wrap="none" lIns="91440" tIns="45720" rIns="91440" bIns="45720" anchor="t">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rPr>
              <a:t>The Fault Localization</a:t>
            </a:r>
          </a:p>
        </p:txBody>
      </p:sp>
      <p:sp>
        <p:nvSpPr>
          <p:cNvPr id="3" name="TextBox 2">
            <a:extLst>
              <a:ext uri="{FF2B5EF4-FFF2-40B4-BE49-F238E27FC236}">
                <a16:creationId xmlns:a16="http://schemas.microsoft.com/office/drawing/2014/main" id="{088ED886-10AA-43B5-B4B1-497E730C92FB}"/>
              </a:ext>
            </a:extLst>
          </p:cNvPr>
          <p:cNvSpPr txBox="1"/>
          <p:nvPr/>
        </p:nvSpPr>
        <p:spPr>
          <a:xfrm>
            <a:off x="773727" y="1613853"/>
            <a:ext cx="10972798" cy="1200329"/>
          </a:xfrm>
          <a:prstGeom prst="rect">
            <a:avLst/>
          </a:prstGeom>
          <a:noFill/>
        </p:spPr>
        <p:txBody>
          <a:bodyPr wrap="square" lIns="91440" tIns="45720" rIns="91440" bIns="45720" rtlCol="0" anchor="t">
            <a:spAutoFit/>
          </a:bodyPr>
          <a:lstStyle/>
          <a:p>
            <a:pPr algn="just"/>
            <a:r>
              <a:rPr lang="en-IN" sz="2400">
                <a:latin typeface="Trebuchet MS"/>
                <a:cs typeface="Arial"/>
              </a:rPr>
              <a:t>In general, </a:t>
            </a:r>
            <a:r>
              <a:rPr lang="en-IN" sz="2400" b="1">
                <a:latin typeface="Trebuchet MS"/>
                <a:cs typeface="Arial"/>
              </a:rPr>
              <a:t>FAULT</a:t>
            </a:r>
            <a:r>
              <a:rPr lang="en-IN" sz="2400">
                <a:latin typeface="Trebuchet MS"/>
                <a:cs typeface="Arial"/>
              </a:rPr>
              <a:t> </a:t>
            </a:r>
            <a:r>
              <a:rPr lang="en-IN" sz="2400" b="1">
                <a:latin typeface="Trebuchet MS"/>
                <a:cs typeface="Arial"/>
              </a:rPr>
              <a:t>LOCALIZATION</a:t>
            </a:r>
            <a:r>
              <a:rPr lang="en-IN" sz="2400">
                <a:latin typeface="Trebuchet MS"/>
                <a:cs typeface="Arial"/>
              </a:rPr>
              <a:t> is the act of tracing and locating of bugs, if any, present in the software. Here we intend to locate bugs in the codes based on some fixed criteria. </a:t>
            </a:r>
            <a:r>
              <a:rPr lang="en-IN" sz="2400"/>
              <a:t> </a:t>
            </a:r>
            <a:endParaRPr lang="en-US"/>
          </a:p>
        </p:txBody>
      </p:sp>
      <p:sp>
        <p:nvSpPr>
          <p:cNvPr id="6" name="Rectangle 5">
            <a:extLst>
              <a:ext uri="{FF2B5EF4-FFF2-40B4-BE49-F238E27FC236}">
                <a16:creationId xmlns:a16="http://schemas.microsoft.com/office/drawing/2014/main" id="{5E3AF59F-1749-47C7-BBD0-60EEEC5FA83A}"/>
              </a:ext>
            </a:extLst>
          </p:cNvPr>
          <p:cNvSpPr/>
          <p:nvPr/>
        </p:nvSpPr>
        <p:spPr>
          <a:xfrm>
            <a:off x="649030" y="3141946"/>
            <a:ext cx="7673897" cy="707886"/>
          </a:xfrm>
          <a:prstGeom prst="rect">
            <a:avLst/>
          </a:prstGeom>
          <a:noFill/>
        </p:spPr>
        <p:txBody>
          <a:bodyPr wrap="none" lIns="91440" tIns="45720" rIns="91440" bIns="45720" anchor="t">
            <a:spAutoFit/>
          </a:bodyPr>
          <a:lstStyle/>
          <a:p>
            <a:pPr algn="ctr"/>
            <a:r>
              <a:rPr lang="en-US" sz="4000">
                <a:ln w="0"/>
                <a:gradFill>
                  <a:gsLst>
                    <a:gs pos="21000">
                      <a:srgbClr val="53575C"/>
                    </a:gs>
                    <a:gs pos="88000">
                      <a:srgbClr val="C5C7CA"/>
                    </a:gs>
                  </a:gsLst>
                  <a:lin ang="5400000"/>
                </a:gradFill>
              </a:rPr>
              <a:t>Importance</a:t>
            </a:r>
            <a:r>
              <a:rPr lang="en-US" sz="4000" b="0" cap="none" spc="0">
                <a:ln w="0"/>
                <a:gradFill>
                  <a:gsLst>
                    <a:gs pos="21000">
                      <a:srgbClr val="53575C"/>
                    </a:gs>
                    <a:gs pos="88000">
                      <a:srgbClr val="C5C7CA"/>
                    </a:gs>
                  </a:gsLst>
                  <a:lin ang="5400000"/>
                </a:gradFill>
                <a:effectLst/>
              </a:rPr>
              <a:t> of Fault Localization</a:t>
            </a:r>
          </a:p>
        </p:txBody>
      </p:sp>
      <p:sp>
        <p:nvSpPr>
          <p:cNvPr id="7" name="TextBox 6">
            <a:extLst>
              <a:ext uri="{FF2B5EF4-FFF2-40B4-BE49-F238E27FC236}">
                <a16:creationId xmlns:a16="http://schemas.microsoft.com/office/drawing/2014/main" id="{8FBEF4C8-CBE2-49E4-A536-E0D57F83EF77}"/>
              </a:ext>
            </a:extLst>
          </p:cNvPr>
          <p:cNvSpPr txBox="1"/>
          <p:nvPr/>
        </p:nvSpPr>
        <p:spPr>
          <a:xfrm>
            <a:off x="787793" y="4026456"/>
            <a:ext cx="10972797" cy="2308324"/>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a:effectLst/>
                <a:latin typeface="Trebuchet MS"/>
                <a:ea typeface="Calibri" panose="020F0502020204030204" pitchFamily="34" charset="0"/>
                <a:cs typeface="Calibri"/>
              </a:rPr>
              <a:t>Software fault localization is one of the most expensive, tedious and time consuming activities.</a:t>
            </a:r>
          </a:p>
          <a:p>
            <a:pPr marL="342900" indent="-342900">
              <a:buFont typeface="Arial" panose="020B0604020202020204" pitchFamily="34" charset="0"/>
              <a:buChar char="•"/>
            </a:pPr>
            <a:r>
              <a:rPr lang="en-US" sz="2400">
                <a:effectLst/>
                <a:latin typeface="Trebuchet MS"/>
                <a:ea typeface="Calibri" panose="020F0502020204030204" pitchFamily="34" charset="0"/>
                <a:cs typeface="Calibri"/>
              </a:rPr>
              <a:t>High demand for </a:t>
            </a:r>
            <a:r>
              <a:rPr lang="en-US" sz="2400">
                <a:solidFill>
                  <a:schemeClr val="accent1">
                    <a:lumMod val="75000"/>
                  </a:schemeClr>
                </a:solidFill>
                <a:effectLst/>
                <a:latin typeface="Trebuchet MS"/>
                <a:ea typeface="Calibri" panose="020F0502020204030204" pitchFamily="34" charset="0"/>
                <a:cs typeface="Calibri"/>
              </a:rPr>
              <a:t>Automatic</a:t>
            </a:r>
            <a:r>
              <a:rPr lang="en-US" sz="2400">
                <a:effectLst/>
                <a:latin typeface="Trebuchet MS"/>
                <a:ea typeface="Calibri" panose="020F0502020204030204" pitchFamily="34" charset="0"/>
                <a:cs typeface="Calibri"/>
              </a:rPr>
              <a:t> </a:t>
            </a:r>
            <a:r>
              <a:rPr lang="en-US" sz="2400">
                <a:solidFill>
                  <a:schemeClr val="accent1">
                    <a:lumMod val="75000"/>
                  </a:schemeClr>
                </a:solidFill>
                <a:effectLst/>
                <a:latin typeface="Trebuchet MS"/>
                <a:ea typeface="Calibri" panose="020F0502020204030204" pitchFamily="34" charset="0"/>
                <a:cs typeface="Calibri"/>
              </a:rPr>
              <a:t>Fault</a:t>
            </a:r>
            <a:r>
              <a:rPr lang="en-US" sz="2400">
                <a:effectLst/>
                <a:latin typeface="Trebuchet MS"/>
                <a:ea typeface="Calibri" panose="020F0502020204030204" pitchFamily="34" charset="0"/>
                <a:cs typeface="Calibri"/>
              </a:rPr>
              <a:t> </a:t>
            </a:r>
            <a:r>
              <a:rPr lang="en-US" sz="2400">
                <a:solidFill>
                  <a:schemeClr val="accent1">
                    <a:lumMod val="75000"/>
                  </a:schemeClr>
                </a:solidFill>
                <a:effectLst/>
                <a:latin typeface="Trebuchet MS"/>
                <a:ea typeface="Calibri" panose="020F0502020204030204" pitchFamily="34" charset="0"/>
                <a:cs typeface="Calibri"/>
              </a:rPr>
              <a:t>Localization</a:t>
            </a:r>
            <a:r>
              <a:rPr lang="en-US" sz="2400">
                <a:effectLst/>
                <a:latin typeface="Trebuchet MS"/>
                <a:ea typeface="Calibri" panose="020F0502020204030204" pitchFamily="34" charset="0"/>
                <a:cs typeface="Calibri"/>
              </a:rPr>
              <a:t> techniques.</a:t>
            </a:r>
            <a:r>
              <a:rPr lang="en-US" sz="2400">
                <a:latin typeface="Trebuchet MS"/>
                <a:ea typeface="Calibri" panose="020F0502020204030204" pitchFamily="34" charset="0"/>
                <a:cs typeface="Calibri"/>
              </a:rPr>
              <a:t> </a:t>
            </a:r>
            <a:endParaRPr lang="en-US" sz="2400">
              <a:effectLst/>
              <a:latin typeface="Trebuchet MS"/>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a:effectLst/>
                <a:latin typeface="Trebuchet MS"/>
                <a:ea typeface="Calibri" panose="020F0502020204030204" pitchFamily="34" charset="0"/>
                <a:cs typeface="Calibri"/>
              </a:rPr>
              <a:t>Guide programmers to the locations of faults, with minimal human intervention.</a:t>
            </a:r>
            <a:r>
              <a:rPr lang="en-US" sz="2400">
                <a:latin typeface="Trebuchet MS"/>
                <a:ea typeface="Calibri" panose="020F0502020204030204" pitchFamily="34" charset="0"/>
                <a:cs typeface="Calibri"/>
              </a:rPr>
              <a:t> </a:t>
            </a:r>
            <a:endParaRPr lang="en-US" sz="2400">
              <a:effectLst/>
              <a:latin typeface="Trebuchet MS"/>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a:effectLst/>
                <a:latin typeface="Trebuchet MS"/>
                <a:ea typeface="Calibri" panose="020F0502020204030204" pitchFamily="34" charset="0"/>
                <a:cs typeface="Calibri"/>
              </a:rPr>
              <a:t>This demand has led to the proposal and development of various methods.</a:t>
            </a:r>
            <a:endParaRPr lang="en-IN" sz="2400">
              <a:effectLst/>
              <a:latin typeface="Trebuchet MS"/>
              <a:ea typeface="Calibri" panose="020F0502020204030204" pitchFamily="34" charset="0"/>
              <a:cs typeface="Times New Roman"/>
            </a:endParaRPr>
          </a:p>
        </p:txBody>
      </p:sp>
    </p:spTree>
    <p:extLst>
      <p:ext uri="{BB962C8B-B14F-4D97-AF65-F5344CB8AC3E}">
        <p14:creationId xmlns:p14="http://schemas.microsoft.com/office/powerpoint/2010/main" val="223938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FCE92D-31D5-49FF-8CE8-7D6D7CDC8610}"/>
              </a:ext>
            </a:extLst>
          </p:cNvPr>
          <p:cNvSpPr txBox="1"/>
          <p:nvPr/>
        </p:nvSpPr>
        <p:spPr>
          <a:xfrm>
            <a:off x="772366" y="1042572"/>
            <a:ext cx="9969304" cy="954107"/>
          </a:xfrm>
          <a:prstGeom prst="rect">
            <a:avLst/>
          </a:prstGeom>
          <a:noFill/>
        </p:spPr>
        <p:txBody>
          <a:bodyPr wrap="square" lIns="91440" tIns="45720" rIns="91440" bIns="45720" rtlCol="0" anchor="t">
            <a:spAutoFit/>
          </a:bodyPr>
          <a:lstStyle/>
          <a:p>
            <a:r>
              <a:rPr lang="en-IN" sz="2800">
                <a:solidFill>
                  <a:srgbClr val="00B0F0"/>
                </a:solidFill>
              </a:rPr>
              <a:t>High-Level Component Diagram of FL based on Statement/Line coverage</a:t>
            </a:r>
            <a:endParaRPr lang="en-US"/>
          </a:p>
        </p:txBody>
      </p:sp>
      <p:pic>
        <p:nvPicPr>
          <p:cNvPr id="6" name="Picture 5">
            <a:extLst>
              <a:ext uri="{FF2B5EF4-FFF2-40B4-BE49-F238E27FC236}">
                <a16:creationId xmlns:a16="http://schemas.microsoft.com/office/drawing/2014/main" id="{8756E22A-4A2F-4EDB-AE05-1F135B6A9F2E}"/>
              </a:ext>
            </a:extLst>
          </p:cNvPr>
          <p:cNvPicPr/>
          <p:nvPr/>
        </p:nvPicPr>
        <p:blipFill>
          <a:blip r:embed="rId2">
            <a:extLst>
              <a:ext uri="{28A0092B-C50C-407E-A947-70E740481C1C}">
                <a14:useLocalDpi xmlns:a14="http://schemas.microsoft.com/office/drawing/2010/main" val="0"/>
              </a:ext>
            </a:extLst>
          </a:blip>
          <a:stretch>
            <a:fillRect/>
          </a:stretch>
        </p:blipFill>
        <p:spPr>
          <a:xfrm>
            <a:off x="0" y="2329987"/>
            <a:ext cx="12191999" cy="1740553"/>
          </a:xfrm>
          <a:prstGeom prst="rect">
            <a:avLst/>
          </a:prstGeom>
        </p:spPr>
      </p:pic>
    </p:spTree>
    <p:extLst>
      <p:ext uri="{BB962C8B-B14F-4D97-AF65-F5344CB8AC3E}">
        <p14:creationId xmlns:p14="http://schemas.microsoft.com/office/powerpoint/2010/main" val="273741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6A5C1D-9A28-44CF-B1E9-6E06F0F67B49}"/>
              </a:ext>
            </a:extLst>
          </p:cNvPr>
          <p:cNvSpPr txBox="1"/>
          <p:nvPr/>
        </p:nvSpPr>
        <p:spPr>
          <a:xfrm>
            <a:off x="595534" y="860226"/>
            <a:ext cx="11193192" cy="3032818"/>
          </a:xfrm>
          <a:prstGeom prst="rect">
            <a:avLst/>
          </a:prstGeom>
          <a:noFill/>
        </p:spPr>
        <p:txBody>
          <a:bodyPr wrap="square" lIns="91440" tIns="45720" rIns="91440" bIns="45720" rtlCol="0" anchor="t">
            <a:spAutoFit/>
          </a:bodyPr>
          <a:lstStyle/>
          <a:p>
            <a:pPr lvl="1">
              <a:lnSpc>
                <a:spcPct val="107000"/>
              </a:lnSpc>
            </a:pPr>
            <a:r>
              <a:rPr lang="en-US" sz="2000" b="1">
                <a:latin typeface="Trebuchet MS"/>
                <a:ea typeface="Calibri" panose="020F0502020204030204" pitchFamily="34" charset="0"/>
                <a:cs typeface="Calibri"/>
              </a:rPr>
              <a:t>Code Coverage </a:t>
            </a:r>
            <a:endParaRPr lang="en-US" sz="2000">
              <a:effectLst/>
              <a:latin typeface="Trebuchet MS"/>
              <a:ea typeface="Calibri" panose="020F0502020204030204" pitchFamily="34" charset="0"/>
              <a:cs typeface="Calibri" panose="020F0502020204030204" pitchFamily="34" charset="0"/>
            </a:endParaRPr>
          </a:p>
          <a:p>
            <a:pPr marL="742950" lvl="1" indent="-285750">
              <a:lnSpc>
                <a:spcPct val="107000"/>
              </a:lnSpc>
              <a:buFont typeface="Symbol" panose="05050102010706020507" pitchFamily="18" charset="2"/>
              <a:buChar char=""/>
            </a:pPr>
            <a:r>
              <a:rPr lang="en-US" sz="2000">
                <a:effectLst/>
                <a:latin typeface="Trebuchet MS"/>
                <a:ea typeface="Calibri" panose="020F0502020204030204" pitchFamily="34" charset="0"/>
                <a:cs typeface="Calibri"/>
              </a:rPr>
              <a:t>Programming language : Python</a:t>
            </a:r>
            <a:endParaRPr lang="en-IN" sz="2000">
              <a:effectLst/>
              <a:latin typeface="Trebuchet MS"/>
              <a:ea typeface="Calibri" panose="020F0502020204030204" pitchFamily="34" charset="0"/>
              <a:cs typeface="Calibri"/>
            </a:endParaRPr>
          </a:p>
          <a:p>
            <a:pPr marL="742950" lvl="1" indent="-285750">
              <a:lnSpc>
                <a:spcPct val="107000"/>
              </a:lnSpc>
              <a:buFont typeface="Symbol" panose="05050102010706020507" pitchFamily="18" charset="2"/>
              <a:buChar char=""/>
            </a:pPr>
            <a:r>
              <a:rPr lang="en-US" sz="2000">
                <a:effectLst/>
                <a:latin typeface="Trebuchet MS"/>
                <a:ea typeface="Calibri" panose="020F0502020204030204" pitchFamily="34" charset="0"/>
                <a:cs typeface="Calibri"/>
              </a:rPr>
              <a:t>Inputs : Program File , corresponding test-suites</a:t>
            </a:r>
          </a:p>
          <a:p>
            <a:pPr marL="742950" lvl="1" indent="-285750">
              <a:lnSpc>
                <a:spcPct val="107000"/>
              </a:lnSpc>
              <a:buFont typeface="Symbol" panose="05050102010706020507" pitchFamily="18" charset="2"/>
              <a:buChar char=""/>
            </a:pPr>
            <a:r>
              <a:rPr lang="en-US" sz="2000">
                <a:latin typeface="Trebuchet MS"/>
                <a:ea typeface="Calibri" panose="020F0502020204030204" pitchFamily="34" charset="0"/>
                <a:cs typeface="Calibri"/>
              </a:rPr>
              <a:t>Steps :</a:t>
            </a:r>
            <a:endParaRPr lang="en-IN" sz="2000">
              <a:effectLst/>
              <a:latin typeface="Trebuchet MS"/>
              <a:ea typeface="Calibri" panose="020F0502020204030204" pitchFamily="34" charset="0"/>
              <a:cs typeface="Times New Roman"/>
            </a:endParaRPr>
          </a:p>
          <a:p>
            <a:pPr marL="1257300" lvl="2" indent="-342900">
              <a:lnSpc>
                <a:spcPct val="107000"/>
              </a:lnSpc>
              <a:buFont typeface="Arial" panose="020B0604020202020204" pitchFamily="34" charset="0"/>
              <a:buChar char="•"/>
            </a:pPr>
            <a:r>
              <a:rPr lang="en-US" sz="2000">
                <a:effectLst/>
                <a:latin typeface="Trebuchet MS"/>
                <a:ea typeface="Calibri" panose="020F0502020204030204" pitchFamily="34" charset="0"/>
                <a:cs typeface="Calibri"/>
              </a:rPr>
              <a:t>For each testcase of test-suite, buggy program gets executed.</a:t>
            </a:r>
            <a:endParaRPr lang="en-US" sz="2000">
              <a:latin typeface="Trebuchet MS"/>
              <a:ea typeface="Calibri" panose="020F0502020204030204" pitchFamily="34" charset="0"/>
              <a:cs typeface="Calibri"/>
            </a:endParaRPr>
          </a:p>
          <a:p>
            <a:pPr marL="1257300" lvl="2" indent="-342900">
              <a:lnSpc>
                <a:spcPct val="107000"/>
              </a:lnSpc>
              <a:buFont typeface="Arial" panose="020B0604020202020204" pitchFamily="34" charset="0"/>
              <a:buChar char="•"/>
            </a:pPr>
            <a:r>
              <a:rPr lang="en-US" sz="2000">
                <a:effectLst/>
                <a:latin typeface="Trebuchet MS"/>
                <a:ea typeface="Calibri" panose="020F0502020204030204" pitchFamily="34" charset="0"/>
                <a:cs typeface="Calibri"/>
              </a:rPr>
              <a:t>Store the outputs in a file.</a:t>
            </a:r>
            <a:endParaRPr lang="en-IN" sz="2000">
              <a:latin typeface="Trebuchet MS"/>
              <a:ea typeface="Calibri" panose="020F0502020204030204" pitchFamily="34" charset="0"/>
              <a:cs typeface="Calibri"/>
            </a:endParaRPr>
          </a:p>
          <a:p>
            <a:pPr marL="1257300" lvl="2" indent="-342900">
              <a:lnSpc>
                <a:spcPct val="107000"/>
              </a:lnSpc>
              <a:buFont typeface="Arial" panose="020B0604020202020204" pitchFamily="34" charset="0"/>
              <a:buChar char="•"/>
            </a:pPr>
            <a:r>
              <a:rPr lang="en-US" sz="2000">
                <a:effectLst/>
                <a:latin typeface="Trebuchet MS"/>
                <a:ea typeface="Calibri" panose="020F0502020204030204" pitchFamily="34" charset="0"/>
                <a:cs typeface="Calibri"/>
              </a:rPr>
              <a:t>Each output </a:t>
            </a:r>
            <a:r>
              <a:rPr lang="en-US" sz="2000">
                <a:latin typeface="Trebuchet MS"/>
                <a:ea typeface="Calibri" panose="020F0502020204030204" pitchFamily="34" charset="0"/>
                <a:cs typeface="Calibri"/>
              </a:rPr>
              <a:t>compared with </a:t>
            </a:r>
            <a:r>
              <a:rPr lang="en-US" sz="2000">
                <a:effectLst/>
                <a:latin typeface="Trebuchet MS"/>
                <a:ea typeface="Calibri" panose="020F0502020204030204" pitchFamily="34" charset="0"/>
                <a:cs typeface="Calibri"/>
              </a:rPr>
              <a:t>Target-output already there test-suite</a:t>
            </a:r>
          </a:p>
          <a:p>
            <a:pPr marL="1257300" lvl="2" indent="-342900">
              <a:lnSpc>
                <a:spcPct val="107000"/>
              </a:lnSpc>
              <a:buFont typeface="Arial" panose="020B0604020202020204" pitchFamily="34" charset="0"/>
              <a:buChar char="•"/>
            </a:pPr>
            <a:r>
              <a:rPr lang="en-US" sz="2000">
                <a:latin typeface="Trebuchet MS"/>
                <a:ea typeface="Calibri" panose="020F0502020204030204" pitchFamily="34" charset="0"/>
                <a:cs typeface="Calibri"/>
              </a:rPr>
              <a:t>Based on match or mismatch</a:t>
            </a:r>
            <a:r>
              <a:rPr lang="en-US" sz="2000">
                <a:effectLst/>
                <a:latin typeface="Trebuchet MS"/>
                <a:ea typeface="Calibri" panose="020F0502020204030204" pitchFamily="34" charset="0"/>
                <a:cs typeface="Calibri"/>
              </a:rPr>
              <a:t> passing or failing is declared.</a:t>
            </a:r>
            <a:endParaRPr lang="en-IN" sz="2000">
              <a:effectLst/>
              <a:latin typeface="Trebuchet MS"/>
              <a:ea typeface="Calibri" panose="020F0502020204030204" pitchFamily="34" charset="0"/>
              <a:cs typeface="Calibri"/>
            </a:endParaRPr>
          </a:p>
          <a:p>
            <a:pPr marL="1257300" lvl="2" indent="-342900">
              <a:lnSpc>
                <a:spcPct val="107000"/>
              </a:lnSpc>
              <a:buFont typeface="Arial" panose="020B0604020202020204" pitchFamily="34" charset="0"/>
              <a:buChar char="•"/>
            </a:pPr>
            <a:r>
              <a:rPr lang="en-US" sz="2000">
                <a:effectLst/>
                <a:latin typeface="Trebuchet MS"/>
                <a:ea typeface="Calibri" panose="020F0502020204030204" pitchFamily="34" charset="0"/>
                <a:cs typeface="Calibri"/>
              </a:rPr>
              <a:t>We used dictionary data structure to store {testcase, result} as key-value pair.</a:t>
            </a:r>
            <a:endParaRPr lang="en-IN" sz="2000">
              <a:latin typeface="Trebuchet MS"/>
              <a:cs typeface="Calibri"/>
            </a:endParaRPr>
          </a:p>
        </p:txBody>
      </p:sp>
      <p:sp>
        <p:nvSpPr>
          <p:cNvPr id="5" name="Rectangle 4">
            <a:extLst>
              <a:ext uri="{FF2B5EF4-FFF2-40B4-BE49-F238E27FC236}">
                <a16:creationId xmlns:a16="http://schemas.microsoft.com/office/drawing/2014/main" id="{FE972B33-12CC-4274-AC86-D95818F86001}"/>
              </a:ext>
            </a:extLst>
          </p:cNvPr>
          <p:cNvSpPr/>
          <p:nvPr/>
        </p:nvSpPr>
        <p:spPr>
          <a:xfrm>
            <a:off x="2549346" y="0"/>
            <a:ext cx="6361806" cy="646331"/>
          </a:xfrm>
          <a:prstGeom prst="rect">
            <a:avLst/>
          </a:prstGeom>
          <a:noFill/>
        </p:spPr>
        <p:txBody>
          <a:bodyPr wrap="none" lIns="91440" tIns="45720" rIns="91440" bIns="45720" anchor="t">
            <a:spAutoFit/>
            <a:scene3d>
              <a:camera prst="orthographicFront"/>
              <a:lightRig rig="soft" dir="t">
                <a:rot lat="0" lon="0" rev="15600000"/>
              </a:lightRig>
            </a:scene3d>
            <a:sp3d extrusionH="57150" prstMaterial="softEdge">
              <a:bevelT w="25400" h="38100"/>
            </a:sp3d>
          </a:bodyPr>
          <a:lstStyle/>
          <a:p>
            <a:pPr algn="ctr"/>
            <a:r>
              <a:rPr lang="en-US" sz="3600" b="1" cap="none" spc="0">
                <a:ln/>
                <a:solidFill>
                  <a:srgbClr val="00B0F0"/>
                </a:solidFill>
                <a:effectLst/>
              </a:rPr>
              <a:t>Implemented Functionalities</a:t>
            </a:r>
          </a:p>
        </p:txBody>
      </p:sp>
      <p:sp>
        <p:nvSpPr>
          <p:cNvPr id="6" name="TextBox 5">
            <a:extLst>
              <a:ext uri="{FF2B5EF4-FFF2-40B4-BE49-F238E27FC236}">
                <a16:creationId xmlns:a16="http://schemas.microsoft.com/office/drawing/2014/main" id="{3905D72E-D70A-4B84-9CB9-8CC80DF5A0FB}"/>
              </a:ext>
            </a:extLst>
          </p:cNvPr>
          <p:cNvSpPr txBox="1"/>
          <p:nvPr/>
        </p:nvSpPr>
        <p:spPr>
          <a:xfrm>
            <a:off x="1029869" y="4114474"/>
            <a:ext cx="6105378" cy="400110"/>
          </a:xfrm>
          <a:prstGeom prst="rect">
            <a:avLst/>
          </a:prstGeom>
          <a:noFill/>
        </p:spPr>
        <p:txBody>
          <a:bodyPr wrap="square" lIns="91440" tIns="45720" rIns="91440" bIns="45720" anchor="t">
            <a:spAutoFit/>
          </a:bodyPr>
          <a:lstStyle/>
          <a:p>
            <a:r>
              <a:rPr lang="en-IN" sz="2000"/>
              <a:t>Method used for Code </a:t>
            </a:r>
            <a:r>
              <a:rPr lang="en-IN" sz="2000">
                <a:latin typeface="Arial"/>
                <a:cs typeface="Arial"/>
              </a:rPr>
              <a:t>Coverage</a:t>
            </a:r>
            <a:r>
              <a:rPr lang="en-IN" sz="2000"/>
              <a:t> : </a:t>
            </a:r>
          </a:p>
        </p:txBody>
      </p:sp>
      <p:sp>
        <p:nvSpPr>
          <p:cNvPr id="7" name="TextBox 6">
            <a:extLst>
              <a:ext uri="{FF2B5EF4-FFF2-40B4-BE49-F238E27FC236}">
                <a16:creationId xmlns:a16="http://schemas.microsoft.com/office/drawing/2014/main" id="{0834A1E5-3B36-4FD1-86BF-6B6D34AE73CE}"/>
              </a:ext>
            </a:extLst>
          </p:cNvPr>
          <p:cNvSpPr txBox="1"/>
          <p:nvPr/>
        </p:nvSpPr>
        <p:spPr>
          <a:xfrm>
            <a:off x="976842" y="4600898"/>
            <a:ext cx="7132320" cy="398251"/>
          </a:xfrm>
          <a:prstGeom prst="rect">
            <a:avLst/>
          </a:prstGeom>
          <a:noFill/>
        </p:spPr>
        <p:txBody>
          <a:bodyPr wrap="square">
            <a:spAutoFit/>
          </a:bodyPr>
          <a:lstStyle/>
          <a:p>
            <a:pPr indent="457200">
              <a:lnSpc>
                <a:spcPct val="107000"/>
              </a:lnSpc>
              <a:spcAft>
                <a:spcPts val="800"/>
              </a:spcAft>
            </a:pPr>
            <a:r>
              <a:rPr lang="en-US" sz="2000" b="1">
                <a:solidFill>
                  <a:schemeClr val="accent1">
                    <a:lumMod val="75000"/>
                  </a:schemeClr>
                </a:solidFill>
                <a:effectLst/>
                <a:ea typeface="Calibri" panose="020F0502020204030204" pitchFamily="34" charset="0"/>
                <a:cs typeface="Calibri" panose="020F0502020204030204" pitchFamily="34" charset="0"/>
              </a:rPr>
              <a:t> [ Settrace (stack frame, event, arg)</a:t>
            </a:r>
            <a:r>
              <a:rPr lang="en-US" sz="2000">
                <a:solidFill>
                  <a:schemeClr val="accent1">
                    <a:lumMod val="75000"/>
                  </a:schemeClr>
                </a:solidFill>
                <a:effectLst/>
                <a:ea typeface="Calibri" panose="020F0502020204030204" pitchFamily="34" charset="0"/>
                <a:cs typeface="Calibri" panose="020F0502020204030204" pitchFamily="34" charset="0"/>
              </a:rPr>
              <a:t> ]</a:t>
            </a:r>
            <a:endParaRPr lang="en-IN" sz="2000">
              <a:solidFill>
                <a:schemeClr val="accent1">
                  <a:lumMod val="75000"/>
                </a:schemeClr>
              </a:solidFill>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DCD721D-B252-4BBE-8E7B-4F4D00D577DD}"/>
              </a:ext>
            </a:extLst>
          </p:cNvPr>
          <p:cNvSpPr txBox="1"/>
          <p:nvPr/>
        </p:nvSpPr>
        <p:spPr>
          <a:xfrm>
            <a:off x="595534" y="5085899"/>
            <a:ext cx="9807191" cy="1591398"/>
          </a:xfrm>
          <a:prstGeom prst="rect">
            <a:avLst/>
          </a:prstGeom>
          <a:noFill/>
        </p:spPr>
        <p:txBody>
          <a:bodyPr wrap="square" lIns="91440" tIns="45720" rIns="91440" bIns="45720" rtlCol="0" anchor="t">
            <a:spAutoFit/>
          </a:bodyPr>
          <a:lstStyle/>
          <a:p>
            <a:pPr marL="1371600" lvl="2" indent="-457200">
              <a:lnSpc>
                <a:spcPct val="107000"/>
              </a:lnSpc>
              <a:spcAft>
                <a:spcPts val="800"/>
              </a:spcAft>
              <a:buFont typeface="Arial" panose="020B0604020202020204" pitchFamily="34" charset="0"/>
              <a:buChar char="•"/>
            </a:pPr>
            <a:r>
              <a:rPr lang="en-US" sz="2000">
                <a:effectLst/>
                <a:latin typeface="Trebuchet MS"/>
                <a:ea typeface="Calibri" panose="020F0502020204030204" pitchFamily="34" charset="0"/>
                <a:cs typeface="Calibri"/>
              </a:rPr>
              <a:t>Python’s settrace() used to test which line is hit </a:t>
            </a:r>
            <a:r>
              <a:rPr lang="en-US" sz="2000">
                <a:latin typeface="Trebuchet MS"/>
                <a:ea typeface="Calibri" panose="020F0502020204030204" pitchFamily="34" charset="0"/>
                <a:cs typeface="Calibri"/>
              </a:rPr>
              <a:t>by a particular test case</a:t>
            </a:r>
            <a:r>
              <a:rPr lang="en-US" sz="2000">
                <a:effectLst/>
                <a:latin typeface="Trebuchet MS"/>
                <a:ea typeface="Calibri" panose="020F0502020204030204" pitchFamily="34" charset="0"/>
                <a:cs typeface="Calibri"/>
              </a:rPr>
              <a:t>.</a:t>
            </a:r>
          </a:p>
          <a:p>
            <a:pPr marL="1371600" lvl="2" indent="-457200">
              <a:lnSpc>
                <a:spcPct val="107000"/>
              </a:lnSpc>
              <a:spcAft>
                <a:spcPts val="800"/>
              </a:spcAft>
              <a:buFont typeface="Arial" panose="020B0604020202020204" pitchFamily="34" charset="0"/>
              <a:buChar char="•"/>
            </a:pPr>
            <a:r>
              <a:rPr lang="en-US" sz="2000">
                <a:latin typeface="Trebuchet MS"/>
                <a:ea typeface="Calibri" panose="020F0502020204030204" pitchFamily="34" charset="0"/>
                <a:cs typeface="Calibri"/>
              </a:rPr>
              <a:t>A</a:t>
            </a:r>
            <a:r>
              <a:rPr lang="en-US" sz="2000">
                <a:effectLst/>
                <a:latin typeface="Trebuchet MS"/>
                <a:ea typeface="Calibri" panose="020F0502020204030204" pitchFamily="34" charset="0"/>
                <a:cs typeface="Calibri"/>
              </a:rPr>
              <a:t>rguments of settrace(): The Stack Frame, Event, Argument frame</a:t>
            </a:r>
            <a:endParaRPr lang="en-IN" sz="2000">
              <a:effectLst/>
              <a:latin typeface="Trebuchet MS"/>
              <a:ea typeface="Calibri" panose="020F0502020204030204" pitchFamily="34" charset="0"/>
              <a:cs typeface="Times New Roman"/>
            </a:endParaRPr>
          </a:p>
          <a:p>
            <a:pPr marL="1257300" lvl="2" indent="-342900">
              <a:lnSpc>
                <a:spcPct val="107000"/>
              </a:lnSpc>
              <a:spcAft>
                <a:spcPts val="800"/>
              </a:spcAft>
              <a:buFont typeface="Arial" panose="020B0604020202020204" pitchFamily="34" charset="0"/>
              <a:buChar char="•"/>
            </a:pPr>
            <a:r>
              <a:rPr lang="en-US" sz="2000">
                <a:latin typeface="Trebuchet MS"/>
                <a:ea typeface="Calibri" panose="020F0502020204030204" pitchFamily="34" charset="0"/>
                <a:cs typeface="Arial"/>
              </a:rPr>
              <a:t> </a:t>
            </a:r>
            <a:r>
              <a:rPr lang="en-US" sz="2000">
                <a:effectLst/>
                <a:latin typeface="Trebuchet MS"/>
                <a:ea typeface="Calibri" panose="020F0502020204030204" pitchFamily="34" charset="0"/>
                <a:cs typeface="Arial"/>
              </a:rPr>
              <a:t> An event simply returns a ‘call’ or ‘line’ string etc.</a:t>
            </a:r>
            <a:endParaRPr lang="en-IN" sz="2000">
              <a:latin typeface="Trebuchet MS"/>
              <a:cs typeface="Arial"/>
            </a:endParaRPr>
          </a:p>
        </p:txBody>
      </p:sp>
    </p:spTree>
    <p:extLst>
      <p:ext uri="{BB962C8B-B14F-4D97-AF65-F5344CB8AC3E}">
        <p14:creationId xmlns:p14="http://schemas.microsoft.com/office/powerpoint/2010/main" val="413022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7ABF0-0987-4772-9B58-99A636941FC4}"/>
              </a:ext>
            </a:extLst>
          </p:cNvPr>
          <p:cNvSpPr txBox="1"/>
          <p:nvPr/>
        </p:nvSpPr>
        <p:spPr>
          <a:xfrm>
            <a:off x="261256" y="346623"/>
            <a:ext cx="10339754" cy="461665"/>
          </a:xfrm>
          <a:prstGeom prst="rect">
            <a:avLst/>
          </a:prstGeom>
          <a:noFill/>
        </p:spPr>
        <p:txBody>
          <a:bodyPr wrap="square" lIns="91440" tIns="45720" rIns="91440" bIns="45720" rtlCol="0" anchor="t">
            <a:spAutoFit/>
          </a:bodyPr>
          <a:lstStyle/>
          <a:p>
            <a:r>
              <a:rPr lang="en-US" sz="2400">
                <a:solidFill>
                  <a:srgbClr val="00B0F0"/>
                </a:solidFill>
                <a:latin typeface="Arial"/>
                <a:cs typeface="Arial"/>
              </a:rPr>
              <a:t>List of Open-source/ Library functionalities used in implementation:</a:t>
            </a:r>
            <a:endParaRPr lang="en-IN" sz="2400">
              <a:solidFill>
                <a:srgbClr val="00B0F0"/>
              </a:solidFill>
              <a:latin typeface="Arial"/>
              <a:cs typeface="Arial"/>
            </a:endParaRPr>
          </a:p>
        </p:txBody>
      </p:sp>
      <p:sp>
        <p:nvSpPr>
          <p:cNvPr id="3" name="TextBox 2">
            <a:extLst>
              <a:ext uri="{FF2B5EF4-FFF2-40B4-BE49-F238E27FC236}">
                <a16:creationId xmlns:a16="http://schemas.microsoft.com/office/drawing/2014/main" id="{BAC7FC8F-6CDA-4F3D-AE36-8858ABE88976}"/>
              </a:ext>
            </a:extLst>
          </p:cNvPr>
          <p:cNvSpPr txBox="1"/>
          <p:nvPr/>
        </p:nvSpPr>
        <p:spPr>
          <a:xfrm>
            <a:off x="327670" y="877270"/>
            <a:ext cx="9511769" cy="70788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2000">
                <a:latin typeface="Trebuchet MS"/>
                <a:cs typeface="Arial"/>
              </a:rPr>
              <a:t>Libraries: python’s csv, </a:t>
            </a:r>
            <a:r>
              <a:rPr lang="en-IN" sz="2000" err="1">
                <a:latin typeface="Trebuchet MS"/>
                <a:cs typeface="Arial"/>
              </a:rPr>
              <a:t>fileinput</a:t>
            </a:r>
            <a:r>
              <a:rPr lang="en-IN" sz="2000">
                <a:latin typeface="Trebuchet MS"/>
                <a:cs typeface="Arial"/>
              </a:rPr>
              <a:t>, </a:t>
            </a:r>
            <a:r>
              <a:rPr lang="en-IN" sz="2000" err="1">
                <a:latin typeface="Trebuchet MS"/>
                <a:cs typeface="Arial"/>
              </a:rPr>
              <a:t>linecache</a:t>
            </a:r>
            <a:r>
              <a:rPr lang="en-IN" sz="2000">
                <a:latin typeface="Trebuchet MS"/>
                <a:cs typeface="Arial"/>
              </a:rPr>
              <a:t>, </a:t>
            </a:r>
            <a:r>
              <a:rPr lang="en-IN" sz="2000" err="1">
                <a:latin typeface="Trebuchet MS"/>
                <a:cs typeface="Arial"/>
              </a:rPr>
              <a:t>os</a:t>
            </a:r>
            <a:r>
              <a:rPr lang="en-IN" sz="2000">
                <a:latin typeface="Trebuchet MS"/>
                <a:cs typeface="Arial"/>
              </a:rPr>
              <a:t>, collections, sys</a:t>
            </a:r>
          </a:p>
          <a:p>
            <a:pPr marL="285750" indent="-285750">
              <a:buFont typeface="Arial" panose="020B0604020202020204" pitchFamily="34" charset="0"/>
              <a:buChar char="•"/>
            </a:pPr>
            <a:r>
              <a:rPr lang="en-IN" sz="2000">
                <a:latin typeface="Trebuchet MS"/>
                <a:cs typeface="Arial"/>
              </a:rPr>
              <a:t>Functions: sys.settrace(), exec()</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346DA9-9C70-4A0A-B6D3-ACBBBC0E62D6}"/>
                  </a:ext>
                </a:extLst>
              </p:cNvPr>
              <p:cNvSpPr txBox="1"/>
              <p:nvPr/>
            </p:nvSpPr>
            <p:spPr>
              <a:xfrm>
                <a:off x="286043" y="1337250"/>
                <a:ext cx="11619914" cy="3064493"/>
              </a:xfrm>
              <a:prstGeom prst="rect">
                <a:avLst/>
              </a:prstGeom>
              <a:noFill/>
            </p:spPr>
            <p:txBody>
              <a:bodyPr wrap="square">
                <a:spAutoFit/>
              </a:bodyPr>
              <a:lstStyle/>
              <a:p>
                <a:pPr>
                  <a:lnSpc>
                    <a:spcPct val="107000"/>
                  </a:lnSpc>
                </a:pPr>
                <a:endParaRPr lang="en-US" sz="240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7000"/>
                  </a:lnSpc>
                  <a:buFont typeface="Symbol" panose="05050102010706020507" pitchFamily="18" charset="2"/>
                  <a:buChar char=""/>
                </a:pPr>
                <a:r>
                  <a:rPr lang="en-US" sz="2400">
                    <a:effectLst/>
                    <a:latin typeface="Calibri" panose="020F0502020204030204" pitchFamily="34" charset="0"/>
                    <a:ea typeface="Calibri" panose="020F0502020204030204" pitchFamily="34" charset="0"/>
                    <a:cs typeface="Calibri" panose="020F0502020204030204" pitchFamily="34" charset="0"/>
                  </a:rPr>
                  <a:t>Critical part is to give a “likelihood” score to every statement in the code.</a:t>
                </a:r>
                <a:endParaRPr lang="en-US" sz="240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r>
                  <a:rPr lang="en-US" sz="2400" b="1">
                    <a:solidFill>
                      <a:schemeClr val="tx1"/>
                    </a:solidFill>
                    <a:effectLst/>
                    <a:latin typeface="Calibri" panose="020F0502020204030204" pitchFamily="34" charset="0"/>
                    <a:ea typeface="Calibri" panose="020F0502020204030204" pitchFamily="34" charset="0"/>
                    <a:cs typeface="Calibri" panose="020F0502020204030204" pitchFamily="34" charset="0"/>
                  </a:rPr>
                  <a:t>Pass_percentage ( e ) </a:t>
                </a:r>
                <a:r>
                  <a:rPr lang="en-US" sz="240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f>
                      <m:fPr>
                        <m:ctrlPr>
                          <a:rPr lang="en-US" sz="2400" i="1" smtClean="0">
                            <a:solidFill>
                              <a:schemeClr val="tx1"/>
                            </a:solidFill>
                            <a:effectLst/>
                            <a:latin typeface="Cambria Math" panose="02040503050406030204" pitchFamily="18" charset="0"/>
                            <a:cs typeface="Calibri" panose="020F0502020204030204" pitchFamily="34" charset="0"/>
                          </a:rPr>
                        </m:ctrlPr>
                      </m:fPr>
                      <m:num>
                        <m:r>
                          <a:rPr lang="en-IN" sz="2400" b="0" i="1" smtClean="0">
                            <a:solidFill>
                              <a:schemeClr val="tx1"/>
                            </a:solidFill>
                            <a:effectLst/>
                            <a:latin typeface="Cambria Math" panose="02040503050406030204" pitchFamily="18" charset="0"/>
                            <a:cs typeface="Calibri" panose="020F0502020204030204" pitchFamily="34" charset="0"/>
                          </a:rPr>
                          <m:t>𝑃𝑎𝑠𝑠𝑒𝑑</m:t>
                        </m:r>
                        <m:r>
                          <a:rPr lang="en-IN" sz="2400" b="0" i="1" smtClean="0">
                            <a:solidFill>
                              <a:schemeClr val="tx1"/>
                            </a:solidFill>
                            <a:effectLst/>
                            <a:latin typeface="Cambria Math" panose="02040503050406030204" pitchFamily="18" charset="0"/>
                            <a:cs typeface="Calibri" panose="020F0502020204030204" pitchFamily="34" charset="0"/>
                          </a:rPr>
                          <m:t>(</m:t>
                        </m:r>
                        <m:r>
                          <a:rPr lang="en-IN" sz="2400" b="0" i="1" smtClean="0">
                            <a:solidFill>
                              <a:schemeClr val="tx1"/>
                            </a:solidFill>
                            <a:effectLst/>
                            <a:latin typeface="Cambria Math" panose="02040503050406030204" pitchFamily="18" charset="0"/>
                            <a:cs typeface="Calibri" panose="020F0502020204030204" pitchFamily="34" charset="0"/>
                          </a:rPr>
                          <m:t>𝑒</m:t>
                        </m:r>
                        <m:r>
                          <a:rPr lang="en-IN" sz="2400" b="0" i="1" smtClean="0">
                            <a:solidFill>
                              <a:schemeClr val="tx1"/>
                            </a:solidFill>
                            <a:effectLst/>
                            <a:latin typeface="Cambria Math" panose="02040503050406030204" pitchFamily="18" charset="0"/>
                            <a:cs typeface="Calibri" panose="020F0502020204030204" pitchFamily="34" charset="0"/>
                          </a:rPr>
                          <m:t>)</m:t>
                        </m:r>
                      </m:num>
                      <m:den>
                        <m:r>
                          <a:rPr lang="en-IN" sz="2400" b="0" i="1" smtClean="0">
                            <a:solidFill>
                              <a:schemeClr val="tx1"/>
                            </a:solidFill>
                            <a:effectLst/>
                            <a:latin typeface="Cambria Math" panose="02040503050406030204" pitchFamily="18" charset="0"/>
                            <a:cs typeface="Calibri" panose="020F0502020204030204" pitchFamily="34" charset="0"/>
                          </a:rPr>
                          <m:t>𝑇𝑜𝑡𝑎𝑙</m:t>
                        </m:r>
                        <m:r>
                          <a:rPr lang="en-IN" sz="2400" b="0" i="1" smtClean="0">
                            <a:solidFill>
                              <a:schemeClr val="tx1"/>
                            </a:solidFill>
                            <a:effectLst/>
                            <a:latin typeface="Cambria Math" panose="02040503050406030204" pitchFamily="18" charset="0"/>
                            <a:cs typeface="Calibri" panose="020F0502020204030204" pitchFamily="34" charset="0"/>
                          </a:rPr>
                          <m:t> </m:t>
                        </m:r>
                        <m:r>
                          <a:rPr lang="en-IN" sz="2400" b="0" i="1" smtClean="0">
                            <a:solidFill>
                              <a:schemeClr val="tx1"/>
                            </a:solidFill>
                            <a:effectLst/>
                            <a:latin typeface="Cambria Math" panose="02040503050406030204" pitchFamily="18" charset="0"/>
                            <a:cs typeface="Calibri" panose="020F0502020204030204" pitchFamily="34" charset="0"/>
                          </a:rPr>
                          <m:t>𝑃𝑎𝑠𝑠𝑒𝑑</m:t>
                        </m:r>
                      </m:den>
                    </m:f>
                  </m:oMath>
                </a14:m>
                <a:endParaRPr lang="en-IN"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b="1">
                    <a:solidFill>
                      <a:schemeClr val="tx1"/>
                    </a:solidFill>
                    <a:effectLst/>
                    <a:latin typeface="Calibri" panose="020F0502020204030204" pitchFamily="34" charset="0"/>
                    <a:ea typeface="Calibri" panose="020F0502020204030204" pitchFamily="34" charset="0"/>
                    <a:cs typeface="Calibri" panose="020F0502020204030204" pitchFamily="34" charset="0"/>
                  </a:rPr>
                  <a:t>Fail_percentage ( e ) </a:t>
                </a:r>
                <a:r>
                  <a:rPr lang="en-US" sz="240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f>
                      <m:fPr>
                        <m:ctrlPr>
                          <a:rPr lang="en-US" sz="2400" i="1" smtClean="0">
                            <a:solidFill>
                              <a:schemeClr val="tx1"/>
                            </a:solidFill>
                            <a:effectLst/>
                            <a:latin typeface="Cambria Math" panose="02040503050406030204" pitchFamily="18" charset="0"/>
                            <a:cs typeface="Calibri" panose="020F0502020204030204" pitchFamily="34" charset="0"/>
                          </a:rPr>
                        </m:ctrlPr>
                      </m:fPr>
                      <m:num>
                        <m:r>
                          <a:rPr lang="en-IN" sz="2400" b="0" i="1" smtClean="0">
                            <a:solidFill>
                              <a:schemeClr val="tx1"/>
                            </a:solidFill>
                            <a:effectLst/>
                            <a:latin typeface="Cambria Math" panose="02040503050406030204" pitchFamily="18" charset="0"/>
                            <a:cs typeface="Calibri" panose="020F0502020204030204" pitchFamily="34" charset="0"/>
                          </a:rPr>
                          <m:t>𝐹𝑎𝑖𝑙𝑒𝑑</m:t>
                        </m:r>
                        <m:r>
                          <a:rPr lang="en-IN" sz="2400" b="0" i="1" smtClean="0">
                            <a:solidFill>
                              <a:schemeClr val="tx1"/>
                            </a:solidFill>
                            <a:effectLst/>
                            <a:latin typeface="Cambria Math" panose="02040503050406030204" pitchFamily="18" charset="0"/>
                            <a:cs typeface="Calibri" panose="020F0502020204030204" pitchFamily="34" charset="0"/>
                          </a:rPr>
                          <m:t>(</m:t>
                        </m:r>
                        <m:r>
                          <a:rPr lang="en-IN" sz="2400" b="0" i="1" smtClean="0">
                            <a:solidFill>
                              <a:schemeClr val="tx1"/>
                            </a:solidFill>
                            <a:effectLst/>
                            <a:latin typeface="Cambria Math" panose="02040503050406030204" pitchFamily="18" charset="0"/>
                            <a:cs typeface="Calibri" panose="020F0502020204030204" pitchFamily="34" charset="0"/>
                          </a:rPr>
                          <m:t>𝑒</m:t>
                        </m:r>
                        <m:r>
                          <a:rPr lang="en-IN" sz="2400" b="0" i="1" smtClean="0">
                            <a:solidFill>
                              <a:schemeClr val="tx1"/>
                            </a:solidFill>
                            <a:effectLst/>
                            <a:latin typeface="Cambria Math" panose="02040503050406030204" pitchFamily="18" charset="0"/>
                            <a:cs typeface="Calibri" panose="020F0502020204030204" pitchFamily="34" charset="0"/>
                          </a:rPr>
                          <m:t>)</m:t>
                        </m:r>
                      </m:num>
                      <m:den>
                        <m:r>
                          <a:rPr lang="en-IN" sz="2400" b="0" i="1" smtClean="0">
                            <a:solidFill>
                              <a:schemeClr val="tx1"/>
                            </a:solidFill>
                            <a:effectLst/>
                            <a:latin typeface="Cambria Math" panose="02040503050406030204" pitchFamily="18" charset="0"/>
                            <a:cs typeface="Calibri" panose="020F0502020204030204" pitchFamily="34" charset="0"/>
                          </a:rPr>
                          <m:t>𝑇𝑜𝑡𝑎𝑙</m:t>
                        </m:r>
                        <m:r>
                          <a:rPr lang="en-IN" sz="2400" b="0" i="1" smtClean="0">
                            <a:solidFill>
                              <a:schemeClr val="tx1"/>
                            </a:solidFill>
                            <a:effectLst/>
                            <a:latin typeface="Cambria Math" panose="02040503050406030204" pitchFamily="18" charset="0"/>
                            <a:cs typeface="Calibri" panose="020F0502020204030204" pitchFamily="34" charset="0"/>
                          </a:rPr>
                          <m:t> </m:t>
                        </m:r>
                        <m:r>
                          <a:rPr lang="en-IN" sz="2400" b="0" i="1" smtClean="0">
                            <a:solidFill>
                              <a:schemeClr val="tx1"/>
                            </a:solidFill>
                            <a:effectLst/>
                            <a:latin typeface="Cambria Math" panose="02040503050406030204" pitchFamily="18" charset="0"/>
                            <a:cs typeface="Calibri" panose="020F0502020204030204" pitchFamily="34" charset="0"/>
                          </a:rPr>
                          <m:t>𝐹𝑎𝑖𝑙𝑒𝑑</m:t>
                        </m:r>
                      </m:den>
                    </m:f>
                  </m:oMath>
                </a14:m>
                <a:endParaRPr lang="en-IN"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a:effectLst/>
                    <a:latin typeface="Calibri" panose="020F0502020204030204" pitchFamily="34" charset="0"/>
                    <a:ea typeface="Calibri" panose="020F0502020204030204" pitchFamily="34" charset="0"/>
                    <a:cs typeface="Times New Roman" panose="02020603050405020304" pitchFamily="18" charset="0"/>
                  </a:rPr>
                  <a:t>Suspiciousness score for a line :</a:t>
                </a:r>
              </a:p>
              <a:p>
                <a:pPr lvl="0">
                  <a:lnSpc>
                    <a:spcPct val="107000"/>
                  </a:lnSpc>
                </a:pP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solidFill>
                      <a:srgbClr val="FF0000"/>
                    </a:solidFill>
                    <a:latin typeface="Calibri" panose="020F0502020204030204" pitchFamily="34" charset="0"/>
                    <a:ea typeface="Calibri" panose="020F0502020204030204" pitchFamily="34" charset="0"/>
                    <a:cs typeface="Times New Roman" panose="02020603050405020304" pitchFamily="18" charset="0"/>
                  </a:rPr>
                  <a:t>suspiciousness</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a:solidFill>
                      <a:srgbClr val="FF0000"/>
                    </a:solidFill>
                    <a:latin typeface="Calibri" panose="020F0502020204030204" pitchFamily="34" charset="0"/>
                    <a:ea typeface="Calibri" panose="020F0502020204030204" pitchFamily="34" charset="0"/>
                    <a:cs typeface="Times New Roman" panose="02020603050405020304" pitchFamily="18" charset="0"/>
                  </a:rPr>
                  <a:t>( e )</a:t>
                </a:r>
                <a:r>
                  <a:rPr lang="en-US" sz="240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𝐹𝑎𝑖𝑙</m:t>
                        </m:r>
                        <m:r>
                          <a:rPr lang="en-IN" sz="2400" b="0" i="1" smtClean="0">
                            <a:latin typeface="Cambria Math" panose="02040503050406030204" pitchFamily="18" charset="0"/>
                            <a:cs typeface="Times New Roman" panose="02020603050405020304" pitchFamily="18" charset="0"/>
                          </a:rPr>
                          <m:t>_</m:t>
                        </m:r>
                        <m:r>
                          <a:rPr lang="en-IN" sz="2400" b="0" i="1" smtClean="0">
                            <a:latin typeface="Cambria Math" panose="02040503050406030204" pitchFamily="18" charset="0"/>
                            <a:cs typeface="Times New Roman" panose="02020603050405020304" pitchFamily="18" charset="0"/>
                          </a:rPr>
                          <m:t>𝑝𝑒𝑟𝑐𝑒𝑛𝑡𝑎𝑔𝑒</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𝑒</m:t>
                        </m:r>
                        <m:r>
                          <a:rPr lang="en-IN" sz="2400" b="0" i="1" smtClean="0">
                            <a:latin typeface="Cambria Math" panose="02040503050406030204" pitchFamily="18" charset="0"/>
                            <a:cs typeface="Times New Roman" panose="02020603050405020304" pitchFamily="18" charset="0"/>
                          </a:rPr>
                          <m:t>)</m:t>
                        </m:r>
                      </m:num>
                      <m:den>
                        <m:r>
                          <a:rPr lang="en-IN" sz="2400" b="0" i="1" smtClean="0">
                            <a:latin typeface="Cambria Math" panose="02040503050406030204" pitchFamily="18" charset="0"/>
                            <a:cs typeface="Times New Roman" panose="02020603050405020304" pitchFamily="18" charset="0"/>
                          </a:rPr>
                          <m:t>𝐹𝑎𝑖𝑙</m:t>
                        </m:r>
                        <m:r>
                          <a:rPr lang="en-IN" sz="2400" b="0" i="1" smtClean="0">
                            <a:latin typeface="Cambria Math" panose="02040503050406030204" pitchFamily="18" charset="0"/>
                            <a:cs typeface="Times New Roman" panose="02020603050405020304" pitchFamily="18" charset="0"/>
                          </a:rPr>
                          <m:t>_</m:t>
                        </m:r>
                        <m:r>
                          <a:rPr lang="en-IN" sz="2400" b="0" i="1" smtClean="0">
                            <a:latin typeface="Cambria Math" panose="02040503050406030204" pitchFamily="18" charset="0"/>
                            <a:cs typeface="Times New Roman" panose="02020603050405020304" pitchFamily="18" charset="0"/>
                          </a:rPr>
                          <m:t>𝑝𝑒𝑟𝑐𝑒𝑛𝑡𝑎𝑔𝑒</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𝑒</m:t>
                        </m:r>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𝑃𝑎𝑠𝑠</m:t>
                        </m:r>
                        <m:r>
                          <a:rPr lang="en-IN" sz="2400" b="0" i="1" smtClean="0">
                            <a:latin typeface="Cambria Math" panose="02040503050406030204" pitchFamily="18" charset="0"/>
                            <a:cs typeface="Times New Roman" panose="02020603050405020304" pitchFamily="18" charset="0"/>
                          </a:rPr>
                          <m:t>_</m:t>
                        </m:r>
                        <m:r>
                          <a:rPr lang="en-IN" sz="2400" b="0" i="1" smtClean="0">
                            <a:latin typeface="Cambria Math" panose="02040503050406030204" pitchFamily="18" charset="0"/>
                            <a:cs typeface="Times New Roman" panose="02020603050405020304" pitchFamily="18" charset="0"/>
                          </a:rPr>
                          <m:t>𝑝𝑟𝑒𝑐𝑒𝑛𝑡𝑎𝑔𝑒</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𝑒</m:t>
                        </m:r>
                        <m:r>
                          <a:rPr lang="en-IN" sz="2400" b="0" i="1" smtClean="0">
                            <a:latin typeface="Cambria Math" panose="02040503050406030204" pitchFamily="18" charset="0"/>
                            <a:cs typeface="Times New Roman" panose="02020603050405020304" pitchFamily="18" charset="0"/>
                          </a:rPr>
                          <m:t>)</m:t>
                        </m:r>
                      </m:den>
                    </m:f>
                  </m:oMath>
                </a14:m>
                <a:endParaRPr lang="en-IN" sz="24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95346DA9-9C70-4A0A-B6D3-ACBBBC0E62D6}"/>
                  </a:ext>
                </a:extLst>
              </p:cNvPr>
              <p:cNvSpPr txBox="1">
                <a:spLocks noRot="1" noChangeAspect="1" noMove="1" noResize="1" noEditPoints="1" noAdjustHandles="1" noChangeArrowheads="1" noChangeShapeType="1" noTextEdit="1"/>
              </p:cNvSpPr>
              <p:nvPr/>
            </p:nvSpPr>
            <p:spPr>
              <a:xfrm>
                <a:off x="286043" y="1337250"/>
                <a:ext cx="11619914" cy="3064493"/>
              </a:xfrm>
              <a:prstGeom prst="rect">
                <a:avLst/>
              </a:prstGeom>
              <a:blipFill>
                <a:blip r:embed="rId2"/>
                <a:stretch>
                  <a:fillRect l="-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FE6B8EE-C3F9-4706-9DA9-37AE801EAA64}"/>
                  </a:ext>
                </a:extLst>
              </p:cNvPr>
              <p:cNvSpPr txBox="1"/>
              <p:nvPr/>
            </p:nvSpPr>
            <p:spPr>
              <a:xfrm>
                <a:off x="2521130" y="4468585"/>
                <a:ext cx="6389604" cy="369332"/>
              </a:xfrm>
              <a:prstGeom prst="rect">
                <a:avLst/>
              </a:prstGeom>
              <a:noFill/>
            </p:spPr>
            <p:txBody>
              <a:bodyPr wrap="square" rtlCol="0">
                <a:spAutoFit/>
              </a:bodyPr>
              <a:lstStyle/>
              <a:p>
                <a:r>
                  <a:rPr lang="en-IN">
                    <a:solidFill>
                      <a:srgbClr val="00B0F0"/>
                    </a:solidFill>
                  </a:rPr>
                  <a:t>Suspiciousness value range : 0</a:t>
                </a:r>
                <a14:m>
                  <m:oMath xmlns:m="http://schemas.openxmlformats.org/officeDocument/2006/math">
                    <m:r>
                      <a:rPr lang="en-IN" b="0" i="0" smtClean="0">
                        <a:solidFill>
                          <a:srgbClr val="00B0F0"/>
                        </a:solidFill>
                        <a:latin typeface="Cambria Math" panose="02040503050406030204" pitchFamily="18" charset="0"/>
                        <a:ea typeface="Cambria Math" panose="02040503050406030204" pitchFamily="18" charset="0"/>
                      </a:rPr>
                      <m:t> </m:t>
                    </m:r>
                    <m:r>
                      <a:rPr lang="en-IN" i="1" smtClean="0">
                        <a:solidFill>
                          <a:srgbClr val="00B0F0"/>
                        </a:solidFill>
                        <a:latin typeface="Cambria Math" panose="02040503050406030204" pitchFamily="18" charset="0"/>
                        <a:ea typeface="Cambria Math" panose="02040503050406030204" pitchFamily="18" charset="0"/>
                      </a:rPr>
                      <m:t>≤</m:t>
                    </m:r>
                  </m:oMath>
                </a14:m>
                <a:r>
                  <a:rPr lang="en-IN">
                    <a:solidFill>
                      <a:srgbClr val="00B0F0"/>
                    </a:solidFill>
                  </a:rPr>
                  <a:t> e </a:t>
                </a:r>
                <a14:m>
                  <m:oMath xmlns:m="http://schemas.openxmlformats.org/officeDocument/2006/math">
                    <m:r>
                      <a:rPr lang="en-IN" i="1" smtClean="0">
                        <a:solidFill>
                          <a:srgbClr val="00B0F0"/>
                        </a:solidFill>
                        <a:latin typeface="Cambria Math" panose="02040503050406030204" pitchFamily="18" charset="0"/>
                        <a:ea typeface="Cambria Math" panose="02040503050406030204" pitchFamily="18" charset="0"/>
                      </a:rPr>
                      <m:t>≤</m:t>
                    </m:r>
                  </m:oMath>
                </a14:m>
                <a:r>
                  <a:rPr lang="en-IN">
                    <a:solidFill>
                      <a:srgbClr val="00B0F0"/>
                    </a:solidFill>
                  </a:rPr>
                  <a:t> 1</a:t>
                </a:r>
              </a:p>
            </p:txBody>
          </p:sp>
        </mc:Choice>
        <mc:Fallback xmlns="">
          <p:sp>
            <p:nvSpPr>
              <p:cNvPr id="8" name="TextBox 7">
                <a:extLst>
                  <a:ext uri="{FF2B5EF4-FFF2-40B4-BE49-F238E27FC236}">
                    <a16:creationId xmlns:a16="http://schemas.microsoft.com/office/drawing/2014/main" id="{FFE6B8EE-C3F9-4706-9DA9-37AE801EAA64}"/>
                  </a:ext>
                </a:extLst>
              </p:cNvPr>
              <p:cNvSpPr txBox="1">
                <a:spLocks noRot="1" noChangeAspect="1" noMove="1" noResize="1" noEditPoints="1" noAdjustHandles="1" noChangeArrowheads="1" noChangeShapeType="1" noTextEdit="1"/>
              </p:cNvSpPr>
              <p:nvPr/>
            </p:nvSpPr>
            <p:spPr>
              <a:xfrm>
                <a:off x="2521130" y="4468585"/>
                <a:ext cx="6389604" cy="369332"/>
              </a:xfrm>
              <a:prstGeom prst="rect">
                <a:avLst/>
              </a:prstGeom>
              <a:blipFill>
                <a:blip r:embed="rId3"/>
                <a:stretch>
                  <a:fillRect l="-859" t="-9836" b="-2295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1A08358-B1DC-45AF-881C-A6DFB70B575D}"/>
              </a:ext>
            </a:extLst>
          </p:cNvPr>
          <p:cNvSpPr txBox="1"/>
          <p:nvPr/>
        </p:nvSpPr>
        <p:spPr>
          <a:xfrm>
            <a:off x="286042" y="4837917"/>
            <a:ext cx="10565460" cy="1819985"/>
          </a:xfrm>
          <a:prstGeom prst="rect">
            <a:avLst/>
          </a:prstGeom>
          <a:noFill/>
        </p:spPr>
        <p:txBody>
          <a:bodyPr wrap="square" lIns="91440" tIns="45720" rIns="91440" bIns="45720" anchor="t">
            <a:spAutoFit/>
          </a:bodyPr>
          <a:lstStyle/>
          <a:p>
            <a:pPr marL="342900" lvl="0" indent="-342900">
              <a:lnSpc>
                <a:spcPct val="107000"/>
              </a:lnSpc>
              <a:buFont typeface="Symbol" panose="05050102010706020507" pitchFamily="18" charset="2"/>
              <a:buChar char=""/>
            </a:pPr>
            <a:r>
              <a:rPr lang="en-US" sz="2000" b="1">
                <a:effectLst/>
                <a:latin typeface="Trebuchet MS"/>
                <a:ea typeface="Calibri" panose="020F0502020204030204" pitchFamily="34" charset="0"/>
                <a:cs typeface="Arial"/>
              </a:rPr>
              <a:t>RANK</a:t>
            </a:r>
            <a:r>
              <a:rPr lang="en-US" sz="2000" b="1">
                <a:latin typeface="Trebuchet MS"/>
                <a:ea typeface="Calibri" panose="020F0502020204030204" pitchFamily="34" charset="0"/>
                <a:cs typeface="Arial"/>
              </a:rPr>
              <a:t> </a:t>
            </a:r>
            <a:r>
              <a:rPr lang="en-US" sz="2000" b="1">
                <a:effectLst/>
                <a:latin typeface="Trebuchet MS"/>
                <a:ea typeface="Calibri" panose="020F0502020204030204" pitchFamily="34" charset="0"/>
                <a:cs typeface="Arial"/>
              </a:rPr>
              <a:t>:</a:t>
            </a:r>
            <a:endParaRPr lang="en-IN" sz="2000">
              <a:effectLst/>
              <a:latin typeface="Trebuchet MS"/>
              <a:ea typeface="Calibri" panose="020F0502020204030204" pitchFamily="34" charset="0"/>
              <a:cs typeface="Arial"/>
            </a:endParaRPr>
          </a:p>
          <a:p>
            <a:pPr marL="742950" lvl="1" indent="-285750">
              <a:lnSpc>
                <a:spcPct val="107000"/>
              </a:lnSpc>
              <a:buFont typeface="Courier New" panose="02070309020205020404" pitchFamily="49" charset="0"/>
              <a:buChar char="o"/>
            </a:pPr>
            <a:r>
              <a:rPr lang="en-US" sz="2000">
                <a:effectLst/>
                <a:latin typeface="Trebuchet MS"/>
                <a:ea typeface="Calibri" panose="020F0502020204030204" pitchFamily="34" charset="0"/>
                <a:cs typeface="Times New Roman"/>
              </a:rPr>
              <a:t>Rank of a statement - Statement with highest suspiciousness score gets higher rank.</a:t>
            </a:r>
            <a:endParaRPr lang="en-IN" sz="2000">
              <a:effectLst/>
              <a:latin typeface="Trebuchet MS"/>
              <a:ea typeface="Calibri" panose="020F0502020204030204" pitchFamily="34" charset="0"/>
              <a:cs typeface="Times New Roman"/>
            </a:endParaRPr>
          </a:p>
          <a:p>
            <a:pPr marL="742950" lvl="1" indent="-285750">
              <a:lnSpc>
                <a:spcPct val="107000"/>
              </a:lnSpc>
              <a:buFont typeface="Courier New" panose="02070309020205020404" pitchFamily="49" charset="0"/>
              <a:buChar char="o"/>
            </a:pPr>
            <a:r>
              <a:rPr lang="en-US" sz="2000">
                <a:effectLst/>
                <a:latin typeface="Trebuchet MS"/>
                <a:ea typeface="Calibri" panose="020F0502020204030204" pitchFamily="34" charset="0"/>
                <a:cs typeface="Times New Roman"/>
              </a:rPr>
              <a:t>Suspiciousness score ( e ) for each line is calculated and sorted in descending order.</a:t>
            </a:r>
            <a:endParaRPr lang="en-IN" sz="2000">
              <a:effectLst/>
              <a:latin typeface="Trebuchet MS"/>
              <a:ea typeface="Calibri" panose="020F0502020204030204" pitchFamily="34" charset="0"/>
              <a:cs typeface="Times New Roman"/>
            </a:endParaRPr>
          </a:p>
          <a:p>
            <a:pPr marL="742950" lvl="1" indent="-285750">
              <a:lnSpc>
                <a:spcPct val="107000"/>
              </a:lnSpc>
              <a:spcAft>
                <a:spcPts val="800"/>
              </a:spcAft>
              <a:buFont typeface="Courier New" panose="02070309020205020404" pitchFamily="49" charset="0"/>
              <a:buChar char="o"/>
            </a:pPr>
            <a:r>
              <a:rPr lang="en-US" sz="2000">
                <a:effectLst/>
                <a:latin typeface="Trebuchet MS"/>
                <a:ea typeface="Calibri" panose="020F0502020204030204" pitchFamily="34" charset="0"/>
                <a:cs typeface="Times New Roman"/>
              </a:rPr>
              <a:t>Line of code with the higher </a:t>
            </a:r>
            <a:r>
              <a:rPr lang="en-US" sz="2000">
                <a:latin typeface="Trebuchet MS"/>
                <a:ea typeface="Calibri" panose="020F0502020204030204" pitchFamily="34" charset="0"/>
                <a:cs typeface="Times New Roman"/>
              </a:rPr>
              <a:t>r</a:t>
            </a:r>
            <a:r>
              <a:rPr lang="en-US" sz="2000">
                <a:effectLst/>
                <a:latin typeface="Trebuchet MS"/>
                <a:ea typeface="Calibri" panose="020F0502020204030204" pitchFamily="34" charset="0"/>
                <a:cs typeface="Times New Roman"/>
              </a:rPr>
              <a:t>ank score gets priority for evaluation.</a:t>
            </a:r>
            <a:endParaRPr lang="en-IN" sz="2000">
              <a:effectLst/>
              <a:latin typeface="Trebuchet MS"/>
              <a:ea typeface="Calibri" panose="020F0502020204030204" pitchFamily="34" charset="0"/>
              <a:cs typeface="Times New Roman"/>
            </a:endParaRPr>
          </a:p>
          <a:p>
            <a:endParaRPr lang="en-IN" sz="2000">
              <a:latin typeface="Trebuchet MS"/>
              <a:cs typeface="Arial"/>
            </a:endParaRPr>
          </a:p>
        </p:txBody>
      </p:sp>
    </p:spTree>
    <p:extLst>
      <p:ext uri="{BB962C8B-B14F-4D97-AF65-F5344CB8AC3E}">
        <p14:creationId xmlns:p14="http://schemas.microsoft.com/office/powerpoint/2010/main" val="24805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121062-4E25-495D-B9FE-9878B23267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5925" y="2051440"/>
            <a:ext cx="3328073" cy="3421380"/>
          </a:xfrm>
          <a:prstGeom prst="rect">
            <a:avLst/>
          </a:prstGeom>
          <a:noFill/>
          <a:ln>
            <a:noFill/>
          </a:ln>
        </p:spPr>
      </p:pic>
      <p:sp>
        <p:nvSpPr>
          <p:cNvPr id="4" name="TextBox 3">
            <a:extLst>
              <a:ext uri="{FF2B5EF4-FFF2-40B4-BE49-F238E27FC236}">
                <a16:creationId xmlns:a16="http://schemas.microsoft.com/office/drawing/2014/main" id="{18215044-CB59-4CDD-8EB6-D2CD9EE863D3}"/>
              </a:ext>
            </a:extLst>
          </p:cNvPr>
          <p:cNvSpPr txBox="1"/>
          <p:nvPr/>
        </p:nvSpPr>
        <p:spPr>
          <a:xfrm>
            <a:off x="333321" y="382840"/>
            <a:ext cx="6102220" cy="448521"/>
          </a:xfrm>
          <a:prstGeom prst="rect">
            <a:avLst/>
          </a:prstGeom>
          <a:noFill/>
        </p:spPr>
        <p:txBody>
          <a:bodyPr wrap="square" lIns="91440" tIns="45720" rIns="91440" bIns="45720" anchor="t">
            <a:spAutoFit/>
          </a:bodyPr>
          <a:lstStyle/>
          <a:p>
            <a:pPr marL="457200">
              <a:lnSpc>
                <a:spcPct val="115000"/>
              </a:lnSpc>
            </a:pPr>
            <a:r>
              <a:rPr lang="en-IN" sz="2200" b="1">
                <a:solidFill>
                  <a:srgbClr val="0D0D0D"/>
                </a:solidFill>
                <a:effectLst/>
                <a:latin typeface="Arial"/>
                <a:ea typeface="Arial" panose="020B0604020202020204" pitchFamily="34" charset="0"/>
                <a:cs typeface="Arial"/>
              </a:rPr>
              <a:t>An</a:t>
            </a:r>
            <a:r>
              <a:rPr lang="en-IN" sz="1800" u="sng">
                <a:solidFill>
                  <a:srgbClr val="0D0D0D"/>
                </a:solidFill>
                <a:effectLst/>
                <a:latin typeface="Arial"/>
                <a:ea typeface="Arial" panose="020B0604020202020204" pitchFamily="34" charset="0"/>
                <a:cs typeface="Arial"/>
              </a:rPr>
              <a:t> </a:t>
            </a:r>
            <a:r>
              <a:rPr lang="en-IN" sz="2200" b="1">
                <a:solidFill>
                  <a:srgbClr val="0D0D0D"/>
                </a:solidFill>
                <a:effectLst/>
                <a:latin typeface="Arial"/>
                <a:ea typeface="Arial" panose="020B0604020202020204" pitchFamily="34" charset="0"/>
                <a:cs typeface="Arial"/>
              </a:rPr>
              <a:t>Example</a:t>
            </a:r>
            <a:r>
              <a:rPr lang="en-IN" sz="2000">
                <a:solidFill>
                  <a:srgbClr val="0D0D0D"/>
                </a:solidFill>
                <a:effectLst/>
                <a:latin typeface="Arial"/>
                <a:ea typeface="Arial" panose="020B0604020202020204" pitchFamily="34" charset="0"/>
                <a:cs typeface="Arial"/>
              </a:rPr>
              <a:t>:</a:t>
            </a:r>
            <a:endParaRPr lang="en-IN" sz="1050">
              <a:effectLst/>
              <a:latin typeface="Arial"/>
              <a:ea typeface="Arial" panose="020B0604020202020204" pitchFamily="34" charset="0"/>
              <a:cs typeface="Arial"/>
            </a:endParaRPr>
          </a:p>
        </p:txBody>
      </p:sp>
      <p:sp>
        <p:nvSpPr>
          <p:cNvPr id="6" name="TextBox 5">
            <a:extLst>
              <a:ext uri="{FF2B5EF4-FFF2-40B4-BE49-F238E27FC236}">
                <a16:creationId xmlns:a16="http://schemas.microsoft.com/office/drawing/2014/main" id="{00FE9DB8-3807-450D-8AA9-240A5EEB5C2A}"/>
              </a:ext>
            </a:extLst>
          </p:cNvPr>
          <p:cNvSpPr txBox="1"/>
          <p:nvPr/>
        </p:nvSpPr>
        <p:spPr>
          <a:xfrm>
            <a:off x="674302" y="931772"/>
            <a:ext cx="5421698" cy="1062663"/>
          </a:xfrm>
          <a:prstGeom prst="rect">
            <a:avLst/>
          </a:prstGeom>
          <a:noFill/>
          <a:ln>
            <a:solidFill>
              <a:schemeClr val="tx1"/>
            </a:solidFill>
          </a:ln>
          <a:effectLst/>
        </p:spPr>
        <p:txBody>
          <a:bodyPr wrap="square" lIns="91440" tIns="45720" rIns="91440" bIns="45720" anchor="t">
            <a:spAutoFit/>
          </a:bodyPr>
          <a:lstStyle/>
          <a:p>
            <a:pPr>
              <a:lnSpc>
                <a:spcPct val="115000"/>
              </a:lnSpc>
            </a:pPr>
            <a:r>
              <a:rPr lang="en-IN" sz="1400">
                <a:effectLst/>
                <a:latin typeface="Trebuchet MS"/>
                <a:ea typeface="Arial" panose="020B0604020202020204" pitchFamily="34" charset="0"/>
              </a:rPr>
              <a:t>Input: Buggy program (middle.py), Test-suite (testSuiteMid.txt)</a:t>
            </a:r>
          </a:p>
          <a:p>
            <a:pPr>
              <a:lnSpc>
                <a:spcPct val="115000"/>
              </a:lnSpc>
            </a:pPr>
            <a:r>
              <a:rPr lang="en-IN" sz="1400">
                <a:effectLst/>
                <a:latin typeface="Trebuchet MS"/>
                <a:ea typeface="Arial" panose="020B0604020202020204" pitchFamily="34" charset="0"/>
                <a:cs typeface="Arial"/>
              </a:rPr>
              <a:t>Note: </a:t>
            </a:r>
            <a:r>
              <a:rPr lang="en-IN" sz="1400">
                <a:solidFill>
                  <a:srgbClr val="FF0000"/>
                </a:solidFill>
                <a:effectLst/>
                <a:latin typeface="Trebuchet MS"/>
                <a:ea typeface="Arial" panose="020B0604020202020204" pitchFamily="34" charset="0"/>
                <a:cs typeface="Arial"/>
              </a:rPr>
              <a:t>Bug</a:t>
            </a:r>
            <a:r>
              <a:rPr lang="en-IN" sz="1400">
                <a:effectLst/>
                <a:latin typeface="Trebuchet MS"/>
                <a:ea typeface="Arial" panose="020B0604020202020204" pitchFamily="34" charset="0"/>
                <a:cs typeface="Arial"/>
              </a:rPr>
              <a:t> </a:t>
            </a:r>
            <a:r>
              <a:rPr lang="en-IN" sz="1400">
                <a:solidFill>
                  <a:srgbClr val="FF0000"/>
                </a:solidFill>
                <a:effectLst/>
                <a:latin typeface="Trebuchet MS"/>
                <a:ea typeface="Arial" panose="020B0604020202020204" pitchFamily="34" charset="0"/>
                <a:cs typeface="Arial"/>
              </a:rPr>
              <a:t>in line number 7</a:t>
            </a:r>
          </a:p>
          <a:p>
            <a:pPr>
              <a:lnSpc>
                <a:spcPct val="115000"/>
              </a:lnSpc>
            </a:pPr>
            <a:endParaRPr lang="en-IN" sz="1400">
              <a:effectLst/>
              <a:latin typeface="Trebuchet MS"/>
              <a:ea typeface="Arial" panose="020B0604020202020204" pitchFamily="34" charset="0"/>
            </a:endParaRPr>
          </a:p>
          <a:p>
            <a:pPr>
              <a:lnSpc>
                <a:spcPct val="115000"/>
              </a:lnSpc>
            </a:pPr>
            <a:endParaRPr lang="en-IN" sz="1400">
              <a:effectLst/>
              <a:latin typeface="Trebuchet MS"/>
              <a:ea typeface="Arial" panose="020B0604020202020204" pitchFamily="34" charset="0"/>
            </a:endParaRPr>
          </a:p>
        </p:txBody>
      </p:sp>
      <p:pic>
        <p:nvPicPr>
          <p:cNvPr id="8" name="Picture 7">
            <a:extLst>
              <a:ext uri="{FF2B5EF4-FFF2-40B4-BE49-F238E27FC236}">
                <a16:creationId xmlns:a16="http://schemas.microsoft.com/office/drawing/2014/main" id="{2BA94560-7A16-4A8C-BD66-882E3360A93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31647" y="2118282"/>
            <a:ext cx="1569720" cy="3269872"/>
          </a:xfrm>
          <a:prstGeom prst="rect">
            <a:avLst/>
          </a:prstGeom>
          <a:noFill/>
          <a:ln>
            <a:noFill/>
          </a:ln>
        </p:spPr>
      </p:pic>
      <p:sp>
        <p:nvSpPr>
          <p:cNvPr id="10" name="TextBox 9">
            <a:extLst>
              <a:ext uri="{FF2B5EF4-FFF2-40B4-BE49-F238E27FC236}">
                <a16:creationId xmlns:a16="http://schemas.microsoft.com/office/drawing/2014/main" id="{258191FC-403E-4AAF-92C3-90D35F19ED69}"/>
              </a:ext>
            </a:extLst>
          </p:cNvPr>
          <p:cNvSpPr txBox="1"/>
          <p:nvPr/>
        </p:nvSpPr>
        <p:spPr>
          <a:xfrm>
            <a:off x="6809361" y="931772"/>
            <a:ext cx="3677055" cy="566758"/>
          </a:xfrm>
          <a:prstGeom prst="rect">
            <a:avLst/>
          </a:prstGeom>
          <a:noFill/>
          <a:ln>
            <a:solidFill>
              <a:schemeClr val="tx1"/>
            </a:solidFill>
          </a:ln>
        </p:spPr>
        <p:txBody>
          <a:bodyPr wrap="square" lIns="91440" tIns="45720" rIns="91440" bIns="45720" anchor="t">
            <a:spAutoFit/>
          </a:bodyPr>
          <a:lstStyle/>
          <a:p>
            <a:pPr>
              <a:lnSpc>
                <a:spcPct val="115000"/>
              </a:lnSpc>
            </a:pPr>
            <a:r>
              <a:rPr lang="en-IN" sz="1400">
                <a:effectLst/>
                <a:latin typeface="Trebuchet MS"/>
                <a:ea typeface="Arial" panose="020B0604020202020204" pitchFamily="34" charset="0"/>
              </a:rPr>
              <a:t>Intermediate Output: Code-coverage (Output1.txt)</a:t>
            </a:r>
          </a:p>
        </p:txBody>
      </p:sp>
      <p:pic>
        <p:nvPicPr>
          <p:cNvPr id="11" name="Picture 10">
            <a:extLst>
              <a:ext uri="{FF2B5EF4-FFF2-40B4-BE49-F238E27FC236}">
                <a16:creationId xmlns:a16="http://schemas.microsoft.com/office/drawing/2014/main" id="{5FA61361-B262-4E1F-9F04-DE55D0049C8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809361" y="2130357"/>
            <a:ext cx="4594860" cy="3262252"/>
          </a:xfrm>
          <a:prstGeom prst="rect">
            <a:avLst/>
          </a:prstGeom>
          <a:noFill/>
          <a:ln>
            <a:noFill/>
          </a:ln>
        </p:spPr>
      </p:pic>
    </p:spTree>
    <p:extLst>
      <p:ext uri="{BB962C8B-B14F-4D97-AF65-F5344CB8AC3E}">
        <p14:creationId xmlns:p14="http://schemas.microsoft.com/office/powerpoint/2010/main" val="308428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E38869-E0A6-4798-B216-0B9AE1FA4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1" y="1403504"/>
            <a:ext cx="7856375" cy="5169913"/>
          </a:xfrm>
          <a:prstGeom prst="rect">
            <a:avLst/>
          </a:prstGeom>
        </p:spPr>
      </p:pic>
      <p:sp>
        <p:nvSpPr>
          <p:cNvPr id="4" name="TextBox 3">
            <a:extLst>
              <a:ext uri="{FF2B5EF4-FFF2-40B4-BE49-F238E27FC236}">
                <a16:creationId xmlns:a16="http://schemas.microsoft.com/office/drawing/2014/main" id="{01D21514-03EB-4C10-8C52-B9FD575DD3A0}"/>
              </a:ext>
            </a:extLst>
          </p:cNvPr>
          <p:cNvSpPr txBox="1"/>
          <p:nvPr/>
        </p:nvSpPr>
        <p:spPr>
          <a:xfrm>
            <a:off x="772641" y="653142"/>
            <a:ext cx="7749373" cy="430887"/>
          </a:xfrm>
          <a:prstGeom prst="rect">
            <a:avLst/>
          </a:prstGeom>
          <a:noFill/>
        </p:spPr>
        <p:txBody>
          <a:bodyPr wrap="square" lIns="91440" tIns="45720" rIns="91440" bIns="45720" rtlCol="0" anchor="t">
            <a:spAutoFit/>
          </a:bodyPr>
          <a:lstStyle/>
          <a:p>
            <a:r>
              <a:rPr lang="en-IN" sz="2200"/>
              <a:t>Final Output : Set of lines ranked based on suspicious score</a:t>
            </a:r>
          </a:p>
        </p:txBody>
      </p:sp>
    </p:spTree>
    <p:extLst>
      <p:ext uri="{BB962C8B-B14F-4D97-AF65-F5344CB8AC3E}">
        <p14:creationId xmlns:p14="http://schemas.microsoft.com/office/powerpoint/2010/main" val="24452018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TotalTime>
  <Words>2126</Words>
  <Application>Microsoft Office PowerPoint</Application>
  <PresentationFormat>Widescreen</PresentationFormat>
  <Paragraphs>258</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Cambria Math</vt:lpstr>
      <vt:lpstr>Courier New</vt:lpstr>
      <vt:lpstr>Symbol</vt:lpstr>
      <vt:lpstr>Trebuchet MS</vt:lpstr>
      <vt:lpstr>Verdana</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 KUMAR GOND</dc:creator>
  <cp:lastModifiedBy>NEERAJ KUMAR GOND</cp:lastModifiedBy>
  <cp:revision>16</cp:revision>
  <dcterms:created xsi:type="dcterms:W3CDTF">2020-12-24T10:00:23Z</dcterms:created>
  <dcterms:modified xsi:type="dcterms:W3CDTF">2021-05-10T12:09:53Z</dcterms:modified>
</cp:coreProperties>
</file>