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58" r:id="rId5"/>
    <p:sldId id="259" r:id="rId6"/>
    <p:sldId id="268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CC815-224E-4FAF-B443-4D275F0BDE6D}">
          <p14:sldIdLst>
            <p14:sldId id="256"/>
            <p14:sldId id="261"/>
            <p14:sldId id="257"/>
            <p14:sldId id="258"/>
            <p14:sldId id="259"/>
            <p14:sldId id="268"/>
            <p14:sldId id="263"/>
            <p14:sldId id="262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outlineViewPr>
    <p:cViewPr>
      <p:scale>
        <a:sx n="33" d="100"/>
        <a:sy n="33" d="100"/>
      </p:scale>
      <p:origin x="0" y="-54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E3815-B702-4AEF-A572-E4B160AD766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A03D788-D3BF-4D35-8D0F-A264ADF151C9}">
      <dgm:prSet phldrT="[Text]"/>
      <dgm:spPr/>
      <dgm:t>
        <a:bodyPr/>
        <a:lstStyle/>
        <a:p>
          <a:r>
            <a:rPr lang="en-US" dirty="0"/>
            <a:t>Data Understanding</a:t>
          </a:r>
          <a:endParaRPr lang="en-IN" dirty="0"/>
        </a:p>
      </dgm:t>
    </dgm:pt>
    <dgm:pt modelId="{94204323-DA23-4A56-8455-3C98B8337A19}" type="parTrans" cxnId="{D2DD6EF0-4419-4804-BD38-1511D0730CD2}">
      <dgm:prSet/>
      <dgm:spPr/>
      <dgm:t>
        <a:bodyPr/>
        <a:lstStyle/>
        <a:p>
          <a:endParaRPr lang="en-IN"/>
        </a:p>
      </dgm:t>
    </dgm:pt>
    <dgm:pt modelId="{699A63C1-9144-4CB8-A617-E6885E1DD5E3}" type="sibTrans" cxnId="{D2DD6EF0-4419-4804-BD38-1511D0730CD2}">
      <dgm:prSet/>
      <dgm:spPr/>
      <dgm:t>
        <a:bodyPr/>
        <a:lstStyle/>
        <a:p>
          <a:endParaRPr lang="en-IN"/>
        </a:p>
      </dgm:t>
    </dgm:pt>
    <dgm:pt modelId="{6B34DA33-D41C-47ED-AB6B-6E1D2210F0EA}">
      <dgm:prSet phldrT="[Text]"/>
      <dgm:spPr/>
      <dgm:t>
        <a:bodyPr/>
        <a:lstStyle/>
        <a:p>
          <a:r>
            <a:rPr lang="en-US" dirty="0"/>
            <a:t>Data Visualization using Tableau</a:t>
          </a:r>
        </a:p>
      </dgm:t>
    </dgm:pt>
    <dgm:pt modelId="{B61800DC-D85D-4604-9729-142E0FC33847}" type="parTrans" cxnId="{AB89E075-DFCF-48E6-B60F-5D88D869D638}">
      <dgm:prSet/>
      <dgm:spPr/>
      <dgm:t>
        <a:bodyPr/>
        <a:lstStyle/>
        <a:p>
          <a:endParaRPr lang="en-IN"/>
        </a:p>
      </dgm:t>
    </dgm:pt>
    <dgm:pt modelId="{B20C8462-EABB-4755-9DB2-8B1B3862DF8D}" type="sibTrans" cxnId="{AB89E075-DFCF-48E6-B60F-5D88D869D638}">
      <dgm:prSet/>
      <dgm:spPr/>
      <dgm:t>
        <a:bodyPr/>
        <a:lstStyle/>
        <a:p>
          <a:endParaRPr lang="en-IN"/>
        </a:p>
      </dgm:t>
    </dgm:pt>
    <dgm:pt modelId="{7C352F36-3496-41DC-A50B-4725AFEED297}">
      <dgm:prSet phldrT="[Text]"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7F39419C-F952-4A39-8DE2-25CF3718AA95}" type="parTrans" cxnId="{982911C6-0AC0-4424-8ABB-6A9A18B94FEF}">
      <dgm:prSet/>
      <dgm:spPr/>
      <dgm:t>
        <a:bodyPr/>
        <a:lstStyle/>
        <a:p>
          <a:endParaRPr lang="en-IN"/>
        </a:p>
      </dgm:t>
    </dgm:pt>
    <dgm:pt modelId="{FC3332A0-7F64-468F-B41A-A74265D82B14}" type="sibTrans" cxnId="{982911C6-0AC0-4424-8ABB-6A9A18B94FEF}">
      <dgm:prSet/>
      <dgm:spPr/>
      <dgm:t>
        <a:bodyPr/>
        <a:lstStyle/>
        <a:p>
          <a:endParaRPr lang="en-IN"/>
        </a:p>
      </dgm:t>
    </dgm:pt>
    <dgm:pt modelId="{F1A2E785-7735-4348-855E-5484048A7177}" type="pres">
      <dgm:prSet presAssocID="{5B2E3815-B702-4AEF-A572-E4B160AD766B}" presName="CompostProcess" presStyleCnt="0">
        <dgm:presLayoutVars>
          <dgm:dir/>
          <dgm:resizeHandles val="exact"/>
        </dgm:presLayoutVars>
      </dgm:prSet>
      <dgm:spPr/>
    </dgm:pt>
    <dgm:pt modelId="{E03328AC-8EE7-4E70-8CD5-C9F8778EA0DA}" type="pres">
      <dgm:prSet presAssocID="{5B2E3815-B702-4AEF-A572-E4B160AD766B}" presName="arrow" presStyleLbl="bgShp" presStyleIdx="0" presStyleCnt="1"/>
      <dgm:spPr/>
    </dgm:pt>
    <dgm:pt modelId="{7BF4688C-4F0C-417D-A630-AF903EC2C4A0}" type="pres">
      <dgm:prSet presAssocID="{5B2E3815-B702-4AEF-A572-E4B160AD766B}" presName="linearProcess" presStyleCnt="0"/>
      <dgm:spPr/>
    </dgm:pt>
    <dgm:pt modelId="{CEF61199-06DE-4276-B8FC-D8197637F101}" type="pres">
      <dgm:prSet presAssocID="{EA03D788-D3BF-4D35-8D0F-A264ADF151C9}" presName="textNode" presStyleLbl="node1" presStyleIdx="0" presStyleCnt="3">
        <dgm:presLayoutVars>
          <dgm:bulletEnabled val="1"/>
        </dgm:presLayoutVars>
      </dgm:prSet>
      <dgm:spPr/>
    </dgm:pt>
    <dgm:pt modelId="{BBEBD483-13CF-4579-BAFE-85EFED06BB67}" type="pres">
      <dgm:prSet presAssocID="{699A63C1-9144-4CB8-A617-E6885E1DD5E3}" presName="sibTrans" presStyleCnt="0"/>
      <dgm:spPr/>
    </dgm:pt>
    <dgm:pt modelId="{E179BDCB-02DC-4F64-B463-32430B04CAB7}" type="pres">
      <dgm:prSet presAssocID="{6B34DA33-D41C-47ED-AB6B-6E1D2210F0EA}" presName="textNode" presStyleLbl="node1" presStyleIdx="1" presStyleCnt="3" custLinFactNeighborX="-14855" custLinFactNeighborY="449">
        <dgm:presLayoutVars>
          <dgm:bulletEnabled val="1"/>
        </dgm:presLayoutVars>
      </dgm:prSet>
      <dgm:spPr/>
    </dgm:pt>
    <dgm:pt modelId="{CE7B74DD-A81C-4FF3-83F4-49260A181E47}" type="pres">
      <dgm:prSet presAssocID="{B20C8462-EABB-4755-9DB2-8B1B3862DF8D}" presName="sibTrans" presStyleCnt="0"/>
      <dgm:spPr/>
    </dgm:pt>
    <dgm:pt modelId="{C38565E6-17A6-4B81-929E-5BEAC033F41A}" type="pres">
      <dgm:prSet presAssocID="{7C352F36-3496-41DC-A50B-4725AFEED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A6F2341-84F7-4C2B-89F1-66C7EF5434E0}" type="presOf" srcId="{EA03D788-D3BF-4D35-8D0F-A264ADF151C9}" destId="{CEF61199-06DE-4276-B8FC-D8197637F101}" srcOrd="0" destOrd="0" presId="urn:microsoft.com/office/officeart/2005/8/layout/hProcess9"/>
    <dgm:cxn modelId="{A2CDE76A-B06E-4714-9813-583D6184F48C}" type="presOf" srcId="{5B2E3815-B702-4AEF-A572-E4B160AD766B}" destId="{F1A2E785-7735-4348-855E-5484048A7177}" srcOrd="0" destOrd="0" presId="urn:microsoft.com/office/officeart/2005/8/layout/hProcess9"/>
    <dgm:cxn modelId="{14171153-9E60-473D-B1AD-3FE658B4E18D}" type="presOf" srcId="{7C352F36-3496-41DC-A50B-4725AFEED297}" destId="{C38565E6-17A6-4B81-929E-5BEAC033F41A}" srcOrd="0" destOrd="0" presId="urn:microsoft.com/office/officeart/2005/8/layout/hProcess9"/>
    <dgm:cxn modelId="{AB89E075-DFCF-48E6-B60F-5D88D869D638}" srcId="{5B2E3815-B702-4AEF-A572-E4B160AD766B}" destId="{6B34DA33-D41C-47ED-AB6B-6E1D2210F0EA}" srcOrd="1" destOrd="0" parTransId="{B61800DC-D85D-4604-9729-142E0FC33847}" sibTransId="{B20C8462-EABB-4755-9DB2-8B1B3862DF8D}"/>
    <dgm:cxn modelId="{5770D057-7213-4472-B81F-85517A4730F9}" type="presOf" srcId="{6B34DA33-D41C-47ED-AB6B-6E1D2210F0EA}" destId="{E179BDCB-02DC-4F64-B463-32430B04CAB7}" srcOrd="0" destOrd="0" presId="urn:microsoft.com/office/officeart/2005/8/layout/hProcess9"/>
    <dgm:cxn modelId="{982911C6-0AC0-4424-8ABB-6A9A18B94FEF}" srcId="{5B2E3815-B702-4AEF-A572-E4B160AD766B}" destId="{7C352F36-3496-41DC-A50B-4725AFEED297}" srcOrd="2" destOrd="0" parTransId="{7F39419C-F952-4A39-8DE2-25CF3718AA95}" sibTransId="{FC3332A0-7F64-468F-B41A-A74265D82B14}"/>
    <dgm:cxn modelId="{D2DD6EF0-4419-4804-BD38-1511D0730CD2}" srcId="{5B2E3815-B702-4AEF-A572-E4B160AD766B}" destId="{EA03D788-D3BF-4D35-8D0F-A264ADF151C9}" srcOrd="0" destOrd="0" parTransId="{94204323-DA23-4A56-8455-3C98B8337A19}" sibTransId="{699A63C1-9144-4CB8-A617-E6885E1DD5E3}"/>
    <dgm:cxn modelId="{85336A4C-0EF1-4686-B95E-99ED62EDA0DD}" type="presParOf" srcId="{F1A2E785-7735-4348-855E-5484048A7177}" destId="{E03328AC-8EE7-4E70-8CD5-C9F8778EA0DA}" srcOrd="0" destOrd="0" presId="urn:microsoft.com/office/officeart/2005/8/layout/hProcess9"/>
    <dgm:cxn modelId="{9DAB150A-4E1F-4458-8C7E-52DD3133299E}" type="presParOf" srcId="{F1A2E785-7735-4348-855E-5484048A7177}" destId="{7BF4688C-4F0C-417D-A630-AF903EC2C4A0}" srcOrd="1" destOrd="0" presId="urn:microsoft.com/office/officeart/2005/8/layout/hProcess9"/>
    <dgm:cxn modelId="{854938FA-8141-44E3-AD72-3BF9C1541BC6}" type="presParOf" srcId="{7BF4688C-4F0C-417D-A630-AF903EC2C4A0}" destId="{CEF61199-06DE-4276-B8FC-D8197637F101}" srcOrd="0" destOrd="0" presId="urn:microsoft.com/office/officeart/2005/8/layout/hProcess9"/>
    <dgm:cxn modelId="{C65AE98D-11DC-4CAA-9261-2DB45822D036}" type="presParOf" srcId="{7BF4688C-4F0C-417D-A630-AF903EC2C4A0}" destId="{BBEBD483-13CF-4579-BAFE-85EFED06BB67}" srcOrd="1" destOrd="0" presId="urn:microsoft.com/office/officeart/2005/8/layout/hProcess9"/>
    <dgm:cxn modelId="{1EA706CA-7521-4A56-A7C1-1ED7E8F77F38}" type="presParOf" srcId="{7BF4688C-4F0C-417D-A630-AF903EC2C4A0}" destId="{E179BDCB-02DC-4F64-B463-32430B04CAB7}" srcOrd="2" destOrd="0" presId="urn:microsoft.com/office/officeart/2005/8/layout/hProcess9"/>
    <dgm:cxn modelId="{1D0394C0-9E7D-4AB6-974D-2A4B56C1AA82}" type="presParOf" srcId="{7BF4688C-4F0C-417D-A630-AF903EC2C4A0}" destId="{CE7B74DD-A81C-4FF3-83F4-49260A181E47}" srcOrd="3" destOrd="0" presId="urn:microsoft.com/office/officeart/2005/8/layout/hProcess9"/>
    <dgm:cxn modelId="{1DA2125B-2D33-4EEF-AE95-F8448065C8BC}" type="presParOf" srcId="{7BF4688C-4F0C-417D-A630-AF903EC2C4A0}" destId="{C38565E6-17A6-4B81-929E-5BEAC033F41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328AC-8EE7-4E70-8CD5-C9F8778EA0DA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61199-06DE-4276-B8FC-D8197637F101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  <a:endParaRPr lang="en-IN" sz="2400" kern="1200" dirty="0"/>
        </a:p>
      </dsp:txBody>
      <dsp:txXfrm>
        <a:off x="114538" y="1731407"/>
        <a:ext cx="2404586" cy="1955852"/>
      </dsp:txXfrm>
    </dsp:sp>
    <dsp:sp modelId="{E179BDCB-02DC-4F64-B463-32430B04CAB7}">
      <dsp:nvSpPr>
        <dsp:cNvPr id="0" name=""/>
        <dsp:cNvSpPr/>
      </dsp:nvSpPr>
      <dsp:spPr>
        <a:xfrm>
          <a:off x="2736444" y="1635332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Visualization using Tableau</a:t>
          </a:r>
        </a:p>
      </dsp:txBody>
      <dsp:txXfrm>
        <a:off x="2842251" y="1741139"/>
        <a:ext cx="2404586" cy="1955852"/>
      </dsp:txXfrm>
    </dsp:sp>
    <dsp:sp modelId="{C38565E6-17A6-4B81-929E-5BEAC033F41A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  <a:endParaRPr lang="en-IN" sz="2400" kern="1200" dirty="0"/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634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5862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51024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010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42291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4284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3675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0410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7392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64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0499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9934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821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7265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050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418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82A2-17A4-4E22-9D5A-887DE09F81A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D02AEA-E9D0-4E93-87A7-49DA2BE1C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1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CEC4-68BF-B7EB-F4F0-34B14ABFE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422" y="729332"/>
            <a:ext cx="9144000" cy="987174"/>
          </a:xfrm>
        </p:spPr>
        <p:txBody>
          <a:bodyPr/>
          <a:lstStyle/>
          <a:p>
            <a:r>
              <a:rPr lang="en-US" b="1" dirty="0"/>
              <a:t>Bank Loan Rate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E811-07A6-BB3E-DE20-5A0FF0603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By – Neeraj Bapat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236395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F2D9-C602-A196-270A-9D0E8FC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C2C0-EAC5-1C4B-2586-F253A9AA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People rejected for reducing of defaulters -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Cibil</a:t>
            </a:r>
            <a:r>
              <a:rPr lang="en-US" sz="2000" b="1" dirty="0"/>
              <a:t> Score &lt;</a:t>
            </a:r>
            <a:r>
              <a:rPr lang="en-US" sz="2000" dirty="0"/>
              <a:t> </a:t>
            </a:r>
            <a:r>
              <a:rPr lang="en-US" sz="2000" b="1" dirty="0"/>
              <a:t>600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Previous Loan Taken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Debt to Income Ratio &lt; 10 %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Tenure very small </a:t>
            </a:r>
          </a:p>
          <a:p>
            <a:r>
              <a:rPr lang="en-US" sz="2000" dirty="0"/>
              <a:t>Loan Rejection chances – </a:t>
            </a:r>
            <a:r>
              <a:rPr lang="en-US" sz="2000" b="1" dirty="0"/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100580793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F13CB-F8CA-F8D0-D245-D05FA7FD8E33}"/>
              </a:ext>
            </a:extLst>
          </p:cNvPr>
          <p:cNvSpPr txBox="1"/>
          <p:nvPr/>
        </p:nvSpPr>
        <p:spPr>
          <a:xfrm>
            <a:off x="3813243" y="2461099"/>
            <a:ext cx="494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AC803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68271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B6FA-85AF-B587-30FF-D442432F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4655"/>
            <a:ext cx="8911687" cy="796128"/>
          </a:xfrm>
        </p:spPr>
        <p:txBody>
          <a:bodyPr/>
          <a:lstStyle/>
          <a:p>
            <a:pPr algn="ctr"/>
            <a:r>
              <a:rPr lang="en-US" b="1" dirty="0"/>
              <a:t>Table of Content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FC4C-BF1B-7D8B-9895-BA6B14CF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Advantages of the project</a:t>
            </a:r>
          </a:p>
          <a:p>
            <a:r>
              <a:rPr lang="en-US" sz="2000" dirty="0"/>
              <a:t>Process flow</a:t>
            </a:r>
          </a:p>
          <a:p>
            <a:r>
              <a:rPr lang="en-US" sz="2000" dirty="0"/>
              <a:t>Content of Data</a:t>
            </a:r>
          </a:p>
          <a:p>
            <a:r>
              <a:rPr lang="en-US" sz="2000" dirty="0"/>
              <a:t>Conclusion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6561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B4B82-43DF-F91C-AC5D-F0072335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01" y="1648327"/>
            <a:ext cx="8915399" cy="942473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79FD16-B0BE-9AAC-5E98-1EFF6EC6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0979" y="3704059"/>
            <a:ext cx="8915399" cy="2034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  <a:r>
              <a:rPr lang="en-US" sz="2000" dirty="0"/>
              <a:t> - To determine the rate at which a bank gives loan to applicants.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chose this project for learning about </a:t>
            </a:r>
            <a:r>
              <a:rPr lang="en-IN" sz="2000" b="1" dirty="0"/>
              <a:t>Banking and Finance </a:t>
            </a:r>
            <a:r>
              <a:rPr lang="en-IN" sz="2000" dirty="0"/>
              <a:t>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data was sourced from </a:t>
            </a:r>
            <a:r>
              <a:rPr lang="en-IN" sz="2000" b="1" dirty="0"/>
              <a:t>Kaggle and having 981 rows and 16 columns.</a:t>
            </a:r>
          </a:p>
        </p:txBody>
      </p:sp>
    </p:spTree>
    <p:extLst>
      <p:ext uri="{BB962C8B-B14F-4D97-AF65-F5344CB8AC3E}">
        <p14:creationId xmlns:p14="http://schemas.microsoft.com/office/powerpoint/2010/main" val="11112711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3EFE-6F59-F54D-5B3F-B222012C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85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Advantages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82B2-0681-3159-6BF4-FC226962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765898"/>
            <a:ext cx="8915400" cy="22146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in determining whether the applicant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receiving the loan.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of loan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bank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170419455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097B5F4-D04C-C492-CDAD-0E6A6C84B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9994"/>
              </p:ext>
            </p:extLst>
          </p:nvPr>
        </p:nvGraphicFramePr>
        <p:xfrm>
          <a:off x="2207098" y="12060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22FA45-8CA9-EE06-8D0B-BD323D5A2B66}"/>
              </a:ext>
            </a:extLst>
          </p:cNvPr>
          <p:cNvSpPr txBox="1"/>
          <p:nvPr/>
        </p:nvSpPr>
        <p:spPr>
          <a:xfrm>
            <a:off x="4455268" y="495929"/>
            <a:ext cx="471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26072657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3EBD-1E87-6F22-2811-3464C282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Bank Loan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0628-67C6-0A10-1266-0CD2F0B4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bank loan is lump sum, amount of money lent to a receiver , which they have to repay over a fixed period of time with a interest.</a:t>
            </a:r>
          </a:p>
          <a:p>
            <a:r>
              <a:rPr lang="en-IN" sz="2000" dirty="0"/>
              <a:t>Requirements for a personal loan</a:t>
            </a:r>
          </a:p>
          <a:p>
            <a:r>
              <a:rPr lang="en-IN" sz="2000" dirty="0"/>
              <a:t>Age – Between 18 to 60</a:t>
            </a:r>
          </a:p>
          <a:p>
            <a:r>
              <a:rPr lang="en-IN" sz="2000" dirty="0"/>
              <a:t>Debt to income ratio – The ability for a person tom repay the loan based on their income</a:t>
            </a:r>
          </a:p>
          <a:p>
            <a:r>
              <a:rPr lang="en-IN" sz="2000" dirty="0"/>
              <a:t>Cibil Score – A score given by an organization reflecting their creditworthiness.</a:t>
            </a:r>
          </a:p>
          <a:p>
            <a:r>
              <a:rPr lang="en-IN" sz="2000" dirty="0"/>
              <a:t>Employment stability – The person must have a stable job with income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88529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C797-C97D-6B48-8310-DA111916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124"/>
          </a:xfrm>
        </p:spPr>
        <p:txBody>
          <a:bodyPr/>
          <a:lstStyle/>
          <a:p>
            <a:r>
              <a:rPr lang="en-US" b="1" dirty="0" err="1"/>
              <a:t>Cibil</a:t>
            </a:r>
            <a:r>
              <a:rPr lang="en-US" b="1" dirty="0"/>
              <a:t> Score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54810-2D89-0D9F-3E13-463C5D7F4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04" y="1442936"/>
            <a:ext cx="6655266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8FF44-3261-AB80-BAB1-B99FB2068B8D}"/>
              </a:ext>
            </a:extLst>
          </p:cNvPr>
          <p:cNvSpPr txBox="1"/>
          <p:nvPr/>
        </p:nvSpPr>
        <p:spPr>
          <a:xfrm>
            <a:off x="1857984" y="2593397"/>
            <a:ext cx="29182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Applicants having </a:t>
            </a:r>
            <a:r>
              <a:rPr lang="en-US" sz="2000" dirty="0" err="1"/>
              <a:t>Cibil</a:t>
            </a:r>
            <a:r>
              <a:rPr lang="en-US" sz="2000" dirty="0"/>
              <a:t> Score of 600 and higher are preferred for loan sanctioning.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0981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DD79-DE2E-C401-5A87-DBC1E641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Customer Bandwidth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586DD-CDBD-2AA4-7299-4CF96F9E4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367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20" y="1656944"/>
            <a:ext cx="412307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AEA98-5F30-BE48-C503-5F3CCA919261}"/>
              </a:ext>
            </a:extLst>
          </p:cNvPr>
          <p:cNvSpPr txBox="1"/>
          <p:nvPr/>
        </p:nvSpPr>
        <p:spPr>
          <a:xfrm>
            <a:off x="2516697" y="2136337"/>
            <a:ext cx="493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categorization of applicant based on their previous record.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People paying their dues on time are categorized as good 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 People not paying their dues on time are categorized as bad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People paying their dues inconsistently are categorized as medium customers.</a:t>
            </a:r>
          </a:p>
        </p:txBody>
      </p:sp>
    </p:spTree>
    <p:extLst>
      <p:ext uri="{BB962C8B-B14F-4D97-AF65-F5344CB8AC3E}">
        <p14:creationId xmlns:p14="http://schemas.microsoft.com/office/powerpoint/2010/main" val="16991594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F2D9-C602-A196-270A-9D0E8FC3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C2C0-EAC5-1C4B-2586-F253A9AA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People who are eligible for a bank loan -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Cibil</a:t>
            </a:r>
            <a:r>
              <a:rPr lang="en-US" sz="2000" b="1" dirty="0"/>
              <a:t> Score &gt;</a:t>
            </a:r>
            <a:r>
              <a:rPr lang="en-US" sz="2000" dirty="0"/>
              <a:t> </a:t>
            </a:r>
            <a:r>
              <a:rPr lang="en-US" sz="2000" b="1" dirty="0"/>
              <a:t>600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Taken Previous Loan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Debt to Income Ratio &gt; 10 %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Tenure high</a:t>
            </a:r>
          </a:p>
          <a:p>
            <a:r>
              <a:rPr lang="en-US" sz="2000" dirty="0"/>
              <a:t>Loan Rejection chances – </a:t>
            </a:r>
            <a:r>
              <a:rPr lang="en-US" sz="20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42169704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2310</TotalTime>
  <Words>318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Bank Loan Rate</vt:lpstr>
      <vt:lpstr>Table of Content</vt:lpstr>
      <vt:lpstr>Introduction</vt:lpstr>
      <vt:lpstr>Advantages</vt:lpstr>
      <vt:lpstr>PowerPoint Presentation</vt:lpstr>
      <vt:lpstr>Bank Loan</vt:lpstr>
      <vt:lpstr>Cibil Score</vt:lpstr>
      <vt:lpstr>Customer Bandwidth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Rate</dc:title>
  <dc:creator>Neeraj Bapat</dc:creator>
  <cp:lastModifiedBy>Neeraj Bapat</cp:lastModifiedBy>
  <cp:revision>14</cp:revision>
  <dcterms:created xsi:type="dcterms:W3CDTF">2023-03-28T13:27:39Z</dcterms:created>
  <dcterms:modified xsi:type="dcterms:W3CDTF">2023-03-30T03:58:11Z</dcterms:modified>
</cp:coreProperties>
</file>