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57" r:id="rId2"/>
    <p:sldId id="258" r:id="rId3"/>
    <p:sldId id="259" r:id="rId4"/>
    <p:sldId id="263" r:id="rId5"/>
    <p:sldId id="260" r:id="rId6"/>
    <p:sldId id="275" r:id="rId7"/>
    <p:sldId id="279" r:id="rId8"/>
    <p:sldId id="280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 </a:t>
          </a:r>
          <a:r>
            <a:rPr lang="en-US" sz="2400" b="1" dirty="0"/>
            <a:t>Security </a:t>
          </a:r>
        </a:p>
        <a:p>
          <a:pPr>
            <a:lnSpc>
              <a:spcPct val="100000"/>
            </a:lnSpc>
          </a:pPr>
          <a:r>
            <a:rPr lang="en-US" sz="2400" b="1" dirty="0"/>
            <a:t>(Web Cam)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Video Solutions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Assessment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b="1" i="0" dirty="0"/>
            <a:t>Cross-Institutional Collaboration</a:t>
          </a:r>
          <a:endParaRPr lang="en-US" sz="2400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 custLinFactNeighborX="-6408" custLinFactNeighborY="19532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 custLinFactNeighborX="3630" custLinFactNeighborY="-2295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 custLinFactNeighborX="-525" custLinFactNeighborY="6808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16549" y="893342"/>
          <a:ext cx="834614" cy="834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1819" y="1068611"/>
          <a:ext cx="484076" cy="48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03945" y="1056358"/>
          <a:ext cx="1967305" cy="834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400" b="1" kern="1200" dirty="0"/>
            <a:t>Security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(Web Cam)</a:t>
          </a:r>
        </a:p>
      </dsp:txBody>
      <dsp:txXfrm>
        <a:off x="1003945" y="1056358"/>
        <a:ext cx="1967305" cy="834614"/>
      </dsp:txXfrm>
    </dsp:sp>
    <dsp:sp modelId="{75512A68-FA50-4392-A441-C6EC352FE606}">
      <dsp:nvSpPr>
        <dsp:cNvPr id="0" name=""/>
        <dsp:cNvSpPr/>
      </dsp:nvSpPr>
      <dsp:spPr>
        <a:xfrm>
          <a:off x="3470401" y="874187"/>
          <a:ext cx="834614" cy="834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615373" y="1068611"/>
          <a:ext cx="484076" cy="48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453565" y="893342"/>
          <a:ext cx="1967305" cy="834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Video Solutions</a:t>
          </a:r>
        </a:p>
      </dsp:txBody>
      <dsp:txXfrm>
        <a:off x="4453565" y="893342"/>
        <a:ext cx="1967305" cy="834614"/>
      </dsp:txXfrm>
    </dsp:sp>
    <dsp:sp modelId="{2CA4BD4C-87EF-4944-9E57-97154B3B633C}">
      <dsp:nvSpPr>
        <dsp:cNvPr id="0" name=""/>
        <dsp:cNvSpPr/>
      </dsp:nvSpPr>
      <dsp:spPr>
        <a:xfrm>
          <a:off x="116549" y="2435794"/>
          <a:ext cx="834614" cy="834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1819" y="2611063"/>
          <a:ext cx="484076" cy="48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130010" y="2435794"/>
          <a:ext cx="1967305" cy="834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Assessment</a:t>
          </a:r>
          <a:endParaRPr lang="en-US" sz="2400" kern="1200" dirty="0"/>
        </a:p>
      </dsp:txBody>
      <dsp:txXfrm>
        <a:off x="1130010" y="2435794"/>
        <a:ext cx="1967305" cy="834614"/>
      </dsp:txXfrm>
    </dsp:sp>
    <dsp:sp modelId="{7089FE6B-57E5-4306-8097-E758E000C828}">
      <dsp:nvSpPr>
        <dsp:cNvPr id="0" name=""/>
        <dsp:cNvSpPr/>
      </dsp:nvSpPr>
      <dsp:spPr>
        <a:xfrm>
          <a:off x="3440104" y="2435794"/>
          <a:ext cx="834614" cy="834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615373" y="2611063"/>
          <a:ext cx="484076" cy="48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443236" y="2492614"/>
          <a:ext cx="1967305" cy="834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Cross-Institutional Collaboration</a:t>
          </a:r>
          <a:endParaRPr lang="en-US" sz="2400" kern="1200" dirty="0"/>
        </a:p>
      </dsp:txBody>
      <dsp:txXfrm>
        <a:off x="4443236" y="2492614"/>
        <a:ext cx="1967305" cy="834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B7D33-A858-4657-8538-914DE7428DBF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E7A2-86AC-4818-AF9E-3DB5EF851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9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0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3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5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0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7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19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20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5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2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116FF3-B9C5-4D29-BD34-2E596B49538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1072C-5AC2-43B6-8DBD-80CA818A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08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7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8.jp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0E6A-E58E-6E0E-2766-0DC1ED01646F}"/>
              </a:ext>
            </a:extLst>
          </p:cNvPr>
          <p:cNvSpPr txBox="1"/>
          <p:nvPr/>
        </p:nvSpPr>
        <p:spPr>
          <a:xfrm>
            <a:off x="2784072" y="344364"/>
            <a:ext cx="744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Bhilai</a:t>
            </a:r>
            <a:r>
              <a:rPr lang="en-US" sz="3600" dirty="0">
                <a:latin typeface="Bahnschrift SemiBold" panose="020B0502040204020203" pitchFamily="34" charset="0"/>
              </a:rPr>
              <a:t> Institute of Technology, </a:t>
            </a:r>
            <a:r>
              <a:rPr lang="en-US" sz="3600" dirty="0" err="1">
                <a:latin typeface="Bahnschrift SemiBold" panose="020B0502040204020203" pitchFamily="34" charset="0"/>
              </a:rPr>
              <a:t>Durg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21192-53CF-6AD7-1B50-797CEF66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0" y="449097"/>
            <a:ext cx="477752" cy="43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1D8FE-8662-9F40-B91D-35F332037742}"/>
              </a:ext>
            </a:extLst>
          </p:cNvPr>
          <p:cNvSpPr txBox="1"/>
          <p:nvPr/>
        </p:nvSpPr>
        <p:spPr>
          <a:xfrm>
            <a:off x="4846320" y="1650180"/>
            <a:ext cx="249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Exam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16674-6016-C0BA-542A-6F0C56ED1D2D}"/>
              </a:ext>
            </a:extLst>
          </p:cNvPr>
          <p:cNvSpPr txBox="1"/>
          <p:nvPr/>
        </p:nvSpPr>
        <p:spPr>
          <a:xfrm>
            <a:off x="4574772" y="842470"/>
            <a:ext cx="314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Session:  2023 - 24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96E2B-8279-40B2-6002-B1D440BCF73B}"/>
              </a:ext>
            </a:extLst>
          </p:cNvPr>
          <p:cNvSpPr txBox="1"/>
          <p:nvPr/>
        </p:nvSpPr>
        <p:spPr>
          <a:xfrm>
            <a:off x="1486132" y="4682982"/>
            <a:ext cx="4609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Submitted To: </a:t>
            </a:r>
          </a:p>
          <a:p>
            <a:endParaRPr lang="en-IN" sz="2400" dirty="0"/>
          </a:p>
          <a:p>
            <a:r>
              <a:rPr lang="en-IN" sz="2400" dirty="0"/>
              <a:t>Mrs. Gargi Mishra </a:t>
            </a:r>
          </a:p>
          <a:p>
            <a:r>
              <a:rPr lang="en-IN" sz="2400" dirty="0"/>
              <a:t>Mr. Sunil Nayak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A49DD-696C-3F72-2BE4-626EC79146AE}"/>
              </a:ext>
            </a:extLst>
          </p:cNvPr>
          <p:cNvSpPr txBox="1"/>
          <p:nvPr/>
        </p:nvSpPr>
        <p:spPr>
          <a:xfrm>
            <a:off x="4574772" y="2748251"/>
            <a:ext cx="325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Under the supervision of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39C5D-9ABC-2CDB-4BB5-3A9CE9CB5805}"/>
              </a:ext>
            </a:extLst>
          </p:cNvPr>
          <p:cNvSpPr txBox="1"/>
          <p:nvPr/>
        </p:nvSpPr>
        <p:spPr>
          <a:xfrm>
            <a:off x="4310612" y="3123246"/>
            <a:ext cx="396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Mr. Saurabh Singh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(Dept. of Computer Science)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F10BD-3D4F-81D9-ED69-78C8E81DFB1C}"/>
              </a:ext>
            </a:extLst>
          </p:cNvPr>
          <p:cNvSpPr txBox="1"/>
          <p:nvPr/>
        </p:nvSpPr>
        <p:spPr>
          <a:xfrm>
            <a:off x="8400934" y="4682982"/>
            <a:ext cx="4609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Submitted By: </a:t>
            </a:r>
          </a:p>
          <a:p>
            <a:endParaRPr lang="en-IN" sz="2400" dirty="0"/>
          </a:p>
          <a:p>
            <a:pPr marL="457200" indent="-457200">
              <a:buAutoNum type="arabicPeriod"/>
            </a:pPr>
            <a:r>
              <a:rPr lang="en-IN" sz="2400" dirty="0" err="1"/>
              <a:t>Miheer</a:t>
            </a:r>
            <a:r>
              <a:rPr lang="en-IN" sz="2400" dirty="0"/>
              <a:t> Gokhale </a:t>
            </a:r>
          </a:p>
          <a:p>
            <a:pPr marL="457200" indent="-457200">
              <a:buAutoNum type="arabicPeriod"/>
            </a:pPr>
            <a:r>
              <a:rPr lang="en-IN" sz="2400" dirty="0"/>
              <a:t>Neeraj Kumar</a:t>
            </a:r>
          </a:p>
        </p:txBody>
      </p:sp>
    </p:spTree>
    <p:extLst>
      <p:ext uri="{BB962C8B-B14F-4D97-AF65-F5344CB8AC3E}">
        <p14:creationId xmlns:p14="http://schemas.microsoft.com/office/powerpoint/2010/main" val="41964017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15" y="809573"/>
            <a:ext cx="7557155" cy="2619427"/>
          </a:xfrm>
        </p:spPr>
        <p:txBody>
          <a:bodyPr>
            <a:normAutofit/>
          </a:bodyPr>
          <a:lstStyle/>
          <a:p>
            <a:r>
              <a:rPr lang="en-US" sz="6000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94465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6A6E8-87B9-2407-83EB-4FD0C5F97FBB}"/>
              </a:ext>
            </a:extLst>
          </p:cNvPr>
          <p:cNvSpPr txBox="1"/>
          <p:nvPr/>
        </p:nvSpPr>
        <p:spPr>
          <a:xfrm>
            <a:off x="3554780" y="414023"/>
            <a:ext cx="6790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IN" sz="4400" b="1" u="sng" dirty="0">
                <a:latin typeface="+mj-lt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01342-BF1A-3AC9-8102-5832D1BC48E3}"/>
              </a:ext>
            </a:extLst>
          </p:cNvPr>
          <p:cNvSpPr txBox="1"/>
          <p:nvPr/>
        </p:nvSpPr>
        <p:spPr>
          <a:xfrm>
            <a:off x="1150775" y="2447898"/>
            <a:ext cx="10058400" cy="196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Exam Portal is a web-based application designed to facilitate the management and conduct of exams in an efficient and user-friendly manner.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253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E1D90-107A-C0F6-E91C-FFE6888C33A7}"/>
              </a:ext>
            </a:extLst>
          </p:cNvPr>
          <p:cNvSpPr txBox="1"/>
          <p:nvPr/>
        </p:nvSpPr>
        <p:spPr>
          <a:xfrm>
            <a:off x="2276854" y="518049"/>
            <a:ext cx="7276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300" lvl="4" indent="-571500">
              <a:buFont typeface="Wingdings" panose="05000000000000000000" pitchFamily="2" charset="2"/>
              <a:buChar char="v"/>
            </a:pPr>
            <a:r>
              <a:rPr lang="en-IN" sz="4400" b="1" u="sng" dirty="0">
                <a:latin typeface="+mj-lt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CD58-D875-BA90-71CB-FB8208124783}"/>
              </a:ext>
            </a:extLst>
          </p:cNvPr>
          <p:cNvSpPr txBox="1"/>
          <p:nvPr/>
        </p:nvSpPr>
        <p:spPr>
          <a:xfrm>
            <a:off x="3104716" y="1743984"/>
            <a:ext cx="90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 reliable, secure, and user-friendly exam portal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990E-C5FF-ADB5-5AA5-72B835B36E5D}"/>
              </a:ext>
            </a:extLst>
          </p:cNvPr>
          <p:cNvSpPr txBox="1"/>
          <p:nvPr/>
        </p:nvSpPr>
        <p:spPr>
          <a:xfrm>
            <a:off x="858416" y="2939143"/>
            <a:ext cx="106182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Features:-</a:t>
            </a:r>
            <a:endParaRPr lang="en-IN" sz="2000" b="1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These portals streamline the entire examination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O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ffering numerous benefits such as increased efficiency, reduced paperwork.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Provide flexibility for both administrators and examinees.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7165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F1490-D5E8-7530-C3E1-118B2385F6F9}"/>
              </a:ext>
            </a:extLst>
          </p:cNvPr>
          <p:cNvSpPr txBox="1"/>
          <p:nvPr/>
        </p:nvSpPr>
        <p:spPr>
          <a:xfrm>
            <a:off x="3118641" y="398272"/>
            <a:ext cx="7127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1" u="sng" dirty="0">
                <a:latin typeface="+mj-lt"/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F4679-AD5F-19B7-1F5C-6928FB74C687}"/>
              </a:ext>
            </a:extLst>
          </p:cNvPr>
          <p:cNvSpPr txBox="1"/>
          <p:nvPr/>
        </p:nvSpPr>
        <p:spPr>
          <a:xfrm>
            <a:off x="297425" y="2001080"/>
            <a:ext cx="2173632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63AB1-2F37-B622-4525-B6D4276B1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5580" y="4899279"/>
            <a:ext cx="2283886" cy="2283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D7077-F2BD-C4C6-0D9F-95F2610F4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0" y="3676182"/>
            <a:ext cx="3124543" cy="1562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92DE1-D99B-2472-0270-933CD1B6D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02" y="3718342"/>
            <a:ext cx="1319279" cy="1319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BC838-FD87-C1F4-5DE2-716F24410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78" y="1944446"/>
            <a:ext cx="816651" cy="11518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DD29E5-691F-7268-4265-18A0DAD34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66" y="1906837"/>
            <a:ext cx="1189470" cy="11894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E6A091-956C-2104-545D-6C763083D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83" y="3763326"/>
            <a:ext cx="3124544" cy="14751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4E02D1-BB9B-AEF9-69D3-733A92D48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12" y="1944446"/>
            <a:ext cx="1237571" cy="1237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AA2F3F-C446-1C0F-2BC8-9DFBE4FE6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89" y="1844110"/>
            <a:ext cx="2378388" cy="15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8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6CEDE-C05C-0D2E-2F6E-CDD3AA2E8860}"/>
              </a:ext>
            </a:extLst>
          </p:cNvPr>
          <p:cNvSpPr txBox="1"/>
          <p:nvPr/>
        </p:nvSpPr>
        <p:spPr>
          <a:xfrm>
            <a:off x="3751294" y="353099"/>
            <a:ext cx="468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1" u="sng" dirty="0">
                <a:latin typeface="+mj-lt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2FC57-0229-4603-7402-E49D4C5D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6" y="1640095"/>
            <a:ext cx="9067434" cy="48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370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259" y="242663"/>
            <a:ext cx="6143423" cy="14562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u="sng" dirty="0"/>
              <a:t>Working</a:t>
            </a:r>
            <a:endParaRPr lang="ru-RU" sz="4400" b="1" u="sng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FE9C9-8150-7198-1D98-CE9A551A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728" y="1768922"/>
            <a:ext cx="6923805" cy="2392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 </a:t>
            </a:r>
            <a:r>
              <a:rPr lang="en-IN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http://localhost:4200/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314435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359" y="375308"/>
            <a:ext cx="5152164" cy="39822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u="sng" dirty="0"/>
              <a:t>Login procedure</a:t>
            </a:r>
            <a:endParaRPr lang="ru-RU" sz="4400" b="1" u="sng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Plain Text to Hash using password encoders">
            <a:extLst>
              <a:ext uri="{FF2B5EF4-FFF2-40B4-BE49-F238E27FC236}">
                <a16:creationId xmlns:a16="http://schemas.microsoft.com/office/drawing/2014/main" id="{60C0B852-E5DD-2A91-3B07-39D52AFF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80" y="2496272"/>
            <a:ext cx="6538958" cy="8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h to plaintext is hard.">
            <a:extLst>
              <a:ext uri="{FF2B5EF4-FFF2-40B4-BE49-F238E27FC236}">
                <a16:creationId xmlns:a16="http://schemas.microsoft.com/office/drawing/2014/main" id="{5355D001-A263-5E46-3E11-11E80A4C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92" y="4207973"/>
            <a:ext cx="8299853" cy="8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6541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359" y="375308"/>
            <a:ext cx="5152164" cy="39822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u="sng" dirty="0"/>
              <a:t>Login procedure</a:t>
            </a:r>
            <a:endParaRPr lang="ru-RU" sz="4400" b="1" u="sng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6" descr="Spring Boot Security Configuration, practically explained – Part4: Custom  Authentication Provider for password verification via a stored procedure -  Panos Zafiropoulos - DevXperiences">
            <a:extLst>
              <a:ext uri="{FF2B5EF4-FFF2-40B4-BE49-F238E27FC236}">
                <a16:creationId xmlns:a16="http://schemas.microsoft.com/office/drawing/2014/main" id="{4B28B939-215D-302C-301F-BD930F39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11" y="1343538"/>
            <a:ext cx="8464959" cy="26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C4C975-FD80-EAD9-9FF0-45CDC8D1CC53}"/>
              </a:ext>
            </a:extLst>
          </p:cNvPr>
          <p:cNvSpPr txBox="1"/>
          <p:nvPr/>
        </p:nvSpPr>
        <p:spPr>
          <a:xfrm>
            <a:off x="1711920" y="4642643"/>
            <a:ext cx="8894577" cy="95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Eg.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  	Select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8FF2">
                    <a:lumMod val="40000"/>
                    <a:lumOff val="60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password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from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user_table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	 								where name = “neeraj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kumar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”;</a:t>
            </a:r>
            <a:endParaRPr lang="en-IN" sz="2000" dirty="0">
              <a:solidFill>
                <a:schemeClr val="accent2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1E5A2-4FEE-213F-B81C-9E150E140A16}"/>
              </a:ext>
            </a:extLst>
          </p:cNvPr>
          <p:cNvSpPr/>
          <p:nvPr/>
        </p:nvSpPr>
        <p:spPr>
          <a:xfrm>
            <a:off x="1541157" y="4542492"/>
            <a:ext cx="8603044" cy="1188792"/>
          </a:xfrm>
          <a:prstGeom prst="roundRect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4245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335" y="240962"/>
            <a:ext cx="6143423" cy="14562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u="sng" dirty="0">
                <a:latin typeface="Calibri Light (Headings)"/>
              </a:rPr>
              <a:t>Future Scope</a:t>
            </a:r>
            <a:endParaRPr lang="ru-RU" sz="4400" b="1" u="sng" dirty="0">
              <a:latin typeface="Calibri Light (Headings)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1763992"/>
          <a:ext cx="6537421" cy="416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2743363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ture Design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ture Design" id="{BDEB4384-F7C2-4013-B02B-68F0096802E9}" vid="{20772B00-4934-4776-AE01-CD20956C7A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706</TotalTime>
  <Words>185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Calibri Light (Headings)</vt:lpstr>
      <vt:lpstr>Söhne</vt:lpstr>
      <vt:lpstr>Times New Roman</vt:lpstr>
      <vt:lpstr>Wingdings</vt:lpstr>
      <vt:lpstr>Future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</vt:lpstr>
      <vt:lpstr>Login procedure</vt:lpstr>
      <vt:lpstr>Login procedure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Sharma</dc:creator>
  <cp:lastModifiedBy>neeraj gupta</cp:lastModifiedBy>
  <cp:revision>18</cp:revision>
  <dcterms:created xsi:type="dcterms:W3CDTF">2023-10-09T12:24:12Z</dcterms:created>
  <dcterms:modified xsi:type="dcterms:W3CDTF">2024-04-28T15:14:54Z</dcterms:modified>
</cp:coreProperties>
</file>