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57" r:id="rId3"/>
    <p:sldId id="258" r:id="rId4"/>
    <p:sldId id="271" r:id="rId5"/>
    <p:sldId id="259" r:id="rId6"/>
    <p:sldId id="272" r:id="rId7"/>
    <p:sldId id="275" r:id="rId8"/>
    <p:sldId id="273" r:id="rId9"/>
    <p:sldId id="260" r:id="rId10"/>
    <p:sldId id="297" r:id="rId11"/>
    <p:sldId id="288" r:id="rId12"/>
    <p:sldId id="289" r:id="rId13"/>
    <p:sldId id="293" r:id="rId14"/>
    <p:sldId id="294" r:id="rId15"/>
    <p:sldId id="295" r:id="rId16"/>
    <p:sldId id="296" r:id="rId17"/>
    <p:sldId id="26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0" roundtripDataSignature="AMtx7mjsYwwMG9LfPfoWJz5KMt1bL7W+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2832" autoAdjust="0"/>
  </p:normalViewPr>
  <p:slideViewPr>
    <p:cSldViewPr>
      <p:cViewPr varScale="1">
        <p:scale>
          <a:sx n="68" d="100"/>
          <a:sy n="68" d="100"/>
        </p:scale>
        <p:origin x="-804"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132352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4fc2f3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4fc2f3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4fc2f38d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4fc2f38d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4fc2f38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4fc2f38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marL="0" lvl="0" indent="0" algn="ctr" rtl="0">
              <a:spcBef>
                <a:spcPts val="0"/>
              </a:spcBef>
              <a:spcAft>
                <a:spcPts val="0"/>
              </a:spcAft>
              <a:buNone/>
            </a:pPr>
            <a:fld id="{00000000-1234-1234-1234-123412341234}" type="slidenum">
              <a:rPr lang="en-IN" smtClean="0"/>
              <a:pPr marL="0" lvl="0" indent="0" algn="ctr" rtl="0">
                <a:spcBef>
                  <a:spcPts val="0"/>
                </a:spcBef>
                <a:spcAft>
                  <a:spcPts val="0"/>
                </a:spcAft>
                <a:buNone/>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eople.wku.edu/peter.harlan996/tic-tac-toe.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github.com/vatsal003/SnakeGame/blob/master/demo_snake_game.mp4"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vatsal003/SnakeGame/blob/master/usermanual.doc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IN" dirty="0" smtClean="0"/>
              <a:t>Snake Game</a:t>
            </a:r>
            <a:endParaRPr/>
          </a:p>
        </p:txBody>
      </p:sp>
      <p:sp>
        <p:nvSpPr>
          <p:cNvPr id="105" name="Google Shape;105;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258"/>
              <a:buNone/>
            </a:pPr>
            <a:r>
              <a:rPr lang="en-IN" sz="1480" dirty="0"/>
              <a:t>Presenter: </a:t>
            </a:r>
            <a:endParaRPr sz="1480"/>
          </a:p>
          <a:p>
            <a:pPr marL="0" lvl="0" indent="0" algn="l" rtl="0">
              <a:lnSpc>
                <a:spcPct val="90000"/>
              </a:lnSpc>
              <a:spcBef>
                <a:spcPts val="1200"/>
              </a:spcBef>
              <a:spcAft>
                <a:spcPts val="0"/>
              </a:spcAft>
              <a:buSzPts val="1258"/>
              <a:buNone/>
            </a:pPr>
            <a:r>
              <a:rPr lang="en-US" sz="1480" dirty="0" err="1" smtClean="0"/>
              <a:t>Neeraj</a:t>
            </a:r>
            <a:r>
              <a:rPr lang="en-US" sz="1480" dirty="0" smtClean="0"/>
              <a:t> </a:t>
            </a:r>
            <a:r>
              <a:rPr lang="en-US" sz="1480" dirty="0" err="1" smtClean="0"/>
              <a:t>Naik</a:t>
            </a:r>
            <a:r>
              <a:rPr lang="en-US" sz="1480" dirty="0" smtClean="0"/>
              <a:t> 1811027</a:t>
            </a:r>
          </a:p>
          <a:p>
            <a:pPr marL="0" lvl="0" indent="0" algn="l" rtl="0">
              <a:lnSpc>
                <a:spcPct val="90000"/>
              </a:lnSpc>
              <a:spcBef>
                <a:spcPts val="1200"/>
              </a:spcBef>
              <a:spcAft>
                <a:spcPts val="0"/>
              </a:spcAft>
              <a:buSzPts val="1258"/>
              <a:buNone/>
            </a:pPr>
            <a:r>
              <a:rPr lang="en-US" sz="1480" dirty="0" err="1" smtClean="0"/>
              <a:t>Vatsal</a:t>
            </a:r>
            <a:r>
              <a:rPr lang="en-US" sz="1480" dirty="0" smtClean="0"/>
              <a:t> </a:t>
            </a:r>
            <a:r>
              <a:rPr lang="en-US" sz="1480" dirty="0" err="1" smtClean="0"/>
              <a:t>Pathak</a:t>
            </a:r>
            <a:r>
              <a:rPr lang="en-US" sz="1480" dirty="0" smtClean="0"/>
              <a:t> 1811033</a:t>
            </a:r>
            <a:endParaRPr sz="2035"/>
          </a:p>
          <a:p>
            <a:pPr marL="0" lvl="0" indent="0" algn="l" rtl="0">
              <a:lnSpc>
                <a:spcPct val="90000"/>
              </a:lnSpc>
              <a:spcBef>
                <a:spcPts val="1200"/>
              </a:spcBef>
              <a:spcAft>
                <a:spcPts val="0"/>
              </a:spcAft>
              <a:buSzPts val="1730"/>
              <a:buNone/>
            </a:pPr>
            <a:endParaRPr sz="2035"/>
          </a:p>
        </p:txBody>
      </p:sp>
      <p:sp>
        <p:nvSpPr>
          <p:cNvPr id="106" name="Google Shape;106;p1"/>
          <p:cNvSpPr txBox="1"/>
          <p:nvPr/>
        </p:nvSpPr>
        <p:spPr>
          <a:xfrm>
            <a:off x="6424977" y="4006353"/>
            <a:ext cx="4787700" cy="461700"/>
          </a:xfrm>
          <a:prstGeom prst="rect">
            <a:avLst/>
          </a:prstGeom>
          <a:noFill/>
          <a:ln>
            <a:noFill/>
          </a:ln>
        </p:spPr>
        <p:txBody>
          <a:bodyPr spcFirstLastPara="1" wrap="square" lIns="91425" tIns="45700" rIns="91425" bIns="45700" anchor="t" anchorCtr="0">
            <a:spAutoFit/>
          </a:bodyPr>
          <a:lstStyle/>
          <a:p>
            <a:pPr lvl="0"/>
            <a:r>
              <a:rPr lang="en-IN" sz="2400" b="1" i="0" u="none" strike="noStrike" cap="none" dirty="0" smtClean="0">
                <a:solidFill>
                  <a:schemeClr val="dk1"/>
                </a:solidFill>
                <a:latin typeface="Rockwell"/>
                <a:ea typeface="Rockwell"/>
                <a:cs typeface="Rockwell"/>
                <a:sym typeface="Rockwell"/>
              </a:rPr>
              <a:t>-</a:t>
            </a:r>
            <a:r>
              <a:rPr lang="en-IN" sz="2400" b="1" dirty="0" smtClean="0"/>
              <a:t>OSTPL Mini Project</a:t>
            </a:r>
            <a:endParaRPr sz="2400" b="1">
              <a:solidFill>
                <a:schemeClr val="dk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8"/>
          <p:cNvSpPr txBox="1">
            <a:spLocks noGrp="1"/>
          </p:cNvSpPr>
          <p:nvPr>
            <p:ph type="title"/>
          </p:nvPr>
        </p:nvSpPr>
        <p:spPr>
          <a:xfrm>
            <a:off x="635479" y="371205"/>
            <a:ext cx="8860362" cy="1096762"/>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Rockwell"/>
              <a:buNone/>
            </a:pPr>
            <a:r>
              <a:rPr lang="en-IN" dirty="0"/>
              <a:t>DEMO</a:t>
            </a:r>
            <a:endParaRPr/>
          </a:p>
        </p:txBody>
      </p:sp>
      <p:sp>
        <p:nvSpPr>
          <p:cNvPr id="170" name="Google Shape;170;p8"/>
          <p:cNvSpPr txBox="1">
            <a:spLocks noGrp="1"/>
          </p:cNvSpPr>
          <p:nvPr>
            <p:ph type="body" idx="1"/>
          </p:nvPr>
        </p:nvSpPr>
        <p:spPr>
          <a:xfrm>
            <a:off x="5409703" y="1211155"/>
            <a:ext cx="5546482" cy="555833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6205"/>
              <a:buNone/>
            </a:pPr>
            <a:r>
              <a:rPr lang="en-IN" sz="7300" u="sng" dirty="0">
                <a:solidFill>
                  <a:srgbClr val="000000"/>
                </a:solidFill>
                <a:hlinkClick r:id="rId3"/>
              </a:rPr>
              <a:t>    </a:t>
            </a:r>
            <a:endParaRPr sz="7300">
              <a:solidFill>
                <a:srgbClr val="000000"/>
              </a:solidFill>
            </a:endParaRPr>
          </a:p>
          <a:p>
            <a:pPr marL="0" lvl="0" indent="0" algn="ctr" rtl="0">
              <a:lnSpc>
                <a:spcPct val="90000"/>
              </a:lnSpc>
              <a:spcBef>
                <a:spcPts val="1200"/>
              </a:spcBef>
              <a:spcAft>
                <a:spcPts val="0"/>
              </a:spcAft>
              <a:buSzPts val="6205"/>
              <a:buNone/>
            </a:pPr>
            <a:endParaRPr sz="7300" u="sng">
              <a:solidFill>
                <a:srgbClr val="000000"/>
              </a:solidFill>
              <a:hlinkClick r:id="rId3"/>
            </a:endParaRPr>
          </a:p>
          <a:p>
            <a:pPr marL="0" lvl="0" indent="0" algn="ctr" rtl="0">
              <a:lnSpc>
                <a:spcPct val="90000"/>
              </a:lnSpc>
              <a:spcBef>
                <a:spcPts val="1200"/>
              </a:spcBef>
              <a:spcAft>
                <a:spcPts val="0"/>
              </a:spcAft>
              <a:buSzPts val="6205"/>
              <a:buNone/>
            </a:pPr>
            <a:endParaRPr sz="7300" u="sng">
              <a:solidFill>
                <a:srgbClr val="000000"/>
              </a:solidFill>
              <a:hlinkClick r:id="rId3"/>
            </a:endParaRPr>
          </a:p>
          <a:p>
            <a:pPr marL="0" lvl="0" indent="0" algn="ctr" rtl="0">
              <a:lnSpc>
                <a:spcPct val="90000"/>
              </a:lnSpc>
              <a:spcBef>
                <a:spcPts val="1200"/>
              </a:spcBef>
              <a:spcAft>
                <a:spcPts val="0"/>
              </a:spcAft>
              <a:buSzPts val="6205"/>
              <a:buNone/>
            </a:pPr>
            <a:endParaRPr sz="7300" u="sng">
              <a:solidFill>
                <a:srgbClr val="000000"/>
              </a:solidFill>
              <a:hlinkClick r:id="rId3"/>
            </a:endParaRPr>
          </a:p>
          <a:p>
            <a:pPr marL="0" lvl="0" indent="0" algn="ctr" rtl="0">
              <a:lnSpc>
                <a:spcPct val="90000"/>
              </a:lnSpc>
              <a:spcBef>
                <a:spcPts val="1200"/>
              </a:spcBef>
              <a:spcAft>
                <a:spcPts val="0"/>
              </a:spcAft>
              <a:buSzPts val="6205"/>
              <a:buNone/>
            </a:pPr>
            <a:endParaRPr sz="7300" u="sng">
              <a:solidFill>
                <a:srgbClr val="000000"/>
              </a:solidFill>
              <a:hlinkClick r:id="rId3"/>
            </a:endParaRPr>
          </a:p>
          <a:p>
            <a:pPr marL="0" lvl="0" indent="0" algn="ctr" rtl="0">
              <a:lnSpc>
                <a:spcPct val="90000"/>
              </a:lnSpc>
              <a:spcBef>
                <a:spcPts val="1200"/>
              </a:spcBef>
              <a:spcAft>
                <a:spcPts val="0"/>
              </a:spcAft>
              <a:buSzPts val="680"/>
              <a:buNone/>
            </a:pPr>
            <a:r>
              <a:rPr lang="en-IN" sz="800" u="sng" dirty="0">
                <a:solidFill>
                  <a:srgbClr val="000000"/>
                </a:solidFill>
                <a:hlinkClick r:id="rId3"/>
              </a:rPr>
              <a:t>http://people.wku.edu/peter.harlan996/tic-tac-toe.html</a:t>
            </a:r>
            <a:endParaRPr sz="800">
              <a:solidFill>
                <a:srgbClr val="000000"/>
              </a:solidFill>
            </a:endParaRPr>
          </a:p>
        </p:txBody>
      </p:sp>
      <p:sp>
        <p:nvSpPr>
          <p:cNvPr id="9" name="Google Shape;130;g84fc2f38d1_0_19"/>
          <p:cNvSpPr txBox="1">
            <a:spLocks/>
          </p:cNvSpPr>
          <p:nvPr/>
        </p:nvSpPr>
        <p:spPr>
          <a:xfrm>
            <a:off x="990600" y="4800600"/>
            <a:ext cx="10148400" cy="1338396"/>
          </a:xfrm>
          <a:prstGeom prst="rect">
            <a:avLst/>
          </a:prstGeom>
        </p:spPr>
        <p:txBody>
          <a:bodyPr spcFirstLastPara="1" vert="horz" wrap="square" lIns="91425" tIns="45700" rIns="91425" bIns="45700" anchor="t" anchorCtr="0">
            <a:noAutofit/>
          </a:bodyPr>
          <a:lstStyle/>
          <a:p>
            <a:pPr marL="0" marR="0" lvl="0" indent="0" algn="l" defTabSz="914400" rtl="0" eaLnBrk="1" fontAlgn="auto" latinLnBrk="0" hangingPunct="1">
              <a:lnSpc>
                <a:spcPct val="100000"/>
              </a:lnSpc>
              <a:spcBef>
                <a:spcPts val="1200"/>
              </a:spcBef>
              <a:spcAft>
                <a:spcPts val="0"/>
              </a:spcAft>
              <a:buClr>
                <a:schemeClr val="tx1">
                  <a:shade val="95000"/>
                </a:schemeClr>
              </a:buClr>
              <a:buSzPct val="65000"/>
              <a:buFont typeface="Wingdings 2"/>
              <a:buNone/>
              <a:tabLst/>
              <a:defRPr/>
            </a:pPr>
            <a:endParaRPr kumimoji="0" lang="en-IN" sz="3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990600" y="2286000"/>
            <a:ext cx="8534400" cy="369332"/>
          </a:xfrm>
          <a:prstGeom prst="rect">
            <a:avLst/>
          </a:prstGeom>
        </p:spPr>
        <p:txBody>
          <a:bodyPr wrap="square">
            <a:spAutoFit/>
          </a:bodyPr>
          <a:lstStyle/>
          <a:p>
            <a:r>
              <a:rPr lang="en-US" sz="1800" dirty="0" smtClean="0">
                <a:hlinkClick r:id="rId4"/>
              </a:rPr>
              <a:t>https://github.com/vatsal003/SnakeGame/blob/master/demo_snake_game.mp4</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304800"/>
            <a:ext cx="7620000" cy="914400"/>
          </a:xfrm>
        </p:spPr>
        <p:txBody>
          <a:bodyPr/>
          <a:lstStyle/>
          <a:p>
            <a:pPr lvl="0"/>
            <a:r>
              <a:rPr lang="en-IN" dirty="0" smtClean="0"/>
              <a:t>The game starts by clicking on the “Start Game” button on the screen.</a:t>
            </a:r>
            <a:endParaRPr lang="en-US" dirty="0" smtClean="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505200" y="1143000"/>
            <a:ext cx="4791075" cy="5095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304800"/>
            <a:ext cx="7620000" cy="914400"/>
          </a:xfrm>
        </p:spPr>
        <p:txBody>
          <a:bodyPr>
            <a:normAutofit lnSpcReduction="10000"/>
          </a:bodyPr>
          <a:lstStyle/>
          <a:p>
            <a:pPr lvl="0"/>
            <a:r>
              <a:rPr lang="en-IN" dirty="0" smtClean="0"/>
              <a:t>The snake can be controlled by the arrow keys. Depending on where you point them, the snake will go towards that direction.</a:t>
            </a:r>
            <a:endParaRPr lang="en-US" dirty="0" smtClean="0"/>
          </a:p>
          <a:p>
            <a:r>
              <a:rPr lang="en-IN" dirty="0" smtClean="0"/>
              <a:t>The snake has to eat the food that appears on screen , which will increment the snake’s length and the user’s score.</a:t>
            </a:r>
            <a:endParaRPr lang="en-US" dirty="0" smtClean="0"/>
          </a:p>
          <a:p>
            <a:endParaRPr lang="en-US" dirty="0"/>
          </a:p>
        </p:txBody>
      </p:sp>
      <p:pic>
        <p:nvPicPr>
          <p:cNvPr id="6" name="Picture 5" descr="C:\Users\MAHADEVI OCTROI\Downloads\Captu1re.JPG"/>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47800"/>
            <a:ext cx="4772025" cy="5067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304800"/>
            <a:ext cx="7620000" cy="914400"/>
          </a:xfrm>
        </p:spPr>
        <p:txBody>
          <a:bodyPr>
            <a:normAutofit/>
          </a:bodyPr>
          <a:lstStyle/>
          <a:p>
            <a:pPr lvl="0"/>
            <a:r>
              <a:rPr lang="en-IN" dirty="0" smtClean="0"/>
              <a:t>The speed of the snake is set to be initially 10 but as the game goes on for every increase of 5points the speed gets incremented by “1”.</a:t>
            </a:r>
            <a:endParaRPr lang="en-US" dirty="0" smtClean="0"/>
          </a:p>
          <a:p>
            <a:endParaRPr lang="en-US" dirty="0"/>
          </a:p>
        </p:txBody>
      </p:sp>
      <p:pic>
        <p:nvPicPr>
          <p:cNvPr id="5" name="Picture 4" descr="C:\Users\MAHADEVI OCTROI\Downloads\Captu11re.JPG"/>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219200"/>
            <a:ext cx="5715000" cy="518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304800"/>
            <a:ext cx="7620000" cy="914400"/>
          </a:xfrm>
        </p:spPr>
        <p:txBody>
          <a:bodyPr>
            <a:normAutofit/>
          </a:bodyPr>
          <a:lstStyle/>
          <a:p>
            <a:pPr lvl="0"/>
            <a:r>
              <a:rPr lang="en-IN" dirty="0" smtClean="0"/>
              <a:t>The game will come to an end if either the snake hits the wall or it hits itself.</a:t>
            </a:r>
            <a:endParaRPr lang="en-US" dirty="0" smtClean="0"/>
          </a:p>
          <a:p>
            <a:endParaRPr lang="en-US" dirty="0"/>
          </a:p>
        </p:txBody>
      </p:sp>
      <p:pic>
        <p:nvPicPr>
          <p:cNvPr id="3" name="Picture 2" descr="C:\Users\Administrator\Desktop\Snake Game\screen captures\e.jpg"/>
          <p:cNvPicPr/>
          <p:nvPr/>
        </p:nvPicPr>
        <p:blipFill>
          <a:blip r:embed="rId2"/>
          <a:srcRect/>
          <a:stretch>
            <a:fillRect/>
          </a:stretch>
        </p:blipFill>
        <p:spPr bwMode="auto">
          <a:xfrm>
            <a:off x="3200400" y="1143000"/>
            <a:ext cx="5638800" cy="5181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304800"/>
            <a:ext cx="7620000" cy="914400"/>
          </a:xfrm>
        </p:spPr>
        <p:txBody>
          <a:bodyPr>
            <a:normAutofit/>
          </a:bodyPr>
          <a:lstStyle/>
          <a:p>
            <a:pPr lvl="0"/>
            <a:r>
              <a:rPr lang="en-IN" dirty="0" smtClean="0"/>
              <a:t>Once the game ends you’ll get a screen with your current score and the high score of that game session. Your high-score will be UPDATED if your current</a:t>
            </a:r>
            <a:endParaRPr lang="en-US" dirty="0" smtClean="0"/>
          </a:p>
          <a:p>
            <a:r>
              <a:rPr lang="en-IN" dirty="0" smtClean="0"/>
              <a:t> score greater than your previous high-score. You will get two options either to restart or to end the game.</a:t>
            </a:r>
            <a:endParaRPr lang="en-US" dirty="0" smtClean="0"/>
          </a:p>
          <a:p>
            <a:endParaRPr lang="en-US" dirty="0"/>
          </a:p>
        </p:txBody>
      </p:sp>
      <p:pic>
        <p:nvPicPr>
          <p:cNvPr id="5" name="Picture 4" descr="C:\Users\MAHADEVI OCTROI\Downloads\Captu222re.JPG"/>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447800"/>
            <a:ext cx="5334000" cy="525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304800"/>
            <a:ext cx="7620000" cy="914400"/>
          </a:xfrm>
        </p:spPr>
        <p:txBody>
          <a:bodyPr>
            <a:normAutofit/>
          </a:bodyPr>
          <a:lstStyle/>
          <a:p>
            <a:pPr lvl="0"/>
            <a:r>
              <a:rPr lang="en-IN" dirty="0" smtClean="0"/>
              <a:t>Once you decide to end the game you can click on quit option.</a:t>
            </a:r>
            <a:endParaRPr lang="en-US" dirty="0" smtClean="0"/>
          </a:p>
          <a:p>
            <a:endParaRPr lang="en-US" dirty="0"/>
          </a:p>
        </p:txBody>
      </p:sp>
      <p:pic>
        <p:nvPicPr>
          <p:cNvPr id="3" name="Picture 2" descr="C:\Users\MAHADEVI OCTROI\Downloads\Capt1e.JPG"/>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90600"/>
            <a:ext cx="5581650" cy="543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IN" dirty="0" smtClean="0"/>
              <a:t>TOOLS </a:t>
            </a:r>
            <a:r>
              <a:rPr lang="en-IN" dirty="0"/>
              <a:t>USED</a:t>
            </a:r>
            <a:endParaRPr/>
          </a:p>
        </p:txBody>
      </p:sp>
      <p:sp>
        <p:nvSpPr>
          <p:cNvPr id="136" name="Google Shape;136;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182880" indent="-74929">
              <a:lnSpc>
                <a:spcPct val="90000"/>
              </a:lnSpc>
              <a:spcBef>
                <a:spcPts val="1200"/>
              </a:spcBef>
              <a:buSzPts val="1700"/>
            </a:pPr>
            <a:r>
              <a:rPr lang="en-US" dirty="0" err="1" smtClean="0"/>
              <a:t>Pycharm</a:t>
            </a:r>
            <a:r>
              <a:rPr lang="en-US" dirty="0" smtClean="0"/>
              <a:t> IDE</a:t>
            </a:r>
          </a:p>
          <a:p>
            <a:pPr marL="182880" indent="-74929">
              <a:lnSpc>
                <a:spcPct val="90000"/>
              </a:lnSpc>
              <a:spcBef>
                <a:spcPts val="1200"/>
              </a:spcBef>
              <a:buSzPts val="1700"/>
            </a:pPr>
            <a:r>
              <a:rPr lang="en-US" dirty="0" smtClean="0"/>
              <a:t>Paint for images</a:t>
            </a:r>
          </a:p>
          <a:p>
            <a:pPr marL="182880" indent="-74929">
              <a:lnSpc>
                <a:spcPct val="90000"/>
              </a:lnSpc>
              <a:spcBef>
                <a:spcPts val="1200"/>
              </a:spcBef>
              <a:buSzPts val="1700"/>
              <a:buNone/>
            </a:pPr>
            <a:endParaRPr lang="en-US" dirty="0" smtClean="0"/>
          </a:p>
          <a:p>
            <a:pPr marL="182880" indent="-74929">
              <a:lnSpc>
                <a:spcPct val="90000"/>
              </a:lnSpc>
              <a:spcBef>
                <a:spcPts val="1200"/>
              </a:spcBef>
              <a:buSzPts val="1700"/>
              <a:buNone/>
            </a:pPr>
            <a:r>
              <a:rPr lang="en-US" dirty="0" smtClean="0"/>
              <a:t>Libraries used:</a:t>
            </a:r>
          </a:p>
          <a:p>
            <a:pPr marL="182880" indent="-74929">
              <a:lnSpc>
                <a:spcPct val="90000"/>
              </a:lnSpc>
              <a:spcBef>
                <a:spcPts val="1200"/>
              </a:spcBef>
              <a:buSzPts val="1700"/>
            </a:pPr>
            <a:r>
              <a:rPr lang="en-US" dirty="0" smtClean="0"/>
              <a:t>Pillow</a:t>
            </a:r>
          </a:p>
          <a:p>
            <a:pPr marL="182880" indent="-74929">
              <a:lnSpc>
                <a:spcPct val="90000"/>
              </a:lnSpc>
              <a:spcBef>
                <a:spcPts val="1200"/>
              </a:spcBef>
              <a:buSzPts val="1700"/>
            </a:pPr>
            <a:r>
              <a:rPr lang="en-US" dirty="0" err="1" smtClean="0"/>
              <a:t>Tkinter</a:t>
            </a:r>
            <a:endParaRPr lang="en-US" dirty="0" smtClean="0"/>
          </a:p>
          <a:p>
            <a:pPr marL="182880" indent="-74929">
              <a:lnSpc>
                <a:spcPct val="90000"/>
              </a:lnSpc>
              <a:spcBef>
                <a:spcPts val="1200"/>
              </a:spcBef>
              <a:buSzPts val="1700"/>
            </a:pPr>
            <a:r>
              <a:rPr lang="en-US" dirty="0" err="1" smtClean="0"/>
              <a:t>functools</a:t>
            </a:r>
            <a:r>
              <a:rPr lang="en-US" dirty="0" smtClean="0"/>
              <a:t> </a:t>
            </a:r>
            <a:br>
              <a:rPr lang="en-US" dirty="0" smtClean="0"/>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1066798" y="417657"/>
            <a:ext cx="10058400" cy="160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IN"/>
              <a:t>OUTLINE</a:t>
            </a:r>
            <a:endParaRPr/>
          </a:p>
        </p:txBody>
      </p:sp>
      <p:sp>
        <p:nvSpPr>
          <p:cNvPr id="112" name="Google Shape;112;p2"/>
          <p:cNvSpPr txBox="1">
            <a:spLocks noGrp="1"/>
          </p:cNvSpPr>
          <p:nvPr>
            <p:ph idx="1"/>
          </p:nvPr>
        </p:nvSpPr>
        <p:spPr>
          <a:xfrm>
            <a:off x="1066798" y="1786558"/>
            <a:ext cx="6678600" cy="4050900"/>
          </a:xfrm>
          <a:prstGeom prst="rect">
            <a:avLst/>
          </a:prstGeom>
          <a:noFill/>
          <a:ln>
            <a:noFill/>
          </a:ln>
        </p:spPr>
        <p:txBody>
          <a:bodyPr spcFirstLastPara="1" wrap="square" lIns="91425" tIns="45700" rIns="91425" bIns="45700" anchor="t" anchorCtr="0">
            <a:normAutofit/>
          </a:bodyPr>
          <a:lstStyle/>
          <a:p>
            <a:pPr marL="182880" lvl="0" indent="-182880">
              <a:lnSpc>
                <a:spcPct val="90000"/>
              </a:lnSpc>
              <a:spcBef>
                <a:spcPts val="0"/>
              </a:spcBef>
              <a:buSzPts val="2380"/>
              <a:buNone/>
            </a:pPr>
            <a:r>
              <a:rPr lang="en-US" dirty="0" smtClean="0"/>
              <a:t>1.Project Description</a:t>
            </a:r>
          </a:p>
          <a:p>
            <a:pPr marL="182880" lvl="0" indent="0">
              <a:lnSpc>
                <a:spcPct val="90000"/>
              </a:lnSpc>
              <a:spcBef>
                <a:spcPts val="0"/>
              </a:spcBef>
              <a:buNone/>
            </a:pPr>
            <a:endParaRPr lang="en-US" sz="900" dirty="0" smtClean="0"/>
          </a:p>
          <a:p>
            <a:pPr marL="182880" lvl="0" indent="-209550">
              <a:lnSpc>
                <a:spcPct val="90000"/>
              </a:lnSpc>
              <a:spcBef>
                <a:spcPts val="0"/>
              </a:spcBef>
              <a:buSzPts val="2800"/>
              <a:buNone/>
            </a:pPr>
            <a:r>
              <a:rPr lang="en-US" dirty="0" smtClean="0"/>
              <a:t>2.Functionalities</a:t>
            </a:r>
          </a:p>
          <a:p>
            <a:pPr marL="182880" lvl="0" indent="0">
              <a:lnSpc>
                <a:spcPct val="90000"/>
              </a:lnSpc>
              <a:spcBef>
                <a:spcPts val="0"/>
              </a:spcBef>
              <a:buNone/>
            </a:pPr>
            <a:endParaRPr lang="en-US" sz="1100" dirty="0" smtClean="0"/>
          </a:p>
          <a:p>
            <a:pPr marL="182880" lvl="0" indent="-209550">
              <a:lnSpc>
                <a:spcPct val="90000"/>
              </a:lnSpc>
              <a:spcBef>
                <a:spcPts val="0"/>
              </a:spcBef>
              <a:buSzPts val="2800"/>
              <a:buNone/>
            </a:pPr>
            <a:r>
              <a:rPr lang="en-US" dirty="0" smtClean="0"/>
              <a:t>3.User Manual Link</a:t>
            </a:r>
            <a:endParaRPr lang="en-US" sz="600" dirty="0" smtClean="0"/>
          </a:p>
          <a:p>
            <a:pPr marL="182880" lvl="0" indent="-182880">
              <a:lnSpc>
                <a:spcPct val="90000"/>
              </a:lnSpc>
              <a:spcBef>
                <a:spcPts val="1200"/>
              </a:spcBef>
              <a:buSzPts val="2380"/>
              <a:buNone/>
            </a:pPr>
            <a:r>
              <a:rPr lang="en-US" dirty="0" smtClean="0"/>
              <a:t>4.Demo</a:t>
            </a:r>
          </a:p>
          <a:p>
            <a:pPr marL="182880" indent="-182880">
              <a:lnSpc>
                <a:spcPct val="90000"/>
              </a:lnSpc>
              <a:spcBef>
                <a:spcPts val="1200"/>
              </a:spcBef>
              <a:buSzPts val="2380"/>
              <a:buNone/>
            </a:pPr>
            <a:r>
              <a:rPr lang="en-US" dirty="0" smtClean="0"/>
              <a:t>5.Tools used</a:t>
            </a:r>
          </a:p>
          <a:p>
            <a:pPr marL="182880" lvl="0" indent="-182880">
              <a:lnSpc>
                <a:spcPct val="90000"/>
              </a:lnSpc>
              <a:spcBef>
                <a:spcPts val="1200"/>
              </a:spcBef>
              <a:buSzPts val="2380"/>
              <a:buNone/>
            </a:pPr>
            <a:endParaRPr lang="en-US" dirty="0" smtClean="0"/>
          </a:p>
          <a:p>
            <a:pPr marL="665480" indent="-514350">
              <a:lnSpc>
                <a:spcPct val="90000"/>
              </a:lnSpc>
              <a:spcBef>
                <a:spcPts val="1200"/>
              </a:spcBef>
              <a:buSzPts val="2380"/>
              <a:buNone/>
            </a:pP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84fc2f38d1_0_2"/>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5400"/>
              <a:buFont typeface="Rockwell"/>
              <a:buNone/>
            </a:pPr>
            <a:r>
              <a:rPr lang="en-IN">
                <a:solidFill>
                  <a:schemeClr val="dk1"/>
                </a:solidFill>
              </a:rPr>
              <a:t>PROJECT DESCRIPTION</a:t>
            </a:r>
            <a:endParaRPr/>
          </a:p>
        </p:txBody>
      </p:sp>
      <p:sp>
        <p:nvSpPr>
          <p:cNvPr id="118" name="Google Shape;118;g84fc2f38d1_0_2"/>
          <p:cNvSpPr txBox="1">
            <a:spLocks noGrp="1"/>
          </p:cNvSpPr>
          <p:nvPr>
            <p:ph idx="1"/>
          </p:nvPr>
        </p:nvSpPr>
        <p:spPr>
          <a:xfrm>
            <a:off x="1066798" y="1907108"/>
            <a:ext cx="10058400" cy="4050900"/>
          </a:xfrm>
          <a:prstGeom prst="rect">
            <a:avLst/>
          </a:prstGeom>
        </p:spPr>
        <p:txBody>
          <a:bodyPr spcFirstLastPara="1" wrap="square" lIns="91425" tIns="45700" rIns="91425" bIns="45700" anchor="t" anchorCtr="0">
            <a:noAutofit/>
          </a:bodyPr>
          <a:lstStyle/>
          <a:p>
            <a:pPr marL="50800" marR="50800" lvl="0" indent="0">
              <a:lnSpc>
                <a:spcPct val="115000"/>
              </a:lnSpc>
              <a:buClr>
                <a:schemeClr val="dk1"/>
              </a:buClr>
              <a:buSzPts val="1100"/>
              <a:buNone/>
            </a:pPr>
            <a:r>
              <a:rPr lang="en-US" dirty="0" smtClean="0"/>
              <a:t>Snake is an older classic video game. It was first created in late 70s. Later it was brought to PCs. The game has been recreated using </a:t>
            </a:r>
            <a:r>
              <a:rPr lang="en-US" dirty="0" err="1" smtClean="0"/>
              <a:t>Tkinter</a:t>
            </a:r>
            <a:r>
              <a:rPr lang="en-US" dirty="0" smtClean="0"/>
              <a:t> GUI in python with exciting changes in the styling part..</a:t>
            </a:r>
          </a:p>
          <a:p>
            <a:pPr marL="50800" marR="50800" lvl="0" indent="0">
              <a:lnSpc>
                <a:spcPct val="115000"/>
              </a:lnSpc>
              <a:buClr>
                <a:schemeClr val="dk1"/>
              </a:buClr>
              <a:buSzPts val="1100"/>
              <a:buNone/>
            </a:pPr>
            <a:endParaRPr/>
          </a:p>
          <a:p>
            <a:pPr marL="50800" marR="50800" lvl="0" indent="0" algn="l" rtl="0">
              <a:lnSpc>
                <a:spcPct val="115000"/>
              </a:lnSpc>
              <a:spcBef>
                <a:spcPts val="1200"/>
              </a:spcBef>
              <a:spcAft>
                <a:spcPts val="0"/>
              </a:spcAft>
              <a:buClr>
                <a:schemeClr val="dk1"/>
              </a:buClr>
              <a:buSzPts val="1100"/>
              <a:buFont typeface="Arial"/>
              <a:buNone/>
            </a:pPr>
            <a:endParaRPr sz="1600">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775960"/>
          </a:xfrm>
        </p:spPr>
        <p:txBody>
          <a:bodyPr>
            <a:normAutofit lnSpcReduction="10000"/>
          </a:bodyPr>
          <a:lstStyle/>
          <a:p>
            <a:pPr>
              <a:buNone/>
            </a:pPr>
            <a:r>
              <a:rPr lang="en-US" dirty="0" smtClean="0"/>
              <a:t>The user controls a snake which continuously moves in the direction its’ head is facing. If the snake runs into one of the outer boundary walls or its’ own body, it will result in fatal injury to the snake and the player will lose the game as a result. An apple will always be spawned on the map, at a randomly generated location. The snake can eat apples by running over them. When the snake eats the apple that is on the map, the snake will grow 1 unit longer and another apple will appear in another randomly generated  location. The goal of the game is to control the snake in such a way that it eats as many  apples as possible (i.e. the snake grows as long as possible) without dying. This gets  harder the larger the snake gets, because there will be less available space for the snake  to move in its’ environment and the speed of the snake is increased, so the game gets very strategic as the snake approaches  longer lengths..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84fc2f38d1_0_9"/>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chemeClr val="dk1"/>
                </a:solidFill>
              </a:rPr>
              <a:t>FUNCTIONALITIES</a:t>
            </a:r>
            <a:endParaRPr/>
          </a:p>
        </p:txBody>
      </p:sp>
      <p:sp>
        <p:nvSpPr>
          <p:cNvPr id="124" name="Google Shape;124;g84fc2f38d1_0_9"/>
          <p:cNvSpPr txBox="1">
            <a:spLocks noGrp="1"/>
          </p:cNvSpPr>
          <p:nvPr>
            <p:ph idx="1"/>
          </p:nvPr>
        </p:nvSpPr>
        <p:spPr>
          <a:prstGeom prst="rect">
            <a:avLst/>
          </a:prstGeom>
        </p:spPr>
        <p:txBody>
          <a:bodyPr spcFirstLastPara="1" wrap="square" lIns="91425" tIns="45700" rIns="91425" bIns="45700" anchor="t" anchorCtr="0">
            <a:noAutofit/>
          </a:bodyPr>
          <a:lstStyle/>
          <a:p>
            <a:pPr marL="0" indent="0"/>
            <a:r>
              <a:rPr lang="en-US" dirty="0" smtClean="0"/>
              <a:t>SCORE</a:t>
            </a:r>
          </a:p>
          <a:p>
            <a:pPr marL="0" indent="0"/>
            <a:r>
              <a:rPr lang="en-US" dirty="0" smtClean="0"/>
              <a:t>SNAKE</a:t>
            </a:r>
          </a:p>
          <a:p>
            <a:pPr marL="0" indent="0"/>
            <a:r>
              <a:rPr lang="en-US" dirty="0" smtClean="0"/>
              <a:t>COLLISION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a:t>
            </a:r>
            <a:endParaRPr lang="en-US" dirty="0"/>
          </a:p>
        </p:txBody>
      </p:sp>
      <p:sp>
        <p:nvSpPr>
          <p:cNvPr id="3" name="Content Placeholder 2"/>
          <p:cNvSpPr>
            <a:spLocks noGrp="1"/>
          </p:cNvSpPr>
          <p:nvPr>
            <p:ph idx="1"/>
          </p:nvPr>
        </p:nvSpPr>
        <p:spPr/>
        <p:txBody>
          <a:bodyPr/>
          <a:lstStyle/>
          <a:p>
            <a:r>
              <a:rPr lang="en-US" dirty="0" smtClean="0"/>
              <a:t>Score is equivalent to the length of the snake, and is tracked using a global variable  throughout the entire duration of the game. Since the starting length of the snake is 3, the score possible for a user to achieve is (total length of snake ) -3 .</a:t>
            </a:r>
          </a:p>
          <a:p>
            <a:r>
              <a:rPr lang="en-US" dirty="0" smtClean="0"/>
              <a:t>High score is maintained for each game session played so that the users can compete with </a:t>
            </a:r>
            <a:r>
              <a:rPr lang="en-US" dirty="0" err="1" smtClean="0"/>
              <a:t>themself</a:t>
            </a:r>
            <a:r>
              <a:rPr lang="en-US" dirty="0" smtClean="0"/>
              <a:t> and try to improve their skills.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Snake</a:t>
            </a:r>
            <a:endParaRPr lang="en-US" dirty="0"/>
          </a:p>
        </p:txBody>
      </p:sp>
      <p:sp>
        <p:nvSpPr>
          <p:cNvPr id="3" name="Content Placeholder 2"/>
          <p:cNvSpPr>
            <a:spLocks noGrp="1"/>
          </p:cNvSpPr>
          <p:nvPr>
            <p:ph idx="1"/>
          </p:nvPr>
        </p:nvSpPr>
        <p:spPr/>
        <p:txBody>
          <a:bodyPr>
            <a:normAutofit/>
          </a:bodyPr>
          <a:lstStyle/>
          <a:p>
            <a:r>
              <a:rPr lang="en-US" dirty="0" smtClean="0"/>
              <a:t>The way the program keeps track of the snake is through an array of ranges. The array is re-dimensioned every time the snake grows. Every time the snake moves in a direction, each index takes the value of the index prior to it. Then the range at index 0 takes on the value of the range of its current location, offset in which ever direction the head is facing.</a:t>
            </a:r>
          </a:p>
          <a:p>
            <a:r>
              <a:rPr lang="en-US" dirty="0" smtClean="0"/>
              <a:t> It is worthy of noting that the entire snake is not painted at once, but rather only the head is painted and the rear is erased during each movement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Collision</a:t>
            </a:r>
            <a:endParaRPr lang="en-US" dirty="0"/>
          </a:p>
        </p:txBody>
      </p:sp>
      <p:sp>
        <p:nvSpPr>
          <p:cNvPr id="3" name="Content Placeholder 2"/>
          <p:cNvSpPr>
            <a:spLocks noGrp="1"/>
          </p:cNvSpPr>
          <p:nvPr>
            <p:ph idx="1"/>
          </p:nvPr>
        </p:nvSpPr>
        <p:spPr/>
        <p:txBody>
          <a:bodyPr>
            <a:normAutofit/>
          </a:bodyPr>
          <a:lstStyle/>
          <a:p>
            <a:r>
              <a:rPr lang="en-US" dirty="0" smtClean="0"/>
              <a:t>The main method that the program determines is whether a collision is occurred or not.</a:t>
            </a:r>
          </a:p>
          <a:p>
            <a:pPr marL="651510" indent="-514350"/>
            <a:r>
              <a:rPr lang="en-US" dirty="0" smtClean="0"/>
              <a:t>There are two types of collisions that are checked for:</a:t>
            </a:r>
            <a:br>
              <a:rPr lang="en-US" dirty="0" smtClean="0"/>
            </a:br>
            <a:r>
              <a:rPr lang="en-US" dirty="0" smtClean="0"/>
              <a:t>If the collision is with food object , the length of the snake and the score of the user is incremented.</a:t>
            </a:r>
          </a:p>
          <a:p>
            <a:pPr marL="651510" indent="-514350">
              <a:buNone/>
            </a:pPr>
            <a:r>
              <a:rPr lang="en-US" dirty="0" smtClean="0"/>
              <a:t>	If the collision is with either the snake body or with the boundary wall, the snake dies and the game is over.</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84fc2f38d1_0_19"/>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a:solidFill>
                  <a:schemeClr val="dk1"/>
                </a:solidFill>
              </a:rPr>
              <a:t>USER MANUAL</a:t>
            </a:r>
            <a:endParaRPr/>
          </a:p>
        </p:txBody>
      </p:sp>
      <p:sp>
        <p:nvSpPr>
          <p:cNvPr id="130" name="Google Shape;130;g84fc2f38d1_0_19"/>
          <p:cNvSpPr txBox="1">
            <a:spLocks noGrp="1"/>
          </p:cNvSpPr>
          <p:nvPr>
            <p:ph idx="1"/>
          </p:nvPr>
        </p:nvSpPr>
        <p:spPr>
          <a:xfrm>
            <a:off x="1069850" y="2121396"/>
            <a:ext cx="10148400" cy="1884000"/>
          </a:xfrm>
          <a:prstGeom prst="rect">
            <a:avLst/>
          </a:prstGeom>
        </p:spPr>
        <p:txBody>
          <a:bodyPr spcFirstLastPara="1" wrap="square" lIns="91425" tIns="45700" rIns="91425" bIns="45700" anchor="t" anchorCtr="0">
            <a:noAutofit/>
          </a:bodyPr>
          <a:lstStyle/>
          <a:p>
            <a:pPr marL="0" lvl="0" indent="0">
              <a:spcBef>
                <a:spcPts val="1200"/>
              </a:spcBef>
              <a:buNone/>
            </a:pPr>
            <a:r>
              <a:rPr lang="en-US" sz="3600" dirty="0" smtClean="0">
                <a:hlinkClick r:id="rId3"/>
              </a:rPr>
              <a:t>https://github.com/vatsal003/SnakeGame/blob/master/usermanual.docx</a:t>
            </a:r>
            <a:endParaRPr sz="36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641</Words>
  <Application>Microsoft Office PowerPoint</Application>
  <PresentationFormat>Custom</PresentationFormat>
  <Paragraphs>57</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Snake Game</vt:lpstr>
      <vt:lpstr>OUTLINE</vt:lpstr>
      <vt:lpstr>PROJECT DESCRIPTION</vt:lpstr>
      <vt:lpstr>PowerPoint Presentation</vt:lpstr>
      <vt:lpstr>FUNCTIONALITIES</vt:lpstr>
      <vt:lpstr>Score</vt:lpstr>
      <vt:lpstr>Snake</vt:lpstr>
      <vt:lpstr>Collision</vt:lpstr>
      <vt:lpstr>USER MANUAL</vt:lpstr>
      <vt:lpstr>DEMO</vt:lpstr>
      <vt:lpstr>PowerPoint Presentation</vt:lpstr>
      <vt:lpstr>PowerPoint Presentation</vt:lpstr>
      <vt:lpstr>PowerPoint Presentation</vt:lpstr>
      <vt:lpstr>PowerPoint Presentation</vt:lpstr>
      <vt:lpstr>PowerPoint Presentation</vt:lpstr>
      <vt:lpstr>PowerPoint Presentation</vt:lpstr>
      <vt:lpstr>TOOLS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dc:title>
  <dc:creator>Academic Technology</dc:creator>
  <cp:lastModifiedBy>MAHADEVI OCTROI</cp:lastModifiedBy>
  <cp:revision>20</cp:revision>
  <dcterms:created xsi:type="dcterms:W3CDTF">2018-09-17T04:09:00Z</dcterms:created>
  <dcterms:modified xsi:type="dcterms:W3CDTF">2020-05-11T03:00:36Z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