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C28E38-FBA7-444B-B005-853387FF4E27}">
  <a:tblStyle styleId="{4AC28E38-FBA7-444B-B005-853387FF4E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Gothic-italic.fntdata"/><Relationship Id="rId10" Type="http://schemas.openxmlformats.org/officeDocument/2006/relationships/slide" Target="slides/slide5.xml"/><Relationship Id="rId32" Type="http://schemas.openxmlformats.org/officeDocument/2006/relationships/font" Target="fonts/CenturyGothic-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CenturyGothic-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7f165b0bc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7f165b0b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7f165b0bc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7f165b0b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7f165b0bc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7f165b0b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7f165b0bc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7f165b0b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7f165b0bc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7f165b0b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7f4e11d5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7f4e11d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7f4e11d56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7f4e11d5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7f4e11d56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7f4e11d5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7f4e11d56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7f4e11d5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7f4e11d56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7f4e11d5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7f165b0bc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7f165b0b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7f4e11d56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7f4e11d5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7f165b0bc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7f165b0b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7f165b0bc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7f165b0b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7f165b0bc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7f165b0b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7f165b0bc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7f165b0b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7f165b0bc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7f165b0b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7f165b0bc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7f165b0b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7f165b0bc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7f165b0b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7f165b0bc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7f165b0b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7f165b0bc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7f165b0b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7f165b0bc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7f165b0b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p:nvPr/>
        </p:nvSpPr>
        <p:spPr>
          <a:xfrm>
            <a:off x="0" y="-3175"/>
            <a:ext cx="12192000" cy="5203825"/>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3" name="Google Shape;13;p2"/>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lvl="0" algn="l">
              <a:spcBef>
                <a:spcPts val="360"/>
              </a:spcBef>
              <a:spcAft>
                <a:spcPts val="0"/>
              </a:spcAft>
              <a:buSzPts val="1800"/>
              <a:buNone/>
              <a:defRPr>
                <a:solidFill>
                  <a:schemeClr val="lt1"/>
                </a:solidFill>
              </a:defRPr>
            </a:lvl1pPr>
            <a:lvl2pPr lvl="1" algn="ctr">
              <a:spcBef>
                <a:spcPts val="600"/>
              </a:spcBef>
              <a:spcAft>
                <a:spcPts val="0"/>
              </a:spcAft>
              <a:buSzPts val="1600"/>
              <a:buNone/>
              <a:defRPr>
                <a:solidFill>
                  <a:schemeClr val="lt1"/>
                </a:solidFill>
              </a:defRPr>
            </a:lvl2pPr>
            <a:lvl3pPr lvl="2" algn="ctr">
              <a:spcBef>
                <a:spcPts val="600"/>
              </a:spcBef>
              <a:spcAft>
                <a:spcPts val="0"/>
              </a:spcAft>
              <a:buSzPts val="1400"/>
              <a:buNone/>
              <a:defRPr>
                <a:solidFill>
                  <a:schemeClr val="lt1"/>
                </a:solidFill>
              </a:defRPr>
            </a:lvl3pPr>
            <a:lvl4pPr lvl="3" algn="ctr">
              <a:spcBef>
                <a:spcPts val="600"/>
              </a:spcBef>
              <a:spcAft>
                <a:spcPts val="0"/>
              </a:spcAft>
              <a:buSzPts val="1200"/>
              <a:buNone/>
              <a:defRPr>
                <a:solidFill>
                  <a:schemeClr val="lt1"/>
                </a:solidFill>
              </a:defRPr>
            </a:lvl4pPr>
            <a:lvl5pPr lvl="4" algn="ctr">
              <a:spcBef>
                <a:spcPts val="600"/>
              </a:spcBef>
              <a:spcAft>
                <a:spcPts val="0"/>
              </a:spcAft>
              <a:buSzPts val="12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p:txBody>
      </p:sp>
      <p:sp>
        <p:nvSpPr>
          <p:cNvPr id="15" name="Google Shape;15;p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5" name="Shape 75"/>
        <p:cNvGrpSpPr/>
        <p:nvPr/>
      </p:nvGrpSpPr>
      <p:grpSpPr>
        <a:xfrm>
          <a:off x="0" y="0"/>
          <a:ext cx="0" cy="0"/>
          <a:chOff x="0" y="0"/>
          <a:chExt cx="0" cy="0"/>
        </a:xfrm>
      </p:grpSpPr>
      <p:sp>
        <p:nvSpPr>
          <p:cNvPr id="76" name="Google Shape;76;p11"/>
          <p:cNvSpPr txBox="1"/>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sp>
      <p:sp>
        <p:nvSpPr>
          <p:cNvPr id="78" name="Google Shape;78;p11"/>
          <p:cNvSpPr txBox="1"/>
          <p:nvPr>
            <p:ph idx="1" type="body"/>
          </p:nvPr>
        </p:nvSpPr>
        <p:spPr>
          <a:xfrm>
            <a:off x="810000" y="5367338"/>
            <a:ext cx="10561418" cy="49371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9" name="Google Shape;79;p1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2" name="Shape 82"/>
        <p:cNvGrpSpPr/>
        <p:nvPr/>
      </p:nvGrpSpPr>
      <p:grpSpPr>
        <a:xfrm>
          <a:off x="0" y="0"/>
          <a:ext cx="0" cy="0"/>
          <a:chOff x="0" y="0"/>
          <a:chExt cx="0" cy="0"/>
        </a:xfrm>
      </p:grpSpPr>
      <p:sp>
        <p:nvSpPr>
          <p:cNvPr id="83" name="Google Shape;83;p12"/>
          <p:cNvSpPr/>
          <p:nvPr/>
        </p:nvSpPr>
        <p:spPr>
          <a:xfrm>
            <a:off x="631697" y="1081456"/>
            <a:ext cx="6332416" cy="3239188"/>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4" name="Google Shape;84;p12"/>
          <p:cNvSpPr txBox="1"/>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200"/>
              <a:buFont typeface="Century Gothic"/>
              <a:buNone/>
              <a:defRPr b="1" sz="4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a:off x="853190" y="4443680"/>
            <a:ext cx="5891636" cy="71324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86" name="Google Shape;86;p12"/>
          <p:cNvSpPr txBox="1"/>
          <p:nvPr>
            <p:ph idx="2" type="body"/>
          </p:nvPr>
        </p:nvSpPr>
        <p:spPr>
          <a:xfrm>
            <a:off x="7574642" y="1081456"/>
            <a:ext cx="3810001" cy="40754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87" name="Google Shape;87;p1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13"/>
          <p:cNvSpPr/>
          <p:nvPr/>
        </p:nvSpPr>
        <p:spPr>
          <a:xfrm>
            <a:off x="1140884" y="2286585"/>
            <a:ext cx="4895115" cy="2503972"/>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2" name="Google Shape;92;p13"/>
          <p:cNvSpPr txBox="1"/>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 type="body"/>
          </p:nvPr>
        </p:nvSpPr>
        <p:spPr>
          <a:xfrm>
            <a:off x="6156000" y="2286000"/>
            <a:ext cx="4880300" cy="229552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4" name="Google Shape;94;p1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7" name="Shape 97"/>
        <p:cNvGrpSpPr/>
        <p:nvPr/>
      </p:nvGrpSpPr>
      <p:grpSpPr>
        <a:xfrm>
          <a:off x="0" y="0"/>
          <a:ext cx="0" cy="0"/>
          <a:chOff x="0" y="0"/>
          <a:chExt cx="0" cy="0"/>
        </a:xfrm>
      </p:grpSpPr>
      <p:sp>
        <p:nvSpPr>
          <p:cNvPr id="98" name="Google Shape;98;p14"/>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9" name="Google Shape;99;p1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 type="body"/>
          </p:nvPr>
        </p:nvSpPr>
        <p:spPr>
          <a:xfrm rot="5400000">
            <a:off x="4254444" y="-1260043"/>
            <a:ext cx="3674397" cy="1056328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1" name="Google Shape;101;p14"/>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15"/>
          <p:cNvSpPr/>
          <p:nvPr/>
        </p:nvSpPr>
        <p:spPr>
          <a:xfrm>
            <a:off x="7669651" y="446089"/>
            <a:ext cx="4522349" cy="5414962"/>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6" name="Google Shape;106;p15"/>
          <p:cNvSpPr txBox="1"/>
          <p:nvPr>
            <p:ph type="title"/>
          </p:nvPr>
        </p:nvSpPr>
        <p:spPr>
          <a:xfrm rot="5400000">
            <a:off x="6863536" y="1906175"/>
            <a:ext cx="5134798" cy="249479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5"/>
          <p:cNvSpPr txBox="1"/>
          <p:nvPr>
            <p:ph idx="1" type="body"/>
          </p:nvPr>
        </p:nvSpPr>
        <p:spPr>
          <a:xfrm rot="5400000">
            <a:off x="1408290" y="-152200"/>
            <a:ext cx="5414962" cy="661154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8" name="Google Shape;108;p1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0" name="Google Shape;20;p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22" name="Google Shape;22;p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p:nvPr/>
        </p:nvSpPr>
        <p:spPr>
          <a:xfrm>
            <a:off x="0" y="1"/>
            <a:ext cx="12192000" cy="5203825"/>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7" name="Google Shape;27;p4"/>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r">
              <a:spcBef>
                <a:spcPts val="0"/>
              </a:spcBef>
              <a:spcAft>
                <a:spcPts val="0"/>
              </a:spcAft>
              <a:buClr>
                <a:srgbClr val="FEFEFE"/>
              </a:buClr>
              <a:buSzPts val="4800"/>
              <a:buFont typeface="Century Gothic"/>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r">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29" name="Google Shape;29;p4"/>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4" name="Google Shape;34;p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 type="body"/>
          </p:nvPr>
        </p:nvSpPr>
        <p:spPr>
          <a:xfrm>
            <a:off x="818712" y="2222287"/>
            <a:ext cx="5185873" cy="36387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36" name="Google Shape;36;p5"/>
          <p:cNvSpPr txBox="1"/>
          <p:nvPr>
            <p:ph idx="2" type="body"/>
          </p:nvPr>
        </p:nvSpPr>
        <p:spPr>
          <a:xfrm>
            <a:off x="6187415" y="2222287"/>
            <a:ext cx="5194583" cy="363876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37" name="Google Shape;37;p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2" name="Google Shape;42;p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814728" y="2174875"/>
            <a:ext cx="5189857"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4" name="Google Shape;44;p6"/>
          <p:cNvSpPr txBox="1"/>
          <p:nvPr>
            <p:ph idx="2" type="body"/>
          </p:nvPr>
        </p:nvSpPr>
        <p:spPr>
          <a:xfrm>
            <a:off x="814729" y="2751138"/>
            <a:ext cx="5189856"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45" name="Google Shape;45;p6"/>
          <p:cNvSpPr txBox="1"/>
          <p:nvPr>
            <p:ph idx="3" type="body"/>
          </p:nvPr>
        </p:nvSpPr>
        <p:spPr>
          <a:xfrm>
            <a:off x="6187415" y="2174875"/>
            <a:ext cx="5194583"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6" name="Google Shape;46;p6"/>
          <p:cNvSpPr txBox="1"/>
          <p:nvPr>
            <p:ph idx="4" type="body"/>
          </p:nvPr>
        </p:nvSpPr>
        <p:spPr>
          <a:xfrm>
            <a:off x="6187415" y="2751138"/>
            <a:ext cx="5194583"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47" name="Google Shape;47;p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2" name="Google Shape;52;p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p:nvPr/>
        </p:nvSpPr>
        <p:spPr>
          <a:xfrm>
            <a:off x="1073151" y="446087"/>
            <a:ext cx="3547533" cy="1814651"/>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2" name="Google Shape;62;p9"/>
          <p:cNvSpPr txBox="1"/>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2000"/>
              <a:buFont typeface="Century Gothic"/>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855633" y="446088"/>
            <a:ext cx="6252633" cy="54149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64" name="Google Shape;64;p9"/>
          <p:cNvSpPr txBox="1"/>
          <p:nvPr>
            <p:ph idx="2" type="body"/>
          </p:nvPr>
        </p:nvSpPr>
        <p:spPr>
          <a:xfrm>
            <a:off x="1073151" y="2260738"/>
            <a:ext cx="3547533" cy="36003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spcBef>
                <a:spcPts val="28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5" name="Google Shape;65;p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p:nvPr>
            <p:ph idx="2" type="pic"/>
          </p:nvPr>
        </p:nvSpPr>
        <p:spPr>
          <a:xfrm>
            <a:off x="6098117" y="0"/>
            <a:ext cx="6093883" cy="6858000"/>
          </a:xfrm>
          <a:prstGeom prst="rect">
            <a:avLst/>
          </a:prstGeom>
          <a:noFill/>
          <a:ln cap="flat" cmpd="sng" w="9525">
            <a:solidFill>
              <a:schemeClr val="lt2"/>
            </a:solidFill>
            <a:prstDash val="solid"/>
            <a:round/>
            <a:headEnd len="sm" w="sm" type="none"/>
            <a:tailEnd len="sm" w="sm" type="none"/>
          </a:ln>
        </p:spPr>
      </p:sp>
      <p:sp>
        <p:nvSpPr>
          <p:cNvPr id="71" name="Google Shape;71;p10"/>
          <p:cNvSpPr txBox="1"/>
          <p:nvPr>
            <p:ph idx="1" type="body"/>
          </p:nvPr>
        </p:nvSpPr>
        <p:spPr>
          <a:xfrm>
            <a:off x="814728" y="2344684"/>
            <a:ext cx="4852988" cy="35163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2" name="Google Shape;72;p10"/>
          <p:cNvSpPr txBox="1"/>
          <p:nvPr>
            <p:ph idx="10" type="dt"/>
          </p:nvPr>
        </p:nvSpPr>
        <p:spPr>
          <a:xfrm>
            <a:off x="3885810" y="6041362"/>
            <a:ext cx="976879"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590396" y="6041362"/>
            <a:ext cx="3295413"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4862689"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810000" y="2184401"/>
            <a:ext cx="10563285" cy="367439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 name="Google Shape;8;p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b="0" i="0" sz="20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datasets/stefanoleone992/fifa-20-complete-player-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kaggle.com/datasets/karangadiya/fifa19" TargetMode="External"/><Relationship Id="rId4" Type="http://schemas.openxmlformats.org/officeDocument/2006/relationships/hyperlink" Target="https://www.kaggle.com/datasets/stefanoleone992/fifa-20-complete-player-datas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en-IN"/>
              <a:t>DS 303 Project</a:t>
            </a:r>
            <a:br>
              <a:rPr lang="en-IN"/>
            </a:br>
            <a:br>
              <a:rPr lang="en-IN"/>
            </a:br>
            <a:br>
              <a:rPr lang="en-IN"/>
            </a:br>
            <a:r>
              <a:rPr lang="en-IN">
                <a:latin typeface="Arial"/>
                <a:ea typeface="Arial"/>
                <a:cs typeface="Arial"/>
                <a:sym typeface="Arial"/>
              </a:rPr>
              <a:t>Position Predictor in Football</a:t>
            </a:r>
            <a:endParaRPr/>
          </a:p>
        </p:txBody>
      </p:sp>
      <p:sp>
        <p:nvSpPr>
          <p:cNvPr id="116" name="Google Shape;116;p16"/>
          <p:cNvSpPr txBox="1"/>
          <p:nvPr>
            <p:ph idx="1" type="subTitle"/>
          </p:nvPr>
        </p:nvSpPr>
        <p:spPr>
          <a:xfrm>
            <a:off x="331850" y="5376530"/>
            <a:ext cx="10572000" cy="11673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IN" sz="2500"/>
              <a:t>Avish             </a:t>
            </a:r>
            <a:r>
              <a:rPr lang="en-IN" sz="2500"/>
              <a:t>180100023   </a:t>
            </a:r>
            <a:r>
              <a:rPr lang="en-IN" sz="2500"/>
              <a:t>|Rishika     190040090      </a:t>
            </a:r>
            <a:endParaRPr sz="2500"/>
          </a:p>
          <a:p>
            <a:pPr indent="0" lvl="0" marL="0" rtl="0" algn="l">
              <a:spcBef>
                <a:spcPts val="0"/>
              </a:spcBef>
              <a:spcAft>
                <a:spcPts val="0"/>
              </a:spcAft>
              <a:buSzPts val="2800"/>
              <a:buNone/>
            </a:pPr>
            <a:r>
              <a:rPr lang="en-IN" sz="2500"/>
              <a:t>Kaushikraj    20D100012   |Neeraj     20D070056</a:t>
            </a:r>
            <a:endParaRPr sz="2500"/>
          </a:p>
          <a:p>
            <a:pPr indent="0" lvl="0" marL="0" rtl="0" algn="l">
              <a:spcBef>
                <a:spcPts val="0"/>
              </a:spcBef>
              <a:spcAft>
                <a:spcPts val="0"/>
              </a:spcAft>
              <a:buSzPts val="2800"/>
              <a:buNone/>
            </a:pPr>
            <a:r>
              <a:t/>
            </a:r>
            <a:endParaRPr sz="2000"/>
          </a:p>
          <a:p>
            <a:pPr indent="0" lvl="0" marL="0" rtl="0" algn="l">
              <a:spcBef>
                <a:spcPts val="0"/>
              </a:spcBef>
              <a:spcAft>
                <a:spcPts val="0"/>
              </a:spcAft>
              <a:buSzPts val="2800"/>
              <a:buNone/>
            </a:pPr>
            <a:r>
              <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N"/>
              <a:t>Attributes Variation with Position</a:t>
            </a:r>
            <a:endParaRPr/>
          </a:p>
        </p:txBody>
      </p:sp>
      <p:pic>
        <p:nvPicPr>
          <p:cNvPr id="172" name="Google Shape;172;p25"/>
          <p:cNvPicPr preferRelativeResize="0"/>
          <p:nvPr/>
        </p:nvPicPr>
        <p:blipFill>
          <a:blip r:embed="rId3">
            <a:alphaModFix/>
          </a:blip>
          <a:stretch>
            <a:fillRect/>
          </a:stretch>
        </p:blipFill>
        <p:spPr>
          <a:xfrm>
            <a:off x="249025" y="2316775"/>
            <a:ext cx="11731974" cy="424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More Insight into Data set</a:t>
            </a:r>
            <a:endParaRPr/>
          </a:p>
        </p:txBody>
      </p:sp>
      <p:pic>
        <p:nvPicPr>
          <p:cNvPr id="178" name="Google Shape;178;p26"/>
          <p:cNvPicPr preferRelativeResize="0"/>
          <p:nvPr/>
        </p:nvPicPr>
        <p:blipFill>
          <a:blip r:embed="rId3">
            <a:alphaModFix/>
          </a:blip>
          <a:stretch>
            <a:fillRect/>
          </a:stretch>
        </p:blipFill>
        <p:spPr>
          <a:xfrm>
            <a:off x="0" y="2102900"/>
            <a:ext cx="12191999" cy="44630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More Insight into Data set</a:t>
            </a:r>
            <a:endParaRPr/>
          </a:p>
        </p:txBody>
      </p:sp>
      <p:pic>
        <p:nvPicPr>
          <p:cNvPr id="184" name="Google Shape;184;p27"/>
          <p:cNvPicPr preferRelativeResize="0"/>
          <p:nvPr/>
        </p:nvPicPr>
        <p:blipFill>
          <a:blip r:embed="rId3">
            <a:alphaModFix/>
          </a:blip>
          <a:stretch>
            <a:fillRect/>
          </a:stretch>
        </p:blipFill>
        <p:spPr>
          <a:xfrm>
            <a:off x="0" y="2116550"/>
            <a:ext cx="12192001" cy="4468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More Insight into Data set</a:t>
            </a:r>
            <a:endParaRPr/>
          </a:p>
        </p:txBody>
      </p:sp>
      <p:pic>
        <p:nvPicPr>
          <p:cNvPr id="190" name="Google Shape;190;p28"/>
          <p:cNvPicPr preferRelativeResize="0"/>
          <p:nvPr/>
        </p:nvPicPr>
        <p:blipFill>
          <a:blip r:embed="rId3">
            <a:alphaModFix/>
          </a:blip>
          <a:stretch>
            <a:fillRect/>
          </a:stretch>
        </p:blipFill>
        <p:spPr>
          <a:xfrm>
            <a:off x="0" y="2143875"/>
            <a:ext cx="12191999" cy="44662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9"/>
          <p:cNvPicPr preferRelativeResize="0"/>
          <p:nvPr/>
        </p:nvPicPr>
        <p:blipFill>
          <a:blip r:embed="rId3">
            <a:alphaModFix/>
          </a:blip>
          <a:stretch>
            <a:fillRect/>
          </a:stretch>
        </p:blipFill>
        <p:spPr>
          <a:xfrm>
            <a:off x="33646" y="0"/>
            <a:ext cx="7590579" cy="6858000"/>
          </a:xfrm>
          <a:prstGeom prst="rect">
            <a:avLst/>
          </a:prstGeom>
          <a:noFill/>
          <a:ln>
            <a:noFill/>
          </a:ln>
        </p:spPr>
      </p:pic>
      <p:sp>
        <p:nvSpPr>
          <p:cNvPr id="196" name="Google Shape;196;p29"/>
          <p:cNvSpPr txBox="1"/>
          <p:nvPr>
            <p:ph type="title"/>
          </p:nvPr>
        </p:nvSpPr>
        <p:spPr>
          <a:xfrm rot="5400000">
            <a:off x="6863531" y="1906171"/>
            <a:ext cx="5134800" cy="2494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Covariance Matrix Heat Map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0"/>
          <p:cNvPicPr preferRelativeResize="0"/>
          <p:nvPr/>
        </p:nvPicPr>
        <p:blipFill>
          <a:blip r:embed="rId3">
            <a:alphaModFix/>
          </a:blip>
          <a:stretch>
            <a:fillRect/>
          </a:stretch>
        </p:blipFill>
        <p:spPr>
          <a:xfrm>
            <a:off x="4543850" y="371625"/>
            <a:ext cx="7648149" cy="6509174"/>
          </a:xfrm>
          <a:prstGeom prst="rect">
            <a:avLst/>
          </a:prstGeom>
          <a:noFill/>
          <a:ln>
            <a:noFill/>
          </a:ln>
        </p:spPr>
      </p:pic>
      <p:sp>
        <p:nvSpPr>
          <p:cNvPr id="202" name="Google Shape;202;p30"/>
          <p:cNvSpPr txBox="1"/>
          <p:nvPr/>
        </p:nvSpPr>
        <p:spPr>
          <a:xfrm>
            <a:off x="0" y="1478175"/>
            <a:ext cx="4476300" cy="361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3700" u="sng">
                <a:solidFill>
                  <a:schemeClr val="lt1"/>
                </a:solidFill>
                <a:latin typeface="Century Gothic"/>
                <a:ea typeface="Century Gothic"/>
                <a:cs typeface="Century Gothic"/>
                <a:sym typeface="Century Gothic"/>
              </a:rPr>
              <a:t>Logistic regression</a:t>
            </a:r>
            <a:endParaRPr b="1" sz="3700" u="sng">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1800" u="sng">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rPr lang="en-IN" sz="2100">
                <a:solidFill>
                  <a:schemeClr val="lt1"/>
                </a:solidFill>
                <a:latin typeface="Century Gothic"/>
                <a:ea typeface="Century Gothic"/>
                <a:cs typeface="Century Gothic"/>
                <a:sym typeface="Century Gothic"/>
              </a:rPr>
              <a:t>We applied our first model Logistic regression without cross-validation and with cross-validation of 5 folds. Surprisingly we got the same accuracy of 0.85 with both the models. Here we have the confusion matrix:</a:t>
            </a:r>
            <a:endParaRPr sz="2100">
              <a:solidFill>
                <a:schemeClr val="lt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1"/>
          <p:cNvPicPr preferRelativeResize="0"/>
          <p:nvPr/>
        </p:nvPicPr>
        <p:blipFill>
          <a:blip r:embed="rId3">
            <a:alphaModFix/>
          </a:blip>
          <a:stretch>
            <a:fillRect/>
          </a:stretch>
        </p:blipFill>
        <p:spPr>
          <a:xfrm>
            <a:off x="0" y="1499650"/>
            <a:ext cx="12192000" cy="5358349"/>
          </a:xfrm>
          <a:prstGeom prst="rect">
            <a:avLst/>
          </a:prstGeom>
          <a:noFill/>
          <a:ln>
            <a:noFill/>
          </a:ln>
        </p:spPr>
      </p:pic>
      <p:sp>
        <p:nvSpPr>
          <p:cNvPr id="208" name="Google Shape;208;p31"/>
          <p:cNvSpPr txBox="1"/>
          <p:nvPr/>
        </p:nvSpPr>
        <p:spPr>
          <a:xfrm>
            <a:off x="150" y="0"/>
            <a:ext cx="121920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600" u="sng">
                <a:solidFill>
                  <a:schemeClr val="lt1"/>
                </a:solidFill>
                <a:latin typeface="Century Gothic"/>
                <a:ea typeface="Century Gothic"/>
                <a:cs typeface="Century Gothic"/>
                <a:sym typeface="Century Gothic"/>
              </a:rPr>
              <a:t>KNN:</a:t>
            </a:r>
            <a:r>
              <a:rPr lang="en-IN">
                <a:solidFill>
                  <a:schemeClr val="lt1"/>
                </a:solidFill>
                <a:latin typeface="Century Gothic"/>
                <a:ea typeface="Century Gothic"/>
                <a:cs typeface="Century Gothic"/>
                <a:sym typeface="Century Gothic"/>
              </a:rPr>
              <a:t>    </a:t>
            </a:r>
            <a:r>
              <a:rPr lang="en-IN" sz="2000">
                <a:solidFill>
                  <a:schemeClr val="lt1"/>
                </a:solidFill>
                <a:latin typeface="Century Gothic"/>
                <a:ea typeface="Century Gothic"/>
                <a:cs typeface="Century Gothic"/>
                <a:sym typeface="Century Gothic"/>
              </a:rPr>
              <a:t>Then, we apply the KNN model without cross-validation and with grid search that applies to the K (number of neighbors) in a range from 1 to 25 with cross-validation of 5. KNN with cross-validation has higher accuracy of 0.85 bigger than KNN without cross-validation of 0.82, as expected. Shown below is the confusion matrix of both the models:</a:t>
            </a: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2"/>
          <p:cNvPicPr preferRelativeResize="0"/>
          <p:nvPr/>
        </p:nvPicPr>
        <p:blipFill>
          <a:blip r:embed="rId3">
            <a:alphaModFix/>
          </a:blip>
          <a:stretch>
            <a:fillRect/>
          </a:stretch>
        </p:blipFill>
        <p:spPr>
          <a:xfrm>
            <a:off x="4138550" y="304800"/>
            <a:ext cx="8053441" cy="6553200"/>
          </a:xfrm>
          <a:prstGeom prst="rect">
            <a:avLst/>
          </a:prstGeom>
          <a:noFill/>
          <a:ln>
            <a:noFill/>
          </a:ln>
        </p:spPr>
      </p:pic>
      <p:sp>
        <p:nvSpPr>
          <p:cNvPr id="214" name="Google Shape;214;p32"/>
          <p:cNvSpPr txBox="1"/>
          <p:nvPr/>
        </p:nvSpPr>
        <p:spPr>
          <a:xfrm>
            <a:off x="0" y="1679725"/>
            <a:ext cx="40710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900" u="sng">
                <a:solidFill>
                  <a:schemeClr val="lt1"/>
                </a:solidFill>
                <a:latin typeface="Century Gothic"/>
                <a:ea typeface="Century Gothic"/>
                <a:cs typeface="Century Gothic"/>
                <a:sym typeface="Century Gothic"/>
              </a:rPr>
              <a:t>Random Forest Classifier</a:t>
            </a:r>
            <a:r>
              <a:rPr lang="en-IN" sz="2400">
                <a:solidFill>
                  <a:schemeClr val="lt1"/>
                </a:solidFill>
                <a:latin typeface="Century Gothic"/>
                <a:ea typeface="Century Gothic"/>
                <a:cs typeface="Century Gothic"/>
                <a:sym typeface="Century Gothic"/>
              </a:rPr>
              <a:t> </a:t>
            </a:r>
            <a:endParaRPr sz="24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24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rPr lang="en-IN" sz="2400">
                <a:solidFill>
                  <a:schemeClr val="lt1"/>
                </a:solidFill>
                <a:latin typeface="Century Gothic"/>
                <a:ea typeface="Century Gothic"/>
                <a:cs typeface="Century Gothic"/>
                <a:sym typeface="Century Gothic"/>
              </a:rPr>
              <a:t>With random forest classifier, we achieved an accuracy of 85.62%, a little better than the previous two models.</a:t>
            </a:r>
            <a:endParaRPr sz="2400">
              <a:solidFill>
                <a:schemeClr val="lt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3"/>
          <p:cNvPicPr preferRelativeResize="0"/>
          <p:nvPr/>
        </p:nvPicPr>
        <p:blipFill>
          <a:blip r:embed="rId3">
            <a:alphaModFix/>
          </a:blip>
          <a:stretch>
            <a:fillRect/>
          </a:stretch>
        </p:blipFill>
        <p:spPr>
          <a:xfrm>
            <a:off x="4662175" y="333375"/>
            <a:ext cx="7515225" cy="6524625"/>
          </a:xfrm>
          <a:prstGeom prst="rect">
            <a:avLst/>
          </a:prstGeom>
          <a:noFill/>
          <a:ln>
            <a:noFill/>
          </a:ln>
        </p:spPr>
      </p:pic>
      <p:sp>
        <p:nvSpPr>
          <p:cNvPr id="220" name="Google Shape;220;p33"/>
          <p:cNvSpPr txBox="1"/>
          <p:nvPr/>
        </p:nvSpPr>
        <p:spPr>
          <a:xfrm>
            <a:off x="0" y="2109350"/>
            <a:ext cx="4628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3600" u="sng">
                <a:solidFill>
                  <a:schemeClr val="lt1"/>
                </a:solidFill>
                <a:latin typeface="Century Gothic"/>
                <a:ea typeface="Century Gothic"/>
                <a:cs typeface="Century Gothic"/>
                <a:sym typeface="Century Gothic"/>
              </a:rPr>
              <a:t>SVM Classifier</a:t>
            </a:r>
            <a:r>
              <a:rPr lang="en-IN" sz="1600">
                <a:solidFill>
                  <a:schemeClr val="lt1"/>
                </a:solidFill>
                <a:latin typeface="Century Gothic"/>
                <a:ea typeface="Century Gothic"/>
                <a:cs typeface="Century Gothic"/>
                <a:sym typeface="Century Gothic"/>
              </a:rPr>
              <a:t> </a:t>
            </a:r>
            <a:endParaRPr sz="16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16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rPr lang="en-IN" sz="2200">
                <a:solidFill>
                  <a:schemeClr val="lt1"/>
                </a:solidFill>
                <a:latin typeface="Century Gothic"/>
                <a:ea typeface="Century Gothic"/>
                <a:cs typeface="Century Gothic"/>
                <a:sym typeface="Century Gothic"/>
              </a:rPr>
              <a:t>The accuracy of the model improved further to 87.06% using SVM Classifier. Its confusion matrix is as follows:</a:t>
            </a:r>
            <a:endParaRPr sz="2200">
              <a:solidFill>
                <a:schemeClr val="lt1"/>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4"/>
          <p:cNvPicPr preferRelativeResize="0"/>
          <p:nvPr/>
        </p:nvPicPr>
        <p:blipFill>
          <a:blip r:embed="rId3">
            <a:alphaModFix/>
          </a:blip>
          <a:stretch>
            <a:fillRect/>
          </a:stretch>
        </p:blipFill>
        <p:spPr>
          <a:xfrm>
            <a:off x="5133975" y="400050"/>
            <a:ext cx="7058025" cy="6457950"/>
          </a:xfrm>
          <a:prstGeom prst="rect">
            <a:avLst/>
          </a:prstGeom>
          <a:noFill/>
          <a:ln>
            <a:noFill/>
          </a:ln>
        </p:spPr>
      </p:pic>
      <p:sp>
        <p:nvSpPr>
          <p:cNvPr id="226" name="Google Shape;226;p34"/>
          <p:cNvSpPr txBox="1"/>
          <p:nvPr/>
        </p:nvSpPr>
        <p:spPr>
          <a:xfrm>
            <a:off x="49575" y="1547600"/>
            <a:ext cx="50844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3400" u="sng">
                <a:solidFill>
                  <a:schemeClr val="lt1"/>
                </a:solidFill>
                <a:latin typeface="Century Gothic"/>
                <a:ea typeface="Century Gothic"/>
                <a:cs typeface="Century Gothic"/>
                <a:sym typeface="Century Gothic"/>
              </a:rPr>
              <a:t>Neural Network</a:t>
            </a:r>
            <a:endParaRPr sz="18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rPr lang="en-IN">
                <a:solidFill>
                  <a:schemeClr val="lt1"/>
                </a:solidFill>
                <a:latin typeface="Century Gothic"/>
                <a:ea typeface="Century Gothic"/>
                <a:cs typeface="Century Gothic"/>
                <a:sym typeface="Century Gothic"/>
              </a:rPr>
              <a:t> </a:t>
            </a:r>
            <a:r>
              <a:rPr lang="en-IN" sz="2000">
                <a:solidFill>
                  <a:schemeClr val="lt1"/>
                </a:solidFill>
                <a:latin typeface="Century Gothic"/>
                <a:ea typeface="Century Gothic"/>
                <a:cs typeface="Century Gothic"/>
                <a:sym typeface="Century Gothic"/>
              </a:rPr>
              <a:t>We used a neural network with different parameters of the number of hidden layers and the size. After tuning the parameters we find that the best option is 43,43,43 NN, i.e. 3 hidden layers of size 43 each. We got an accuracy of 81.82 %. Confusion Matrix is shown here:</a:t>
            </a: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HONOR CODE</a:t>
            </a:r>
            <a:endParaRPr/>
          </a:p>
        </p:txBody>
      </p:sp>
      <p:sp>
        <p:nvSpPr>
          <p:cNvPr id="122" name="Google Shape;122;p17"/>
          <p:cNvSpPr txBox="1"/>
          <p:nvPr>
            <p:ph idx="1" type="body"/>
          </p:nvPr>
        </p:nvSpPr>
        <p:spPr>
          <a:xfrm>
            <a:off x="818712" y="2222287"/>
            <a:ext cx="10554600" cy="36366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lang="en-IN" sz="2600"/>
              <a:t>By the Honor Code, we pledge that this project is our own work. We have not copied from any sources available online.</a:t>
            </a:r>
            <a:endParaRPr sz="2600"/>
          </a:p>
          <a:p>
            <a:pPr indent="0" lvl="0" marL="0" rtl="0" algn="l">
              <a:spcBef>
                <a:spcPts val="600"/>
              </a:spcBef>
              <a:spcAft>
                <a:spcPts val="600"/>
              </a:spcAft>
              <a:buNone/>
            </a:pPr>
            <a:r>
              <a:rPr lang="en-IN" sz="2600"/>
              <a:t> Ideas are original, implementation is inspired from various libraries and articles.</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413825" y="447188"/>
            <a:ext cx="10572000" cy="970500"/>
          </a:xfrm>
          <a:prstGeom prst="rect">
            <a:avLst/>
          </a:prstGeom>
        </p:spPr>
        <p:txBody>
          <a:bodyPr anchorCtr="0" anchor="b" bIns="45700" lIns="91425" spcFirstLastPara="1" rIns="91425" wrap="square" tIns="45700">
            <a:noAutofit/>
          </a:bodyPr>
          <a:lstStyle/>
          <a:p>
            <a:pPr indent="0" lvl="0" marL="0" rtl="0" algn="l">
              <a:spcBef>
                <a:spcPts val="360"/>
              </a:spcBef>
              <a:spcAft>
                <a:spcPts val="600"/>
              </a:spcAft>
              <a:buClr>
                <a:schemeClr val="dk1"/>
              </a:buClr>
              <a:buSzPts val="1100"/>
              <a:buFont typeface="Arial"/>
              <a:buNone/>
            </a:pPr>
            <a:r>
              <a:rPr b="0" lang="en-IN" sz="5000">
                <a:solidFill>
                  <a:schemeClr val="lt1"/>
                </a:solidFill>
              </a:rPr>
              <a:t>Model Evaluation</a:t>
            </a:r>
            <a:endParaRPr sz="7200"/>
          </a:p>
        </p:txBody>
      </p:sp>
      <p:sp>
        <p:nvSpPr>
          <p:cNvPr id="232" name="Google Shape;232;p35"/>
          <p:cNvSpPr txBox="1"/>
          <p:nvPr>
            <p:ph idx="1" type="body"/>
          </p:nvPr>
        </p:nvSpPr>
        <p:spPr>
          <a:xfrm>
            <a:off x="327875" y="2222275"/>
            <a:ext cx="5328000" cy="40893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lang="en-IN" sz="2100"/>
              <a:t>According to the accuracy, we can see that almost all of the models get about the same score.</a:t>
            </a:r>
            <a:endParaRPr sz="2100"/>
          </a:p>
          <a:p>
            <a:pPr indent="0" lvl="0" marL="0" rtl="0" algn="l">
              <a:spcBef>
                <a:spcPts val="600"/>
              </a:spcBef>
              <a:spcAft>
                <a:spcPts val="600"/>
              </a:spcAft>
              <a:buNone/>
            </a:pPr>
            <a:r>
              <a:rPr lang="en-IN" sz="2100"/>
              <a:t>The best model is the SVM classifier with an accuracy of 87.06%. Therefore,we used this model to predict positions of player on FIFA 20 datasets. We found an accuracy of 88.62 % which is very good and close to our training </a:t>
            </a:r>
            <a:r>
              <a:rPr lang="en-IN" sz="2100"/>
              <a:t>a</a:t>
            </a:r>
            <a:r>
              <a:rPr lang="en-IN" sz="2100"/>
              <a:t>ccuracy. Below is the confusion matrix on this test data (FIFA20)</a:t>
            </a:r>
            <a:endParaRPr sz="2100"/>
          </a:p>
        </p:txBody>
      </p:sp>
      <p:pic>
        <p:nvPicPr>
          <p:cNvPr id="233" name="Google Shape;233;p35"/>
          <p:cNvPicPr preferRelativeResize="0"/>
          <p:nvPr/>
        </p:nvPicPr>
        <p:blipFill>
          <a:blip r:embed="rId3">
            <a:alphaModFix/>
          </a:blip>
          <a:stretch>
            <a:fillRect/>
          </a:stretch>
        </p:blipFill>
        <p:spPr>
          <a:xfrm>
            <a:off x="6147600" y="1417700"/>
            <a:ext cx="6044400" cy="5426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Practical Significance</a:t>
            </a:r>
            <a:endParaRPr/>
          </a:p>
        </p:txBody>
      </p:sp>
      <p:sp>
        <p:nvSpPr>
          <p:cNvPr id="239" name="Google Shape;239;p36"/>
          <p:cNvSpPr txBox="1"/>
          <p:nvPr>
            <p:ph idx="1" type="body"/>
          </p:nvPr>
        </p:nvSpPr>
        <p:spPr>
          <a:xfrm>
            <a:off x="818712" y="2468187"/>
            <a:ext cx="10554600" cy="36366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IN" sz="2400"/>
              <a:t>If you are an avid football fan, you might be aware of how a coach, The formation and The playing style can transform a player’s career. There are countless examples of generational talents who never performed and Seemingly average players who turned into footballing icons just based on whether they had a coach who played them in a right position and systems. The proposed model with almost 85 % accuracy, gives an excellent way to judge a player’s utility instead of using Trial and error or depending on the Coach’s calibre.</a:t>
            </a:r>
            <a:endParaRPr sz="2400"/>
          </a:p>
          <a:p>
            <a:pPr indent="0" lvl="0" marL="0" rtl="0" algn="l">
              <a:spcBef>
                <a:spcPts val="600"/>
              </a:spcBef>
              <a:spcAft>
                <a:spcPts val="600"/>
              </a:spcAft>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Future Work</a:t>
            </a:r>
            <a:endParaRPr/>
          </a:p>
        </p:txBody>
      </p:sp>
      <p:sp>
        <p:nvSpPr>
          <p:cNvPr id="245" name="Google Shape;245;p37"/>
          <p:cNvSpPr txBox="1"/>
          <p:nvPr>
            <p:ph idx="1" type="body"/>
          </p:nvPr>
        </p:nvSpPr>
        <p:spPr>
          <a:xfrm>
            <a:off x="259575" y="1612050"/>
            <a:ext cx="11721600" cy="52458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lang="en-IN" sz="1900"/>
              <a:t>Keeping in mind how football clubs and virtuals games are growing, we can see a lot of different quality work that can be arranged out of this type of analysis and predictive models:-</a:t>
            </a:r>
            <a:endParaRPr sz="1900"/>
          </a:p>
          <a:p>
            <a:pPr indent="-349250" lvl="0" marL="457200" rtl="0" algn="l">
              <a:spcBef>
                <a:spcPts val="600"/>
              </a:spcBef>
              <a:spcAft>
                <a:spcPts val="0"/>
              </a:spcAft>
              <a:buSzPts val="1900"/>
              <a:buChar char="❏"/>
            </a:pPr>
            <a:r>
              <a:rPr lang="en-IN" sz="1900"/>
              <a:t>Probing whether the current year’s video game data can provide insight into the future rating of players.</a:t>
            </a:r>
            <a:endParaRPr sz="1900"/>
          </a:p>
          <a:p>
            <a:pPr indent="-349250" lvl="0" marL="457200" rtl="0" algn="l">
              <a:spcBef>
                <a:spcPts val="0"/>
              </a:spcBef>
              <a:spcAft>
                <a:spcPts val="0"/>
              </a:spcAft>
              <a:buSzPts val="1900"/>
              <a:buChar char="❏"/>
            </a:pPr>
            <a:r>
              <a:rPr lang="en-IN" sz="1900"/>
              <a:t>Historical comparison between Messi and Ronaldo or between other stars. (what skill attributes changed the most during the time - compared to real-life stats).</a:t>
            </a:r>
            <a:endParaRPr sz="1900"/>
          </a:p>
          <a:p>
            <a:pPr indent="-349250" lvl="0" marL="457200" rtl="0" algn="l">
              <a:spcBef>
                <a:spcPts val="0"/>
              </a:spcBef>
              <a:spcAft>
                <a:spcPts val="0"/>
              </a:spcAft>
              <a:buSzPts val="1900"/>
              <a:buChar char="❏"/>
            </a:pPr>
            <a:r>
              <a:rPr lang="en-IN" sz="1900"/>
              <a:t>Sample analysis of top n% players (e.g. top 5% of the player) to see if some important attributes as Agility or BallControl or Strength have been popular or not across the FIFA versions. An example would be seeing that the top 5% of players of FIFA 20 are faster (higher Acceleration and Agility or pace) compared to FIFA 15. The trend of attributes is also an important indication of how some attributes are necessary for players to win games (a version with more top 5% players with high BallControl stats would indicate that the game is more focused on the technique rather than the physical aspect).</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Conclusion</a:t>
            </a:r>
            <a:endParaRPr/>
          </a:p>
        </p:txBody>
      </p:sp>
      <p:sp>
        <p:nvSpPr>
          <p:cNvPr id="251" name="Google Shape;251;p38"/>
          <p:cNvSpPr txBox="1"/>
          <p:nvPr>
            <p:ph idx="1" type="body"/>
          </p:nvPr>
        </p:nvSpPr>
        <p:spPr>
          <a:xfrm>
            <a:off x="818712" y="2222287"/>
            <a:ext cx="10554600" cy="36366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IN" sz="2300"/>
              <a:t>Overall, all models did a very good job in predicting positions. SVM classifier beats all of them by a little margin, but we can use any of the above model to predict players positions. We used python and scikit-learn, starting with just one feature (value) and then adding some new features for training the models (age and finishing features). We noticed that by adding new features to the model, we would not always have better results and we mentioned common approaches to address this problem like feature selection, extraction and dimensionality reduction.</a:t>
            </a:r>
            <a:endParaRPr sz="2300"/>
          </a:p>
          <a:p>
            <a:pPr indent="0" lvl="0" marL="0" rtl="0" algn="l">
              <a:spcBef>
                <a:spcPts val="600"/>
              </a:spcBef>
              <a:spcAft>
                <a:spcPts val="600"/>
              </a:spcAft>
              <a:buNone/>
            </a:pPr>
            <a:r>
              <a:t/>
            </a:r>
            <a:endParaRPr sz="2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Contributions</a:t>
            </a:r>
            <a:endParaRPr/>
          </a:p>
        </p:txBody>
      </p:sp>
      <p:sp>
        <p:nvSpPr>
          <p:cNvPr id="257" name="Google Shape;257;p39"/>
          <p:cNvSpPr txBox="1"/>
          <p:nvPr>
            <p:ph idx="1" type="body"/>
          </p:nvPr>
        </p:nvSpPr>
        <p:spPr>
          <a:xfrm>
            <a:off x="818700" y="5311150"/>
            <a:ext cx="11191200" cy="7023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rPr lang="en-IN"/>
              <a:t>R:Responsible for maximum effort, S: Supported with good effort, C: Consulted for extra points,</a:t>
            </a:r>
            <a:br>
              <a:rPr lang="en-IN"/>
            </a:br>
            <a:r>
              <a:rPr lang="en-IN"/>
              <a:t>A: Approved after review, I: Informed about the completion of step</a:t>
            </a:r>
            <a:endParaRPr/>
          </a:p>
        </p:txBody>
      </p:sp>
      <p:graphicFrame>
        <p:nvGraphicFramePr>
          <p:cNvPr id="258" name="Google Shape;258;p39"/>
          <p:cNvGraphicFramePr/>
          <p:nvPr/>
        </p:nvGraphicFramePr>
        <p:xfrm>
          <a:off x="952500" y="2346400"/>
          <a:ext cx="3000000" cy="3000000"/>
        </p:xfrm>
        <a:graphic>
          <a:graphicData uri="http://schemas.openxmlformats.org/drawingml/2006/table">
            <a:tbl>
              <a:tblPr>
                <a:noFill/>
                <a:tableStyleId>{4AC28E38-FBA7-444B-B005-853387FF4E27}</a:tableStyleId>
              </a:tblPr>
              <a:tblGrid>
                <a:gridCol w="2209425"/>
                <a:gridCol w="1905375"/>
                <a:gridCol w="2057400"/>
                <a:gridCol w="2057400"/>
                <a:gridCol w="2057400"/>
              </a:tblGrid>
              <a:tr h="381000">
                <a:tc>
                  <a:txBody>
                    <a:bodyPr/>
                    <a:lstStyle/>
                    <a:p>
                      <a:pPr indent="0" lvl="0" marL="0" rtl="0" algn="ctr">
                        <a:spcBef>
                          <a:spcPts val="0"/>
                        </a:spcBef>
                        <a:spcAft>
                          <a:spcPts val="0"/>
                        </a:spcAft>
                        <a:buNone/>
                      </a:pPr>
                      <a:r>
                        <a:rPr lang="en-IN">
                          <a:solidFill>
                            <a:schemeClr val="lt1"/>
                          </a:solidFill>
                        </a:rPr>
                        <a:t>Tasks</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Avish</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Rishika</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Kaushikraj</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Neeraj</a:t>
                      </a:r>
                      <a:endParaRPr>
                        <a:solidFill>
                          <a:schemeClr val="lt1"/>
                        </a:solidFill>
                      </a:endParaRPr>
                    </a:p>
                  </a:txBody>
                  <a:tcPr marT="91425" marB="91425" marR="91425" marL="91425" anchor="ctr"/>
                </a:tc>
              </a:tr>
              <a:tr h="381000">
                <a:tc>
                  <a:txBody>
                    <a:bodyPr/>
                    <a:lstStyle/>
                    <a:p>
                      <a:pPr indent="0" lvl="0" marL="0" rtl="0" algn="ctr">
                        <a:spcBef>
                          <a:spcPts val="0"/>
                        </a:spcBef>
                        <a:spcAft>
                          <a:spcPts val="0"/>
                        </a:spcAft>
                        <a:buNone/>
                      </a:pPr>
                      <a:r>
                        <a:rPr lang="en-IN">
                          <a:solidFill>
                            <a:schemeClr val="lt1"/>
                          </a:solidFill>
                        </a:rPr>
                        <a:t>Data Preprocessing</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S</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R</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I</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A</a:t>
                      </a:r>
                      <a:endParaRPr>
                        <a:solidFill>
                          <a:schemeClr val="lt1"/>
                        </a:solidFill>
                      </a:endParaRPr>
                    </a:p>
                  </a:txBody>
                  <a:tcPr marT="91425" marB="91425" marR="91425" marL="91425" anchor="ctr"/>
                </a:tc>
              </a:tr>
              <a:tr h="381000">
                <a:tc>
                  <a:txBody>
                    <a:bodyPr/>
                    <a:lstStyle/>
                    <a:p>
                      <a:pPr indent="0" lvl="0" marL="0" rtl="0" algn="ctr">
                        <a:spcBef>
                          <a:spcPts val="0"/>
                        </a:spcBef>
                        <a:spcAft>
                          <a:spcPts val="0"/>
                        </a:spcAft>
                        <a:buNone/>
                      </a:pPr>
                      <a:r>
                        <a:rPr lang="en-IN">
                          <a:solidFill>
                            <a:schemeClr val="lt1"/>
                          </a:solidFill>
                        </a:rPr>
                        <a:t>Model selection</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R</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I</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S</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C</a:t>
                      </a:r>
                      <a:endParaRPr>
                        <a:solidFill>
                          <a:schemeClr val="lt1"/>
                        </a:solidFill>
                      </a:endParaRPr>
                    </a:p>
                  </a:txBody>
                  <a:tcPr marT="91425" marB="91425" marR="91425" marL="91425" anchor="ctr"/>
                </a:tc>
              </a:tr>
              <a:tr h="381000">
                <a:tc>
                  <a:txBody>
                    <a:bodyPr/>
                    <a:lstStyle/>
                    <a:p>
                      <a:pPr indent="0" lvl="0" marL="0" rtl="0" algn="ctr">
                        <a:spcBef>
                          <a:spcPts val="0"/>
                        </a:spcBef>
                        <a:spcAft>
                          <a:spcPts val="0"/>
                        </a:spcAft>
                        <a:buNone/>
                      </a:pPr>
                      <a:r>
                        <a:rPr lang="en-IN">
                          <a:solidFill>
                            <a:schemeClr val="lt1"/>
                          </a:solidFill>
                        </a:rPr>
                        <a:t>Model Implementation</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R</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S,A</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A,C</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S,I</a:t>
                      </a:r>
                      <a:endParaRPr>
                        <a:solidFill>
                          <a:schemeClr val="lt1"/>
                        </a:solidFill>
                      </a:endParaRPr>
                    </a:p>
                  </a:txBody>
                  <a:tcPr marT="91425" marB="91425" marR="91425" marL="91425" anchor="ctr"/>
                </a:tc>
              </a:tr>
              <a:tr h="381000">
                <a:tc>
                  <a:txBody>
                    <a:bodyPr/>
                    <a:lstStyle/>
                    <a:p>
                      <a:pPr indent="0" lvl="0" marL="0" rtl="0" algn="ctr">
                        <a:spcBef>
                          <a:spcPts val="0"/>
                        </a:spcBef>
                        <a:spcAft>
                          <a:spcPts val="0"/>
                        </a:spcAft>
                        <a:buNone/>
                      </a:pPr>
                      <a:r>
                        <a:rPr lang="en-IN">
                          <a:solidFill>
                            <a:schemeClr val="lt1"/>
                          </a:solidFill>
                        </a:rPr>
                        <a:t>Testing</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C</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S</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I</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R</a:t>
                      </a:r>
                      <a:endParaRPr>
                        <a:solidFill>
                          <a:schemeClr val="lt1"/>
                        </a:solidFill>
                      </a:endParaRPr>
                    </a:p>
                  </a:txBody>
                  <a:tcPr marT="91425" marB="91425" marR="91425" marL="91425" anchor="ctr"/>
                </a:tc>
              </a:tr>
              <a:tr h="381000">
                <a:tc>
                  <a:txBody>
                    <a:bodyPr/>
                    <a:lstStyle/>
                    <a:p>
                      <a:pPr indent="0" lvl="0" marL="0" rtl="0" algn="ctr">
                        <a:spcBef>
                          <a:spcPts val="0"/>
                        </a:spcBef>
                        <a:spcAft>
                          <a:spcPts val="0"/>
                        </a:spcAft>
                        <a:buNone/>
                      </a:pPr>
                      <a:r>
                        <a:rPr lang="en-IN">
                          <a:solidFill>
                            <a:schemeClr val="lt1"/>
                          </a:solidFill>
                        </a:rPr>
                        <a:t>Model evaluation</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I</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C</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R</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S</a:t>
                      </a:r>
                      <a:endParaRPr>
                        <a:solidFill>
                          <a:schemeClr val="lt1"/>
                        </a:solidFill>
                      </a:endParaRPr>
                    </a:p>
                  </a:txBody>
                  <a:tcPr marT="91425" marB="91425" marR="91425" marL="91425" anchor="ctr"/>
                </a:tc>
              </a:tr>
              <a:tr h="381000">
                <a:tc>
                  <a:txBody>
                    <a:bodyPr/>
                    <a:lstStyle/>
                    <a:p>
                      <a:pPr indent="0" lvl="0" marL="0" rtl="0" algn="ctr">
                        <a:spcBef>
                          <a:spcPts val="0"/>
                        </a:spcBef>
                        <a:spcAft>
                          <a:spcPts val="0"/>
                        </a:spcAft>
                        <a:buNone/>
                      </a:pPr>
                      <a:r>
                        <a:rPr lang="en-IN">
                          <a:solidFill>
                            <a:schemeClr val="lt1"/>
                          </a:solidFill>
                        </a:rPr>
                        <a:t>PPT</a:t>
                      </a:r>
                      <a:r>
                        <a:rPr lang="en-IN">
                          <a:solidFill>
                            <a:schemeClr val="lt1"/>
                          </a:solidFill>
                        </a:rPr>
                        <a:t> preparation</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S</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A</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R</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IN">
                          <a:solidFill>
                            <a:schemeClr val="lt1"/>
                          </a:solidFill>
                        </a:rPr>
                        <a:t>C</a:t>
                      </a:r>
                      <a:endParaRPr>
                        <a:solidFill>
                          <a:schemeClr val="lt1"/>
                        </a:solidFill>
                      </a:endParaRPr>
                    </a:p>
                  </a:txBody>
                  <a:tcPr marT="91425" marB="91425" marR="91425" marL="91425"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nvSpPr>
        <p:spPr>
          <a:xfrm>
            <a:off x="1666700" y="1885275"/>
            <a:ext cx="9098400" cy="273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IN" sz="10000">
                <a:solidFill>
                  <a:schemeClr val="lt1"/>
                </a:solidFill>
                <a:latin typeface="Century Gothic"/>
                <a:ea typeface="Century Gothic"/>
                <a:cs typeface="Century Gothic"/>
                <a:sym typeface="Century Gothic"/>
              </a:rPr>
              <a:t>Thank You!</a:t>
            </a:r>
            <a:endParaRPr sz="10000">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Abstract</a:t>
            </a:r>
            <a:endParaRPr/>
          </a:p>
        </p:txBody>
      </p:sp>
      <p:sp>
        <p:nvSpPr>
          <p:cNvPr id="128" name="Google Shape;128;p18"/>
          <p:cNvSpPr txBox="1"/>
          <p:nvPr>
            <p:ph idx="1" type="body"/>
          </p:nvPr>
        </p:nvSpPr>
        <p:spPr>
          <a:xfrm>
            <a:off x="818700" y="2158500"/>
            <a:ext cx="10554600" cy="44262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IN" sz="2200"/>
              <a:t>The Fédération Internationale de Football Association (FIFA) is a governing body of football (sometimes, especially in the USA, called soccer). FIFA is also a series of video games developed by EA Sports which faithfully reproduces the characteristics of real players. FIFA ratings of football players from the video game can be found at https://sofifa.com/ . Data from this website for 2019 were scrapped and made available at the Kaggle webpage </a:t>
            </a:r>
            <a:r>
              <a:rPr lang="en-IN" sz="2200" u="sng">
                <a:solidFill>
                  <a:schemeClr val="hlink"/>
                </a:solidFill>
                <a:hlinkClick r:id="rId3"/>
              </a:rPr>
              <a:t>FIFA 20 complete player dataset</a:t>
            </a:r>
            <a:r>
              <a:rPr lang="en-IN" sz="2200"/>
              <a:t> . We will use the data to build a predictive model for the evaluation of a player’s position. Subsequently, we will use the model exploration and explanation methods to better understand the model’s performance, as well as which variables and how to influence a player’s value.</a:t>
            </a:r>
            <a:endParaRPr sz="2200"/>
          </a:p>
          <a:p>
            <a:pPr indent="0" lvl="0" marL="0" rtl="0" algn="l">
              <a:spcBef>
                <a:spcPts val="600"/>
              </a:spcBef>
              <a:spcAft>
                <a:spcPts val="60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IN"/>
              <a:t> Problem Statement</a:t>
            </a:r>
            <a:endParaRPr/>
          </a:p>
        </p:txBody>
      </p:sp>
      <p:sp>
        <p:nvSpPr>
          <p:cNvPr id="134" name="Google Shape;134;p19"/>
          <p:cNvSpPr txBox="1"/>
          <p:nvPr>
            <p:ph idx="1" type="body"/>
          </p:nvPr>
        </p:nvSpPr>
        <p:spPr>
          <a:xfrm>
            <a:off x="818700" y="1994550"/>
            <a:ext cx="10151400" cy="46176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0" lvl="0" marL="562927" rtl="0" algn="l">
              <a:spcBef>
                <a:spcPts val="933"/>
              </a:spcBef>
              <a:spcAft>
                <a:spcPts val="0"/>
              </a:spcAft>
              <a:buClr>
                <a:schemeClr val="dk1"/>
              </a:buClr>
              <a:buSzPts val="1100"/>
              <a:buFont typeface="Arial"/>
              <a:buNone/>
            </a:pPr>
            <a:r>
              <a:rPr lang="en-IN" sz="2100"/>
              <a:t>The project objective is to provide statistical insights to football clubs worldwide. The project involves using EA Sports’ FIFA video game data as a prototype for providing insight into real football. The actual data and statistics are expensive to obtain and often kept secret by the respective clubs’ analytics teams.</a:t>
            </a:r>
            <a:endParaRPr sz="2100"/>
          </a:p>
          <a:p>
            <a:pPr indent="-237172" lvl="0" marL="800100" rtl="0" algn="l">
              <a:spcBef>
                <a:spcPts val="933"/>
              </a:spcBef>
              <a:spcAft>
                <a:spcPts val="0"/>
              </a:spcAft>
              <a:buClr>
                <a:schemeClr val="dk1"/>
              </a:buClr>
              <a:buSzPts val="1100"/>
              <a:buFont typeface="Arial"/>
              <a:buNone/>
            </a:pPr>
            <a:r>
              <a:rPr lang="en-IN" sz="2100"/>
              <a:t>The main focus of this project will be:</a:t>
            </a:r>
            <a:endParaRPr sz="2100"/>
          </a:p>
          <a:p>
            <a:pPr indent="-237172" lvl="0" marL="800100" rtl="0" algn="l">
              <a:spcBef>
                <a:spcPts val="933"/>
              </a:spcBef>
              <a:spcAft>
                <a:spcPts val="0"/>
              </a:spcAft>
              <a:buClr>
                <a:schemeClr val="dk1"/>
              </a:buClr>
              <a:buSzPts val="1100"/>
              <a:buFont typeface="Arial"/>
              <a:buNone/>
            </a:pPr>
            <a:r>
              <a:rPr lang="en-IN" sz="2100"/>
              <a:t>● Suggesting Playing positions based on player’s statistics eg. age, strength, speed, agility, etc.</a:t>
            </a:r>
            <a:endParaRPr sz="2100"/>
          </a:p>
          <a:p>
            <a:pPr indent="-237172" lvl="0" marL="800100" rtl="0" algn="l">
              <a:spcBef>
                <a:spcPts val="933"/>
              </a:spcBef>
              <a:spcAft>
                <a:spcPts val="0"/>
              </a:spcAft>
              <a:buClr>
                <a:schemeClr val="dk1"/>
              </a:buClr>
              <a:buSzPts val="1100"/>
              <a:buFont typeface="Arial"/>
              <a:buNone/>
            </a:pPr>
            <a:r>
              <a:rPr lang="en-IN" sz="2100"/>
              <a:t>● Analyze how attributes like pace, shooting, dribbling, passing, etc. generally vary with different positions of players on the field.</a:t>
            </a:r>
            <a:endParaRPr sz="2100"/>
          </a:p>
          <a:p>
            <a:pPr indent="-237172" lvl="0" marL="800100" rtl="0" algn="l">
              <a:spcBef>
                <a:spcPts val="933"/>
              </a:spcBef>
              <a:spcAft>
                <a:spcPts val="0"/>
              </a:spcAft>
              <a:buSzPts val="1100"/>
              <a:buNone/>
            </a:pPr>
            <a:r>
              <a:rPr lang="en-IN" sz="2100"/>
              <a:t>● Analyzing how age affects the physical and skill-based statistics of players.</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IN"/>
              <a:t>Technology landscape assessment</a:t>
            </a:r>
            <a:endParaRPr/>
          </a:p>
        </p:txBody>
      </p:sp>
      <p:sp>
        <p:nvSpPr>
          <p:cNvPr id="140" name="Google Shape;140;p20"/>
          <p:cNvSpPr txBox="1"/>
          <p:nvPr>
            <p:ph idx="1" type="body"/>
          </p:nvPr>
        </p:nvSpPr>
        <p:spPr>
          <a:xfrm>
            <a:off x="736750" y="1625700"/>
            <a:ext cx="10554600" cy="49299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228600" lvl="0" marL="342900" rtl="0" algn="l">
              <a:spcBef>
                <a:spcPts val="0"/>
              </a:spcBef>
              <a:spcAft>
                <a:spcPts val="0"/>
              </a:spcAft>
              <a:buSzPts val="1100"/>
              <a:buNone/>
            </a:pPr>
            <a:r>
              <a:rPr lang="en-IN"/>
              <a:t>Most of the major football clubs have their statistics teams which are getting more and</a:t>
            </a:r>
            <a:endParaRPr/>
          </a:p>
          <a:p>
            <a:pPr indent="-228600" lvl="0" marL="342900" rtl="0" algn="l">
              <a:spcBef>
                <a:spcPts val="0"/>
              </a:spcBef>
              <a:spcAft>
                <a:spcPts val="0"/>
              </a:spcAft>
              <a:buClr>
                <a:schemeClr val="dk1"/>
              </a:buClr>
              <a:buSzPts val="1100"/>
              <a:buFont typeface="Arial"/>
              <a:buNone/>
            </a:pPr>
            <a:r>
              <a:rPr lang="en-IN"/>
              <a:t>more</a:t>
            </a:r>
            <a:r>
              <a:rPr lang="en-IN"/>
              <a:t> </a:t>
            </a:r>
            <a:r>
              <a:rPr lang="en-IN"/>
              <a:t>important every season. Hiring a top statistics firm is increasingly becoming some of</a:t>
            </a:r>
            <a:endParaRPr/>
          </a:p>
          <a:p>
            <a:pPr indent="-228600" lvl="0" marL="342900" rtl="0" algn="l">
              <a:spcBef>
                <a:spcPts val="0"/>
              </a:spcBef>
              <a:spcAft>
                <a:spcPts val="0"/>
              </a:spcAft>
              <a:buClr>
                <a:schemeClr val="dk1"/>
              </a:buClr>
              <a:buSzPts val="1100"/>
              <a:buFont typeface="Arial"/>
              <a:buNone/>
            </a:pPr>
            <a:r>
              <a:rPr lang="en-IN"/>
              <a:t>the club’s top priority just like hiring a world-class manager.</a:t>
            </a:r>
            <a:endParaRPr/>
          </a:p>
          <a:p>
            <a:pPr indent="-228600" lvl="0" marL="342900" rtl="0" algn="l">
              <a:spcBef>
                <a:spcPts val="0"/>
              </a:spcBef>
              <a:spcAft>
                <a:spcPts val="0"/>
              </a:spcAft>
              <a:buClr>
                <a:schemeClr val="dk1"/>
              </a:buClr>
              <a:buSzPts val="1100"/>
              <a:buFont typeface="Arial"/>
              <a:buNone/>
            </a:pPr>
            <a:r>
              <a:rPr lang="en-IN"/>
              <a:t>Despite the acceptance statistics are getting in football, most of the known use of statistics</a:t>
            </a:r>
            <a:endParaRPr/>
          </a:p>
          <a:p>
            <a:pPr indent="-228600" lvl="0" marL="342900" rtl="0" algn="l">
              <a:spcBef>
                <a:spcPts val="0"/>
              </a:spcBef>
              <a:spcAft>
                <a:spcPts val="0"/>
              </a:spcAft>
              <a:buClr>
                <a:schemeClr val="dk1"/>
              </a:buClr>
              <a:buSzPts val="1100"/>
              <a:buFont typeface="Arial"/>
              <a:buNone/>
            </a:pPr>
            <a:r>
              <a:rPr lang="en-IN"/>
              <a:t>seems to be rudimentary and not in-depth. passes completed, shots were taken, average</a:t>
            </a:r>
            <a:endParaRPr/>
          </a:p>
          <a:p>
            <a:pPr indent="-228600" lvl="0" marL="342900" rtl="0" algn="l">
              <a:spcBef>
                <a:spcPts val="0"/>
              </a:spcBef>
              <a:spcAft>
                <a:spcPts val="0"/>
              </a:spcAft>
              <a:buClr>
                <a:schemeClr val="dk1"/>
              </a:buClr>
              <a:buSzPts val="1100"/>
              <a:buFont typeface="Arial"/>
              <a:buNone/>
            </a:pPr>
            <a:r>
              <a:rPr lang="en-IN"/>
              <a:t>traveled distance are some examples of popular statistics which influence player’s stature</a:t>
            </a:r>
            <a:endParaRPr/>
          </a:p>
          <a:p>
            <a:pPr indent="-228600" lvl="0" marL="342900" rtl="0" algn="l">
              <a:spcBef>
                <a:spcPts val="0"/>
              </a:spcBef>
              <a:spcAft>
                <a:spcPts val="0"/>
              </a:spcAft>
              <a:buClr>
                <a:schemeClr val="dk1"/>
              </a:buClr>
              <a:buSzPts val="1100"/>
              <a:buFont typeface="Arial"/>
              <a:buNone/>
            </a:pPr>
            <a:r>
              <a:rPr lang="en-IN"/>
              <a:t>and those are obviously justified but data can offer much more intuition than that. Young</a:t>
            </a:r>
            <a:endParaRPr/>
          </a:p>
          <a:p>
            <a:pPr indent="-228600" lvl="0" marL="342900" rtl="0" algn="l">
              <a:spcBef>
                <a:spcPts val="0"/>
              </a:spcBef>
              <a:spcAft>
                <a:spcPts val="0"/>
              </a:spcAft>
              <a:buClr>
                <a:schemeClr val="dk1"/>
              </a:buClr>
              <a:buSzPts val="1100"/>
              <a:buFont typeface="Arial"/>
              <a:buNone/>
            </a:pPr>
            <a:r>
              <a:rPr lang="en-IN"/>
              <a:t>players’ positions and market values are still determined by experienced scouts’ intuitions</a:t>
            </a:r>
            <a:endParaRPr/>
          </a:p>
          <a:p>
            <a:pPr indent="-228600" lvl="0" marL="342900" rtl="0" algn="l">
              <a:spcBef>
                <a:spcPts val="0"/>
              </a:spcBef>
              <a:spcAft>
                <a:spcPts val="0"/>
              </a:spcAft>
              <a:buClr>
                <a:schemeClr val="dk1"/>
              </a:buClr>
              <a:buSzPts val="1100"/>
              <a:buFont typeface="Arial"/>
              <a:buNone/>
            </a:pPr>
            <a:r>
              <a:rPr lang="en-IN"/>
              <a:t>and extensive trial and error methods.</a:t>
            </a:r>
            <a:endParaRPr/>
          </a:p>
          <a:p>
            <a:pPr indent="-228600" lvl="0" marL="342900" rtl="0" algn="l">
              <a:spcBef>
                <a:spcPts val="0"/>
              </a:spcBef>
              <a:spcAft>
                <a:spcPts val="0"/>
              </a:spcAft>
              <a:buClr>
                <a:schemeClr val="dk1"/>
              </a:buClr>
              <a:buSzPts val="1100"/>
              <a:buFont typeface="Arial"/>
              <a:buNone/>
            </a:pPr>
            <a:r>
              <a:rPr lang="en-IN"/>
              <a:t>There are a few firms that cater to the club’s needs for in-depth data analysis. Most of the</a:t>
            </a:r>
            <a:endParaRPr/>
          </a:p>
          <a:p>
            <a:pPr indent="-228600" lvl="0" marL="342900" rtl="0" algn="l">
              <a:spcBef>
                <a:spcPts val="0"/>
              </a:spcBef>
              <a:spcAft>
                <a:spcPts val="0"/>
              </a:spcAft>
              <a:buClr>
                <a:schemeClr val="dk1"/>
              </a:buClr>
              <a:buSzPts val="1100"/>
              <a:buFont typeface="Arial"/>
              <a:buNone/>
            </a:pPr>
            <a:r>
              <a:rPr lang="en-IN"/>
              <a:t>other data analysis firms focus on fantasy football and betting predictions rather than</a:t>
            </a:r>
            <a:endParaRPr/>
          </a:p>
          <a:p>
            <a:pPr indent="-228600" lvl="0" marL="342900" rtl="0" algn="l">
              <a:spcBef>
                <a:spcPts val="0"/>
              </a:spcBef>
              <a:spcAft>
                <a:spcPts val="0"/>
              </a:spcAft>
              <a:buClr>
                <a:schemeClr val="dk1"/>
              </a:buClr>
              <a:buSzPts val="1100"/>
              <a:buFont typeface="Arial"/>
              <a:buNone/>
            </a:pPr>
            <a:r>
              <a:rPr lang="en-IN"/>
              <a:t>actual involvement in squad building and player development. There is a growing market</a:t>
            </a:r>
            <a:endParaRPr/>
          </a:p>
          <a:p>
            <a:pPr indent="-228600" lvl="0" marL="342900" rtl="0" algn="l">
              <a:spcBef>
                <a:spcPts val="0"/>
              </a:spcBef>
              <a:spcAft>
                <a:spcPts val="0"/>
              </a:spcAft>
              <a:buSzPts val="1100"/>
              <a:buNone/>
            </a:pPr>
            <a:r>
              <a:rPr lang="en-IN"/>
              <a:t>for such service providers.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Data Sources and Details</a:t>
            </a:r>
            <a:endParaRPr/>
          </a:p>
        </p:txBody>
      </p:sp>
      <p:sp>
        <p:nvSpPr>
          <p:cNvPr id="146" name="Google Shape;146;p21"/>
          <p:cNvSpPr txBox="1"/>
          <p:nvPr>
            <p:ph idx="1" type="body"/>
          </p:nvPr>
        </p:nvSpPr>
        <p:spPr>
          <a:xfrm>
            <a:off x="818712" y="2222287"/>
            <a:ext cx="10554600" cy="3636600"/>
          </a:xfrm>
          <a:prstGeom prst="rect">
            <a:avLst/>
          </a:prstGeom>
        </p:spPr>
        <p:txBody>
          <a:bodyPr anchorCtr="0" anchor="ctr" bIns="45700" lIns="91425" spcFirstLastPara="1" rIns="91425" wrap="square" tIns="45700">
            <a:normAutofit/>
          </a:bodyPr>
          <a:lstStyle/>
          <a:p>
            <a:pPr indent="-342900" lvl="0" marL="457200" rtl="0" algn="l">
              <a:spcBef>
                <a:spcPts val="360"/>
              </a:spcBef>
              <a:spcAft>
                <a:spcPts val="0"/>
              </a:spcAft>
              <a:buSzPts val="1800"/>
              <a:buChar char="❖"/>
            </a:pPr>
            <a:r>
              <a:rPr lang="en-IN" u="sng">
                <a:solidFill>
                  <a:schemeClr val="hlink"/>
                </a:solidFill>
                <a:hlinkClick r:id="rId3"/>
              </a:rPr>
              <a:t>FIFA 19</a:t>
            </a:r>
            <a:endParaRPr/>
          </a:p>
          <a:p>
            <a:pPr indent="-342900" lvl="0" marL="457200" rtl="0" algn="l">
              <a:spcBef>
                <a:spcPts val="0"/>
              </a:spcBef>
              <a:spcAft>
                <a:spcPts val="0"/>
              </a:spcAft>
              <a:buSzPts val="1800"/>
              <a:buChar char="❖"/>
            </a:pPr>
            <a:r>
              <a:rPr lang="en-IN" u="sng">
                <a:solidFill>
                  <a:schemeClr val="hlink"/>
                </a:solidFill>
                <a:hlinkClick r:id="rId4"/>
              </a:rPr>
              <a:t>FIFA 20</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IN"/>
              <a:t>Every player available in FIFA 19 and FIFA 20 with 100+ attributes, URL of the scraped player, player positions, with his role in the club and in the national team, Player attributes with statistics as Attacking, Skills, Defense, Mentality, GK Skills, etc. Player personal data like Nationality, Club, DateOfBirth, Wage, Salary, height, weight, age, etc.</a:t>
            </a:r>
            <a:endParaRPr/>
          </a:p>
          <a:p>
            <a:pPr indent="0" lvl="0" marL="0" rtl="0" algn="l">
              <a:spcBef>
                <a:spcPts val="600"/>
              </a:spcBef>
              <a:spcAft>
                <a:spcPts val="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Data Set Details and </a:t>
            </a:r>
            <a:r>
              <a:rPr lang="en-IN"/>
              <a:t>Preprocessing</a:t>
            </a:r>
            <a:endParaRPr/>
          </a:p>
        </p:txBody>
      </p:sp>
      <p:sp>
        <p:nvSpPr>
          <p:cNvPr id="152" name="Google Shape;152;p22"/>
          <p:cNvSpPr txBox="1"/>
          <p:nvPr>
            <p:ph idx="1" type="body"/>
          </p:nvPr>
        </p:nvSpPr>
        <p:spPr>
          <a:xfrm>
            <a:off x="818700" y="2582000"/>
            <a:ext cx="5185800" cy="37062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IN" sz="2000"/>
              <a:t>To build our model we had to remove the object type data like short name, ID, player URL, Last name, Player traits (playmaker, long-distance shooter, diver, leader, etc.), etc. The numerical data remained is thus used for the analysis. For calculating the position we used the ‘team_position’ attribute. All kinds of midfielders ie Attacking, right, left, defensive, etc. are given the position ‘Midfielder’ and similar for forwards and defenders.</a:t>
            </a:r>
            <a:endParaRPr sz="2000"/>
          </a:p>
          <a:p>
            <a:pPr indent="0" lvl="0" marL="0" rtl="0" algn="l">
              <a:spcBef>
                <a:spcPts val="600"/>
              </a:spcBef>
              <a:spcAft>
                <a:spcPts val="600"/>
              </a:spcAft>
              <a:buNone/>
            </a:pPr>
            <a:r>
              <a:t/>
            </a:r>
            <a:endParaRPr sz="2000"/>
          </a:p>
        </p:txBody>
      </p:sp>
      <p:pic>
        <p:nvPicPr>
          <p:cNvPr id="153" name="Google Shape;153;p22"/>
          <p:cNvPicPr preferRelativeResize="0"/>
          <p:nvPr/>
        </p:nvPicPr>
        <p:blipFill>
          <a:blip r:embed="rId3">
            <a:alphaModFix/>
          </a:blip>
          <a:stretch>
            <a:fillRect/>
          </a:stretch>
        </p:blipFill>
        <p:spPr>
          <a:xfrm>
            <a:off x="6004512" y="2222263"/>
            <a:ext cx="5882688" cy="40658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N"/>
              <a:t>D</a:t>
            </a:r>
            <a:r>
              <a:rPr lang="en-IN"/>
              <a:t>ata Set Details and Preprocessing</a:t>
            </a:r>
            <a:endParaRPr/>
          </a:p>
        </p:txBody>
      </p:sp>
      <p:sp>
        <p:nvSpPr>
          <p:cNvPr id="159" name="Google Shape;159;p23"/>
          <p:cNvSpPr txBox="1"/>
          <p:nvPr>
            <p:ph idx="1" type="body"/>
          </p:nvPr>
        </p:nvSpPr>
        <p:spPr>
          <a:xfrm>
            <a:off x="818689" y="2222275"/>
            <a:ext cx="9837300" cy="36387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lang="en-IN" sz="2300"/>
              <a:t>The data set also had ‘SUB’ and ‘RES’ (substitute and reserves) as ‘team_position’, due to which accuracy of any model will be very less because differentiating a midfielder </a:t>
            </a:r>
            <a:r>
              <a:rPr lang="en-IN" sz="2300"/>
              <a:t>s</a:t>
            </a:r>
            <a:r>
              <a:rPr lang="en-IN" sz="2300"/>
              <a:t>ubstitute and a playing 11 midfielder has other aspects such as overall team statistics, the kind of players it contains, etc. We have not considered such attributes in our analysis and hence we have removed the substitutes and midfielders from our analysis which reduces the data set to nearly 5000-6000 players from 13000 players.</a:t>
            </a:r>
            <a:endParaRPr sz="2300"/>
          </a:p>
          <a:p>
            <a:pPr indent="0" lvl="0" marL="0" rtl="0" algn="l">
              <a:spcBef>
                <a:spcPts val="600"/>
              </a:spcBef>
              <a:spcAft>
                <a:spcPts val="600"/>
              </a:spcAft>
              <a:buNone/>
            </a:pPr>
            <a:r>
              <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rot="5400000">
            <a:off x="8887627" y="2518325"/>
            <a:ext cx="5134800" cy="12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Attributes Variation with Position</a:t>
            </a:r>
            <a:endParaRPr/>
          </a:p>
        </p:txBody>
      </p:sp>
      <p:sp>
        <p:nvSpPr>
          <p:cNvPr id="165" name="Google Shape;165;p24"/>
          <p:cNvSpPr txBox="1"/>
          <p:nvPr>
            <p:ph idx="1" type="body"/>
          </p:nvPr>
        </p:nvSpPr>
        <p:spPr>
          <a:xfrm rot="5400000">
            <a:off x="1408341" y="-152111"/>
            <a:ext cx="5415000" cy="6611400"/>
          </a:xfrm>
          <a:prstGeom prst="rect">
            <a:avLst/>
          </a:prstGeom>
        </p:spPr>
        <p:txBody>
          <a:bodyPr anchorCtr="0" anchor="t" bIns="45700" lIns="91425" spcFirstLastPara="1" rIns="91425" wrap="square" tIns="45700">
            <a:normAutofit/>
          </a:bodyPr>
          <a:lstStyle/>
          <a:p>
            <a:pPr indent="0" lvl="0" marL="0" rtl="0" algn="l">
              <a:spcBef>
                <a:spcPts val="360"/>
              </a:spcBef>
              <a:spcAft>
                <a:spcPts val="600"/>
              </a:spcAft>
              <a:buNone/>
            </a:pPr>
            <a:r>
              <a:t/>
            </a:r>
            <a:endParaRPr/>
          </a:p>
        </p:txBody>
      </p:sp>
      <p:pic>
        <p:nvPicPr>
          <p:cNvPr id="166" name="Google Shape;166;p24"/>
          <p:cNvPicPr preferRelativeResize="0"/>
          <p:nvPr/>
        </p:nvPicPr>
        <p:blipFill>
          <a:blip r:embed="rId3">
            <a:alphaModFix/>
          </a:blip>
          <a:stretch>
            <a:fillRect/>
          </a:stretch>
        </p:blipFill>
        <p:spPr>
          <a:xfrm>
            <a:off x="0" y="0"/>
            <a:ext cx="10611639"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