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1" r:id="rId1"/>
  </p:sldMasterIdLst>
  <p:sldIdLst>
    <p:sldId id="256" r:id="rId2"/>
    <p:sldId id="257" r:id="rId3"/>
    <p:sldId id="258" r:id="rId4"/>
    <p:sldId id="259" r:id="rId5"/>
    <p:sldId id="260" r:id="rId6"/>
    <p:sldId id="270" r:id="rId7"/>
    <p:sldId id="261" r:id="rId8"/>
    <p:sldId id="268" r:id="rId9"/>
    <p:sldId id="262" r:id="rId10"/>
    <p:sldId id="263" r:id="rId11"/>
    <p:sldId id="264" r:id="rId12"/>
    <p:sldId id="269" r:id="rId13"/>
    <p:sldId id="271" r:id="rId14"/>
    <p:sldId id="273" r:id="rId15"/>
    <p:sldId id="272" r:id="rId16"/>
    <p:sldId id="274" r:id="rId17"/>
    <p:sldId id="27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4C514B-E2B7-30DF-4FD3-B7DB8BBEF144}" v="1" dt="2022-11-20T16:25:31.920"/>
    <p1510:client id="{2928B06B-7EE2-DDCE-FF55-1458FA23AD4B}" v="539" dt="2022-11-21T06:02:07.998"/>
    <p1510:client id="{3AC236EA-2713-E65B-DE47-CFADCD55648E}" v="344" dt="2022-11-13T06:29:29.194"/>
    <p1510:client id="{C22151A0-3BAA-607A-C982-3B8A5D24090B}" v="407" dt="2022-11-08T16:26:36.803"/>
    <p1510:client id="{E240FA9F-21E1-4C96-B4E8-CA657258D402}" v="1468" dt="2022-10-11T13:57:29.0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453AF7-8D97-4451-9904-6F0563A388E4}"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E7809293-B982-4DB0-8963-D3128DA1C14B}">
      <dgm:prSet/>
      <dgm:spPr/>
      <dgm:t>
        <a:bodyPr/>
        <a:lstStyle/>
        <a:p>
          <a:pPr rtl="0"/>
          <a:r>
            <a:rPr lang="en-US" dirty="0"/>
            <a:t>The </a:t>
          </a:r>
          <a:r>
            <a:rPr lang="en-US" dirty="0" err="1"/>
            <a:t>clingo</a:t>
          </a:r>
          <a:r>
            <a:rPr lang="en-US" dirty="0"/>
            <a:t> code which implements the required topology by connecting the nodes </a:t>
          </a:r>
          <a:r>
            <a:rPr lang="en-US" dirty="0">
              <a:latin typeface="Neue Haas Grotesk Text Pro"/>
            </a:rPr>
            <a:t>which minimizes the path between them.</a:t>
          </a:r>
          <a:endParaRPr lang="en-US" dirty="0"/>
        </a:p>
      </dgm:t>
    </dgm:pt>
    <dgm:pt modelId="{4C7FE3F1-9CE3-4587-9363-8C47407FA269}" type="parTrans" cxnId="{B9566AE1-4A3C-4E8D-AFE8-2258275539AD}">
      <dgm:prSet/>
      <dgm:spPr/>
      <dgm:t>
        <a:bodyPr/>
        <a:lstStyle/>
        <a:p>
          <a:endParaRPr lang="en-US"/>
        </a:p>
      </dgm:t>
    </dgm:pt>
    <dgm:pt modelId="{318FDC3B-DF0E-4357-AC65-5F8E76DAC76B}" type="sibTrans" cxnId="{B9566AE1-4A3C-4E8D-AFE8-2258275539AD}">
      <dgm:prSet/>
      <dgm:spPr/>
      <dgm:t>
        <a:bodyPr/>
        <a:lstStyle/>
        <a:p>
          <a:endParaRPr lang="en-US"/>
        </a:p>
      </dgm:t>
    </dgm:pt>
    <dgm:pt modelId="{F5A688DE-B68F-4961-AC79-9176798E16D9}">
      <dgm:prSet/>
      <dgm:spPr/>
      <dgm:t>
        <a:bodyPr/>
        <a:lstStyle/>
        <a:p>
          <a:r>
            <a:rPr lang="en-US" dirty="0"/>
            <a:t>A python code that implements  the GUI interface for the program which provides the user with a better way to interact with the code</a:t>
          </a:r>
        </a:p>
      </dgm:t>
    </dgm:pt>
    <dgm:pt modelId="{4BBDB6F6-B7AE-409C-AA17-0A75BFA63D11}" type="parTrans" cxnId="{6A975C6D-FC72-4840-902F-AB1BE8C65D5B}">
      <dgm:prSet/>
      <dgm:spPr/>
      <dgm:t>
        <a:bodyPr/>
        <a:lstStyle/>
        <a:p>
          <a:endParaRPr lang="en-US"/>
        </a:p>
      </dgm:t>
    </dgm:pt>
    <dgm:pt modelId="{6437C45C-4A8E-49A0-AB0C-FDDB69751166}" type="sibTrans" cxnId="{6A975C6D-FC72-4840-902F-AB1BE8C65D5B}">
      <dgm:prSet/>
      <dgm:spPr/>
      <dgm:t>
        <a:bodyPr/>
        <a:lstStyle/>
        <a:p>
          <a:endParaRPr lang="en-US"/>
        </a:p>
      </dgm:t>
    </dgm:pt>
    <dgm:pt modelId="{DF28FC11-5B67-4B67-BD50-BF4C3D15449B}" type="pres">
      <dgm:prSet presAssocID="{EA453AF7-8D97-4451-9904-6F0563A388E4}" presName="hierChild1" presStyleCnt="0">
        <dgm:presLayoutVars>
          <dgm:chPref val="1"/>
          <dgm:dir/>
          <dgm:animOne val="branch"/>
          <dgm:animLvl val="lvl"/>
          <dgm:resizeHandles/>
        </dgm:presLayoutVars>
      </dgm:prSet>
      <dgm:spPr/>
    </dgm:pt>
    <dgm:pt modelId="{04F20E18-382E-47E6-94A4-994EF170067E}" type="pres">
      <dgm:prSet presAssocID="{E7809293-B982-4DB0-8963-D3128DA1C14B}" presName="hierRoot1" presStyleCnt="0"/>
      <dgm:spPr/>
    </dgm:pt>
    <dgm:pt modelId="{CEDC6776-0A52-46E9-93DC-1F6FC70C3B8B}" type="pres">
      <dgm:prSet presAssocID="{E7809293-B982-4DB0-8963-D3128DA1C14B}" presName="composite" presStyleCnt="0"/>
      <dgm:spPr/>
    </dgm:pt>
    <dgm:pt modelId="{1976657F-7BB7-4F4B-805C-A12A705B8EAE}" type="pres">
      <dgm:prSet presAssocID="{E7809293-B982-4DB0-8963-D3128DA1C14B}" presName="background" presStyleLbl="node0" presStyleIdx="0" presStyleCnt="2"/>
      <dgm:spPr/>
    </dgm:pt>
    <dgm:pt modelId="{A9050A53-FF58-4380-A7F8-E074DD648639}" type="pres">
      <dgm:prSet presAssocID="{E7809293-B982-4DB0-8963-D3128DA1C14B}" presName="text" presStyleLbl="fgAcc0" presStyleIdx="0" presStyleCnt="2">
        <dgm:presLayoutVars>
          <dgm:chPref val="3"/>
        </dgm:presLayoutVars>
      </dgm:prSet>
      <dgm:spPr/>
    </dgm:pt>
    <dgm:pt modelId="{86FC38C3-2314-433E-A9AE-001B95D451C3}" type="pres">
      <dgm:prSet presAssocID="{E7809293-B982-4DB0-8963-D3128DA1C14B}" presName="hierChild2" presStyleCnt="0"/>
      <dgm:spPr/>
    </dgm:pt>
    <dgm:pt modelId="{19A2E159-A4A9-4C62-8A42-99E07F10F3A8}" type="pres">
      <dgm:prSet presAssocID="{F5A688DE-B68F-4961-AC79-9176798E16D9}" presName="hierRoot1" presStyleCnt="0"/>
      <dgm:spPr/>
    </dgm:pt>
    <dgm:pt modelId="{8C9194AE-A67D-417B-9BE8-DE662B0A9790}" type="pres">
      <dgm:prSet presAssocID="{F5A688DE-B68F-4961-AC79-9176798E16D9}" presName="composite" presStyleCnt="0"/>
      <dgm:spPr/>
    </dgm:pt>
    <dgm:pt modelId="{C9548E1F-53E7-405B-8164-843F4C8BF974}" type="pres">
      <dgm:prSet presAssocID="{F5A688DE-B68F-4961-AC79-9176798E16D9}" presName="background" presStyleLbl="node0" presStyleIdx="1" presStyleCnt="2"/>
      <dgm:spPr/>
    </dgm:pt>
    <dgm:pt modelId="{3AA5DD15-8443-481C-9E7B-A1F050220DB7}" type="pres">
      <dgm:prSet presAssocID="{F5A688DE-B68F-4961-AC79-9176798E16D9}" presName="text" presStyleLbl="fgAcc0" presStyleIdx="1" presStyleCnt="2">
        <dgm:presLayoutVars>
          <dgm:chPref val="3"/>
        </dgm:presLayoutVars>
      </dgm:prSet>
      <dgm:spPr/>
    </dgm:pt>
    <dgm:pt modelId="{0AD94C7F-DFB0-4DC7-90BD-C23F247240BC}" type="pres">
      <dgm:prSet presAssocID="{F5A688DE-B68F-4961-AC79-9176798E16D9}" presName="hierChild2" presStyleCnt="0"/>
      <dgm:spPr/>
    </dgm:pt>
  </dgm:ptLst>
  <dgm:cxnLst>
    <dgm:cxn modelId="{D786C427-09AA-4042-BBEC-3E197E36F333}" type="presOf" srcId="{EA453AF7-8D97-4451-9904-6F0563A388E4}" destId="{DF28FC11-5B67-4B67-BD50-BF4C3D15449B}" srcOrd="0" destOrd="0" presId="urn:microsoft.com/office/officeart/2005/8/layout/hierarchy1"/>
    <dgm:cxn modelId="{A496FE31-0A31-4220-B7C1-F078E8E6BDA2}" type="presOf" srcId="{F5A688DE-B68F-4961-AC79-9176798E16D9}" destId="{3AA5DD15-8443-481C-9E7B-A1F050220DB7}" srcOrd="0" destOrd="0" presId="urn:microsoft.com/office/officeart/2005/8/layout/hierarchy1"/>
    <dgm:cxn modelId="{6A975C6D-FC72-4840-902F-AB1BE8C65D5B}" srcId="{EA453AF7-8D97-4451-9904-6F0563A388E4}" destId="{F5A688DE-B68F-4961-AC79-9176798E16D9}" srcOrd="1" destOrd="0" parTransId="{4BBDB6F6-B7AE-409C-AA17-0A75BFA63D11}" sibTransId="{6437C45C-4A8E-49A0-AB0C-FDDB69751166}"/>
    <dgm:cxn modelId="{FD7BDDC7-FBEC-46E8-A090-04F255C4F0B4}" type="presOf" srcId="{E7809293-B982-4DB0-8963-D3128DA1C14B}" destId="{A9050A53-FF58-4380-A7F8-E074DD648639}" srcOrd="0" destOrd="0" presId="urn:microsoft.com/office/officeart/2005/8/layout/hierarchy1"/>
    <dgm:cxn modelId="{B9566AE1-4A3C-4E8D-AFE8-2258275539AD}" srcId="{EA453AF7-8D97-4451-9904-6F0563A388E4}" destId="{E7809293-B982-4DB0-8963-D3128DA1C14B}" srcOrd="0" destOrd="0" parTransId="{4C7FE3F1-9CE3-4587-9363-8C47407FA269}" sibTransId="{318FDC3B-DF0E-4357-AC65-5F8E76DAC76B}"/>
    <dgm:cxn modelId="{A9D5D6EE-28AB-4E5C-9D55-97DA0EC765A4}" type="presParOf" srcId="{DF28FC11-5B67-4B67-BD50-BF4C3D15449B}" destId="{04F20E18-382E-47E6-94A4-994EF170067E}" srcOrd="0" destOrd="0" presId="urn:microsoft.com/office/officeart/2005/8/layout/hierarchy1"/>
    <dgm:cxn modelId="{51681A4A-2D2E-402A-8E25-A136A9FFD450}" type="presParOf" srcId="{04F20E18-382E-47E6-94A4-994EF170067E}" destId="{CEDC6776-0A52-46E9-93DC-1F6FC70C3B8B}" srcOrd="0" destOrd="0" presId="urn:microsoft.com/office/officeart/2005/8/layout/hierarchy1"/>
    <dgm:cxn modelId="{B3B76BD5-ABE6-439E-A82A-21F034212EA6}" type="presParOf" srcId="{CEDC6776-0A52-46E9-93DC-1F6FC70C3B8B}" destId="{1976657F-7BB7-4F4B-805C-A12A705B8EAE}" srcOrd="0" destOrd="0" presId="urn:microsoft.com/office/officeart/2005/8/layout/hierarchy1"/>
    <dgm:cxn modelId="{0B2C84C9-30EB-4CB1-86CF-593FA5816FDD}" type="presParOf" srcId="{CEDC6776-0A52-46E9-93DC-1F6FC70C3B8B}" destId="{A9050A53-FF58-4380-A7F8-E074DD648639}" srcOrd="1" destOrd="0" presId="urn:microsoft.com/office/officeart/2005/8/layout/hierarchy1"/>
    <dgm:cxn modelId="{53D194CF-D91A-4881-ABD9-2457E29A72F5}" type="presParOf" srcId="{04F20E18-382E-47E6-94A4-994EF170067E}" destId="{86FC38C3-2314-433E-A9AE-001B95D451C3}" srcOrd="1" destOrd="0" presId="urn:microsoft.com/office/officeart/2005/8/layout/hierarchy1"/>
    <dgm:cxn modelId="{14CBCDC3-5CAD-4C8C-A152-73E31D1E68AD}" type="presParOf" srcId="{DF28FC11-5B67-4B67-BD50-BF4C3D15449B}" destId="{19A2E159-A4A9-4C62-8A42-99E07F10F3A8}" srcOrd="1" destOrd="0" presId="urn:microsoft.com/office/officeart/2005/8/layout/hierarchy1"/>
    <dgm:cxn modelId="{99B506DA-B800-42DB-B6F4-AE36A723E04B}" type="presParOf" srcId="{19A2E159-A4A9-4C62-8A42-99E07F10F3A8}" destId="{8C9194AE-A67D-417B-9BE8-DE662B0A9790}" srcOrd="0" destOrd="0" presId="urn:microsoft.com/office/officeart/2005/8/layout/hierarchy1"/>
    <dgm:cxn modelId="{5F29B6D9-C982-4F04-9D9E-9A9F9FA72FDB}" type="presParOf" srcId="{8C9194AE-A67D-417B-9BE8-DE662B0A9790}" destId="{C9548E1F-53E7-405B-8164-843F4C8BF974}" srcOrd="0" destOrd="0" presId="urn:microsoft.com/office/officeart/2005/8/layout/hierarchy1"/>
    <dgm:cxn modelId="{D9E5A89C-EF04-4AC0-9F10-27C8F7973EF7}" type="presParOf" srcId="{8C9194AE-A67D-417B-9BE8-DE662B0A9790}" destId="{3AA5DD15-8443-481C-9E7B-A1F050220DB7}" srcOrd="1" destOrd="0" presId="urn:microsoft.com/office/officeart/2005/8/layout/hierarchy1"/>
    <dgm:cxn modelId="{88524EBD-F2DB-43D3-8B64-2EBACA318476}" type="presParOf" srcId="{19A2E159-A4A9-4C62-8A42-99E07F10F3A8}" destId="{0AD94C7F-DFB0-4DC7-90BD-C23F247240B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26F7E6-9187-4A67-B169-F7278E8331A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65D88A0-0C10-4DCC-89A1-8C3BA7984703}">
      <dgm:prSet/>
      <dgm:spPr/>
      <dgm:t>
        <a:bodyPr/>
        <a:lstStyle/>
        <a:p>
          <a:pPr rtl="0">
            <a:lnSpc>
              <a:spcPct val="100000"/>
            </a:lnSpc>
          </a:pPr>
          <a:r>
            <a:rPr lang="en-US" dirty="0">
              <a:latin typeface="Neue Haas Grotesk Text Pro"/>
            </a:rPr>
            <a:t>Number</a:t>
          </a:r>
          <a:r>
            <a:rPr lang="en-US" dirty="0"/>
            <a:t> of nodes</a:t>
          </a:r>
          <a:r>
            <a:rPr lang="en-US" dirty="0">
              <a:latin typeface="Neue Haas Grotesk Text Pro"/>
            </a:rPr>
            <a:t> and end points</a:t>
          </a:r>
          <a:r>
            <a:rPr lang="en-US" dirty="0"/>
            <a:t> </a:t>
          </a:r>
          <a:r>
            <a:rPr lang="en-US" dirty="0">
              <a:latin typeface="Neue Haas Grotesk Text Pro"/>
            </a:rPr>
            <a:t>between which the minimum path is to be calculated within the network topology.</a:t>
          </a:r>
          <a:endParaRPr lang="en-US" dirty="0"/>
        </a:p>
      </dgm:t>
    </dgm:pt>
    <dgm:pt modelId="{1F86E06A-08E4-4E45-989F-4EAF0830CD30}" type="parTrans" cxnId="{5DAD705A-1CF7-4213-8898-EBB20E9C0658}">
      <dgm:prSet/>
      <dgm:spPr/>
      <dgm:t>
        <a:bodyPr/>
        <a:lstStyle/>
        <a:p>
          <a:endParaRPr lang="en-US"/>
        </a:p>
      </dgm:t>
    </dgm:pt>
    <dgm:pt modelId="{7A9070C9-4BBE-4B62-AEB4-D22DDB0573AE}" type="sibTrans" cxnId="{5DAD705A-1CF7-4213-8898-EBB20E9C0658}">
      <dgm:prSet/>
      <dgm:spPr/>
      <dgm:t>
        <a:bodyPr/>
        <a:lstStyle/>
        <a:p>
          <a:endParaRPr lang="en-US"/>
        </a:p>
      </dgm:t>
    </dgm:pt>
    <dgm:pt modelId="{EE836C28-E9F8-4889-9C3D-04EF04AE6537}">
      <dgm:prSet/>
      <dgm:spPr/>
      <dgm:t>
        <a:bodyPr/>
        <a:lstStyle/>
        <a:p>
          <a:pPr rtl="0">
            <a:lnSpc>
              <a:spcPct val="100000"/>
            </a:lnSpc>
          </a:pPr>
          <a:r>
            <a:rPr lang="en-US" dirty="0"/>
            <a:t>The </a:t>
          </a:r>
          <a:r>
            <a:rPr lang="en-US" dirty="0">
              <a:latin typeface="Neue Haas Grotesk Text Pro"/>
            </a:rPr>
            <a:t>connection between the nodes within the network topology (user defined).</a:t>
          </a:r>
          <a:endParaRPr lang="en-US" dirty="0"/>
        </a:p>
      </dgm:t>
    </dgm:pt>
    <dgm:pt modelId="{20961BE8-DC14-4EE7-86CC-D3CF30C2A1E4}" type="parTrans" cxnId="{F9D4B745-E949-49A1-BBF5-5296F0438C36}">
      <dgm:prSet/>
      <dgm:spPr/>
      <dgm:t>
        <a:bodyPr/>
        <a:lstStyle/>
        <a:p>
          <a:endParaRPr lang="en-US"/>
        </a:p>
      </dgm:t>
    </dgm:pt>
    <dgm:pt modelId="{2AD7A3B8-428F-458E-AFD5-CAB5969A35EC}" type="sibTrans" cxnId="{F9D4B745-E949-49A1-BBF5-5296F0438C36}">
      <dgm:prSet/>
      <dgm:spPr/>
      <dgm:t>
        <a:bodyPr/>
        <a:lstStyle/>
        <a:p>
          <a:endParaRPr lang="en-US"/>
        </a:p>
      </dgm:t>
    </dgm:pt>
    <dgm:pt modelId="{DD37722A-0A59-4F0B-9B55-824A06036322}" type="pres">
      <dgm:prSet presAssocID="{8A26F7E6-9187-4A67-B169-F7278E8331A4}" presName="root" presStyleCnt="0">
        <dgm:presLayoutVars>
          <dgm:dir/>
          <dgm:resizeHandles val="exact"/>
        </dgm:presLayoutVars>
      </dgm:prSet>
      <dgm:spPr/>
    </dgm:pt>
    <dgm:pt modelId="{B5A85A95-49F2-472C-99DC-79B257836676}" type="pres">
      <dgm:prSet presAssocID="{C65D88A0-0C10-4DCC-89A1-8C3BA7984703}" presName="compNode" presStyleCnt="0"/>
      <dgm:spPr/>
    </dgm:pt>
    <dgm:pt modelId="{DDF64197-57AD-43CC-91DD-BDC723CBFA08}" type="pres">
      <dgm:prSet presAssocID="{C65D88A0-0C10-4DCC-89A1-8C3BA7984703}" presName="bgRect" presStyleLbl="bgShp" presStyleIdx="0" presStyleCnt="2"/>
      <dgm:spPr/>
    </dgm:pt>
    <dgm:pt modelId="{E846B329-4F3E-42A2-90A0-CE971BE9D03A}" type="pres">
      <dgm:prSet presAssocID="{C65D88A0-0C10-4DCC-89A1-8C3BA798470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sconnected"/>
        </a:ext>
      </dgm:extLst>
    </dgm:pt>
    <dgm:pt modelId="{2687E4AD-EFF2-4450-93EF-1A32F028E7A1}" type="pres">
      <dgm:prSet presAssocID="{C65D88A0-0C10-4DCC-89A1-8C3BA7984703}" presName="spaceRect" presStyleCnt="0"/>
      <dgm:spPr/>
    </dgm:pt>
    <dgm:pt modelId="{8BBB16F4-3E32-417F-BBF7-BF6231B83CB8}" type="pres">
      <dgm:prSet presAssocID="{C65D88A0-0C10-4DCC-89A1-8C3BA7984703}" presName="parTx" presStyleLbl="revTx" presStyleIdx="0" presStyleCnt="2">
        <dgm:presLayoutVars>
          <dgm:chMax val="0"/>
          <dgm:chPref val="0"/>
        </dgm:presLayoutVars>
      </dgm:prSet>
      <dgm:spPr/>
    </dgm:pt>
    <dgm:pt modelId="{AB763612-83B7-4BF3-9E1B-F0689D0A814B}" type="pres">
      <dgm:prSet presAssocID="{7A9070C9-4BBE-4B62-AEB4-D22DDB0573AE}" presName="sibTrans" presStyleCnt="0"/>
      <dgm:spPr/>
    </dgm:pt>
    <dgm:pt modelId="{A2090470-8879-4377-84F8-9DC9D5FF8E21}" type="pres">
      <dgm:prSet presAssocID="{EE836C28-E9F8-4889-9C3D-04EF04AE6537}" presName="compNode" presStyleCnt="0"/>
      <dgm:spPr/>
    </dgm:pt>
    <dgm:pt modelId="{6A3955E8-FD11-49BC-8300-B94E76FD458D}" type="pres">
      <dgm:prSet presAssocID="{EE836C28-E9F8-4889-9C3D-04EF04AE6537}" presName="bgRect" presStyleLbl="bgShp" presStyleIdx="1" presStyleCnt="2"/>
      <dgm:spPr/>
    </dgm:pt>
    <dgm:pt modelId="{EBD58ECF-AE13-4A7A-9801-B0DF70B789E6}" type="pres">
      <dgm:prSet presAssocID="{EE836C28-E9F8-4889-9C3D-04EF04AE653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C8478414-5E8A-4934-A236-0FA04630037C}" type="pres">
      <dgm:prSet presAssocID="{EE836C28-E9F8-4889-9C3D-04EF04AE6537}" presName="spaceRect" presStyleCnt="0"/>
      <dgm:spPr/>
    </dgm:pt>
    <dgm:pt modelId="{029195DA-70CC-46F8-8386-A172BE29874F}" type="pres">
      <dgm:prSet presAssocID="{EE836C28-E9F8-4889-9C3D-04EF04AE6537}" presName="parTx" presStyleLbl="revTx" presStyleIdx="1" presStyleCnt="2">
        <dgm:presLayoutVars>
          <dgm:chMax val="0"/>
          <dgm:chPref val="0"/>
        </dgm:presLayoutVars>
      </dgm:prSet>
      <dgm:spPr/>
    </dgm:pt>
  </dgm:ptLst>
  <dgm:cxnLst>
    <dgm:cxn modelId="{F9D4B745-E949-49A1-BBF5-5296F0438C36}" srcId="{8A26F7E6-9187-4A67-B169-F7278E8331A4}" destId="{EE836C28-E9F8-4889-9C3D-04EF04AE6537}" srcOrd="1" destOrd="0" parTransId="{20961BE8-DC14-4EE7-86CC-D3CF30C2A1E4}" sibTransId="{2AD7A3B8-428F-458E-AFD5-CAB5969A35EC}"/>
    <dgm:cxn modelId="{468A314E-818F-4DCE-97A0-3EB9B497E4F9}" type="presOf" srcId="{8A26F7E6-9187-4A67-B169-F7278E8331A4}" destId="{DD37722A-0A59-4F0B-9B55-824A06036322}" srcOrd="0" destOrd="0" presId="urn:microsoft.com/office/officeart/2018/2/layout/IconVerticalSolidList"/>
    <dgm:cxn modelId="{5DAD705A-1CF7-4213-8898-EBB20E9C0658}" srcId="{8A26F7E6-9187-4A67-B169-F7278E8331A4}" destId="{C65D88A0-0C10-4DCC-89A1-8C3BA7984703}" srcOrd="0" destOrd="0" parTransId="{1F86E06A-08E4-4E45-989F-4EAF0830CD30}" sibTransId="{7A9070C9-4BBE-4B62-AEB4-D22DDB0573AE}"/>
    <dgm:cxn modelId="{0249D8B9-E9CB-425F-9FB6-FA5047288F22}" type="presOf" srcId="{C65D88A0-0C10-4DCC-89A1-8C3BA7984703}" destId="{8BBB16F4-3E32-417F-BBF7-BF6231B83CB8}" srcOrd="0" destOrd="0" presId="urn:microsoft.com/office/officeart/2018/2/layout/IconVerticalSolidList"/>
    <dgm:cxn modelId="{F759DFBA-3411-4F9C-8802-31E471503176}" type="presOf" srcId="{EE836C28-E9F8-4889-9C3D-04EF04AE6537}" destId="{029195DA-70CC-46F8-8386-A172BE29874F}" srcOrd="0" destOrd="0" presId="urn:microsoft.com/office/officeart/2018/2/layout/IconVerticalSolidList"/>
    <dgm:cxn modelId="{4458AFAC-1CAA-4D70-8579-ACE00BF8BF70}" type="presParOf" srcId="{DD37722A-0A59-4F0B-9B55-824A06036322}" destId="{B5A85A95-49F2-472C-99DC-79B257836676}" srcOrd="0" destOrd="0" presId="urn:microsoft.com/office/officeart/2018/2/layout/IconVerticalSolidList"/>
    <dgm:cxn modelId="{905FB906-40D9-4B71-A100-396E0EE6FEBD}" type="presParOf" srcId="{B5A85A95-49F2-472C-99DC-79B257836676}" destId="{DDF64197-57AD-43CC-91DD-BDC723CBFA08}" srcOrd="0" destOrd="0" presId="urn:microsoft.com/office/officeart/2018/2/layout/IconVerticalSolidList"/>
    <dgm:cxn modelId="{10865DE7-A79E-4A1E-8108-132551FF915D}" type="presParOf" srcId="{B5A85A95-49F2-472C-99DC-79B257836676}" destId="{E846B329-4F3E-42A2-90A0-CE971BE9D03A}" srcOrd="1" destOrd="0" presId="urn:microsoft.com/office/officeart/2018/2/layout/IconVerticalSolidList"/>
    <dgm:cxn modelId="{87DF22B2-7D37-4160-8683-2E344102E3D9}" type="presParOf" srcId="{B5A85A95-49F2-472C-99DC-79B257836676}" destId="{2687E4AD-EFF2-4450-93EF-1A32F028E7A1}" srcOrd="2" destOrd="0" presId="urn:microsoft.com/office/officeart/2018/2/layout/IconVerticalSolidList"/>
    <dgm:cxn modelId="{FF901CF2-1B3B-4CD1-9296-3D6AB9709928}" type="presParOf" srcId="{B5A85A95-49F2-472C-99DC-79B257836676}" destId="{8BBB16F4-3E32-417F-BBF7-BF6231B83CB8}" srcOrd="3" destOrd="0" presId="urn:microsoft.com/office/officeart/2018/2/layout/IconVerticalSolidList"/>
    <dgm:cxn modelId="{ABCD2D3C-A7BB-4C3D-9B41-5896F17FC23A}" type="presParOf" srcId="{DD37722A-0A59-4F0B-9B55-824A06036322}" destId="{AB763612-83B7-4BF3-9E1B-F0689D0A814B}" srcOrd="1" destOrd="0" presId="urn:microsoft.com/office/officeart/2018/2/layout/IconVerticalSolidList"/>
    <dgm:cxn modelId="{84C422FF-A450-4C58-A989-56BE2FEC917F}" type="presParOf" srcId="{DD37722A-0A59-4F0B-9B55-824A06036322}" destId="{A2090470-8879-4377-84F8-9DC9D5FF8E21}" srcOrd="2" destOrd="0" presId="urn:microsoft.com/office/officeart/2018/2/layout/IconVerticalSolidList"/>
    <dgm:cxn modelId="{50C6C08B-1818-4BCD-9451-6ABA90B4C2A4}" type="presParOf" srcId="{A2090470-8879-4377-84F8-9DC9D5FF8E21}" destId="{6A3955E8-FD11-49BC-8300-B94E76FD458D}" srcOrd="0" destOrd="0" presId="urn:microsoft.com/office/officeart/2018/2/layout/IconVerticalSolidList"/>
    <dgm:cxn modelId="{A6C7AADF-5939-4C1A-A68C-5B93F84B421B}" type="presParOf" srcId="{A2090470-8879-4377-84F8-9DC9D5FF8E21}" destId="{EBD58ECF-AE13-4A7A-9801-B0DF70B789E6}" srcOrd="1" destOrd="0" presId="urn:microsoft.com/office/officeart/2018/2/layout/IconVerticalSolidList"/>
    <dgm:cxn modelId="{571803FC-29ED-4187-97A9-04EFA9324332}" type="presParOf" srcId="{A2090470-8879-4377-84F8-9DC9D5FF8E21}" destId="{C8478414-5E8A-4934-A236-0FA04630037C}" srcOrd="2" destOrd="0" presId="urn:microsoft.com/office/officeart/2018/2/layout/IconVerticalSolidList"/>
    <dgm:cxn modelId="{39D05518-6FC9-412E-85FB-8721458F020D}" type="presParOf" srcId="{A2090470-8879-4377-84F8-9DC9D5FF8E21}" destId="{029195DA-70CC-46F8-8386-A172BE29874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97352D-0D7C-4F25-87F5-BA6EDDA1967C}" type="doc">
      <dgm:prSet loTypeId="urn:microsoft.com/office/officeart/2016/7/layout/BasicLinearProcessNumbered" loCatId="process" qsTypeId="urn:microsoft.com/office/officeart/2005/8/quickstyle/simple1" qsCatId="simple" csTypeId="urn:microsoft.com/office/officeart/2005/8/colors/colorful1" csCatId="colorful"/>
      <dgm:spPr/>
      <dgm:t>
        <a:bodyPr/>
        <a:lstStyle/>
        <a:p>
          <a:endParaRPr lang="en-US"/>
        </a:p>
      </dgm:t>
    </dgm:pt>
    <dgm:pt modelId="{02D6235D-0EE7-4321-B963-F9E8050F0BE1}">
      <dgm:prSet phldr="0"/>
      <dgm:spPr/>
      <dgm:t>
        <a:bodyPr/>
        <a:lstStyle/>
        <a:p>
          <a:pPr rtl="0"/>
          <a:r>
            <a:rPr lang="en-US" dirty="0">
              <a:latin typeface="Neue Haas Grotesk Text Pro"/>
            </a:rPr>
            <a:t>We have the </a:t>
          </a:r>
          <a:r>
            <a:rPr lang="en-US" dirty="0" err="1">
              <a:latin typeface="Neue Haas Grotesk Text Pro"/>
            </a:rPr>
            <a:t>clingo</a:t>
          </a:r>
          <a:r>
            <a:rPr lang="en-US" dirty="0">
              <a:latin typeface="Neue Haas Grotesk Text Pro"/>
            </a:rPr>
            <a:t> code to minimize the path between two given nodes</a:t>
          </a:r>
          <a:endParaRPr lang="en-US" dirty="0"/>
        </a:p>
      </dgm:t>
    </dgm:pt>
    <dgm:pt modelId="{428DDFF9-50FB-41F0-A552-0155B5321183}" type="parTrans" cxnId="{0D66ED7C-9716-4C7D-9C88-17690B98AD1D}">
      <dgm:prSet/>
      <dgm:spPr/>
      <dgm:t>
        <a:bodyPr/>
        <a:lstStyle/>
        <a:p>
          <a:endParaRPr lang="en-US"/>
        </a:p>
      </dgm:t>
    </dgm:pt>
    <dgm:pt modelId="{F18995AC-7835-48A9-ACA1-A2EA99B14ACF}" type="sibTrans" cxnId="{0D66ED7C-9716-4C7D-9C88-17690B98AD1D}">
      <dgm:prSet phldrT="1" phldr="0"/>
      <dgm:spPr/>
      <dgm:t>
        <a:bodyPr/>
        <a:lstStyle/>
        <a:p>
          <a:r>
            <a:rPr lang="en-US"/>
            <a:t>1</a:t>
          </a:r>
        </a:p>
      </dgm:t>
    </dgm:pt>
    <dgm:pt modelId="{57C556C8-F341-47E7-B4C8-204008C8B543}">
      <dgm:prSet/>
      <dgm:spPr/>
      <dgm:t>
        <a:bodyPr/>
        <a:lstStyle/>
        <a:p>
          <a:pPr rtl="0"/>
          <a:r>
            <a:rPr lang="en-US" dirty="0"/>
            <a:t>We  have </a:t>
          </a:r>
          <a:r>
            <a:rPr lang="en-US" dirty="0">
              <a:latin typeface="Neue Haas Grotesk Text Pro"/>
            </a:rPr>
            <a:t>completed the input and output GUI interface using python.</a:t>
          </a:r>
          <a:endParaRPr lang="en-US" dirty="0"/>
        </a:p>
      </dgm:t>
    </dgm:pt>
    <dgm:pt modelId="{E185F4A4-134B-4FBC-BFD8-AC2125297AF6}" type="parTrans" cxnId="{78D62937-89E3-417B-8002-523DDA694446}">
      <dgm:prSet/>
      <dgm:spPr/>
      <dgm:t>
        <a:bodyPr/>
        <a:lstStyle/>
        <a:p>
          <a:endParaRPr lang="en-US"/>
        </a:p>
      </dgm:t>
    </dgm:pt>
    <dgm:pt modelId="{E19958F9-EE65-4655-8729-3A9052F0188B}" type="sibTrans" cxnId="{78D62937-89E3-417B-8002-523DDA694446}">
      <dgm:prSet phldrT="2" phldr="0"/>
      <dgm:spPr/>
      <dgm:t>
        <a:bodyPr/>
        <a:lstStyle/>
        <a:p>
          <a:r>
            <a:rPr lang="en-US"/>
            <a:t>2</a:t>
          </a:r>
        </a:p>
      </dgm:t>
    </dgm:pt>
    <dgm:pt modelId="{4C281931-3C6B-4B1C-8132-418CE2EEC51A}">
      <dgm:prSet/>
      <dgm:spPr/>
      <dgm:t>
        <a:bodyPr/>
        <a:lstStyle/>
        <a:p>
          <a:pPr rtl="0"/>
          <a:r>
            <a:rPr lang="en-US" dirty="0"/>
            <a:t>We have </a:t>
          </a:r>
          <a:r>
            <a:rPr lang="en-US" dirty="0">
              <a:latin typeface="Neue Haas Grotesk Text Pro"/>
            </a:rPr>
            <a:t>almost completed interfacing </a:t>
          </a:r>
          <a:r>
            <a:rPr lang="en-US" dirty="0" err="1">
              <a:latin typeface="Neue Haas Grotesk Text Pro"/>
            </a:rPr>
            <a:t>clingo</a:t>
          </a:r>
          <a:r>
            <a:rPr lang="en-US" dirty="0">
              <a:latin typeface="Neue Haas Grotesk Text Pro"/>
            </a:rPr>
            <a:t> with the python GUI.</a:t>
          </a:r>
          <a:endParaRPr lang="en-US" dirty="0"/>
        </a:p>
      </dgm:t>
    </dgm:pt>
    <dgm:pt modelId="{C1F7D197-7C30-4BDC-A358-5E4200619E1D}" type="parTrans" cxnId="{4EBA65E8-BDAD-4853-BC7B-BE77BCA10FA0}">
      <dgm:prSet/>
      <dgm:spPr/>
      <dgm:t>
        <a:bodyPr/>
        <a:lstStyle/>
        <a:p>
          <a:endParaRPr lang="en-US"/>
        </a:p>
      </dgm:t>
    </dgm:pt>
    <dgm:pt modelId="{5A867139-F3B4-4800-ABDC-770D22C17234}" type="sibTrans" cxnId="{4EBA65E8-BDAD-4853-BC7B-BE77BCA10FA0}">
      <dgm:prSet phldrT="3" phldr="0"/>
      <dgm:spPr/>
      <dgm:t>
        <a:bodyPr/>
        <a:lstStyle/>
        <a:p>
          <a:r>
            <a:rPr lang="en-US"/>
            <a:t>3</a:t>
          </a:r>
        </a:p>
      </dgm:t>
    </dgm:pt>
    <dgm:pt modelId="{A9D2EBCB-C013-4962-9D89-33C405192B5D}" type="pres">
      <dgm:prSet presAssocID="{6997352D-0D7C-4F25-87F5-BA6EDDA1967C}" presName="Name0" presStyleCnt="0">
        <dgm:presLayoutVars>
          <dgm:animLvl val="lvl"/>
          <dgm:resizeHandles val="exact"/>
        </dgm:presLayoutVars>
      </dgm:prSet>
      <dgm:spPr/>
    </dgm:pt>
    <dgm:pt modelId="{5190CCD9-1685-4199-8942-B8ECD78D6CCC}" type="pres">
      <dgm:prSet presAssocID="{02D6235D-0EE7-4321-B963-F9E8050F0BE1}" presName="compositeNode" presStyleCnt="0">
        <dgm:presLayoutVars>
          <dgm:bulletEnabled val="1"/>
        </dgm:presLayoutVars>
      </dgm:prSet>
      <dgm:spPr/>
    </dgm:pt>
    <dgm:pt modelId="{57BEDD10-E725-43F0-9A08-5ACF3828FCB8}" type="pres">
      <dgm:prSet presAssocID="{02D6235D-0EE7-4321-B963-F9E8050F0BE1}" presName="bgRect" presStyleLbl="bgAccFollowNode1" presStyleIdx="0" presStyleCnt="3"/>
      <dgm:spPr/>
    </dgm:pt>
    <dgm:pt modelId="{DFACD3D5-D847-4667-9328-3080D2DE0864}" type="pres">
      <dgm:prSet presAssocID="{F18995AC-7835-48A9-ACA1-A2EA99B14ACF}" presName="sibTransNodeCircle" presStyleLbl="alignNode1" presStyleIdx="0" presStyleCnt="6">
        <dgm:presLayoutVars>
          <dgm:chMax val="0"/>
          <dgm:bulletEnabled/>
        </dgm:presLayoutVars>
      </dgm:prSet>
      <dgm:spPr/>
    </dgm:pt>
    <dgm:pt modelId="{EF008504-5266-46BF-B01C-A694CB6D04E0}" type="pres">
      <dgm:prSet presAssocID="{02D6235D-0EE7-4321-B963-F9E8050F0BE1}" presName="bottomLine" presStyleLbl="alignNode1" presStyleIdx="1" presStyleCnt="6">
        <dgm:presLayoutVars/>
      </dgm:prSet>
      <dgm:spPr/>
    </dgm:pt>
    <dgm:pt modelId="{36DC6237-5D5D-4504-9D77-F3E2546B5B45}" type="pres">
      <dgm:prSet presAssocID="{02D6235D-0EE7-4321-B963-F9E8050F0BE1}" presName="nodeText" presStyleLbl="bgAccFollowNode1" presStyleIdx="0" presStyleCnt="3">
        <dgm:presLayoutVars>
          <dgm:bulletEnabled val="1"/>
        </dgm:presLayoutVars>
      </dgm:prSet>
      <dgm:spPr/>
    </dgm:pt>
    <dgm:pt modelId="{8E30BA95-E3F1-4353-BBFC-DB332D74C39D}" type="pres">
      <dgm:prSet presAssocID="{F18995AC-7835-48A9-ACA1-A2EA99B14ACF}" presName="sibTrans" presStyleCnt="0"/>
      <dgm:spPr/>
    </dgm:pt>
    <dgm:pt modelId="{96F882D1-EBE5-4493-B170-12B076FDA871}" type="pres">
      <dgm:prSet presAssocID="{57C556C8-F341-47E7-B4C8-204008C8B543}" presName="compositeNode" presStyleCnt="0">
        <dgm:presLayoutVars>
          <dgm:bulletEnabled val="1"/>
        </dgm:presLayoutVars>
      </dgm:prSet>
      <dgm:spPr/>
    </dgm:pt>
    <dgm:pt modelId="{E70D4736-853D-413F-9FAE-79583483B773}" type="pres">
      <dgm:prSet presAssocID="{57C556C8-F341-47E7-B4C8-204008C8B543}" presName="bgRect" presStyleLbl="bgAccFollowNode1" presStyleIdx="1" presStyleCnt="3"/>
      <dgm:spPr/>
    </dgm:pt>
    <dgm:pt modelId="{14D5656B-E66B-4400-8F22-59397F21216D}" type="pres">
      <dgm:prSet presAssocID="{E19958F9-EE65-4655-8729-3A9052F0188B}" presName="sibTransNodeCircle" presStyleLbl="alignNode1" presStyleIdx="2" presStyleCnt="6">
        <dgm:presLayoutVars>
          <dgm:chMax val="0"/>
          <dgm:bulletEnabled/>
        </dgm:presLayoutVars>
      </dgm:prSet>
      <dgm:spPr/>
    </dgm:pt>
    <dgm:pt modelId="{D6E5046E-D5D0-49F9-BDFF-4531EC447D44}" type="pres">
      <dgm:prSet presAssocID="{57C556C8-F341-47E7-B4C8-204008C8B543}" presName="bottomLine" presStyleLbl="alignNode1" presStyleIdx="3" presStyleCnt="6">
        <dgm:presLayoutVars/>
      </dgm:prSet>
      <dgm:spPr/>
    </dgm:pt>
    <dgm:pt modelId="{49F9AC1A-B251-4D40-A496-F7FA9FAE8A1F}" type="pres">
      <dgm:prSet presAssocID="{57C556C8-F341-47E7-B4C8-204008C8B543}" presName="nodeText" presStyleLbl="bgAccFollowNode1" presStyleIdx="1" presStyleCnt="3">
        <dgm:presLayoutVars>
          <dgm:bulletEnabled val="1"/>
        </dgm:presLayoutVars>
      </dgm:prSet>
      <dgm:spPr/>
    </dgm:pt>
    <dgm:pt modelId="{BAC30C6D-2B81-4826-A446-104431E19999}" type="pres">
      <dgm:prSet presAssocID="{E19958F9-EE65-4655-8729-3A9052F0188B}" presName="sibTrans" presStyleCnt="0"/>
      <dgm:spPr/>
    </dgm:pt>
    <dgm:pt modelId="{69C6C106-9DB2-418A-B958-1679C6904BD9}" type="pres">
      <dgm:prSet presAssocID="{4C281931-3C6B-4B1C-8132-418CE2EEC51A}" presName="compositeNode" presStyleCnt="0">
        <dgm:presLayoutVars>
          <dgm:bulletEnabled val="1"/>
        </dgm:presLayoutVars>
      </dgm:prSet>
      <dgm:spPr/>
    </dgm:pt>
    <dgm:pt modelId="{0F500F51-80B9-4B63-88EC-17063C6C88BD}" type="pres">
      <dgm:prSet presAssocID="{4C281931-3C6B-4B1C-8132-418CE2EEC51A}" presName="bgRect" presStyleLbl="bgAccFollowNode1" presStyleIdx="2" presStyleCnt="3"/>
      <dgm:spPr/>
    </dgm:pt>
    <dgm:pt modelId="{274265E9-82F7-4E83-A55A-53B7092EEBCB}" type="pres">
      <dgm:prSet presAssocID="{5A867139-F3B4-4800-ABDC-770D22C17234}" presName="sibTransNodeCircle" presStyleLbl="alignNode1" presStyleIdx="4" presStyleCnt="6">
        <dgm:presLayoutVars>
          <dgm:chMax val="0"/>
          <dgm:bulletEnabled/>
        </dgm:presLayoutVars>
      </dgm:prSet>
      <dgm:spPr/>
    </dgm:pt>
    <dgm:pt modelId="{01012B3B-56B5-4278-A0AC-07BC7813446D}" type="pres">
      <dgm:prSet presAssocID="{4C281931-3C6B-4B1C-8132-418CE2EEC51A}" presName="bottomLine" presStyleLbl="alignNode1" presStyleIdx="5" presStyleCnt="6">
        <dgm:presLayoutVars/>
      </dgm:prSet>
      <dgm:spPr/>
    </dgm:pt>
    <dgm:pt modelId="{88D108CB-3E39-42EB-ADFC-F5A8EA4D5FAB}" type="pres">
      <dgm:prSet presAssocID="{4C281931-3C6B-4B1C-8132-418CE2EEC51A}" presName="nodeText" presStyleLbl="bgAccFollowNode1" presStyleIdx="2" presStyleCnt="3">
        <dgm:presLayoutVars>
          <dgm:bulletEnabled val="1"/>
        </dgm:presLayoutVars>
      </dgm:prSet>
      <dgm:spPr/>
    </dgm:pt>
  </dgm:ptLst>
  <dgm:cxnLst>
    <dgm:cxn modelId="{2D708319-4C2D-4743-BD22-6361F46BC49F}" type="presOf" srcId="{6997352D-0D7C-4F25-87F5-BA6EDDA1967C}" destId="{A9D2EBCB-C013-4962-9D89-33C405192B5D}" srcOrd="0" destOrd="0" presId="urn:microsoft.com/office/officeart/2016/7/layout/BasicLinearProcessNumbered"/>
    <dgm:cxn modelId="{28E33F23-3711-4969-A391-2D924E460D94}" type="presOf" srcId="{F18995AC-7835-48A9-ACA1-A2EA99B14ACF}" destId="{DFACD3D5-D847-4667-9328-3080D2DE0864}" srcOrd="0" destOrd="0" presId="urn:microsoft.com/office/officeart/2016/7/layout/BasicLinearProcessNumbered"/>
    <dgm:cxn modelId="{78D62937-89E3-417B-8002-523DDA694446}" srcId="{6997352D-0D7C-4F25-87F5-BA6EDDA1967C}" destId="{57C556C8-F341-47E7-B4C8-204008C8B543}" srcOrd="1" destOrd="0" parTransId="{E185F4A4-134B-4FBC-BFD8-AC2125297AF6}" sibTransId="{E19958F9-EE65-4655-8729-3A9052F0188B}"/>
    <dgm:cxn modelId="{6A92793D-965C-4A54-A64B-82618958E146}" type="presOf" srcId="{57C556C8-F341-47E7-B4C8-204008C8B543}" destId="{E70D4736-853D-413F-9FAE-79583483B773}" srcOrd="0" destOrd="0" presId="urn:microsoft.com/office/officeart/2016/7/layout/BasicLinearProcessNumbered"/>
    <dgm:cxn modelId="{8203BE67-9224-4257-9DFA-260467260A94}" type="presOf" srcId="{02D6235D-0EE7-4321-B963-F9E8050F0BE1}" destId="{57BEDD10-E725-43F0-9A08-5ACF3828FCB8}" srcOrd="0" destOrd="0" presId="urn:microsoft.com/office/officeart/2016/7/layout/BasicLinearProcessNumbered"/>
    <dgm:cxn modelId="{0D66ED7C-9716-4C7D-9C88-17690B98AD1D}" srcId="{6997352D-0D7C-4F25-87F5-BA6EDDA1967C}" destId="{02D6235D-0EE7-4321-B963-F9E8050F0BE1}" srcOrd="0" destOrd="0" parTransId="{428DDFF9-50FB-41F0-A552-0155B5321183}" sibTransId="{F18995AC-7835-48A9-ACA1-A2EA99B14ACF}"/>
    <dgm:cxn modelId="{EE435E99-1A85-4353-80CF-6B2F0A739812}" type="presOf" srcId="{57C556C8-F341-47E7-B4C8-204008C8B543}" destId="{49F9AC1A-B251-4D40-A496-F7FA9FAE8A1F}" srcOrd="1" destOrd="0" presId="urn:microsoft.com/office/officeart/2016/7/layout/BasicLinearProcessNumbered"/>
    <dgm:cxn modelId="{B7ECA999-DC42-4D52-BA08-2AD22B6E00E1}" type="presOf" srcId="{4C281931-3C6B-4B1C-8132-418CE2EEC51A}" destId="{88D108CB-3E39-42EB-ADFC-F5A8EA4D5FAB}" srcOrd="1" destOrd="0" presId="urn:microsoft.com/office/officeart/2016/7/layout/BasicLinearProcessNumbered"/>
    <dgm:cxn modelId="{C728DAB2-E919-4A38-9875-FB6555996647}" type="presOf" srcId="{02D6235D-0EE7-4321-B963-F9E8050F0BE1}" destId="{36DC6237-5D5D-4504-9D77-F3E2546B5B45}" srcOrd="1" destOrd="0" presId="urn:microsoft.com/office/officeart/2016/7/layout/BasicLinearProcessNumbered"/>
    <dgm:cxn modelId="{12BDD6B7-94AC-4D68-B1E8-D616DE673262}" type="presOf" srcId="{4C281931-3C6B-4B1C-8132-418CE2EEC51A}" destId="{0F500F51-80B9-4B63-88EC-17063C6C88BD}" srcOrd="0" destOrd="0" presId="urn:microsoft.com/office/officeart/2016/7/layout/BasicLinearProcessNumbered"/>
    <dgm:cxn modelId="{765F75DF-341F-4D7B-ABCD-39364569414D}" type="presOf" srcId="{5A867139-F3B4-4800-ABDC-770D22C17234}" destId="{274265E9-82F7-4E83-A55A-53B7092EEBCB}" srcOrd="0" destOrd="0" presId="urn:microsoft.com/office/officeart/2016/7/layout/BasicLinearProcessNumbered"/>
    <dgm:cxn modelId="{4EBA65E8-BDAD-4853-BC7B-BE77BCA10FA0}" srcId="{6997352D-0D7C-4F25-87F5-BA6EDDA1967C}" destId="{4C281931-3C6B-4B1C-8132-418CE2EEC51A}" srcOrd="2" destOrd="0" parTransId="{C1F7D197-7C30-4BDC-A358-5E4200619E1D}" sibTransId="{5A867139-F3B4-4800-ABDC-770D22C17234}"/>
    <dgm:cxn modelId="{81C3A6F4-254A-494D-A244-C98F37C47C3B}" type="presOf" srcId="{E19958F9-EE65-4655-8729-3A9052F0188B}" destId="{14D5656B-E66B-4400-8F22-59397F21216D}" srcOrd="0" destOrd="0" presId="urn:microsoft.com/office/officeart/2016/7/layout/BasicLinearProcessNumbered"/>
    <dgm:cxn modelId="{D0EE8910-4342-4EFE-843B-5E8F1EBBA7FE}" type="presParOf" srcId="{A9D2EBCB-C013-4962-9D89-33C405192B5D}" destId="{5190CCD9-1685-4199-8942-B8ECD78D6CCC}" srcOrd="0" destOrd="0" presId="urn:microsoft.com/office/officeart/2016/7/layout/BasicLinearProcessNumbered"/>
    <dgm:cxn modelId="{A1DE3A93-9E35-4DCE-9DF7-8C6BB62B0C0D}" type="presParOf" srcId="{5190CCD9-1685-4199-8942-B8ECD78D6CCC}" destId="{57BEDD10-E725-43F0-9A08-5ACF3828FCB8}" srcOrd="0" destOrd="0" presId="urn:microsoft.com/office/officeart/2016/7/layout/BasicLinearProcessNumbered"/>
    <dgm:cxn modelId="{9BA59A15-BDBA-41DA-B60C-12BDCD0DE164}" type="presParOf" srcId="{5190CCD9-1685-4199-8942-B8ECD78D6CCC}" destId="{DFACD3D5-D847-4667-9328-3080D2DE0864}" srcOrd="1" destOrd="0" presId="urn:microsoft.com/office/officeart/2016/7/layout/BasicLinearProcessNumbered"/>
    <dgm:cxn modelId="{5637BED1-D2D2-4AFA-BC27-93A92CBE7056}" type="presParOf" srcId="{5190CCD9-1685-4199-8942-B8ECD78D6CCC}" destId="{EF008504-5266-46BF-B01C-A694CB6D04E0}" srcOrd="2" destOrd="0" presId="urn:microsoft.com/office/officeart/2016/7/layout/BasicLinearProcessNumbered"/>
    <dgm:cxn modelId="{F52B0802-D876-40A0-A8AA-8BA099092287}" type="presParOf" srcId="{5190CCD9-1685-4199-8942-B8ECD78D6CCC}" destId="{36DC6237-5D5D-4504-9D77-F3E2546B5B45}" srcOrd="3" destOrd="0" presId="urn:microsoft.com/office/officeart/2016/7/layout/BasicLinearProcessNumbered"/>
    <dgm:cxn modelId="{65B193AA-7EB0-4CB0-B58B-96900D0A9922}" type="presParOf" srcId="{A9D2EBCB-C013-4962-9D89-33C405192B5D}" destId="{8E30BA95-E3F1-4353-BBFC-DB332D74C39D}" srcOrd="1" destOrd="0" presId="urn:microsoft.com/office/officeart/2016/7/layout/BasicLinearProcessNumbered"/>
    <dgm:cxn modelId="{EDF5E3A3-6526-4FE0-A688-457EA6926AC0}" type="presParOf" srcId="{A9D2EBCB-C013-4962-9D89-33C405192B5D}" destId="{96F882D1-EBE5-4493-B170-12B076FDA871}" srcOrd="2" destOrd="0" presId="urn:microsoft.com/office/officeart/2016/7/layout/BasicLinearProcessNumbered"/>
    <dgm:cxn modelId="{EAF2E994-BBF9-4E67-8F34-304588DFAB79}" type="presParOf" srcId="{96F882D1-EBE5-4493-B170-12B076FDA871}" destId="{E70D4736-853D-413F-9FAE-79583483B773}" srcOrd="0" destOrd="0" presId="urn:microsoft.com/office/officeart/2016/7/layout/BasicLinearProcessNumbered"/>
    <dgm:cxn modelId="{16469DDB-B397-44DF-85DA-481740430C96}" type="presParOf" srcId="{96F882D1-EBE5-4493-B170-12B076FDA871}" destId="{14D5656B-E66B-4400-8F22-59397F21216D}" srcOrd="1" destOrd="0" presId="urn:microsoft.com/office/officeart/2016/7/layout/BasicLinearProcessNumbered"/>
    <dgm:cxn modelId="{E7C95934-EEAF-4B52-807B-69EEAA0AD4B6}" type="presParOf" srcId="{96F882D1-EBE5-4493-B170-12B076FDA871}" destId="{D6E5046E-D5D0-49F9-BDFF-4531EC447D44}" srcOrd="2" destOrd="0" presId="urn:microsoft.com/office/officeart/2016/7/layout/BasicLinearProcessNumbered"/>
    <dgm:cxn modelId="{D1919AA2-FBB4-4DB3-BEFA-1A4445872F9C}" type="presParOf" srcId="{96F882D1-EBE5-4493-B170-12B076FDA871}" destId="{49F9AC1A-B251-4D40-A496-F7FA9FAE8A1F}" srcOrd="3" destOrd="0" presId="urn:microsoft.com/office/officeart/2016/7/layout/BasicLinearProcessNumbered"/>
    <dgm:cxn modelId="{540D8D8E-5F64-45B0-9BE1-28DFE8366190}" type="presParOf" srcId="{A9D2EBCB-C013-4962-9D89-33C405192B5D}" destId="{BAC30C6D-2B81-4826-A446-104431E19999}" srcOrd="3" destOrd="0" presId="urn:microsoft.com/office/officeart/2016/7/layout/BasicLinearProcessNumbered"/>
    <dgm:cxn modelId="{F4698C97-6B04-450A-BC34-A35747C9240B}" type="presParOf" srcId="{A9D2EBCB-C013-4962-9D89-33C405192B5D}" destId="{69C6C106-9DB2-418A-B958-1679C6904BD9}" srcOrd="4" destOrd="0" presId="urn:microsoft.com/office/officeart/2016/7/layout/BasicLinearProcessNumbered"/>
    <dgm:cxn modelId="{70110C74-E08A-4F82-992A-74ABB46A075F}" type="presParOf" srcId="{69C6C106-9DB2-418A-B958-1679C6904BD9}" destId="{0F500F51-80B9-4B63-88EC-17063C6C88BD}" srcOrd="0" destOrd="0" presId="urn:microsoft.com/office/officeart/2016/7/layout/BasicLinearProcessNumbered"/>
    <dgm:cxn modelId="{E7AD9967-FE8C-49D0-8BAC-255D510817E7}" type="presParOf" srcId="{69C6C106-9DB2-418A-B958-1679C6904BD9}" destId="{274265E9-82F7-4E83-A55A-53B7092EEBCB}" srcOrd="1" destOrd="0" presId="urn:microsoft.com/office/officeart/2016/7/layout/BasicLinearProcessNumbered"/>
    <dgm:cxn modelId="{28F2407F-4123-4AF3-A730-4F520F431CE0}" type="presParOf" srcId="{69C6C106-9DB2-418A-B958-1679C6904BD9}" destId="{01012B3B-56B5-4278-A0AC-07BC7813446D}" srcOrd="2" destOrd="0" presId="urn:microsoft.com/office/officeart/2016/7/layout/BasicLinearProcessNumbered"/>
    <dgm:cxn modelId="{E6AC8AF8-3634-4882-968F-02E478D548BF}" type="presParOf" srcId="{69C6C106-9DB2-418A-B958-1679C6904BD9}" destId="{88D108CB-3E39-42EB-ADFC-F5A8EA4D5FAB}"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8609AAA-1403-4045-86F0-673C722D3D9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B9E104D-894F-4456-A106-67EC5E989378}">
      <dgm:prSet/>
      <dgm:spPr/>
      <dgm:t>
        <a:bodyPr/>
        <a:lstStyle/>
        <a:p>
          <a:r>
            <a:rPr lang="en-US"/>
            <a:t>Clingo code for finding the smallest path between any two nodes in a network were written. Here the clingo code has been now modified to find the least weighted path between any two user defined nodes in the network topology (The weights for each edge /connection is user defined.</a:t>
          </a:r>
        </a:p>
      </dgm:t>
    </dgm:pt>
    <dgm:pt modelId="{B8AF9263-3373-4D5E-8600-D2D49F775FC1}" type="parTrans" cxnId="{7EBB0894-A2A0-4D91-86FA-0C4D05F569F7}">
      <dgm:prSet/>
      <dgm:spPr/>
      <dgm:t>
        <a:bodyPr/>
        <a:lstStyle/>
        <a:p>
          <a:endParaRPr lang="en-US"/>
        </a:p>
      </dgm:t>
    </dgm:pt>
    <dgm:pt modelId="{58B3467A-0DD6-4D5A-8B7A-967AE5812C3D}" type="sibTrans" cxnId="{7EBB0894-A2A0-4D91-86FA-0C4D05F569F7}">
      <dgm:prSet/>
      <dgm:spPr/>
      <dgm:t>
        <a:bodyPr/>
        <a:lstStyle/>
        <a:p>
          <a:endParaRPr lang="en-US"/>
        </a:p>
      </dgm:t>
    </dgm:pt>
    <dgm:pt modelId="{A9AB21E9-896F-4D3A-9F6C-E32BBCD662D1}">
      <dgm:prSet/>
      <dgm:spPr/>
      <dgm:t>
        <a:bodyPr/>
        <a:lstStyle/>
        <a:p>
          <a:r>
            <a:rPr lang="en-US"/>
            <a:t>Integrating Python GUI with Clingo was not done last time. Now integrating Clingo with python has been implemented successfully .</a:t>
          </a:r>
        </a:p>
      </dgm:t>
    </dgm:pt>
    <dgm:pt modelId="{BC0D97A3-82D5-49AB-8114-E05D0CFC3622}" type="parTrans" cxnId="{35779544-5981-430D-B21C-9655590FEDBA}">
      <dgm:prSet/>
      <dgm:spPr/>
      <dgm:t>
        <a:bodyPr/>
        <a:lstStyle/>
        <a:p>
          <a:endParaRPr lang="en-US"/>
        </a:p>
      </dgm:t>
    </dgm:pt>
    <dgm:pt modelId="{59D9E509-EF70-43CF-BBC7-2B69C874D429}" type="sibTrans" cxnId="{35779544-5981-430D-B21C-9655590FEDBA}">
      <dgm:prSet/>
      <dgm:spPr/>
      <dgm:t>
        <a:bodyPr/>
        <a:lstStyle/>
        <a:p>
          <a:endParaRPr lang="en-US"/>
        </a:p>
      </dgm:t>
    </dgm:pt>
    <dgm:pt modelId="{04F6AC02-C172-4FB5-BCA3-798A7AB17999}" type="pres">
      <dgm:prSet presAssocID="{F8609AAA-1403-4045-86F0-673C722D3D91}" presName="root" presStyleCnt="0">
        <dgm:presLayoutVars>
          <dgm:dir/>
          <dgm:resizeHandles val="exact"/>
        </dgm:presLayoutVars>
      </dgm:prSet>
      <dgm:spPr/>
    </dgm:pt>
    <dgm:pt modelId="{90D2D3E7-DBD4-4A1A-952A-401EE9C46214}" type="pres">
      <dgm:prSet presAssocID="{FB9E104D-894F-4456-A106-67EC5E989378}" presName="compNode" presStyleCnt="0"/>
      <dgm:spPr/>
    </dgm:pt>
    <dgm:pt modelId="{8B240065-25F6-4DA2-A67B-4CAC3223CAA8}" type="pres">
      <dgm:prSet presAssocID="{FB9E104D-894F-4456-A106-67EC5E989378}" presName="bgRect" presStyleLbl="bgShp" presStyleIdx="0" presStyleCnt="2"/>
      <dgm:spPr/>
    </dgm:pt>
    <dgm:pt modelId="{C291F460-95F7-4C0A-A209-9E42F2640D54}" type="pres">
      <dgm:prSet presAssocID="{FB9E104D-894F-4456-A106-67EC5E98937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620E555E-891C-45AE-A016-680285714032}" type="pres">
      <dgm:prSet presAssocID="{FB9E104D-894F-4456-A106-67EC5E989378}" presName="spaceRect" presStyleCnt="0"/>
      <dgm:spPr/>
    </dgm:pt>
    <dgm:pt modelId="{EA305346-428B-4EDF-A9F1-0210F61924AD}" type="pres">
      <dgm:prSet presAssocID="{FB9E104D-894F-4456-A106-67EC5E989378}" presName="parTx" presStyleLbl="revTx" presStyleIdx="0" presStyleCnt="2">
        <dgm:presLayoutVars>
          <dgm:chMax val="0"/>
          <dgm:chPref val="0"/>
        </dgm:presLayoutVars>
      </dgm:prSet>
      <dgm:spPr/>
    </dgm:pt>
    <dgm:pt modelId="{694BFDCB-4C04-4222-932C-85802CDDED49}" type="pres">
      <dgm:prSet presAssocID="{58B3467A-0DD6-4D5A-8B7A-967AE5812C3D}" presName="sibTrans" presStyleCnt="0"/>
      <dgm:spPr/>
    </dgm:pt>
    <dgm:pt modelId="{8EE97A2D-C459-4E34-8914-EA46DBCF80DA}" type="pres">
      <dgm:prSet presAssocID="{A9AB21E9-896F-4D3A-9F6C-E32BBCD662D1}" presName="compNode" presStyleCnt="0"/>
      <dgm:spPr/>
    </dgm:pt>
    <dgm:pt modelId="{CCC6BEE4-BF2B-473B-9064-48B59B751D79}" type="pres">
      <dgm:prSet presAssocID="{A9AB21E9-896F-4D3A-9F6C-E32BBCD662D1}" presName="bgRect" presStyleLbl="bgShp" presStyleIdx="1" presStyleCnt="2"/>
      <dgm:spPr/>
    </dgm:pt>
    <dgm:pt modelId="{F69F673D-3E52-4FDB-9BF4-4591D5C52A07}" type="pres">
      <dgm:prSet presAssocID="{A9AB21E9-896F-4D3A-9F6C-E32BBCD662D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5735CFCF-1D43-4D84-AB06-F565D27D1FFA}" type="pres">
      <dgm:prSet presAssocID="{A9AB21E9-896F-4D3A-9F6C-E32BBCD662D1}" presName="spaceRect" presStyleCnt="0"/>
      <dgm:spPr/>
    </dgm:pt>
    <dgm:pt modelId="{8D5CB704-487D-4FB2-9BE7-2FA1FD414821}" type="pres">
      <dgm:prSet presAssocID="{A9AB21E9-896F-4D3A-9F6C-E32BBCD662D1}" presName="parTx" presStyleLbl="revTx" presStyleIdx="1" presStyleCnt="2">
        <dgm:presLayoutVars>
          <dgm:chMax val="0"/>
          <dgm:chPref val="0"/>
        </dgm:presLayoutVars>
      </dgm:prSet>
      <dgm:spPr/>
    </dgm:pt>
  </dgm:ptLst>
  <dgm:cxnLst>
    <dgm:cxn modelId="{35779544-5981-430D-B21C-9655590FEDBA}" srcId="{F8609AAA-1403-4045-86F0-673C722D3D91}" destId="{A9AB21E9-896F-4D3A-9F6C-E32BBCD662D1}" srcOrd="1" destOrd="0" parTransId="{BC0D97A3-82D5-49AB-8114-E05D0CFC3622}" sibTransId="{59D9E509-EF70-43CF-BBC7-2B69C874D429}"/>
    <dgm:cxn modelId="{7EBB0894-A2A0-4D91-86FA-0C4D05F569F7}" srcId="{F8609AAA-1403-4045-86F0-673C722D3D91}" destId="{FB9E104D-894F-4456-A106-67EC5E989378}" srcOrd="0" destOrd="0" parTransId="{B8AF9263-3373-4D5E-8600-D2D49F775FC1}" sibTransId="{58B3467A-0DD6-4D5A-8B7A-967AE5812C3D}"/>
    <dgm:cxn modelId="{775B98A2-6BEC-4C26-B0EB-E5222725D287}" type="presOf" srcId="{F8609AAA-1403-4045-86F0-673C722D3D91}" destId="{04F6AC02-C172-4FB5-BCA3-798A7AB17999}" srcOrd="0" destOrd="0" presId="urn:microsoft.com/office/officeart/2018/2/layout/IconVerticalSolidList"/>
    <dgm:cxn modelId="{03050FD7-ED4C-4C53-BAF8-22ABFF73082D}" type="presOf" srcId="{A9AB21E9-896F-4D3A-9F6C-E32BBCD662D1}" destId="{8D5CB704-487D-4FB2-9BE7-2FA1FD414821}" srcOrd="0" destOrd="0" presId="urn:microsoft.com/office/officeart/2018/2/layout/IconVerticalSolidList"/>
    <dgm:cxn modelId="{AC9950F6-B53B-42B0-BBB0-90783BBD8C17}" type="presOf" srcId="{FB9E104D-894F-4456-A106-67EC5E989378}" destId="{EA305346-428B-4EDF-A9F1-0210F61924AD}" srcOrd="0" destOrd="0" presId="urn:microsoft.com/office/officeart/2018/2/layout/IconVerticalSolidList"/>
    <dgm:cxn modelId="{6CB90306-64A5-4F7C-BB85-886C2FD3FF26}" type="presParOf" srcId="{04F6AC02-C172-4FB5-BCA3-798A7AB17999}" destId="{90D2D3E7-DBD4-4A1A-952A-401EE9C46214}" srcOrd="0" destOrd="0" presId="urn:microsoft.com/office/officeart/2018/2/layout/IconVerticalSolidList"/>
    <dgm:cxn modelId="{164674AE-87BE-4C89-9C61-AEDD112833BA}" type="presParOf" srcId="{90D2D3E7-DBD4-4A1A-952A-401EE9C46214}" destId="{8B240065-25F6-4DA2-A67B-4CAC3223CAA8}" srcOrd="0" destOrd="0" presId="urn:microsoft.com/office/officeart/2018/2/layout/IconVerticalSolidList"/>
    <dgm:cxn modelId="{E2C5AF84-7139-47BD-82D9-C0C16FE6D912}" type="presParOf" srcId="{90D2D3E7-DBD4-4A1A-952A-401EE9C46214}" destId="{C291F460-95F7-4C0A-A209-9E42F2640D54}" srcOrd="1" destOrd="0" presId="urn:microsoft.com/office/officeart/2018/2/layout/IconVerticalSolidList"/>
    <dgm:cxn modelId="{F435D367-8D0D-4B7B-AB5B-1DCB23786BF2}" type="presParOf" srcId="{90D2D3E7-DBD4-4A1A-952A-401EE9C46214}" destId="{620E555E-891C-45AE-A016-680285714032}" srcOrd="2" destOrd="0" presId="urn:microsoft.com/office/officeart/2018/2/layout/IconVerticalSolidList"/>
    <dgm:cxn modelId="{95AA9F3C-2958-4D46-B386-935D83CE678F}" type="presParOf" srcId="{90D2D3E7-DBD4-4A1A-952A-401EE9C46214}" destId="{EA305346-428B-4EDF-A9F1-0210F61924AD}" srcOrd="3" destOrd="0" presId="urn:microsoft.com/office/officeart/2018/2/layout/IconVerticalSolidList"/>
    <dgm:cxn modelId="{AD0AEF38-F088-4B1E-8DD7-34D86D877A4A}" type="presParOf" srcId="{04F6AC02-C172-4FB5-BCA3-798A7AB17999}" destId="{694BFDCB-4C04-4222-932C-85802CDDED49}" srcOrd="1" destOrd="0" presId="urn:microsoft.com/office/officeart/2018/2/layout/IconVerticalSolidList"/>
    <dgm:cxn modelId="{4FA31F08-E1A5-4289-A44C-3D1332B05070}" type="presParOf" srcId="{04F6AC02-C172-4FB5-BCA3-798A7AB17999}" destId="{8EE97A2D-C459-4E34-8914-EA46DBCF80DA}" srcOrd="2" destOrd="0" presId="urn:microsoft.com/office/officeart/2018/2/layout/IconVerticalSolidList"/>
    <dgm:cxn modelId="{7890B51E-9A92-4B2A-B918-55CDCB92DCB8}" type="presParOf" srcId="{8EE97A2D-C459-4E34-8914-EA46DBCF80DA}" destId="{CCC6BEE4-BF2B-473B-9064-48B59B751D79}" srcOrd="0" destOrd="0" presId="urn:microsoft.com/office/officeart/2018/2/layout/IconVerticalSolidList"/>
    <dgm:cxn modelId="{3E59F178-C0DF-4B02-9A4B-26CB0FA75659}" type="presParOf" srcId="{8EE97A2D-C459-4E34-8914-EA46DBCF80DA}" destId="{F69F673D-3E52-4FDB-9BF4-4591D5C52A07}" srcOrd="1" destOrd="0" presId="urn:microsoft.com/office/officeart/2018/2/layout/IconVerticalSolidList"/>
    <dgm:cxn modelId="{F8F9770B-DA02-4DCB-926C-892BB84AA2F5}" type="presParOf" srcId="{8EE97A2D-C459-4E34-8914-EA46DBCF80DA}" destId="{5735CFCF-1D43-4D84-AB06-F565D27D1FFA}" srcOrd="2" destOrd="0" presId="urn:microsoft.com/office/officeart/2018/2/layout/IconVerticalSolidList"/>
    <dgm:cxn modelId="{745B1C4E-3BE1-4F7C-B9A2-FD379FC1D288}" type="presParOf" srcId="{8EE97A2D-C459-4E34-8914-EA46DBCF80DA}" destId="{8D5CB704-487D-4FB2-9BE7-2FA1FD41482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76657F-7BB7-4F4B-805C-A12A705B8EAE}">
      <dsp:nvSpPr>
        <dsp:cNvPr id="0" name=""/>
        <dsp:cNvSpPr/>
      </dsp:nvSpPr>
      <dsp:spPr>
        <a:xfrm>
          <a:off x="1283" y="510443"/>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050A53-FF58-4380-A7F8-E074DD648639}">
      <dsp:nvSpPr>
        <dsp:cNvPr id="0" name=""/>
        <dsp:cNvSpPr/>
      </dsp:nvSpPr>
      <dsp:spPr>
        <a:xfrm>
          <a:off x="501904" y="986033"/>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700" kern="1200" dirty="0"/>
            <a:t>The </a:t>
          </a:r>
          <a:r>
            <a:rPr lang="en-US" sz="2700" kern="1200" dirty="0" err="1"/>
            <a:t>clingo</a:t>
          </a:r>
          <a:r>
            <a:rPr lang="en-US" sz="2700" kern="1200" dirty="0"/>
            <a:t> code which implements the required topology by connecting the nodes </a:t>
          </a:r>
          <a:r>
            <a:rPr lang="en-US" sz="2700" kern="1200" dirty="0">
              <a:latin typeface="Neue Haas Grotesk Text Pro"/>
            </a:rPr>
            <a:t>which minimizes the path between them.</a:t>
          </a:r>
          <a:endParaRPr lang="en-US" sz="2700" kern="1200" dirty="0"/>
        </a:p>
      </dsp:txBody>
      <dsp:txXfrm>
        <a:off x="585701" y="1069830"/>
        <a:ext cx="4337991" cy="2693452"/>
      </dsp:txXfrm>
    </dsp:sp>
    <dsp:sp modelId="{C9548E1F-53E7-405B-8164-843F4C8BF974}">
      <dsp:nvSpPr>
        <dsp:cNvPr id="0" name=""/>
        <dsp:cNvSpPr/>
      </dsp:nvSpPr>
      <dsp:spPr>
        <a:xfrm>
          <a:off x="5508110" y="510443"/>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A5DD15-8443-481C-9E7B-A1F050220DB7}">
      <dsp:nvSpPr>
        <dsp:cNvPr id="0" name=""/>
        <dsp:cNvSpPr/>
      </dsp:nvSpPr>
      <dsp:spPr>
        <a:xfrm>
          <a:off x="6008730" y="986033"/>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A python code that implements  the GUI interface for the program which provides the user with a better way to interact with the code</a:t>
          </a:r>
        </a:p>
      </dsp:txBody>
      <dsp:txXfrm>
        <a:off x="6092527" y="1069830"/>
        <a:ext cx="4337991" cy="26934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F64197-57AD-43CC-91DD-BDC723CBFA08}">
      <dsp:nvSpPr>
        <dsp:cNvPr id="0" name=""/>
        <dsp:cNvSpPr/>
      </dsp:nvSpPr>
      <dsp:spPr>
        <a:xfrm>
          <a:off x="0" y="600303"/>
          <a:ext cx="10168127" cy="11082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46B329-4F3E-42A2-90A0-CE971BE9D03A}">
      <dsp:nvSpPr>
        <dsp:cNvPr id="0" name=""/>
        <dsp:cNvSpPr/>
      </dsp:nvSpPr>
      <dsp:spPr>
        <a:xfrm>
          <a:off x="335246" y="849660"/>
          <a:ext cx="609539" cy="6095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BB16F4-3E32-417F-BBF7-BF6231B83CB8}">
      <dsp:nvSpPr>
        <dsp:cNvPr id="0" name=""/>
        <dsp:cNvSpPr/>
      </dsp:nvSpPr>
      <dsp:spPr>
        <a:xfrm>
          <a:off x="1280031" y="600303"/>
          <a:ext cx="8888096" cy="1108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90" tIns="117290" rIns="117290" bIns="117290" numCol="1" spcCol="1270" anchor="ctr" anchorCtr="0">
          <a:noAutofit/>
        </a:bodyPr>
        <a:lstStyle/>
        <a:p>
          <a:pPr marL="0" lvl="0" indent="0" algn="l" defTabSz="1022350" rtl="0">
            <a:lnSpc>
              <a:spcPct val="100000"/>
            </a:lnSpc>
            <a:spcBef>
              <a:spcPct val="0"/>
            </a:spcBef>
            <a:spcAft>
              <a:spcPct val="35000"/>
            </a:spcAft>
            <a:buNone/>
          </a:pPr>
          <a:r>
            <a:rPr lang="en-US" sz="2300" kern="1200" dirty="0">
              <a:latin typeface="Neue Haas Grotesk Text Pro"/>
            </a:rPr>
            <a:t>Number</a:t>
          </a:r>
          <a:r>
            <a:rPr lang="en-US" sz="2300" kern="1200" dirty="0"/>
            <a:t> of nodes</a:t>
          </a:r>
          <a:r>
            <a:rPr lang="en-US" sz="2300" kern="1200" dirty="0">
              <a:latin typeface="Neue Haas Grotesk Text Pro"/>
            </a:rPr>
            <a:t> and end points</a:t>
          </a:r>
          <a:r>
            <a:rPr lang="en-US" sz="2300" kern="1200" dirty="0"/>
            <a:t> </a:t>
          </a:r>
          <a:r>
            <a:rPr lang="en-US" sz="2300" kern="1200" dirty="0">
              <a:latin typeface="Neue Haas Grotesk Text Pro"/>
            </a:rPr>
            <a:t>between which the minimum path is to be calculated within the network topology.</a:t>
          </a:r>
          <a:endParaRPr lang="en-US" sz="2300" kern="1200" dirty="0"/>
        </a:p>
      </dsp:txBody>
      <dsp:txXfrm>
        <a:off x="1280031" y="600303"/>
        <a:ext cx="8888096" cy="1108252"/>
      </dsp:txXfrm>
    </dsp:sp>
    <dsp:sp modelId="{6A3955E8-FD11-49BC-8300-B94E76FD458D}">
      <dsp:nvSpPr>
        <dsp:cNvPr id="0" name=""/>
        <dsp:cNvSpPr/>
      </dsp:nvSpPr>
      <dsp:spPr>
        <a:xfrm>
          <a:off x="0" y="1985619"/>
          <a:ext cx="10168127" cy="11082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D58ECF-AE13-4A7A-9801-B0DF70B789E6}">
      <dsp:nvSpPr>
        <dsp:cNvPr id="0" name=""/>
        <dsp:cNvSpPr/>
      </dsp:nvSpPr>
      <dsp:spPr>
        <a:xfrm>
          <a:off x="335246" y="2234976"/>
          <a:ext cx="609539" cy="6095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9195DA-70CC-46F8-8386-A172BE29874F}">
      <dsp:nvSpPr>
        <dsp:cNvPr id="0" name=""/>
        <dsp:cNvSpPr/>
      </dsp:nvSpPr>
      <dsp:spPr>
        <a:xfrm>
          <a:off x="1280031" y="1985619"/>
          <a:ext cx="8888096" cy="1108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90" tIns="117290" rIns="117290" bIns="117290" numCol="1" spcCol="1270" anchor="ctr" anchorCtr="0">
          <a:noAutofit/>
        </a:bodyPr>
        <a:lstStyle/>
        <a:p>
          <a:pPr marL="0" lvl="0" indent="0" algn="l" defTabSz="1022350" rtl="0">
            <a:lnSpc>
              <a:spcPct val="100000"/>
            </a:lnSpc>
            <a:spcBef>
              <a:spcPct val="0"/>
            </a:spcBef>
            <a:spcAft>
              <a:spcPct val="35000"/>
            </a:spcAft>
            <a:buNone/>
          </a:pPr>
          <a:r>
            <a:rPr lang="en-US" sz="2300" kern="1200" dirty="0"/>
            <a:t>The </a:t>
          </a:r>
          <a:r>
            <a:rPr lang="en-US" sz="2300" kern="1200" dirty="0">
              <a:latin typeface="Neue Haas Grotesk Text Pro"/>
            </a:rPr>
            <a:t>connection between the nodes within the network topology (user defined).</a:t>
          </a:r>
          <a:endParaRPr lang="en-US" sz="2300" kern="1200" dirty="0"/>
        </a:p>
      </dsp:txBody>
      <dsp:txXfrm>
        <a:off x="1280031" y="1985619"/>
        <a:ext cx="8888096" cy="11082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BEDD10-E725-43F0-9A08-5ACF3828FCB8}">
      <dsp:nvSpPr>
        <dsp:cNvPr id="0" name=""/>
        <dsp:cNvSpPr/>
      </dsp:nvSpPr>
      <dsp:spPr>
        <a:xfrm>
          <a:off x="0" y="0"/>
          <a:ext cx="3286125" cy="435752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933450" rtl="0">
            <a:lnSpc>
              <a:spcPct val="90000"/>
            </a:lnSpc>
            <a:spcBef>
              <a:spcPct val="0"/>
            </a:spcBef>
            <a:spcAft>
              <a:spcPct val="35000"/>
            </a:spcAft>
            <a:buNone/>
          </a:pPr>
          <a:r>
            <a:rPr lang="en-US" sz="2100" kern="1200" dirty="0">
              <a:latin typeface="Neue Haas Grotesk Text Pro"/>
            </a:rPr>
            <a:t>We have the </a:t>
          </a:r>
          <a:r>
            <a:rPr lang="en-US" sz="2100" kern="1200" dirty="0" err="1">
              <a:latin typeface="Neue Haas Grotesk Text Pro"/>
            </a:rPr>
            <a:t>clingo</a:t>
          </a:r>
          <a:r>
            <a:rPr lang="en-US" sz="2100" kern="1200" dirty="0">
              <a:latin typeface="Neue Haas Grotesk Text Pro"/>
            </a:rPr>
            <a:t> code to minimize the path between two given nodes</a:t>
          </a:r>
          <a:endParaRPr lang="en-US" sz="2100" kern="1200" dirty="0"/>
        </a:p>
      </dsp:txBody>
      <dsp:txXfrm>
        <a:off x="0" y="1655859"/>
        <a:ext cx="3286125" cy="2614514"/>
      </dsp:txXfrm>
    </dsp:sp>
    <dsp:sp modelId="{DFACD3D5-D847-4667-9328-3080D2DE0864}">
      <dsp:nvSpPr>
        <dsp:cNvPr id="0" name=""/>
        <dsp:cNvSpPr/>
      </dsp:nvSpPr>
      <dsp:spPr>
        <a:xfrm>
          <a:off x="989433" y="435752"/>
          <a:ext cx="1307257" cy="1307257"/>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919" tIns="12700" rIns="101919"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80876" y="627195"/>
        <a:ext cx="924371" cy="924371"/>
      </dsp:txXfrm>
    </dsp:sp>
    <dsp:sp modelId="{EF008504-5266-46BF-B01C-A694CB6D04E0}">
      <dsp:nvSpPr>
        <dsp:cNvPr id="0" name=""/>
        <dsp:cNvSpPr/>
      </dsp:nvSpPr>
      <dsp:spPr>
        <a:xfrm>
          <a:off x="0" y="4357452"/>
          <a:ext cx="3286125"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0D4736-853D-413F-9FAE-79583483B773}">
      <dsp:nvSpPr>
        <dsp:cNvPr id="0" name=""/>
        <dsp:cNvSpPr/>
      </dsp:nvSpPr>
      <dsp:spPr>
        <a:xfrm>
          <a:off x="3614737" y="0"/>
          <a:ext cx="3286125" cy="4357524"/>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933450" rtl="0">
            <a:lnSpc>
              <a:spcPct val="90000"/>
            </a:lnSpc>
            <a:spcBef>
              <a:spcPct val="0"/>
            </a:spcBef>
            <a:spcAft>
              <a:spcPct val="35000"/>
            </a:spcAft>
            <a:buNone/>
          </a:pPr>
          <a:r>
            <a:rPr lang="en-US" sz="2100" kern="1200" dirty="0"/>
            <a:t>We  have </a:t>
          </a:r>
          <a:r>
            <a:rPr lang="en-US" sz="2100" kern="1200" dirty="0">
              <a:latin typeface="Neue Haas Grotesk Text Pro"/>
            </a:rPr>
            <a:t>completed the input and output GUI interface using python.</a:t>
          </a:r>
          <a:endParaRPr lang="en-US" sz="2100" kern="1200" dirty="0"/>
        </a:p>
      </dsp:txBody>
      <dsp:txXfrm>
        <a:off x="3614737" y="1655859"/>
        <a:ext cx="3286125" cy="2614514"/>
      </dsp:txXfrm>
    </dsp:sp>
    <dsp:sp modelId="{14D5656B-E66B-4400-8F22-59397F21216D}">
      <dsp:nvSpPr>
        <dsp:cNvPr id="0" name=""/>
        <dsp:cNvSpPr/>
      </dsp:nvSpPr>
      <dsp:spPr>
        <a:xfrm>
          <a:off x="4604171" y="435752"/>
          <a:ext cx="1307257" cy="1307257"/>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919" tIns="12700" rIns="101919"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95614" y="627195"/>
        <a:ext cx="924371" cy="924371"/>
      </dsp:txXfrm>
    </dsp:sp>
    <dsp:sp modelId="{D6E5046E-D5D0-49F9-BDFF-4531EC447D44}">
      <dsp:nvSpPr>
        <dsp:cNvPr id="0" name=""/>
        <dsp:cNvSpPr/>
      </dsp:nvSpPr>
      <dsp:spPr>
        <a:xfrm>
          <a:off x="3614737" y="4357452"/>
          <a:ext cx="3286125"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500F51-80B9-4B63-88EC-17063C6C88BD}">
      <dsp:nvSpPr>
        <dsp:cNvPr id="0" name=""/>
        <dsp:cNvSpPr/>
      </dsp:nvSpPr>
      <dsp:spPr>
        <a:xfrm>
          <a:off x="7229475" y="0"/>
          <a:ext cx="3286125" cy="4357524"/>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933450" rtl="0">
            <a:lnSpc>
              <a:spcPct val="90000"/>
            </a:lnSpc>
            <a:spcBef>
              <a:spcPct val="0"/>
            </a:spcBef>
            <a:spcAft>
              <a:spcPct val="35000"/>
            </a:spcAft>
            <a:buNone/>
          </a:pPr>
          <a:r>
            <a:rPr lang="en-US" sz="2100" kern="1200" dirty="0"/>
            <a:t>We have </a:t>
          </a:r>
          <a:r>
            <a:rPr lang="en-US" sz="2100" kern="1200" dirty="0">
              <a:latin typeface="Neue Haas Grotesk Text Pro"/>
            </a:rPr>
            <a:t>almost completed interfacing </a:t>
          </a:r>
          <a:r>
            <a:rPr lang="en-US" sz="2100" kern="1200" dirty="0" err="1">
              <a:latin typeface="Neue Haas Grotesk Text Pro"/>
            </a:rPr>
            <a:t>clingo</a:t>
          </a:r>
          <a:r>
            <a:rPr lang="en-US" sz="2100" kern="1200" dirty="0">
              <a:latin typeface="Neue Haas Grotesk Text Pro"/>
            </a:rPr>
            <a:t> with the python GUI.</a:t>
          </a:r>
          <a:endParaRPr lang="en-US" sz="2100" kern="1200" dirty="0"/>
        </a:p>
      </dsp:txBody>
      <dsp:txXfrm>
        <a:off x="7229475" y="1655859"/>
        <a:ext cx="3286125" cy="2614514"/>
      </dsp:txXfrm>
    </dsp:sp>
    <dsp:sp modelId="{274265E9-82F7-4E83-A55A-53B7092EEBCB}">
      <dsp:nvSpPr>
        <dsp:cNvPr id="0" name=""/>
        <dsp:cNvSpPr/>
      </dsp:nvSpPr>
      <dsp:spPr>
        <a:xfrm>
          <a:off x="8218908" y="435752"/>
          <a:ext cx="1307257" cy="1307257"/>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919" tIns="12700" rIns="101919"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10351" y="627195"/>
        <a:ext cx="924371" cy="924371"/>
      </dsp:txXfrm>
    </dsp:sp>
    <dsp:sp modelId="{01012B3B-56B5-4278-A0AC-07BC7813446D}">
      <dsp:nvSpPr>
        <dsp:cNvPr id="0" name=""/>
        <dsp:cNvSpPr/>
      </dsp:nvSpPr>
      <dsp:spPr>
        <a:xfrm>
          <a:off x="7229475" y="4357452"/>
          <a:ext cx="3286125"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240065-25F6-4DA2-A67B-4CAC3223CAA8}">
      <dsp:nvSpPr>
        <dsp:cNvPr id="0" name=""/>
        <dsp:cNvSpPr/>
      </dsp:nvSpPr>
      <dsp:spPr>
        <a:xfrm>
          <a:off x="0" y="737006"/>
          <a:ext cx="10506456" cy="1360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91F460-95F7-4C0A-A209-9E42F2640D54}">
      <dsp:nvSpPr>
        <dsp:cNvPr id="0" name=""/>
        <dsp:cNvSpPr/>
      </dsp:nvSpPr>
      <dsp:spPr>
        <a:xfrm>
          <a:off x="411589" y="1043147"/>
          <a:ext cx="748344" cy="7483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305346-428B-4EDF-A9F1-0210F61924AD}">
      <dsp:nvSpPr>
        <dsp:cNvPr id="0" name=""/>
        <dsp:cNvSpPr/>
      </dsp:nvSpPr>
      <dsp:spPr>
        <a:xfrm>
          <a:off x="1571524" y="737006"/>
          <a:ext cx="8934931" cy="1360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000" tIns="144000" rIns="144000" bIns="144000" numCol="1" spcCol="1270" anchor="ctr" anchorCtr="0">
          <a:noAutofit/>
        </a:bodyPr>
        <a:lstStyle/>
        <a:p>
          <a:pPr marL="0" lvl="0" indent="0" algn="l" defTabSz="844550">
            <a:lnSpc>
              <a:spcPct val="90000"/>
            </a:lnSpc>
            <a:spcBef>
              <a:spcPct val="0"/>
            </a:spcBef>
            <a:spcAft>
              <a:spcPct val="35000"/>
            </a:spcAft>
            <a:buNone/>
          </a:pPr>
          <a:r>
            <a:rPr lang="en-US" sz="1900" kern="1200"/>
            <a:t>Clingo code for finding the smallest path between any two nodes in a network were written. Here the clingo code has been now modified to find the least weighted path between any two user defined nodes in the network topology (The weights for each edge /connection is user defined.</a:t>
          </a:r>
        </a:p>
      </dsp:txBody>
      <dsp:txXfrm>
        <a:off x="1571524" y="737006"/>
        <a:ext cx="8934931" cy="1360627"/>
      </dsp:txXfrm>
    </dsp:sp>
    <dsp:sp modelId="{CCC6BEE4-BF2B-473B-9064-48B59B751D79}">
      <dsp:nvSpPr>
        <dsp:cNvPr id="0" name=""/>
        <dsp:cNvSpPr/>
      </dsp:nvSpPr>
      <dsp:spPr>
        <a:xfrm>
          <a:off x="0" y="2437790"/>
          <a:ext cx="10506456" cy="1360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9F673D-3E52-4FDB-9BF4-4591D5C52A07}">
      <dsp:nvSpPr>
        <dsp:cNvPr id="0" name=""/>
        <dsp:cNvSpPr/>
      </dsp:nvSpPr>
      <dsp:spPr>
        <a:xfrm>
          <a:off x="411589" y="2743931"/>
          <a:ext cx="748344" cy="7483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5CB704-487D-4FB2-9BE7-2FA1FD414821}">
      <dsp:nvSpPr>
        <dsp:cNvPr id="0" name=""/>
        <dsp:cNvSpPr/>
      </dsp:nvSpPr>
      <dsp:spPr>
        <a:xfrm>
          <a:off x="1571524" y="2437790"/>
          <a:ext cx="8934931" cy="1360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000" tIns="144000" rIns="144000" bIns="144000" numCol="1" spcCol="1270" anchor="ctr" anchorCtr="0">
          <a:noAutofit/>
        </a:bodyPr>
        <a:lstStyle/>
        <a:p>
          <a:pPr marL="0" lvl="0" indent="0" algn="l" defTabSz="844550">
            <a:lnSpc>
              <a:spcPct val="90000"/>
            </a:lnSpc>
            <a:spcBef>
              <a:spcPct val="0"/>
            </a:spcBef>
            <a:spcAft>
              <a:spcPct val="35000"/>
            </a:spcAft>
            <a:buNone/>
          </a:pPr>
          <a:r>
            <a:rPr lang="en-US" sz="1900" kern="1200"/>
            <a:t>Integrating Python GUI with Clingo was not done last time. Now integrating Clingo with python has been implemented successfully .</a:t>
          </a:r>
        </a:p>
      </dsp:txBody>
      <dsp:txXfrm>
        <a:off x="1571524" y="2437790"/>
        <a:ext cx="8934931" cy="136062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11/20/2022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3438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11/20/2022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43587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11/20/2022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63615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11/20/2022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89943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11/20/2022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54824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11/20/2022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8238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11/20/2022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2641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11/20/2022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06680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11/20/2022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84259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11/20/2022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16923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11/20/2022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26996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11/20/2022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459335348"/>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84" r:id="rId6"/>
    <p:sldLayoutId id="2147483980" r:id="rId7"/>
    <p:sldLayoutId id="2147483981" r:id="rId8"/>
    <p:sldLayoutId id="2147483982" r:id="rId9"/>
    <p:sldLayoutId id="2147483983" r:id="rId10"/>
    <p:sldLayoutId id="2147483985"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7">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1ABD2730-B583-AA36-4344-C4AC8F3159C8}"/>
              </a:ext>
            </a:extLst>
          </p:cNvPr>
          <p:cNvPicPr>
            <a:picLocks noChangeAspect="1"/>
          </p:cNvPicPr>
          <p:nvPr/>
        </p:nvPicPr>
        <p:blipFill rotWithShape="1">
          <a:blip r:embed="rId2"/>
          <a:srcRect t="12070" r="-1" b="8816"/>
          <a:stretch/>
        </p:blipFill>
        <p:spPr>
          <a:xfrm>
            <a:off x="-2" y="10"/>
            <a:ext cx="8668512" cy="6857990"/>
          </a:xfrm>
          <a:prstGeom prst="rect">
            <a:avLst/>
          </a:prstGeom>
        </p:spPr>
      </p:pic>
      <p:sp>
        <p:nvSpPr>
          <p:cNvPr id="20" name="Rectangle 19">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FC3A1BA-2219-A4E7-E062-8BF5D5D5AE6B}"/>
              </a:ext>
            </a:extLst>
          </p:cNvPr>
          <p:cNvSpPr>
            <a:spLocks noGrp="1"/>
          </p:cNvSpPr>
          <p:nvPr>
            <p:ph type="ctrTitle"/>
          </p:nvPr>
        </p:nvSpPr>
        <p:spPr>
          <a:xfrm>
            <a:off x="7848600" y="1122363"/>
            <a:ext cx="4023360" cy="3204134"/>
          </a:xfrm>
        </p:spPr>
        <p:txBody>
          <a:bodyPr vert="horz" lIns="91440" tIns="45720" rIns="91440" bIns="45720" rtlCol="0" anchor="b">
            <a:normAutofit/>
          </a:bodyPr>
          <a:lstStyle/>
          <a:p>
            <a:r>
              <a:rPr lang="en-US" sz="4800"/>
              <a:t>Project proposal</a:t>
            </a:r>
          </a:p>
        </p:txBody>
      </p:sp>
      <p:sp>
        <p:nvSpPr>
          <p:cNvPr id="3" name="Subtitle 2">
            <a:extLst>
              <a:ext uri="{FF2B5EF4-FFF2-40B4-BE49-F238E27FC236}">
                <a16:creationId xmlns:a16="http://schemas.microsoft.com/office/drawing/2014/main" id="{BA4ACB31-C6CF-AE34-5748-E5EA2290B22D}"/>
              </a:ext>
            </a:extLst>
          </p:cNvPr>
          <p:cNvSpPr>
            <a:spLocks noGrp="1"/>
          </p:cNvSpPr>
          <p:nvPr>
            <p:ph type="subTitle" idx="1"/>
          </p:nvPr>
        </p:nvSpPr>
        <p:spPr>
          <a:xfrm>
            <a:off x="7848600" y="4872922"/>
            <a:ext cx="4023360" cy="1208141"/>
          </a:xfrm>
        </p:spPr>
        <p:txBody>
          <a:bodyPr vert="horz" lIns="91440" tIns="45720" rIns="91440" bIns="45720" rtlCol="0">
            <a:normAutofit/>
          </a:bodyPr>
          <a:lstStyle/>
          <a:p>
            <a:r>
              <a:rPr lang="en-US" sz="2000"/>
              <a:t>Network Topology</a:t>
            </a: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20E64B8-7565-9E5A-6D63-B21FDB8C80DE}"/>
              </a:ext>
            </a:extLst>
          </p:cNvPr>
          <p:cNvSpPr txBox="1"/>
          <p:nvPr/>
        </p:nvSpPr>
        <p:spPr>
          <a:xfrm>
            <a:off x="9125732" y="6122096"/>
            <a:ext cx="328808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dirty="0"/>
              <a:t>Abhishek M (200070003) Neeraj Nixon (20D070056)</a:t>
            </a:r>
            <a:endParaRPr lang="en-US"/>
          </a:p>
        </p:txBody>
      </p:sp>
    </p:spTree>
    <p:extLst>
      <p:ext uri="{BB962C8B-B14F-4D97-AF65-F5344CB8AC3E}">
        <p14:creationId xmlns:p14="http://schemas.microsoft.com/office/powerpoint/2010/main" val="158459837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 name="Rectangle 12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Rectangle 13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9" name="Rectangle 133">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0" name="Rectangle 135">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61CB5D0-18A0-6F42-161B-AA282895F381}"/>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Clingo Code</a:t>
            </a:r>
          </a:p>
        </p:txBody>
      </p:sp>
      <p:sp>
        <p:nvSpPr>
          <p:cNvPr id="151" name="Rectangle: Rounded Corners 137">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6" name="Picture 6" descr="Graphical user interface, text, application, email&#10;&#10;Description automatically generated">
            <a:extLst>
              <a:ext uri="{FF2B5EF4-FFF2-40B4-BE49-F238E27FC236}">
                <a16:creationId xmlns:a16="http://schemas.microsoft.com/office/drawing/2014/main" id="{A1BCD10B-F4F4-48DC-D3E9-5A545FFFEA11}"/>
              </a:ext>
            </a:extLst>
          </p:cNvPr>
          <p:cNvPicPr>
            <a:picLocks noGrp="1" noChangeAspect="1"/>
          </p:cNvPicPr>
          <p:nvPr>
            <p:ph idx="1"/>
          </p:nvPr>
        </p:nvPicPr>
        <p:blipFill>
          <a:blip r:embed="rId2"/>
          <a:stretch>
            <a:fillRect/>
          </a:stretch>
        </p:blipFill>
        <p:spPr>
          <a:xfrm>
            <a:off x="1438388" y="1892955"/>
            <a:ext cx="9169548" cy="4668011"/>
          </a:xfrm>
          <a:prstGeom prst="rect">
            <a:avLst/>
          </a:prstGeom>
        </p:spPr>
      </p:pic>
    </p:spTree>
    <p:extLst>
      <p:ext uri="{BB962C8B-B14F-4D97-AF65-F5344CB8AC3E}">
        <p14:creationId xmlns:p14="http://schemas.microsoft.com/office/powerpoint/2010/main" val="3425800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3">
            <a:extLst>
              <a:ext uri="{FF2B5EF4-FFF2-40B4-BE49-F238E27FC236}">
                <a16:creationId xmlns:a16="http://schemas.microsoft.com/office/drawing/2014/main" id="{5943EECF-03A4-4CEB-899E-47C8038396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5">
            <a:extLst>
              <a:ext uri="{FF2B5EF4-FFF2-40B4-BE49-F238E27FC236}">
                <a16:creationId xmlns:a16="http://schemas.microsoft.com/office/drawing/2014/main" id="{F2F606D8-696E-4B76-BB10-43672AA14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367" y="319440"/>
            <a:ext cx="11543267" cy="5932503"/>
          </a:xfrm>
          <a:prstGeom prst="rect">
            <a:avLst/>
          </a:prstGeom>
          <a:solidFill>
            <a:schemeClr val="bg1"/>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3ABF1881-5AFD-48F9-979A-19EE2FE30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998349" y="2960103"/>
            <a:ext cx="190858" cy="6583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5" descr="Text, letter&#10;&#10;Description automatically generated">
            <a:extLst>
              <a:ext uri="{FF2B5EF4-FFF2-40B4-BE49-F238E27FC236}">
                <a16:creationId xmlns:a16="http://schemas.microsoft.com/office/drawing/2014/main" id="{EAF7DF3B-8092-62A4-38BC-563032B5ACD5}"/>
              </a:ext>
            </a:extLst>
          </p:cNvPr>
          <p:cNvPicPr>
            <a:picLocks noChangeAspect="1"/>
          </p:cNvPicPr>
          <p:nvPr/>
        </p:nvPicPr>
        <p:blipFill>
          <a:blip r:embed="rId2"/>
          <a:stretch>
            <a:fillRect/>
          </a:stretch>
        </p:blipFill>
        <p:spPr>
          <a:xfrm>
            <a:off x="1647646" y="404484"/>
            <a:ext cx="8925463" cy="5358921"/>
          </a:xfrm>
          <a:prstGeom prst="rect">
            <a:avLst/>
          </a:prstGeom>
        </p:spPr>
      </p:pic>
    </p:spTree>
    <p:extLst>
      <p:ext uri="{BB962C8B-B14F-4D97-AF65-F5344CB8AC3E}">
        <p14:creationId xmlns:p14="http://schemas.microsoft.com/office/powerpoint/2010/main" val="536804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FAD07-4665-446A-41F9-08D254C2661B}"/>
              </a:ext>
            </a:extLst>
          </p:cNvPr>
          <p:cNvSpPr>
            <a:spLocks noGrp="1"/>
          </p:cNvSpPr>
          <p:nvPr>
            <p:ph type="title"/>
          </p:nvPr>
        </p:nvSpPr>
        <p:spPr/>
        <p:txBody>
          <a:bodyPr/>
          <a:lstStyle/>
          <a:p>
            <a:r>
              <a:rPr lang="en-US" dirty="0"/>
              <a:t>Integrating </a:t>
            </a:r>
            <a:r>
              <a:rPr lang="en-US" dirty="0" err="1"/>
              <a:t>Clingo</a:t>
            </a:r>
            <a:r>
              <a:rPr lang="en-US" dirty="0"/>
              <a:t> with Python</a:t>
            </a:r>
          </a:p>
        </p:txBody>
      </p:sp>
      <p:pic>
        <p:nvPicPr>
          <p:cNvPr id="4" name="Picture 4" descr="Text&#10;&#10;Description automatically generated">
            <a:extLst>
              <a:ext uri="{FF2B5EF4-FFF2-40B4-BE49-F238E27FC236}">
                <a16:creationId xmlns:a16="http://schemas.microsoft.com/office/drawing/2014/main" id="{7134BF15-544B-B9F5-46BB-38DCBAAC6038}"/>
              </a:ext>
            </a:extLst>
          </p:cNvPr>
          <p:cNvPicPr>
            <a:picLocks noGrp="1" noChangeAspect="1"/>
          </p:cNvPicPr>
          <p:nvPr>
            <p:ph idx="1"/>
          </p:nvPr>
        </p:nvPicPr>
        <p:blipFill>
          <a:blip r:embed="rId2"/>
          <a:stretch>
            <a:fillRect/>
          </a:stretch>
        </p:blipFill>
        <p:spPr>
          <a:xfrm>
            <a:off x="854505" y="2147345"/>
            <a:ext cx="4853046" cy="4039232"/>
          </a:xfrm>
        </p:spPr>
      </p:pic>
      <p:pic>
        <p:nvPicPr>
          <p:cNvPr id="5" name="Picture 5" descr="Text&#10;&#10;Description automatically generated">
            <a:extLst>
              <a:ext uri="{FF2B5EF4-FFF2-40B4-BE49-F238E27FC236}">
                <a16:creationId xmlns:a16="http://schemas.microsoft.com/office/drawing/2014/main" id="{EB9DE40C-27A9-AC72-4387-B51BC6246303}"/>
              </a:ext>
            </a:extLst>
          </p:cNvPr>
          <p:cNvPicPr>
            <a:picLocks noChangeAspect="1"/>
          </p:cNvPicPr>
          <p:nvPr/>
        </p:nvPicPr>
        <p:blipFill>
          <a:blip r:embed="rId3"/>
          <a:stretch>
            <a:fillRect/>
          </a:stretch>
        </p:blipFill>
        <p:spPr>
          <a:xfrm>
            <a:off x="5831457" y="2149087"/>
            <a:ext cx="5287992" cy="4026315"/>
          </a:xfrm>
          <a:prstGeom prst="rect">
            <a:avLst/>
          </a:prstGeom>
        </p:spPr>
      </p:pic>
    </p:spTree>
    <p:extLst>
      <p:ext uri="{BB962C8B-B14F-4D97-AF65-F5344CB8AC3E}">
        <p14:creationId xmlns:p14="http://schemas.microsoft.com/office/powerpoint/2010/main" val="1570069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7">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7E39B4-B4C9-0001-28F0-AD4BB6BE2D06}"/>
              </a:ext>
            </a:extLst>
          </p:cNvPr>
          <p:cNvSpPr>
            <a:spLocks noGrp="1"/>
          </p:cNvSpPr>
          <p:nvPr>
            <p:ph type="title"/>
          </p:nvPr>
        </p:nvSpPr>
        <p:spPr>
          <a:xfrm>
            <a:off x="841248" y="334644"/>
            <a:ext cx="10509504" cy="1076914"/>
          </a:xfrm>
        </p:spPr>
        <p:txBody>
          <a:bodyPr anchor="ctr">
            <a:normAutofit/>
          </a:bodyPr>
          <a:lstStyle/>
          <a:p>
            <a:r>
              <a:rPr lang="en-US" dirty="0"/>
              <a:t>Progress After last Presentation</a:t>
            </a:r>
          </a:p>
        </p:txBody>
      </p:sp>
      <p:sp>
        <p:nvSpPr>
          <p:cNvPr id="45" name="Rectangle 3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7" name="Content Placeholder 2">
            <a:extLst>
              <a:ext uri="{FF2B5EF4-FFF2-40B4-BE49-F238E27FC236}">
                <a16:creationId xmlns:a16="http://schemas.microsoft.com/office/drawing/2014/main" id="{CC8C2C88-D830-E678-5C5A-194BC3B94464}"/>
              </a:ext>
            </a:extLst>
          </p:cNvPr>
          <p:cNvGraphicFramePr>
            <a:graphicFrameLocks noGrp="1"/>
          </p:cNvGraphicFramePr>
          <p:nvPr>
            <p:ph idx="1"/>
            <p:extLst>
              <p:ext uri="{D42A27DB-BD31-4B8C-83A1-F6EECF244321}">
                <p14:modId xmlns:p14="http://schemas.microsoft.com/office/powerpoint/2010/main" val="491766322"/>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8430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FB3AE5-19AE-3825-5304-388A93B14689}"/>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Clingo</a:t>
            </a:r>
            <a:r>
              <a:rPr lang="en-US" dirty="0"/>
              <a:t> Code</a:t>
            </a:r>
            <a:endParaRPr lang="en-US"/>
          </a:p>
        </p:txBody>
      </p:sp>
      <p:sp>
        <p:nvSpPr>
          <p:cNvPr id="17" name="Rectangle: Rounded Corners 16">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Picture 4" descr="Text&#10;&#10;Description automatically generated">
            <a:extLst>
              <a:ext uri="{FF2B5EF4-FFF2-40B4-BE49-F238E27FC236}">
                <a16:creationId xmlns:a16="http://schemas.microsoft.com/office/drawing/2014/main" id="{1B3D11B9-09E2-7E31-A1BC-B8AAE1E9D14A}"/>
              </a:ext>
            </a:extLst>
          </p:cNvPr>
          <p:cNvPicPr>
            <a:picLocks noGrp="1" noChangeAspect="1"/>
          </p:cNvPicPr>
          <p:nvPr>
            <p:ph idx="1"/>
          </p:nvPr>
        </p:nvPicPr>
        <p:blipFill>
          <a:blip r:embed="rId2"/>
          <a:stretch>
            <a:fillRect/>
          </a:stretch>
        </p:blipFill>
        <p:spPr>
          <a:xfrm>
            <a:off x="1872792" y="2139484"/>
            <a:ext cx="8446416" cy="4096512"/>
          </a:xfrm>
          <a:prstGeom prst="rect">
            <a:avLst/>
          </a:prstGeom>
        </p:spPr>
      </p:pic>
    </p:spTree>
    <p:extLst>
      <p:ext uri="{BB962C8B-B14F-4D97-AF65-F5344CB8AC3E}">
        <p14:creationId xmlns:p14="http://schemas.microsoft.com/office/powerpoint/2010/main" val="923092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13">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1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61BEA59-849A-8700-396C-19D319F01107}"/>
              </a:ext>
            </a:extLst>
          </p:cNvPr>
          <p:cNvSpPr>
            <a:spLocks noGrp="1"/>
          </p:cNvSpPr>
          <p:nvPr>
            <p:ph type="title"/>
          </p:nvPr>
        </p:nvSpPr>
        <p:spPr>
          <a:xfrm>
            <a:off x="371094" y="1161288"/>
            <a:ext cx="3438144" cy="1239012"/>
          </a:xfrm>
        </p:spPr>
        <p:txBody>
          <a:bodyPr anchor="ctr">
            <a:normAutofit/>
          </a:bodyPr>
          <a:lstStyle/>
          <a:p>
            <a:r>
              <a:rPr lang="en-US" sz="2800"/>
              <a:t>Sample Input</a:t>
            </a:r>
          </a:p>
        </p:txBody>
      </p:sp>
      <p:sp>
        <p:nvSpPr>
          <p:cNvPr id="26" name="Rectangle 1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0A007464-465C-E34F-DCB6-6F9FC7E0D4A5}"/>
              </a:ext>
            </a:extLst>
          </p:cNvPr>
          <p:cNvSpPr>
            <a:spLocks noGrp="1"/>
          </p:cNvSpPr>
          <p:nvPr>
            <p:ph idx="1"/>
          </p:nvPr>
        </p:nvSpPr>
        <p:spPr>
          <a:xfrm>
            <a:off x="371094" y="2718054"/>
            <a:ext cx="3438906" cy="3207258"/>
          </a:xfrm>
        </p:spPr>
        <p:txBody>
          <a:bodyPr vert="horz" lIns="91440" tIns="45720" rIns="91440" bIns="45720" rtlCol="0" anchor="t">
            <a:normAutofit/>
          </a:bodyPr>
          <a:lstStyle/>
          <a:p>
            <a:pPr>
              <a:lnSpc>
                <a:spcPct val="100000"/>
              </a:lnSpc>
            </a:pPr>
            <a:r>
              <a:rPr lang="en-US" sz="1600"/>
              <a:t>The first box specifies number of nodes in the network.</a:t>
            </a:r>
          </a:p>
          <a:p>
            <a:pPr>
              <a:lnSpc>
                <a:spcPct val="100000"/>
              </a:lnSpc>
            </a:pPr>
            <a:r>
              <a:rPr lang="en-US" sz="1600"/>
              <a:t>The second box takes each connections and their weights</a:t>
            </a:r>
          </a:p>
          <a:p>
            <a:pPr>
              <a:lnSpc>
                <a:spcPct val="100000"/>
              </a:lnSpc>
            </a:pPr>
            <a:r>
              <a:rPr lang="en-US" sz="1600"/>
              <a:t>(eg:1 4 1 1 7 1 …. means nodes 1 and 4 connected with weight 1, nodes1 and 7 connected with weights 1 and so on)</a:t>
            </a:r>
          </a:p>
          <a:p>
            <a:pPr>
              <a:lnSpc>
                <a:spcPct val="100000"/>
              </a:lnSpc>
            </a:pPr>
            <a:r>
              <a:rPr lang="en-US" sz="1600"/>
              <a:t>The third box takes the nodes between which you need to find the least weighted path.</a:t>
            </a:r>
          </a:p>
        </p:txBody>
      </p:sp>
      <p:pic>
        <p:nvPicPr>
          <p:cNvPr id="7" name="Picture 7" descr="Graphical user interface, application&#10;&#10;Description automatically generated">
            <a:extLst>
              <a:ext uri="{FF2B5EF4-FFF2-40B4-BE49-F238E27FC236}">
                <a16:creationId xmlns:a16="http://schemas.microsoft.com/office/drawing/2014/main" id="{B33DB993-A62C-D632-F34D-435024EE31FB}"/>
              </a:ext>
            </a:extLst>
          </p:cNvPr>
          <p:cNvPicPr>
            <a:picLocks noChangeAspect="1"/>
          </p:cNvPicPr>
          <p:nvPr/>
        </p:nvPicPr>
        <p:blipFill>
          <a:blip r:embed="rId2"/>
          <a:stretch>
            <a:fillRect/>
          </a:stretch>
        </p:blipFill>
        <p:spPr>
          <a:xfrm>
            <a:off x="4901184" y="2648651"/>
            <a:ext cx="6922008" cy="1661281"/>
          </a:xfrm>
          <a:prstGeom prst="rect">
            <a:avLst/>
          </a:prstGeom>
        </p:spPr>
      </p:pic>
    </p:spTree>
    <p:extLst>
      <p:ext uri="{BB962C8B-B14F-4D97-AF65-F5344CB8AC3E}">
        <p14:creationId xmlns:p14="http://schemas.microsoft.com/office/powerpoint/2010/main" val="2611730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40618A-0224-A9BC-4C67-DCA639C85F87}"/>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Sample Output</a:t>
            </a:r>
            <a:endParaRPr lang="en-US"/>
          </a:p>
        </p:txBody>
      </p:sp>
      <p:sp>
        <p:nvSpPr>
          <p:cNvPr id="17" name="Rectangle: Rounded Corners 16">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3" name="Content Placeholder 2">
            <a:extLst>
              <a:ext uri="{FF2B5EF4-FFF2-40B4-BE49-F238E27FC236}">
                <a16:creationId xmlns:a16="http://schemas.microsoft.com/office/drawing/2014/main" id="{BC4DC216-F6F1-E177-50FE-90A8251DB806}"/>
              </a:ext>
            </a:extLst>
          </p:cNvPr>
          <p:cNvSpPr>
            <a:spLocks noGrp="1"/>
          </p:cNvSpPr>
          <p:nvPr>
            <p:ph idx="1"/>
          </p:nvPr>
        </p:nvSpPr>
        <p:spPr>
          <a:xfrm>
            <a:off x="2615738" y="1263807"/>
            <a:ext cx="6960524" cy="598516"/>
          </a:xfrm>
        </p:spPr>
        <p:txBody>
          <a:bodyPr vert="horz" lIns="91440" tIns="45720" rIns="91440" bIns="45720" rtlCol="0" anchor="ctr">
            <a:normAutofit/>
          </a:bodyPr>
          <a:lstStyle/>
          <a:p>
            <a:pPr marL="0" indent="0" algn="ctr">
              <a:lnSpc>
                <a:spcPct val="100000"/>
              </a:lnSpc>
              <a:buNone/>
            </a:pPr>
            <a:r>
              <a:rPr lang="en-US" sz="1600">
                <a:solidFill>
                  <a:schemeClr val="bg1"/>
                </a:solidFill>
              </a:rPr>
              <a:t>Outputs the network topology created by the user with all nodes and connections.</a:t>
            </a:r>
          </a:p>
        </p:txBody>
      </p:sp>
      <p:pic>
        <p:nvPicPr>
          <p:cNvPr id="4" name="Picture 4">
            <a:extLst>
              <a:ext uri="{FF2B5EF4-FFF2-40B4-BE49-F238E27FC236}">
                <a16:creationId xmlns:a16="http://schemas.microsoft.com/office/drawing/2014/main" id="{F827BA72-DE21-4D42-9687-62227495E070}"/>
              </a:ext>
            </a:extLst>
          </p:cNvPr>
          <p:cNvPicPr>
            <a:picLocks noChangeAspect="1"/>
          </p:cNvPicPr>
          <p:nvPr/>
        </p:nvPicPr>
        <p:blipFill>
          <a:blip r:embed="rId2"/>
          <a:stretch>
            <a:fillRect/>
          </a:stretch>
        </p:blipFill>
        <p:spPr>
          <a:xfrm>
            <a:off x="1894449" y="2139484"/>
            <a:ext cx="8403101" cy="4096512"/>
          </a:xfrm>
          <a:prstGeom prst="rect">
            <a:avLst/>
          </a:prstGeom>
        </p:spPr>
      </p:pic>
    </p:spTree>
    <p:extLst>
      <p:ext uri="{BB962C8B-B14F-4D97-AF65-F5344CB8AC3E}">
        <p14:creationId xmlns:p14="http://schemas.microsoft.com/office/powerpoint/2010/main" val="1313683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7C32CA-B2A9-ACA7-A8B3-F8A489B05155}"/>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Output(contd.)</a:t>
            </a:r>
            <a:endParaRPr lang="en-US"/>
          </a:p>
        </p:txBody>
      </p:sp>
      <p:sp>
        <p:nvSpPr>
          <p:cNvPr id="17" name="Rectangle: Rounded Corners 16">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3" name="Content Placeholder 2">
            <a:extLst>
              <a:ext uri="{FF2B5EF4-FFF2-40B4-BE49-F238E27FC236}">
                <a16:creationId xmlns:a16="http://schemas.microsoft.com/office/drawing/2014/main" id="{DF085556-6217-262A-E01C-437F12256E92}"/>
              </a:ext>
            </a:extLst>
          </p:cNvPr>
          <p:cNvSpPr>
            <a:spLocks noGrp="1"/>
          </p:cNvSpPr>
          <p:nvPr>
            <p:ph idx="1"/>
          </p:nvPr>
        </p:nvSpPr>
        <p:spPr>
          <a:xfrm>
            <a:off x="2615738" y="1263807"/>
            <a:ext cx="6960524" cy="598516"/>
          </a:xfrm>
        </p:spPr>
        <p:txBody>
          <a:bodyPr vert="horz" lIns="91440" tIns="45720" rIns="91440" bIns="45720" rtlCol="0" anchor="ctr">
            <a:normAutofit/>
          </a:bodyPr>
          <a:lstStyle/>
          <a:p>
            <a:pPr marL="0" indent="0" algn="ctr">
              <a:lnSpc>
                <a:spcPct val="100000"/>
              </a:lnSpc>
              <a:buNone/>
            </a:pPr>
            <a:r>
              <a:rPr lang="en-US" sz="1600" dirty="0">
                <a:solidFill>
                  <a:schemeClr val="bg1"/>
                </a:solidFill>
              </a:rPr>
              <a:t>The end output is the least weighing path possible between the two user defined nodes.</a:t>
            </a:r>
          </a:p>
        </p:txBody>
      </p:sp>
      <p:pic>
        <p:nvPicPr>
          <p:cNvPr id="4" name="Picture 4" descr="Chart, scatter chart&#10;&#10;Description automatically generated">
            <a:extLst>
              <a:ext uri="{FF2B5EF4-FFF2-40B4-BE49-F238E27FC236}">
                <a16:creationId xmlns:a16="http://schemas.microsoft.com/office/drawing/2014/main" id="{DCFD7733-B508-567D-B9AD-FB1E826A1393}"/>
              </a:ext>
            </a:extLst>
          </p:cNvPr>
          <p:cNvPicPr>
            <a:picLocks noChangeAspect="1"/>
          </p:cNvPicPr>
          <p:nvPr/>
        </p:nvPicPr>
        <p:blipFill>
          <a:blip r:embed="rId2"/>
          <a:stretch>
            <a:fillRect/>
          </a:stretch>
        </p:blipFill>
        <p:spPr>
          <a:xfrm>
            <a:off x="1850910" y="2139484"/>
            <a:ext cx="8490180" cy="4096512"/>
          </a:xfrm>
          <a:prstGeom prst="rect">
            <a:avLst/>
          </a:prstGeom>
        </p:spPr>
      </p:pic>
    </p:spTree>
    <p:extLst>
      <p:ext uri="{BB962C8B-B14F-4D97-AF65-F5344CB8AC3E}">
        <p14:creationId xmlns:p14="http://schemas.microsoft.com/office/powerpoint/2010/main" val="3542291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5D75C2-92C4-3711-CB43-CB441ED57DF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solidFill>
                  <a:schemeClr val="bg1"/>
                </a:solidFill>
              </a:rPr>
              <a:t>Thank You</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5761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8">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C90AF3-DD48-CCA3-2821-15A76DFD791F}"/>
              </a:ext>
            </a:extLst>
          </p:cNvPr>
          <p:cNvSpPr>
            <a:spLocks noGrp="1"/>
          </p:cNvSpPr>
          <p:nvPr>
            <p:ph type="title"/>
          </p:nvPr>
        </p:nvSpPr>
        <p:spPr>
          <a:xfrm>
            <a:off x="5080216" y="1076324"/>
            <a:ext cx="6272784" cy="1535051"/>
          </a:xfrm>
        </p:spPr>
        <p:txBody>
          <a:bodyPr anchor="b">
            <a:normAutofit/>
          </a:bodyPr>
          <a:lstStyle/>
          <a:p>
            <a:r>
              <a:rPr lang="en-US" sz="5200"/>
              <a:t>Network Topology</a:t>
            </a:r>
          </a:p>
        </p:txBody>
      </p:sp>
      <p:pic>
        <p:nvPicPr>
          <p:cNvPr id="33" name="Picture 4" descr="A 3D pattern of ring shapes connected by lines">
            <a:extLst>
              <a:ext uri="{FF2B5EF4-FFF2-40B4-BE49-F238E27FC236}">
                <a16:creationId xmlns:a16="http://schemas.microsoft.com/office/drawing/2014/main" id="{6D64BE8C-CDE8-115B-A684-DC694AD4F9D5}"/>
              </a:ext>
            </a:extLst>
          </p:cNvPr>
          <p:cNvPicPr>
            <a:picLocks noChangeAspect="1"/>
          </p:cNvPicPr>
          <p:nvPr/>
        </p:nvPicPr>
        <p:blipFill rotWithShape="1">
          <a:blip r:embed="rId2"/>
          <a:srcRect l="14108" r="48938" b="-2"/>
          <a:stretch/>
        </p:blipFill>
        <p:spPr>
          <a:xfrm>
            <a:off x="20" y="10"/>
            <a:ext cx="4505305" cy="6857990"/>
          </a:xfrm>
          <a:prstGeom prst="rect">
            <a:avLst/>
          </a:prstGeom>
        </p:spPr>
      </p:pic>
      <p:sp>
        <p:nvSpPr>
          <p:cNvPr id="34"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1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Content Placeholder 2">
            <a:extLst>
              <a:ext uri="{FF2B5EF4-FFF2-40B4-BE49-F238E27FC236}">
                <a16:creationId xmlns:a16="http://schemas.microsoft.com/office/drawing/2014/main" id="{A86F9990-A10B-5AA9-F73F-521A75C25206}"/>
              </a:ext>
            </a:extLst>
          </p:cNvPr>
          <p:cNvSpPr>
            <a:spLocks noGrp="1"/>
          </p:cNvSpPr>
          <p:nvPr>
            <p:ph idx="1"/>
          </p:nvPr>
        </p:nvSpPr>
        <p:spPr>
          <a:xfrm>
            <a:off x="5080216" y="3351276"/>
            <a:ext cx="6272784" cy="2825686"/>
          </a:xfrm>
        </p:spPr>
        <p:txBody>
          <a:bodyPr vert="horz" lIns="91440" tIns="45720" rIns="91440" bIns="45720" rtlCol="0" anchor="t">
            <a:normAutofit/>
          </a:bodyPr>
          <a:lstStyle/>
          <a:p>
            <a:r>
              <a:rPr lang="en-US" sz="1800" b="1" dirty="0">
                <a:ea typeface="+mn-lt"/>
                <a:cs typeface="+mn-lt"/>
              </a:rPr>
              <a:t>Network topology</a:t>
            </a:r>
            <a:r>
              <a:rPr lang="en-US" sz="1800" dirty="0">
                <a:ea typeface="+mn-lt"/>
                <a:cs typeface="+mn-lt"/>
              </a:rPr>
              <a:t> is the arrangement of the elements of a communication network. Network topology can be used to define or describe the arrangement of various types of telecommunication networks.</a:t>
            </a:r>
          </a:p>
          <a:p>
            <a:r>
              <a:rPr lang="en-US" sz="1800" dirty="0"/>
              <a:t>Each node in the network topology has a certain set of parameters associated with it like Latency and Bandwidth.</a:t>
            </a:r>
          </a:p>
        </p:txBody>
      </p:sp>
    </p:spTree>
    <p:extLst>
      <p:ext uri="{BB962C8B-B14F-4D97-AF65-F5344CB8AC3E}">
        <p14:creationId xmlns:p14="http://schemas.microsoft.com/office/powerpoint/2010/main" val="1841344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Rectangle 88">
            <a:extLst>
              <a:ext uri="{FF2B5EF4-FFF2-40B4-BE49-F238E27FC236}">
                <a16:creationId xmlns:a16="http://schemas.microsoft.com/office/drawing/2014/main" id="{79477870-C64A-4E35-8F2F-05B7114F3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0E083C-B3E4-960C-BE94-3F88D211FB47}"/>
              </a:ext>
            </a:extLst>
          </p:cNvPr>
          <p:cNvSpPr>
            <a:spLocks noGrp="1"/>
          </p:cNvSpPr>
          <p:nvPr>
            <p:ph type="title"/>
          </p:nvPr>
        </p:nvSpPr>
        <p:spPr>
          <a:xfrm>
            <a:off x="612648" y="1078992"/>
            <a:ext cx="6268770" cy="1536192"/>
          </a:xfrm>
        </p:spPr>
        <p:txBody>
          <a:bodyPr anchor="b">
            <a:normAutofit/>
          </a:bodyPr>
          <a:lstStyle/>
          <a:p>
            <a:r>
              <a:rPr lang="en-US" sz="5200"/>
              <a:t>Aim</a:t>
            </a:r>
          </a:p>
        </p:txBody>
      </p:sp>
      <p:sp>
        <p:nvSpPr>
          <p:cNvPr id="108" name="Rectangle 90">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9" name="Rectangle 92">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4" name="Content Placeholder 2">
            <a:extLst>
              <a:ext uri="{FF2B5EF4-FFF2-40B4-BE49-F238E27FC236}">
                <a16:creationId xmlns:a16="http://schemas.microsoft.com/office/drawing/2014/main" id="{337F14AF-D448-5437-46A9-6C093663F624}"/>
              </a:ext>
            </a:extLst>
          </p:cNvPr>
          <p:cNvSpPr>
            <a:spLocks noGrp="1"/>
          </p:cNvSpPr>
          <p:nvPr>
            <p:ph idx="1"/>
          </p:nvPr>
        </p:nvSpPr>
        <p:spPr>
          <a:xfrm>
            <a:off x="615458" y="3355848"/>
            <a:ext cx="6268770" cy="2825496"/>
          </a:xfrm>
        </p:spPr>
        <p:txBody>
          <a:bodyPr vert="horz" lIns="91440" tIns="45720" rIns="91440" bIns="45720" rtlCol="0" anchor="t">
            <a:normAutofit/>
          </a:bodyPr>
          <a:lstStyle/>
          <a:p>
            <a:r>
              <a:rPr lang="en-US" sz="1800" dirty="0"/>
              <a:t>To create a logical program which can create a network topology which minimizes the path between two given nodes.</a:t>
            </a:r>
          </a:p>
          <a:p>
            <a:r>
              <a:rPr lang="en-US" sz="1800" dirty="0"/>
              <a:t>To make a python GUI to create an interactive user interface.</a:t>
            </a:r>
          </a:p>
          <a:p>
            <a:endParaRPr lang="en-US" sz="1800" dirty="0"/>
          </a:p>
        </p:txBody>
      </p:sp>
      <p:pic>
        <p:nvPicPr>
          <p:cNvPr id="80" name="Picture 4" descr="A network formed by white dots">
            <a:extLst>
              <a:ext uri="{FF2B5EF4-FFF2-40B4-BE49-F238E27FC236}">
                <a16:creationId xmlns:a16="http://schemas.microsoft.com/office/drawing/2014/main" id="{52532C0E-475D-6686-E6CB-3D3A39BA13CB}"/>
              </a:ext>
            </a:extLst>
          </p:cNvPr>
          <p:cNvPicPr>
            <a:picLocks noChangeAspect="1"/>
          </p:cNvPicPr>
          <p:nvPr/>
        </p:nvPicPr>
        <p:blipFill rotWithShape="1">
          <a:blip r:embed="rId2"/>
          <a:srcRect l="46400" r="2985" b="-1"/>
          <a:stretch/>
        </p:blipFill>
        <p:spPr>
          <a:xfrm>
            <a:off x="7684006" y="10"/>
            <a:ext cx="4507993" cy="6857990"/>
          </a:xfrm>
          <a:prstGeom prst="rect">
            <a:avLst/>
          </a:prstGeom>
        </p:spPr>
      </p:pic>
    </p:spTree>
    <p:extLst>
      <p:ext uri="{BB962C8B-B14F-4D97-AF65-F5344CB8AC3E}">
        <p14:creationId xmlns:p14="http://schemas.microsoft.com/office/powerpoint/2010/main" val="2021131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8995D3-EDF4-4031-B504-CB5C4251DC73}"/>
              </a:ext>
            </a:extLst>
          </p:cNvPr>
          <p:cNvSpPr>
            <a:spLocks noGrp="1"/>
          </p:cNvSpPr>
          <p:nvPr>
            <p:ph type="title"/>
          </p:nvPr>
        </p:nvSpPr>
        <p:spPr>
          <a:xfrm>
            <a:off x="841248" y="256032"/>
            <a:ext cx="10506456" cy="1014984"/>
          </a:xfrm>
        </p:spPr>
        <p:txBody>
          <a:bodyPr anchor="b">
            <a:normAutofit/>
          </a:bodyPr>
          <a:lstStyle/>
          <a:p>
            <a:r>
              <a:rPr lang="en-US"/>
              <a:t>Components involved</a:t>
            </a:r>
          </a:p>
        </p:txBody>
      </p:sp>
      <p:sp>
        <p:nvSpPr>
          <p:cNvPr id="24" name="Rectangle 2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8" name="Content Placeholder 2">
            <a:extLst>
              <a:ext uri="{FF2B5EF4-FFF2-40B4-BE49-F238E27FC236}">
                <a16:creationId xmlns:a16="http://schemas.microsoft.com/office/drawing/2014/main" id="{5CEEE186-06CA-300C-E4F3-6E9B919AEB74}"/>
              </a:ext>
            </a:extLst>
          </p:cNvPr>
          <p:cNvGraphicFramePr>
            <a:graphicFrameLocks noGrp="1"/>
          </p:cNvGraphicFramePr>
          <p:nvPr>
            <p:ph idx="1"/>
            <p:extLst>
              <p:ext uri="{D42A27DB-BD31-4B8C-83A1-F6EECF244321}">
                <p14:modId xmlns:p14="http://schemas.microsoft.com/office/powerpoint/2010/main" val="224101990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2279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D2502-6442-D9A1-FD41-9CCF09E05584}"/>
              </a:ext>
            </a:extLst>
          </p:cNvPr>
          <p:cNvSpPr>
            <a:spLocks noGrp="1"/>
          </p:cNvSpPr>
          <p:nvPr>
            <p:ph type="title"/>
          </p:nvPr>
        </p:nvSpPr>
        <p:spPr/>
        <p:txBody>
          <a:bodyPr/>
          <a:lstStyle/>
          <a:p>
            <a:r>
              <a:rPr lang="en-US" dirty="0"/>
              <a:t>Input format</a:t>
            </a:r>
          </a:p>
        </p:txBody>
      </p:sp>
      <p:graphicFrame>
        <p:nvGraphicFramePr>
          <p:cNvPr id="5" name="Content Placeholder 2">
            <a:extLst>
              <a:ext uri="{FF2B5EF4-FFF2-40B4-BE49-F238E27FC236}">
                <a16:creationId xmlns:a16="http://schemas.microsoft.com/office/drawing/2014/main" id="{55D8DFC2-D03B-2844-4B8D-885CA0254C9E}"/>
              </a:ext>
            </a:extLst>
          </p:cNvPr>
          <p:cNvGraphicFramePr>
            <a:graphicFrameLocks noGrp="1"/>
          </p:cNvGraphicFramePr>
          <p:nvPr>
            <p:ph idx="1"/>
          </p:nvPr>
        </p:nvGraphicFramePr>
        <p:xfrm>
          <a:off x="1115568" y="2478024"/>
          <a:ext cx="10168128" cy="369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1197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584C8-884E-CD32-89A2-08A94CF69013}"/>
              </a:ext>
            </a:extLst>
          </p:cNvPr>
          <p:cNvSpPr>
            <a:spLocks noGrp="1"/>
          </p:cNvSpPr>
          <p:nvPr>
            <p:ph type="title"/>
          </p:nvPr>
        </p:nvSpPr>
        <p:spPr/>
        <p:txBody>
          <a:bodyPr/>
          <a:lstStyle/>
          <a:p>
            <a:r>
              <a:rPr lang="en-US" dirty="0"/>
              <a:t>Python GUI Input Format</a:t>
            </a:r>
          </a:p>
        </p:txBody>
      </p:sp>
      <p:pic>
        <p:nvPicPr>
          <p:cNvPr id="4" name="Picture 4" descr="Graphical user interface, text, application&#10;&#10;Description automatically generated">
            <a:extLst>
              <a:ext uri="{FF2B5EF4-FFF2-40B4-BE49-F238E27FC236}">
                <a16:creationId xmlns:a16="http://schemas.microsoft.com/office/drawing/2014/main" id="{521AACAA-386C-1DE4-19A2-52386A0F8C50}"/>
              </a:ext>
            </a:extLst>
          </p:cNvPr>
          <p:cNvPicPr>
            <a:picLocks noGrp="1" noChangeAspect="1"/>
          </p:cNvPicPr>
          <p:nvPr>
            <p:ph idx="1"/>
          </p:nvPr>
        </p:nvPicPr>
        <p:blipFill>
          <a:blip r:embed="rId2"/>
          <a:stretch>
            <a:fillRect/>
          </a:stretch>
        </p:blipFill>
        <p:spPr>
          <a:xfrm>
            <a:off x="1115568" y="3371850"/>
            <a:ext cx="10168128" cy="1906524"/>
          </a:xfrm>
        </p:spPr>
      </p:pic>
    </p:spTree>
    <p:extLst>
      <p:ext uri="{BB962C8B-B14F-4D97-AF65-F5344CB8AC3E}">
        <p14:creationId xmlns:p14="http://schemas.microsoft.com/office/powerpoint/2010/main" val="2140362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8">
            <a:extLst>
              <a:ext uri="{FF2B5EF4-FFF2-40B4-BE49-F238E27FC236}">
                <a16:creationId xmlns:a16="http://schemas.microsoft.com/office/drawing/2014/main" id="{5116E49A-CA4D-4983-969D-19FE3C55F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3041"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EB0883-7BFE-F4EC-5FF4-2E936038D7D0}"/>
              </a:ext>
            </a:extLst>
          </p:cNvPr>
          <p:cNvSpPr>
            <a:spLocks noGrp="1"/>
          </p:cNvSpPr>
          <p:nvPr>
            <p:ph type="title"/>
          </p:nvPr>
        </p:nvSpPr>
        <p:spPr>
          <a:xfrm>
            <a:off x="7938533" y="978619"/>
            <a:ext cx="3404594" cy="1106424"/>
          </a:xfrm>
        </p:spPr>
        <p:txBody>
          <a:bodyPr>
            <a:normAutofit/>
          </a:bodyPr>
          <a:lstStyle/>
          <a:p>
            <a:r>
              <a:rPr lang="en-US" sz="2800"/>
              <a:t>Output format</a:t>
            </a:r>
          </a:p>
        </p:txBody>
      </p:sp>
      <p:pic>
        <p:nvPicPr>
          <p:cNvPr id="6" name="Picture 6" descr="A picture containing sky, day&#10;&#10;Description automatically generated">
            <a:extLst>
              <a:ext uri="{FF2B5EF4-FFF2-40B4-BE49-F238E27FC236}">
                <a16:creationId xmlns:a16="http://schemas.microsoft.com/office/drawing/2014/main" id="{A7A41979-E21E-A58F-09CB-9592DEC47513}"/>
              </a:ext>
            </a:extLst>
          </p:cNvPr>
          <p:cNvPicPr>
            <a:picLocks noChangeAspect="1"/>
          </p:cNvPicPr>
          <p:nvPr/>
        </p:nvPicPr>
        <p:blipFill>
          <a:blip r:embed="rId2"/>
          <a:stretch>
            <a:fillRect/>
          </a:stretch>
        </p:blipFill>
        <p:spPr>
          <a:xfrm>
            <a:off x="411480" y="631953"/>
            <a:ext cx="6647688" cy="5493509"/>
          </a:xfrm>
          <a:prstGeom prst="rect">
            <a:avLst/>
          </a:prstGeom>
        </p:spPr>
      </p:pic>
      <p:sp>
        <p:nvSpPr>
          <p:cNvPr id="39" name="Rectangle 3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9033" y="118153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4">
            <a:extLst>
              <a:ext uri="{FF2B5EF4-FFF2-40B4-BE49-F238E27FC236}">
                <a16:creationId xmlns:a16="http://schemas.microsoft.com/office/drawing/2014/main" id="{281E2DF8-F6D8-4E5C-B76E-E082FD8C1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5691" y="2095174"/>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5A60FCF-DA5D-5981-23C6-2CADF23032C8}"/>
              </a:ext>
            </a:extLst>
          </p:cNvPr>
          <p:cNvSpPr>
            <a:spLocks noGrp="1"/>
          </p:cNvSpPr>
          <p:nvPr>
            <p:ph idx="1"/>
          </p:nvPr>
        </p:nvSpPr>
        <p:spPr>
          <a:xfrm>
            <a:off x="7938532" y="2252870"/>
            <a:ext cx="3404594" cy="3557016"/>
          </a:xfrm>
        </p:spPr>
        <p:txBody>
          <a:bodyPr vert="horz" lIns="91440" tIns="45720" rIns="91440" bIns="45720" rtlCol="0">
            <a:normAutofit/>
          </a:bodyPr>
          <a:lstStyle/>
          <a:p>
            <a:r>
              <a:rPr lang="en-US" sz="1700" dirty="0"/>
              <a:t>Outputs the network topology created by the user with all nodes and connections.</a:t>
            </a:r>
          </a:p>
          <a:p>
            <a:endParaRPr lang="en-US" sz="1700" dirty="0"/>
          </a:p>
        </p:txBody>
      </p:sp>
    </p:spTree>
    <p:extLst>
      <p:ext uri="{BB962C8B-B14F-4D97-AF65-F5344CB8AC3E}">
        <p14:creationId xmlns:p14="http://schemas.microsoft.com/office/powerpoint/2010/main" val="2097771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10">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text rectangle">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46F8F93-F3CD-FFC6-7D9B-64856487EF99}"/>
              </a:ext>
            </a:extLst>
          </p:cNvPr>
          <p:cNvSpPr>
            <a:spLocks noGrp="1"/>
          </p:cNvSpPr>
          <p:nvPr>
            <p:ph type="title"/>
          </p:nvPr>
        </p:nvSpPr>
        <p:spPr>
          <a:xfrm>
            <a:off x="841247" y="978619"/>
            <a:ext cx="3410712" cy="1106424"/>
          </a:xfrm>
        </p:spPr>
        <p:txBody>
          <a:bodyPr>
            <a:normAutofit/>
          </a:bodyPr>
          <a:lstStyle/>
          <a:p>
            <a:r>
              <a:rPr lang="en-US" sz="2800"/>
              <a:t>Output (contd.)</a:t>
            </a:r>
          </a:p>
        </p:txBody>
      </p:sp>
      <p:sp>
        <p:nvSpPr>
          <p:cNvPr id="45" name="!!accent">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1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Content Placeholder 7">
            <a:extLst>
              <a:ext uri="{FF2B5EF4-FFF2-40B4-BE49-F238E27FC236}">
                <a16:creationId xmlns:a16="http://schemas.microsoft.com/office/drawing/2014/main" id="{82E5570A-2627-200D-C12B-5E1F81F60DF1}"/>
              </a:ext>
            </a:extLst>
          </p:cNvPr>
          <p:cNvSpPr>
            <a:spLocks noGrp="1"/>
          </p:cNvSpPr>
          <p:nvPr>
            <p:ph idx="1"/>
          </p:nvPr>
        </p:nvSpPr>
        <p:spPr>
          <a:xfrm>
            <a:off x="841247" y="2359152"/>
            <a:ext cx="3410712" cy="3425043"/>
          </a:xfrm>
        </p:spPr>
        <p:txBody>
          <a:bodyPr vert="horz" lIns="91440" tIns="45720" rIns="91440" bIns="45720" rtlCol="0" anchor="t">
            <a:normAutofit/>
          </a:bodyPr>
          <a:lstStyle/>
          <a:p>
            <a:endParaRPr lang="en-US" sz="1700"/>
          </a:p>
          <a:p>
            <a:r>
              <a:rPr lang="en-US" sz="1700" dirty="0"/>
              <a:t>The end output is any one of the minimum paths possible between the two user defined nodes.</a:t>
            </a:r>
          </a:p>
        </p:txBody>
      </p:sp>
      <p:pic>
        <p:nvPicPr>
          <p:cNvPr id="4" name="Picture 4" descr="A picture containing stationary, envelope, vector graphics&#10;&#10;Description automatically generated">
            <a:extLst>
              <a:ext uri="{FF2B5EF4-FFF2-40B4-BE49-F238E27FC236}">
                <a16:creationId xmlns:a16="http://schemas.microsoft.com/office/drawing/2014/main" id="{E5BEBA41-230E-60C9-F3CA-9ECD816637EC}"/>
              </a:ext>
            </a:extLst>
          </p:cNvPr>
          <p:cNvPicPr>
            <a:picLocks noChangeAspect="1"/>
          </p:cNvPicPr>
          <p:nvPr/>
        </p:nvPicPr>
        <p:blipFill rotWithShape="1">
          <a:blip r:embed="rId2"/>
          <a:srcRect l="12599" r="11686" b="2"/>
          <a:stretch/>
        </p:blipFill>
        <p:spPr>
          <a:xfrm>
            <a:off x="5124450" y="634382"/>
            <a:ext cx="6657213" cy="5495162"/>
          </a:xfrm>
          <a:prstGeom prst="rect">
            <a:avLst/>
          </a:prstGeom>
        </p:spPr>
      </p:pic>
    </p:spTree>
    <p:extLst>
      <p:ext uri="{BB962C8B-B14F-4D97-AF65-F5344CB8AC3E}">
        <p14:creationId xmlns:p14="http://schemas.microsoft.com/office/powerpoint/2010/main" val="4157054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E1A0B9-F3EF-E3F0-38A1-C6495A00A131}"/>
              </a:ext>
            </a:extLst>
          </p:cNvPr>
          <p:cNvSpPr>
            <a:spLocks noGrp="1"/>
          </p:cNvSpPr>
          <p:nvPr>
            <p:ph type="title"/>
          </p:nvPr>
        </p:nvSpPr>
        <p:spPr>
          <a:xfrm>
            <a:off x="841248" y="256032"/>
            <a:ext cx="10506456" cy="1014984"/>
          </a:xfrm>
        </p:spPr>
        <p:txBody>
          <a:bodyPr anchor="b">
            <a:normAutofit/>
          </a:bodyPr>
          <a:lstStyle/>
          <a:p>
            <a:r>
              <a:rPr lang="en-US"/>
              <a:t>Progress</a:t>
            </a:r>
          </a:p>
        </p:txBody>
      </p:sp>
      <p:sp>
        <p:nvSpPr>
          <p:cNvPr id="21" name="Rectangle 2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5" name="Content Placeholder 2">
            <a:extLst>
              <a:ext uri="{FF2B5EF4-FFF2-40B4-BE49-F238E27FC236}">
                <a16:creationId xmlns:a16="http://schemas.microsoft.com/office/drawing/2014/main" id="{5C9E493D-3E01-9358-66DD-32BCDCD48435}"/>
              </a:ext>
            </a:extLst>
          </p:cNvPr>
          <p:cNvGraphicFramePr>
            <a:graphicFrameLocks noGrp="1"/>
          </p:cNvGraphicFramePr>
          <p:nvPr>
            <p:ph idx="1"/>
            <p:extLst>
              <p:ext uri="{D42A27DB-BD31-4B8C-83A1-F6EECF244321}">
                <p14:modId xmlns:p14="http://schemas.microsoft.com/office/powerpoint/2010/main" val="82400252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11102"/>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AccentBoxVTI</vt:lpstr>
      <vt:lpstr>Project proposal</vt:lpstr>
      <vt:lpstr>Network Topology</vt:lpstr>
      <vt:lpstr>Aim</vt:lpstr>
      <vt:lpstr>Components involved</vt:lpstr>
      <vt:lpstr>Input format</vt:lpstr>
      <vt:lpstr>Python GUI Input Format</vt:lpstr>
      <vt:lpstr>Output format</vt:lpstr>
      <vt:lpstr>Output (contd.)</vt:lpstr>
      <vt:lpstr>Progress</vt:lpstr>
      <vt:lpstr>Clingo Code</vt:lpstr>
      <vt:lpstr>PowerPoint Presentation</vt:lpstr>
      <vt:lpstr>Integrating Clingo with Python</vt:lpstr>
      <vt:lpstr>Progress After last Presentation</vt:lpstr>
      <vt:lpstr>Clingo Code</vt:lpstr>
      <vt:lpstr>Sample Input</vt:lpstr>
      <vt:lpstr>Sample Output</vt:lpstr>
      <vt:lpstr>Output(contd.)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638</cp:revision>
  <dcterms:created xsi:type="dcterms:W3CDTF">2022-10-11T12:35:50Z</dcterms:created>
  <dcterms:modified xsi:type="dcterms:W3CDTF">2022-11-21T06:02:51Z</dcterms:modified>
</cp:coreProperties>
</file>