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3" r:id="rId3"/>
    <p:sldId id="257" r:id="rId4"/>
    <p:sldId id="258" r:id="rId5"/>
    <p:sldId id="259" r:id="rId6"/>
    <p:sldId id="261" r:id="rId7"/>
    <p:sldId id="264" r:id="rId8"/>
    <p:sldId id="265" r:id="rId9"/>
    <p:sldId id="274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4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78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7836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433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169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304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465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725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43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24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65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92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66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31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33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99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81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FC1DD26-F3FE-48FD-8134-A8D55E035C04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356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573022-4D9A-4229-890E-FC2A25C29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3290" y="4468761"/>
            <a:ext cx="3775587" cy="119462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Name:</a:t>
            </a:r>
            <a:r>
              <a:rPr lang="en-US" b="1" dirty="0">
                <a:solidFill>
                  <a:srgbClr val="FFFFFF"/>
                </a:solidFill>
              </a:rPr>
              <a:t> Neeraj Pawar</a:t>
            </a:r>
          </a:p>
          <a:p>
            <a:pPr algn="ctr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B24B9D-A0EF-4C05-8DD3-F6C0A230176E}"/>
              </a:ext>
            </a:extLst>
          </p:cNvPr>
          <p:cNvSpPr txBox="1">
            <a:spLocks/>
          </p:cNvSpPr>
          <p:nvPr/>
        </p:nvSpPr>
        <p:spPr>
          <a:xfrm>
            <a:off x="0" y="2234380"/>
            <a:ext cx="12192000" cy="144501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IN" sz="3200" b="1" dirty="0">
                <a:solidFill>
                  <a:srgbClr val="FFFFFF"/>
                </a:solidFill>
                <a:latin typeface="CMBX12"/>
              </a:rPr>
              <a:t>       </a:t>
            </a:r>
            <a:r>
              <a:rPr lang="en-US" sz="3200" b="1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MBX12"/>
              </a:rPr>
              <a:t>Housing Data Analysis &amp; Cleaning 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86C960-717B-E080-2F4B-203603AB7D01}"/>
              </a:ext>
            </a:extLst>
          </p:cNvPr>
          <p:cNvSpPr/>
          <p:nvPr/>
        </p:nvSpPr>
        <p:spPr>
          <a:xfrm>
            <a:off x="0" y="627683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sto MT"/>
              </a:rPr>
              <a:t>Next Hikes IT Solutions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0FAE77-5F61-18CB-D905-F72713535005}"/>
              </a:ext>
            </a:extLst>
          </p:cNvPr>
          <p:cNvSpPr txBox="1"/>
          <p:nvPr/>
        </p:nvSpPr>
        <p:spPr>
          <a:xfrm>
            <a:off x="0" y="5340215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dirty="0">
                <a:latin typeface="CMBX12"/>
              </a:rPr>
              <a:t>Project Duration</a:t>
            </a:r>
            <a:r>
              <a:rPr lang="en-US" sz="1800" i="0" dirty="0">
                <a:latin typeface="CMBX12"/>
              </a:rPr>
              <a:t>: </a:t>
            </a:r>
            <a:r>
              <a:rPr lang="en-US" dirty="0">
                <a:latin typeface="CMBX12"/>
              </a:rPr>
              <a:t> 5 Oct,</a:t>
            </a:r>
            <a:r>
              <a:rPr lang="en-US" sz="1800" i="0" dirty="0">
                <a:latin typeface="CMBX12"/>
              </a:rPr>
              <a:t> 2025</a:t>
            </a:r>
          </a:p>
          <a:p>
            <a:pPr algn="ctr"/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40929-6B3D-C141-C739-EB94B592CBA0}"/>
              </a:ext>
            </a:extLst>
          </p:cNvPr>
          <p:cNvSpPr txBox="1"/>
          <p:nvPr/>
        </p:nvSpPr>
        <p:spPr>
          <a:xfrm>
            <a:off x="3049229" y="3244334"/>
            <a:ext cx="65962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Exploratory Data Analysis (EDA) &amp; Feature Engineering with Python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48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31D-11D4-4D76-9485-B9E452C1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3663" y="2766218"/>
            <a:ext cx="3501788" cy="1325563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5533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328C-AA25-4C05-BE58-8E90D814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IN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6FB83-10E0-4E24-8AF3-AD2F9BEDD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460310"/>
            <a:ext cx="10233800" cy="517250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dirty="0"/>
              <a:t>Understand the dataset structure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dirty="0"/>
              <a:t>Clean missing, duplicate, and inconsistent values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dirty="0"/>
              <a:t>Handle anomalies and outliers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dirty="0"/>
              <a:t>Perform </a:t>
            </a:r>
            <a:r>
              <a:rPr lang="en-US" b="1" dirty="0"/>
              <a:t>univariate &amp; multivariate analysis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Engineer new features for deeper insights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Visualize customer preferences and market trends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53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2D54-0825-41F4-B060-1CAC5B1A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&amp; Tools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8FFE-7E65-41A1-B748-FC3927222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1072000" cy="4351338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/>
              <a:t>Pandas</a:t>
            </a:r>
            <a:r>
              <a:rPr lang="en-US" sz="3200" dirty="0"/>
              <a:t> → Data loading, cleaning, manipulation</a:t>
            </a:r>
          </a:p>
          <a:p>
            <a:pPr algn="just"/>
            <a:endParaRPr lang="en-US" sz="3200" b="1" dirty="0"/>
          </a:p>
          <a:p>
            <a:pPr algn="just"/>
            <a:r>
              <a:rPr lang="en-US" sz="3200" b="1" dirty="0"/>
              <a:t>NumPy</a:t>
            </a:r>
            <a:r>
              <a:rPr lang="en-US" sz="3200" dirty="0"/>
              <a:t> → Numerical operations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b="1" dirty="0"/>
              <a:t>Matplotlib &amp; Seaborn</a:t>
            </a:r>
            <a:r>
              <a:rPr lang="en-US" sz="3200" dirty="0"/>
              <a:t> → Data visualization &amp; Graph ploting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b="1" dirty="0"/>
              <a:t>OS</a:t>
            </a:r>
            <a:r>
              <a:rPr lang="en-US" sz="3200" dirty="0"/>
              <a:t> → File handling, saving plots</a:t>
            </a:r>
          </a:p>
        </p:txBody>
      </p:sp>
    </p:spTree>
    <p:extLst>
      <p:ext uri="{BB962C8B-B14F-4D97-AF65-F5344CB8AC3E}">
        <p14:creationId xmlns:p14="http://schemas.microsoft.com/office/powerpoint/2010/main" val="280869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44F4-2568-473B-AE37-2AA40686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 &amp; Initial Exploration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F6CE-A9F4-435B-ADD9-F871A950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• Loaded dataset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• Shape: Rows × Columns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• Checked sample records (head())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• Inspected data types &amp; missing values (info(), isnull())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Data Dictionary Mapping</a:t>
            </a:r>
          </a:p>
          <a:p>
            <a:pPr>
              <a:lnSpc>
                <a:spcPct val="120000"/>
              </a:lnSpc>
            </a:pPr>
            <a:r>
              <a:rPr lang="en-US" b="1" dirty="0"/>
              <a:t>MSSubClass → Converted codes into descriptive categories (e.g., “1-Story 1946 &amp; newer”)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MSZoning → Mapped codes like RL → “Residential Low Density”</a:t>
            </a:r>
          </a:p>
        </p:txBody>
      </p:sp>
    </p:spTree>
    <p:extLst>
      <p:ext uri="{BB962C8B-B14F-4D97-AF65-F5344CB8AC3E}">
        <p14:creationId xmlns:p14="http://schemas.microsoft.com/office/powerpoint/2010/main" val="155627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23859-0B3C-41F6-8BD2-498BB24C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300" y="320911"/>
            <a:ext cx="10515600" cy="1009651"/>
          </a:xfrm>
        </p:spPr>
        <p:txBody>
          <a:bodyPr/>
          <a:lstStyle/>
          <a:p>
            <a:r>
              <a:rPr lang="en-US" dirty="0"/>
              <a:t>Data Cleaning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AA18-B6DA-4308-9F70-519330DBB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351" y="1740028"/>
            <a:ext cx="10893353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• Trimmed whitespaces &amp; normalized categorical values </a:t>
            </a:r>
          </a:p>
          <a:p>
            <a:pPr algn="just"/>
            <a:r>
              <a:rPr lang="en-US" sz="3200" dirty="0"/>
              <a:t> Converted numeric-like columns (e.g., LotFrontage, SalePrice) </a:t>
            </a:r>
          </a:p>
          <a:p>
            <a:pPr marL="0" indent="0" algn="just">
              <a:buNone/>
            </a:pPr>
            <a:r>
              <a:rPr lang="en-US" sz="3200" dirty="0"/>
              <a:t>• Handled missing values: </a:t>
            </a:r>
          </a:p>
          <a:p>
            <a:pPr marL="0" indent="0" algn="just">
              <a:buNone/>
            </a:pPr>
            <a:r>
              <a:rPr lang="en-US" sz="2400" dirty="0"/>
              <a:t>              </a:t>
            </a:r>
            <a:r>
              <a:rPr lang="en-US" sz="2400" b="1" dirty="0"/>
              <a:t>Drop column</a:t>
            </a:r>
            <a:r>
              <a:rPr lang="en-US" sz="2400" dirty="0"/>
              <a:t> if &gt;50% missing</a:t>
            </a:r>
          </a:p>
          <a:p>
            <a:pPr marL="0" indent="0" algn="just">
              <a:buNone/>
            </a:pPr>
            <a:r>
              <a:rPr lang="en-US" sz="2400" dirty="0"/>
              <a:t>              </a:t>
            </a:r>
            <a:r>
              <a:rPr lang="en-US" sz="2400" b="1" dirty="0"/>
              <a:t>Impute median/mode</a:t>
            </a:r>
            <a:r>
              <a:rPr lang="en-US" sz="2400" dirty="0"/>
              <a:t> if &gt;30% missing</a:t>
            </a:r>
          </a:p>
          <a:p>
            <a:pPr marL="0" indent="0" algn="just">
              <a:buNone/>
            </a:pPr>
            <a:r>
              <a:rPr lang="en-US" sz="2400" dirty="0"/>
              <a:t>              </a:t>
            </a:r>
            <a:r>
              <a:rPr lang="en-US" sz="2400" b="1" dirty="0"/>
              <a:t>Impute mean/mode</a:t>
            </a:r>
            <a:r>
              <a:rPr lang="en-US" sz="2400" dirty="0"/>
              <a:t> if &lt;30% missing</a:t>
            </a:r>
          </a:p>
          <a:p>
            <a:pPr algn="just"/>
            <a:r>
              <a:rPr lang="en-US" sz="3200" dirty="0"/>
              <a:t> Removed duplicate rows</a:t>
            </a:r>
          </a:p>
        </p:txBody>
      </p:sp>
    </p:spTree>
    <p:extLst>
      <p:ext uri="{BB962C8B-B14F-4D97-AF65-F5344CB8AC3E}">
        <p14:creationId xmlns:p14="http://schemas.microsoft.com/office/powerpoint/2010/main" val="399483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B5DC-9767-4B87-BC33-D408C9A8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300" y="283726"/>
            <a:ext cx="10515600" cy="1032623"/>
          </a:xfrm>
        </p:spPr>
        <p:txBody>
          <a:bodyPr/>
          <a:lstStyle/>
          <a:p>
            <a:r>
              <a:rPr lang="en-US" dirty="0"/>
              <a:t>Outlier Handling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A50E-3BCC-4D43-BEED-4876B9072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431476"/>
            <a:ext cx="10233800" cy="1282228"/>
          </a:xfrm>
        </p:spPr>
        <p:txBody>
          <a:bodyPr>
            <a:normAutofit/>
          </a:bodyPr>
          <a:lstStyle/>
          <a:p>
            <a:r>
              <a:rPr lang="en-US" sz="3200" dirty="0"/>
              <a:t>Applied </a:t>
            </a:r>
            <a:r>
              <a:rPr lang="en-US" sz="3200" b="1" dirty="0"/>
              <a:t>IQR method (capping)</a:t>
            </a:r>
            <a:r>
              <a:rPr lang="en-US" sz="3200" dirty="0"/>
              <a:t> for numeric columns </a:t>
            </a:r>
          </a:p>
          <a:p>
            <a:r>
              <a:rPr lang="en-US" sz="3200" dirty="0"/>
              <a:t>Prevented extreme values from skewing results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FD336-34F6-695E-190D-30E616806BA6}"/>
              </a:ext>
            </a:extLst>
          </p:cNvPr>
          <p:cNvSpPr txBox="1"/>
          <p:nvPr/>
        </p:nvSpPr>
        <p:spPr>
          <a:xfrm>
            <a:off x="697300" y="2643203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Univariate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243C3-F6D2-6830-38BA-F5E0E6FD4D09}"/>
              </a:ext>
            </a:extLst>
          </p:cNvPr>
          <p:cNvSpPr txBox="1"/>
          <p:nvPr/>
        </p:nvSpPr>
        <p:spPr>
          <a:xfrm>
            <a:off x="979099" y="3610797"/>
            <a:ext cx="11212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Target variable: SalePrice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35D6A8-C5E6-1559-F91E-0BD849B91987}"/>
              </a:ext>
            </a:extLst>
          </p:cNvPr>
          <p:cNvSpPr txBox="1"/>
          <p:nvPr/>
        </p:nvSpPr>
        <p:spPr>
          <a:xfrm>
            <a:off x="1725560" y="4195572"/>
            <a:ext cx="5976785" cy="956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Histogram + KDE → distribution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Boxplot → identify outliers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0C8C45-17F1-0D07-30E0-2AFFC4CA86B8}"/>
              </a:ext>
            </a:extLst>
          </p:cNvPr>
          <p:cNvSpPr txBox="1"/>
          <p:nvPr/>
        </p:nvSpPr>
        <p:spPr>
          <a:xfrm>
            <a:off x="979099" y="5276206"/>
            <a:ext cx="112129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Categorical variables ( Zoning, Neighborhood, House Style)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CE4787-B8DF-5881-F539-A056E21B8FCE}"/>
              </a:ext>
            </a:extLst>
          </p:cNvPr>
          <p:cNvSpPr txBox="1"/>
          <p:nvPr/>
        </p:nvSpPr>
        <p:spPr>
          <a:xfrm>
            <a:off x="1725560" y="5860981"/>
            <a:ext cx="6098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Count plots</a:t>
            </a:r>
          </a:p>
        </p:txBody>
      </p:sp>
    </p:spTree>
    <p:extLst>
      <p:ext uri="{BB962C8B-B14F-4D97-AF65-F5344CB8AC3E}">
        <p14:creationId xmlns:p14="http://schemas.microsoft.com/office/powerpoint/2010/main" val="382255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6B39-B0E1-454B-8BD5-883D5E79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79" y="294968"/>
            <a:ext cx="10515600" cy="876821"/>
          </a:xfrm>
        </p:spPr>
        <p:txBody>
          <a:bodyPr/>
          <a:lstStyle/>
          <a:p>
            <a:r>
              <a:rPr lang="en-US" dirty="0"/>
              <a:t>Multivariate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0CB36-C249-4F60-912D-14A3B04A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453" y="1304997"/>
            <a:ext cx="10515600" cy="1799066"/>
          </a:xfrm>
        </p:spPr>
        <p:txBody>
          <a:bodyPr>
            <a:normAutofit/>
          </a:bodyPr>
          <a:lstStyle/>
          <a:p>
            <a:r>
              <a:rPr lang="en-US" sz="3200" dirty="0"/>
              <a:t>Correlation Heatmap </a:t>
            </a:r>
          </a:p>
          <a:p>
            <a:r>
              <a:rPr lang="en-US" sz="3200" b="1" dirty="0"/>
              <a:t>Pair plot</a:t>
            </a:r>
            <a:r>
              <a:rPr lang="en-US" sz="3200" dirty="0"/>
              <a:t> of key features (SalePrice, GrLivArea, OverallQual)</a:t>
            </a:r>
          </a:p>
          <a:p>
            <a:r>
              <a:rPr lang="it-IT" sz="3200" b="1" dirty="0"/>
              <a:t>Scatter Plot</a:t>
            </a:r>
            <a:r>
              <a:rPr lang="it-IT" sz="3200" dirty="0"/>
              <a:t>: SalePrice vs GrLivArea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B2008A-6395-DBAA-2BAE-44701BB96CA5}"/>
              </a:ext>
            </a:extLst>
          </p:cNvPr>
          <p:cNvSpPr txBox="1"/>
          <p:nvPr/>
        </p:nvSpPr>
        <p:spPr>
          <a:xfrm>
            <a:off x="660779" y="2967335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29FB1-56A6-7B56-CA12-C868E4823E86}"/>
              </a:ext>
            </a:extLst>
          </p:cNvPr>
          <p:cNvSpPr txBox="1"/>
          <p:nvPr/>
        </p:nvSpPr>
        <p:spPr>
          <a:xfrm>
            <a:off x="1107453" y="3964965"/>
            <a:ext cx="6098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New features created: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4EA476-9B76-E946-F658-D777220E88AB}"/>
              </a:ext>
            </a:extLst>
          </p:cNvPr>
          <p:cNvSpPr txBox="1"/>
          <p:nvPr/>
        </p:nvSpPr>
        <p:spPr>
          <a:xfrm>
            <a:off x="1919922" y="4583507"/>
            <a:ext cx="79973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Price per Sqft = SalePrice / GrLivArea</a:t>
            </a:r>
          </a:p>
          <a:p>
            <a:r>
              <a:rPr lang="en-US" sz="2400" dirty="0"/>
              <a:t>Property Age = YrSold – YearBuilt</a:t>
            </a:r>
          </a:p>
          <a:p>
            <a:r>
              <a:rPr lang="en-US" sz="2400" dirty="0"/>
              <a:t>Total Bathrooms = Full + Half + Basement baths</a:t>
            </a:r>
          </a:p>
          <a:p>
            <a:r>
              <a:rPr lang="en-US" sz="2400" dirty="0"/>
              <a:t>Total Living Area = GrLivArea + Basement</a:t>
            </a:r>
          </a:p>
          <a:p>
            <a:r>
              <a:rPr lang="en-US" sz="2400" dirty="0"/>
              <a:t>Beds + Baths combined</a:t>
            </a:r>
          </a:p>
        </p:txBody>
      </p:sp>
    </p:spTree>
    <p:extLst>
      <p:ext uri="{BB962C8B-B14F-4D97-AF65-F5344CB8AC3E}">
        <p14:creationId xmlns:p14="http://schemas.microsoft.com/office/powerpoint/2010/main" val="290986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689E4-CE01-4AA4-B0F6-558165C7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264"/>
            <a:ext cx="10872019" cy="5858284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Size Impact on Pricing</a:t>
            </a:r>
          </a:p>
          <a:p>
            <a:pPr marL="0" indent="0" algn="just">
              <a:buNone/>
            </a:pPr>
            <a:r>
              <a:rPr lang="en-US" sz="3200" dirty="0"/>
              <a:t>         </a:t>
            </a:r>
            <a:r>
              <a:rPr lang="en-US" sz="2400" dirty="0"/>
              <a:t>SalePrice distribution across GrLivArea bins (boxplot)</a:t>
            </a:r>
          </a:p>
          <a:p>
            <a:pPr marL="0" indent="0" algn="just">
              <a:buNone/>
            </a:pPr>
            <a:r>
              <a:rPr lang="en-US" sz="2400" dirty="0"/>
              <a:t>            Regression plot: SalePrice vs Total Living Area</a:t>
            </a:r>
            <a:endParaRPr lang="en-US" sz="3200" b="1" dirty="0"/>
          </a:p>
          <a:p>
            <a:pPr algn="just"/>
            <a:r>
              <a:rPr lang="en-US" sz="3200" dirty="0"/>
              <a:t>Market Trends</a:t>
            </a:r>
          </a:p>
          <a:p>
            <a:pPr marL="0" indent="0" algn="just">
              <a:buNone/>
            </a:pPr>
            <a:r>
              <a:rPr lang="en-US" sz="3200" b="1" dirty="0"/>
              <a:t>        </a:t>
            </a:r>
            <a:r>
              <a:rPr lang="en-US" sz="2400" dirty="0"/>
              <a:t>Yearly Trends: Median SalePrice by YrSold (line chart)</a:t>
            </a:r>
          </a:p>
          <a:p>
            <a:pPr marL="0" indent="0" algn="just">
              <a:buNone/>
            </a:pPr>
            <a:r>
              <a:rPr lang="en-US" sz="2400" dirty="0"/>
              <a:t>           Monthly Trends</a:t>
            </a:r>
            <a:r>
              <a:rPr lang="en-US" sz="2400" b="1" dirty="0"/>
              <a:t>:</a:t>
            </a:r>
            <a:r>
              <a:rPr lang="en-US" sz="2400" dirty="0"/>
              <a:t> Median SalePrice by MoSold (bar chart)</a:t>
            </a:r>
          </a:p>
          <a:p>
            <a:pPr algn="just"/>
            <a:r>
              <a:rPr lang="en-US" sz="3200" dirty="0"/>
              <a:t>Customer Preferences &amp; Amenities  </a:t>
            </a:r>
          </a:p>
          <a:p>
            <a:pPr marL="0" indent="0" algn="just">
              <a:buNone/>
            </a:pPr>
            <a:r>
              <a:rPr lang="en-US" sz="3200" dirty="0"/>
              <a:t>        </a:t>
            </a:r>
            <a:r>
              <a:rPr lang="en-US" sz="2400" dirty="0"/>
              <a:t>Impact of</a:t>
            </a:r>
            <a:r>
              <a:rPr lang="en-US" sz="2400" b="1" dirty="0"/>
              <a:t> </a:t>
            </a:r>
            <a:r>
              <a:rPr lang="en-US" sz="2400" dirty="0"/>
              <a:t>Pool</a:t>
            </a:r>
            <a:r>
              <a:rPr lang="en-US" sz="2400" b="1" dirty="0"/>
              <a:t> </a:t>
            </a:r>
            <a:r>
              <a:rPr lang="en-US" sz="2400" dirty="0"/>
              <a:t>on SalePrice</a:t>
            </a:r>
          </a:p>
          <a:p>
            <a:pPr marL="0" indent="0" algn="just">
              <a:buNone/>
            </a:pPr>
            <a:r>
              <a:rPr lang="en-US" sz="2400" dirty="0"/>
              <a:t>           Impact of Garage capacity (GarageCars)</a:t>
            </a:r>
          </a:p>
          <a:p>
            <a:pPr marL="0" indent="0" algn="just">
              <a:buNone/>
            </a:pPr>
            <a:r>
              <a:rPr lang="en-US" sz="2400" dirty="0"/>
              <a:t>           Impact of Fireplaces count</a:t>
            </a:r>
          </a:p>
          <a:p>
            <a:pPr marL="0" indent="0" algn="just">
              <a:buNone/>
            </a:pPr>
            <a:r>
              <a:rPr lang="en-US" sz="2400" dirty="0"/>
              <a:t>           Neighborhood analysis</a:t>
            </a:r>
            <a:r>
              <a:rPr lang="en-US" sz="2400" b="1" dirty="0"/>
              <a:t>:</a:t>
            </a:r>
            <a:r>
              <a:rPr lang="en-US" sz="2400" dirty="0"/>
              <a:t> Top 15 by median SalePrice</a:t>
            </a:r>
          </a:p>
        </p:txBody>
      </p:sp>
    </p:spTree>
    <p:extLst>
      <p:ext uri="{BB962C8B-B14F-4D97-AF65-F5344CB8AC3E}">
        <p14:creationId xmlns:p14="http://schemas.microsoft.com/office/powerpoint/2010/main" val="159312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0B4CE-B73F-0189-0A53-AD7938DDB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AAE8E-902D-3875-DC81-74D1169B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264"/>
            <a:ext cx="10872019" cy="5858284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/>
              <a:t>Key Insights        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5400" b="1" dirty="0"/>
              <a:t>    </a:t>
            </a:r>
            <a:r>
              <a:rPr lang="en-US" sz="2400" dirty="0"/>
              <a:t>SalePrice strongly correlated with Overall Quality &amp; GrLivArea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         </a:t>
            </a:r>
            <a:r>
              <a:rPr lang="en-US" sz="2400" dirty="0"/>
              <a:t>Larger properties generally command higher prices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         </a:t>
            </a:r>
            <a:r>
              <a:rPr lang="en-US" sz="2400" dirty="0"/>
              <a:t>Neighborhood is a major driver of price differences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         </a:t>
            </a:r>
            <a:r>
              <a:rPr lang="en-US" sz="2400" dirty="0"/>
              <a:t>Features like Garage, Fireplace, Pool add value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b="1" dirty="0"/>
          </a:p>
          <a:p>
            <a:pPr algn="just">
              <a:lnSpc>
                <a:spcPct val="100000"/>
              </a:lnSpc>
            </a:pPr>
            <a:r>
              <a:rPr lang="en-US" sz="3200" dirty="0"/>
              <a:t>Final Result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/>
              <a:t>        Cleaned dataset exported as CSV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/>
              <a:t>        Plots &amp; Visualizations saved in edaplots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/>
              <a:t>        </a:t>
            </a:r>
            <a:r>
              <a:rPr lang="en-US" sz="2400" b="1" dirty="0"/>
              <a:t>Final Output file:</a:t>
            </a:r>
            <a:r>
              <a:rPr lang="en-US" sz="2400" dirty="0"/>
              <a:t> </a:t>
            </a:r>
            <a:r>
              <a:rPr lang="en-US" dirty="0"/>
              <a:t>housing_analysis_full_result.csv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052868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1846</TotalTime>
  <Words>482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Calisto MT</vt:lpstr>
      <vt:lpstr>CMBX12</vt:lpstr>
      <vt:lpstr>Corbel</vt:lpstr>
      <vt:lpstr>Wingdings</vt:lpstr>
      <vt:lpstr>Depth</vt:lpstr>
      <vt:lpstr>PowerPoint Presentation</vt:lpstr>
      <vt:lpstr>Project Objectives</vt:lpstr>
      <vt:lpstr>Libraries &amp; Tools</vt:lpstr>
      <vt:lpstr>Data Loading &amp; Initial Exploration</vt:lpstr>
      <vt:lpstr>Data Cleaning Steps</vt:lpstr>
      <vt:lpstr>Outlier Handling</vt:lpstr>
      <vt:lpstr>Multivariate Analysis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PAWAR</dc:creator>
  <cp:lastModifiedBy>Neeraj Pawar</cp:lastModifiedBy>
  <cp:revision>9</cp:revision>
  <dcterms:created xsi:type="dcterms:W3CDTF">2022-03-28T03:07:45Z</dcterms:created>
  <dcterms:modified xsi:type="dcterms:W3CDTF">2025-10-05T19:16:33Z</dcterms:modified>
</cp:coreProperties>
</file>