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60" r:id="rId2"/>
    <p:sldId id="262" r:id="rId3"/>
    <p:sldId id="261" r:id="rId4"/>
    <p:sldId id="277" r:id="rId5"/>
    <p:sldId id="278" r:id="rId6"/>
    <p:sldId id="275" r:id="rId7"/>
    <p:sldId id="264" r:id="rId8"/>
    <p:sldId id="265" r:id="rId9"/>
    <p:sldId id="266" r:id="rId10"/>
    <p:sldId id="267" r:id="rId11"/>
    <p:sldId id="268" r:id="rId12"/>
    <p:sldId id="269" r:id="rId13"/>
    <p:sldId id="270" r:id="rId14"/>
    <p:sldId id="271" r:id="rId15"/>
    <p:sldId id="272" r:id="rId16"/>
    <p:sldId id="279" r:id="rId17"/>
    <p:sldId id="259" r:id="rId18"/>
    <p:sldId id="274"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EE2E77C-FB8F-CA7A-A596-BFAF3998AD60}" v="350" dt="2024-04-27T00:34:25.631"/>
    <p1510:client id="{689DCF77-6656-05C3-9A1F-D737C599CB03}" v="638" dt="2024-04-27T00:11:47.15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582"/>
  </p:normalViewPr>
  <p:slideViewPr>
    <p:cSldViewPr snapToGrid="0">
      <p:cViewPr>
        <p:scale>
          <a:sx n="58" d="100"/>
          <a:sy n="58" d="100"/>
        </p:scale>
        <p:origin x="964" y="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C13259-ED82-3E1F-7671-8E7DF21D3E58}"/>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5B0D4E41-D911-3BA6-DF9F-BDA4A88E913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90C66976-8BE5-CC33-17AE-DCF6AB4C590B}"/>
              </a:ext>
            </a:extLst>
          </p:cNvPr>
          <p:cNvSpPr>
            <a:spLocks noGrp="1"/>
          </p:cNvSpPr>
          <p:nvPr>
            <p:ph type="dt" sz="half" idx="10"/>
          </p:nvPr>
        </p:nvSpPr>
        <p:spPr/>
        <p:txBody>
          <a:bodyPr/>
          <a:lstStyle/>
          <a:p>
            <a:fld id="{66439A69-4137-FD45-AB24-A802C6BF20B0}" type="datetimeFigureOut">
              <a:rPr lang="en-US" smtClean="0"/>
              <a:t>4/26/2024</a:t>
            </a:fld>
            <a:endParaRPr lang="en-US"/>
          </a:p>
        </p:txBody>
      </p:sp>
      <p:sp>
        <p:nvSpPr>
          <p:cNvPr id="5" name="Footer Placeholder 4">
            <a:extLst>
              <a:ext uri="{FF2B5EF4-FFF2-40B4-BE49-F238E27FC236}">
                <a16:creationId xmlns:a16="http://schemas.microsoft.com/office/drawing/2014/main" id="{BA5D47CB-93EC-14D4-4F3A-A9E68EC0690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80739EA-C8DA-A235-363F-AAFC6458F1B0}"/>
              </a:ext>
            </a:extLst>
          </p:cNvPr>
          <p:cNvSpPr>
            <a:spLocks noGrp="1"/>
          </p:cNvSpPr>
          <p:nvPr>
            <p:ph type="sldNum" sz="quarter" idx="12"/>
          </p:nvPr>
        </p:nvSpPr>
        <p:spPr/>
        <p:txBody>
          <a:bodyPr/>
          <a:lstStyle/>
          <a:p>
            <a:fld id="{B95658EC-E5C1-534E-ABD0-21DB5C47A7CE}" type="slidenum">
              <a:rPr lang="en-US" smtClean="0"/>
              <a:t>‹#›</a:t>
            </a:fld>
            <a:endParaRPr lang="en-US"/>
          </a:p>
        </p:txBody>
      </p:sp>
    </p:spTree>
    <p:extLst>
      <p:ext uri="{BB962C8B-B14F-4D97-AF65-F5344CB8AC3E}">
        <p14:creationId xmlns:p14="http://schemas.microsoft.com/office/powerpoint/2010/main" val="8271895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334BD9-A66D-52FF-20BB-07BEF014D24A}"/>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790E640B-534F-E3F7-3FB0-206D09C4D287}"/>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91700635-7B68-06A9-D440-6F7C732F786B}"/>
              </a:ext>
            </a:extLst>
          </p:cNvPr>
          <p:cNvSpPr>
            <a:spLocks noGrp="1"/>
          </p:cNvSpPr>
          <p:nvPr>
            <p:ph type="dt" sz="half" idx="10"/>
          </p:nvPr>
        </p:nvSpPr>
        <p:spPr/>
        <p:txBody>
          <a:bodyPr/>
          <a:lstStyle/>
          <a:p>
            <a:fld id="{66439A69-4137-FD45-AB24-A802C6BF20B0}" type="datetimeFigureOut">
              <a:rPr lang="en-US" smtClean="0"/>
              <a:t>4/26/2024</a:t>
            </a:fld>
            <a:endParaRPr lang="en-US"/>
          </a:p>
        </p:txBody>
      </p:sp>
      <p:sp>
        <p:nvSpPr>
          <p:cNvPr id="5" name="Footer Placeholder 4">
            <a:extLst>
              <a:ext uri="{FF2B5EF4-FFF2-40B4-BE49-F238E27FC236}">
                <a16:creationId xmlns:a16="http://schemas.microsoft.com/office/drawing/2014/main" id="{C514259F-A738-FA19-CB99-DDFE6105886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3D4BFCA-BBBF-4A7B-3F56-43F5726C6310}"/>
              </a:ext>
            </a:extLst>
          </p:cNvPr>
          <p:cNvSpPr>
            <a:spLocks noGrp="1"/>
          </p:cNvSpPr>
          <p:nvPr>
            <p:ph type="sldNum" sz="quarter" idx="12"/>
          </p:nvPr>
        </p:nvSpPr>
        <p:spPr/>
        <p:txBody>
          <a:bodyPr/>
          <a:lstStyle/>
          <a:p>
            <a:fld id="{B95658EC-E5C1-534E-ABD0-21DB5C47A7CE}" type="slidenum">
              <a:rPr lang="en-US" smtClean="0"/>
              <a:t>‹#›</a:t>
            </a:fld>
            <a:endParaRPr lang="en-US"/>
          </a:p>
        </p:txBody>
      </p:sp>
    </p:spTree>
    <p:extLst>
      <p:ext uri="{BB962C8B-B14F-4D97-AF65-F5344CB8AC3E}">
        <p14:creationId xmlns:p14="http://schemas.microsoft.com/office/powerpoint/2010/main" val="36333224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E35C4A8-4FBD-F0A5-0F09-F40C2E96A6D0}"/>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7748EFE5-4BE7-538F-75B5-2FAB7E1D8C2F}"/>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49DB31A8-67DA-5077-F17F-08732980D96E}"/>
              </a:ext>
            </a:extLst>
          </p:cNvPr>
          <p:cNvSpPr>
            <a:spLocks noGrp="1"/>
          </p:cNvSpPr>
          <p:nvPr>
            <p:ph type="dt" sz="half" idx="10"/>
          </p:nvPr>
        </p:nvSpPr>
        <p:spPr/>
        <p:txBody>
          <a:bodyPr/>
          <a:lstStyle/>
          <a:p>
            <a:fld id="{66439A69-4137-FD45-AB24-A802C6BF20B0}" type="datetimeFigureOut">
              <a:rPr lang="en-US" smtClean="0"/>
              <a:t>4/26/2024</a:t>
            </a:fld>
            <a:endParaRPr lang="en-US"/>
          </a:p>
        </p:txBody>
      </p:sp>
      <p:sp>
        <p:nvSpPr>
          <p:cNvPr id="5" name="Footer Placeholder 4">
            <a:extLst>
              <a:ext uri="{FF2B5EF4-FFF2-40B4-BE49-F238E27FC236}">
                <a16:creationId xmlns:a16="http://schemas.microsoft.com/office/drawing/2014/main" id="{1E036152-CEB5-8958-6FF2-6B8DDEEEB17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28347B7-15A9-7A26-4A02-4D1728BD36BC}"/>
              </a:ext>
            </a:extLst>
          </p:cNvPr>
          <p:cNvSpPr>
            <a:spLocks noGrp="1"/>
          </p:cNvSpPr>
          <p:nvPr>
            <p:ph type="sldNum" sz="quarter" idx="12"/>
          </p:nvPr>
        </p:nvSpPr>
        <p:spPr/>
        <p:txBody>
          <a:bodyPr/>
          <a:lstStyle/>
          <a:p>
            <a:fld id="{B95658EC-E5C1-534E-ABD0-21DB5C47A7CE}" type="slidenum">
              <a:rPr lang="en-US" smtClean="0"/>
              <a:t>‹#›</a:t>
            </a:fld>
            <a:endParaRPr lang="en-US"/>
          </a:p>
        </p:txBody>
      </p:sp>
    </p:spTree>
    <p:extLst>
      <p:ext uri="{BB962C8B-B14F-4D97-AF65-F5344CB8AC3E}">
        <p14:creationId xmlns:p14="http://schemas.microsoft.com/office/powerpoint/2010/main" val="31918434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19536-80D7-E0FD-AF08-49739906C12C}"/>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605574E4-5958-41C5-A1B9-435ED8112824}"/>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5771BD24-11D6-771A-89F6-9FC839A286FE}"/>
              </a:ext>
            </a:extLst>
          </p:cNvPr>
          <p:cNvSpPr>
            <a:spLocks noGrp="1"/>
          </p:cNvSpPr>
          <p:nvPr>
            <p:ph type="dt" sz="half" idx="10"/>
          </p:nvPr>
        </p:nvSpPr>
        <p:spPr/>
        <p:txBody>
          <a:bodyPr/>
          <a:lstStyle/>
          <a:p>
            <a:fld id="{66439A69-4137-FD45-AB24-A802C6BF20B0}" type="datetimeFigureOut">
              <a:rPr lang="en-US" smtClean="0"/>
              <a:t>4/26/2024</a:t>
            </a:fld>
            <a:endParaRPr lang="en-US"/>
          </a:p>
        </p:txBody>
      </p:sp>
      <p:sp>
        <p:nvSpPr>
          <p:cNvPr id="5" name="Footer Placeholder 4">
            <a:extLst>
              <a:ext uri="{FF2B5EF4-FFF2-40B4-BE49-F238E27FC236}">
                <a16:creationId xmlns:a16="http://schemas.microsoft.com/office/drawing/2014/main" id="{A991EAF8-EB60-A9C5-8836-779C08F433B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BA574FD-3DAD-C87B-3524-AAA67FF42698}"/>
              </a:ext>
            </a:extLst>
          </p:cNvPr>
          <p:cNvSpPr>
            <a:spLocks noGrp="1"/>
          </p:cNvSpPr>
          <p:nvPr>
            <p:ph type="sldNum" sz="quarter" idx="12"/>
          </p:nvPr>
        </p:nvSpPr>
        <p:spPr/>
        <p:txBody>
          <a:bodyPr/>
          <a:lstStyle/>
          <a:p>
            <a:fld id="{B95658EC-E5C1-534E-ABD0-21DB5C47A7CE}" type="slidenum">
              <a:rPr lang="en-US" smtClean="0"/>
              <a:t>‹#›</a:t>
            </a:fld>
            <a:endParaRPr lang="en-US"/>
          </a:p>
        </p:txBody>
      </p:sp>
    </p:spTree>
    <p:extLst>
      <p:ext uri="{BB962C8B-B14F-4D97-AF65-F5344CB8AC3E}">
        <p14:creationId xmlns:p14="http://schemas.microsoft.com/office/powerpoint/2010/main" val="16887656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2E1DE2-00B2-C065-FBA6-94A66AF1D147}"/>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DBB30A45-E15D-36C2-E022-7714B7DE096F}"/>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54312726-93DE-90F2-7306-18AA5AB19479}"/>
              </a:ext>
            </a:extLst>
          </p:cNvPr>
          <p:cNvSpPr>
            <a:spLocks noGrp="1"/>
          </p:cNvSpPr>
          <p:nvPr>
            <p:ph type="dt" sz="half" idx="10"/>
          </p:nvPr>
        </p:nvSpPr>
        <p:spPr/>
        <p:txBody>
          <a:bodyPr/>
          <a:lstStyle/>
          <a:p>
            <a:fld id="{66439A69-4137-FD45-AB24-A802C6BF20B0}" type="datetimeFigureOut">
              <a:rPr lang="en-US" smtClean="0"/>
              <a:t>4/26/2024</a:t>
            </a:fld>
            <a:endParaRPr lang="en-US"/>
          </a:p>
        </p:txBody>
      </p:sp>
      <p:sp>
        <p:nvSpPr>
          <p:cNvPr id="5" name="Footer Placeholder 4">
            <a:extLst>
              <a:ext uri="{FF2B5EF4-FFF2-40B4-BE49-F238E27FC236}">
                <a16:creationId xmlns:a16="http://schemas.microsoft.com/office/drawing/2014/main" id="{34A33D9D-CFD5-E41D-91BD-3855033D99C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E0C2F99-6021-E136-D569-816A1E5965C1}"/>
              </a:ext>
            </a:extLst>
          </p:cNvPr>
          <p:cNvSpPr>
            <a:spLocks noGrp="1"/>
          </p:cNvSpPr>
          <p:nvPr>
            <p:ph type="sldNum" sz="quarter" idx="12"/>
          </p:nvPr>
        </p:nvSpPr>
        <p:spPr/>
        <p:txBody>
          <a:bodyPr/>
          <a:lstStyle/>
          <a:p>
            <a:fld id="{B95658EC-E5C1-534E-ABD0-21DB5C47A7CE}" type="slidenum">
              <a:rPr lang="en-US" smtClean="0"/>
              <a:t>‹#›</a:t>
            </a:fld>
            <a:endParaRPr lang="en-US"/>
          </a:p>
        </p:txBody>
      </p:sp>
    </p:spTree>
    <p:extLst>
      <p:ext uri="{BB962C8B-B14F-4D97-AF65-F5344CB8AC3E}">
        <p14:creationId xmlns:p14="http://schemas.microsoft.com/office/powerpoint/2010/main" val="11868618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E2A7BF-F0B8-D19C-A1F9-0569F70DC5BB}"/>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E7E4BF92-73A5-2BD4-84DF-1E6F6B6215C9}"/>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AB4B5DAD-D66E-4F73-049F-5F7D59E76938}"/>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86973AE1-0E01-9354-D014-445A51DA510D}"/>
              </a:ext>
            </a:extLst>
          </p:cNvPr>
          <p:cNvSpPr>
            <a:spLocks noGrp="1"/>
          </p:cNvSpPr>
          <p:nvPr>
            <p:ph type="dt" sz="half" idx="10"/>
          </p:nvPr>
        </p:nvSpPr>
        <p:spPr/>
        <p:txBody>
          <a:bodyPr/>
          <a:lstStyle/>
          <a:p>
            <a:fld id="{66439A69-4137-FD45-AB24-A802C6BF20B0}" type="datetimeFigureOut">
              <a:rPr lang="en-US" smtClean="0"/>
              <a:t>4/26/2024</a:t>
            </a:fld>
            <a:endParaRPr lang="en-US"/>
          </a:p>
        </p:txBody>
      </p:sp>
      <p:sp>
        <p:nvSpPr>
          <p:cNvPr id="6" name="Footer Placeholder 5">
            <a:extLst>
              <a:ext uri="{FF2B5EF4-FFF2-40B4-BE49-F238E27FC236}">
                <a16:creationId xmlns:a16="http://schemas.microsoft.com/office/drawing/2014/main" id="{BD322C20-51BD-5DAF-9CCB-859FE8A42D4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FADCB21-FADD-AFFB-C4D6-5AB403341C9F}"/>
              </a:ext>
            </a:extLst>
          </p:cNvPr>
          <p:cNvSpPr>
            <a:spLocks noGrp="1"/>
          </p:cNvSpPr>
          <p:nvPr>
            <p:ph type="sldNum" sz="quarter" idx="12"/>
          </p:nvPr>
        </p:nvSpPr>
        <p:spPr/>
        <p:txBody>
          <a:bodyPr/>
          <a:lstStyle/>
          <a:p>
            <a:fld id="{B95658EC-E5C1-534E-ABD0-21DB5C47A7CE}" type="slidenum">
              <a:rPr lang="en-US" smtClean="0"/>
              <a:t>‹#›</a:t>
            </a:fld>
            <a:endParaRPr lang="en-US"/>
          </a:p>
        </p:txBody>
      </p:sp>
    </p:spTree>
    <p:extLst>
      <p:ext uri="{BB962C8B-B14F-4D97-AF65-F5344CB8AC3E}">
        <p14:creationId xmlns:p14="http://schemas.microsoft.com/office/powerpoint/2010/main" val="11661530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1685C2-1918-6AC2-92CA-EF798DF55E07}"/>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4A364BFA-0726-F673-DDB4-087F917E6CA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C1BD7B75-0CFB-EA56-A1BB-92C4C02E168E}"/>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8F780950-42E6-1AC8-5673-3A6511BE770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49DBFA07-95BD-D22E-2B39-315C9D8DACA8}"/>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22961D9B-1AA5-4F8C-EF2C-6992F20E2698}"/>
              </a:ext>
            </a:extLst>
          </p:cNvPr>
          <p:cNvSpPr>
            <a:spLocks noGrp="1"/>
          </p:cNvSpPr>
          <p:nvPr>
            <p:ph type="dt" sz="half" idx="10"/>
          </p:nvPr>
        </p:nvSpPr>
        <p:spPr/>
        <p:txBody>
          <a:bodyPr/>
          <a:lstStyle/>
          <a:p>
            <a:fld id="{66439A69-4137-FD45-AB24-A802C6BF20B0}" type="datetimeFigureOut">
              <a:rPr lang="en-US" smtClean="0"/>
              <a:t>4/26/2024</a:t>
            </a:fld>
            <a:endParaRPr lang="en-US"/>
          </a:p>
        </p:txBody>
      </p:sp>
      <p:sp>
        <p:nvSpPr>
          <p:cNvPr id="8" name="Footer Placeholder 7">
            <a:extLst>
              <a:ext uri="{FF2B5EF4-FFF2-40B4-BE49-F238E27FC236}">
                <a16:creationId xmlns:a16="http://schemas.microsoft.com/office/drawing/2014/main" id="{1ED8211B-6384-5B22-90C2-1DFB42170B3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7731928-9FAA-5572-FEE3-E15B8CC0C3BE}"/>
              </a:ext>
            </a:extLst>
          </p:cNvPr>
          <p:cNvSpPr>
            <a:spLocks noGrp="1"/>
          </p:cNvSpPr>
          <p:nvPr>
            <p:ph type="sldNum" sz="quarter" idx="12"/>
          </p:nvPr>
        </p:nvSpPr>
        <p:spPr/>
        <p:txBody>
          <a:bodyPr/>
          <a:lstStyle/>
          <a:p>
            <a:fld id="{B95658EC-E5C1-534E-ABD0-21DB5C47A7CE}" type="slidenum">
              <a:rPr lang="en-US" smtClean="0"/>
              <a:t>‹#›</a:t>
            </a:fld>
            <a:endParaRPr lang="en-US"/>
          </a:p>
        </p:txBody>
      </p:sp>
    </p:spTree>
    <p:extLst>
      <p:ext uri="{BB962C8B-B14F-4D97-AF65-F5344CB8AC3E}">
        <p14:creationId xmlns:p14="http://schemas.microsoft.com/office/powerpoint/2010/main" val="9982209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EE4ED9-B786-A2A0-0BDE-85640292B100}"/>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36DC759E-A96C-0F5A-B848-DA6FCA473B30}"/>
              </a:ext>
            </a:extLst>
          </p:cNvPr>
          <p:cNvSpPr>
            <a:spLocks noGrp="1"/>
          </p:cNvSpPr>
          <p:nvPr>
            <p:ph type="dt" sz="half" idx="10"/>
          </p:nvPr>
        </p:nvSpPr>
        <p:spPr/>
        <p:txBody>
          <a:bodyPr/>
          <a:lstStyle/>
          <a:p>
            <a:fld id="{66439A69-4137-FD45-AB24-A802C6BF20B0}" type="datetimeFigureOut">
              <a:rPr lang="en-US" smtClean="0"/>
              <a:t>4/26/2024</a:t>
            </a:fld>
            <a:endParaRPr lang="en-US"/>
          </a:p>
        </p:txBody>
      </p:sp>
      <p:sp>
        <p:nvSpPr>
          <p:cNvPr id="4" name="Footer Placeholder 3">
            <a:extLst>
              <a:ext uri="{FF2B5EF4-FFF2-40B4-BE49-F238E27FC236}">
                <a16:creationId xmlns:a16="http://schemas.microsoft.com/office/drawing/2014/main" id="{0190A9CA-218B-3F1B-60F2-4D9C99079E7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F86088A-F7F0-139D-7E78-BD9671A88964}"/>
              </a:ext>
            </a:extLst>
          </p:cNvPr>
          <p:cNvSpPr>
            <a:spLocks noGrp="1"/>
          </p:cNvSpPr>
          <p:nvPr>
            <p:ph type="sldNum" sz="quarter" idx="12"/>
          </p:nvPr>
        </p:nvSpPr>
        <p:spPr/>
        <p:txBody>
          <a:bodyPr/>
          <a:lstStyle/>
          <a:p>
            <a:fld id="{B95658EC-E5C1-534E-ABD0-21DB5C47A7CE}" type="slidenum">
              <a:rPr lang="en-US" smtClean="0"/>
              <a:t>‹#›</a:t>
            </a:fld>
            <a:endParaRPr lang="en-US"/>
          </a:p>
        </p:txBody>
      </p:sp>
    </p:spTree>
    <p:extLst>
      <p:ext uri="{BB962C8B-B14F-4D97-AF65-F5344CB8AC3E}">
        <p14:creationId xmlns:p14="http://schemas.microsoft.com/office/powerpoint/2010/main" val="16013369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5861B5A-14F5-1F06-FE02-503E80D4FB2F}"/>
              </a:ext>
            </a:extLst>
          </p:cNvPr>
          <p:cNvSpPr>
            <a:spLocks noGrp="1"/>
          </p:cNvSpPr>
          <p:nvPr>
            <p:ph type="dt" sz="half" idx="10"/>
          </p:nvPr>
        </p:nvSpPr>
        <p:spPr/>
        <p:txBody>
          <a:bodyPr/>
          <a:lstStyle/>
          <a:p>
            <a:fld id="{66439A69-4137-FD45-AB24-A802C6BF20B0}" type="datetimeFigureOut">
              <a:rPr lang="en-US" smtClean="0"/>
              <a:t>4/26/2024</a:t>
            </a:fld>
            <a:endParaRPr lang="en-US"/>
          </a:p>
        </p:txBody>
      </p:sp>
      <p:sp>
        <p:nvSpPr>
          <p:cNvPr id="3" name="Footer Placeholder 2">
            <a:extLst>
              <a:ext uri="{FF2B5EF4-FFF2-40B4-BE49-F238E27FC236}">
                <a16:creationId xmlns:a16="http://schemas.microsoft.com/office/drawing/2014/main" id="{227DED21-4999-41EB-B1ED-FC77BDA51C9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41203EA-D5AC-7941-D599-DCE3E136AAB0}"/>
              </a:ext>
            </a:extLst>
          </p:cNvPr>
          <p:cNvSpPr>
            <a:spLocks noGrp="1"/>
          </p:cNvSpPr>
          <p:nvPr>
            <p:ph type="sldNum" sz="quarter" idx="12"/>
          </p:nvPr>
        </p:nvSpPr>
        <p:spPr/>
        <p:txBody>
          <a:bodyPr/>
          <a:lstStyle/>
          <a:p>
            <a:fld id="{B95658EC-E5C1-534E-ABD0-21DB5C47A7CE}" type="slidenum">
              <a:rPr lang="en-US" smtClean="0"/>
              <a:t>‹#›</a:t>
            </a:fld>
            <a:endParaRPr lang="en-US"/>
          </a:p>
        </p:txBody>
      </p:sp>
    </p:spTree>
    <p:extLst>
      <p:ext uri="{BB962C8B-B14F-4D97-AF65-F5344CB8AC3E}">
        <p14:creationId xmlns:p14="http://schemas.microsoft.com/office/powerpoint/2010/main" val="28458579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13C8B3-3E72-D5F1-9609-61C22CD3BC02}"/>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3BF12DAA-458B-A451-0977-83544427A03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3C16A452-D02D-2506-73F5-68A513BFBE6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4B0F5AEE-B209-9FFE-A918-10F3260FD239}"/>
              </a:ext>
            </a:extLst>
          </p:cNvPr>
          <p:cNvSpPr>
            <a:spLocks noGrp="1"/>
          </p:cNvSpPr>
          <p:nvPr>
            <p:ph type="dt" sz="half" idx="10"/>
          </p:nvPr>
        </p:nvSpPr>
        <p:spPr/>
        <p:txBody>
          <a:bodyPr/>
          <a:lstStyle/>
          <a:p>
            <a:fld id="{66439A69-4137-FD45-AB24-A802C6BF20B0}" type="datetimeFigureOut">
              <a:rPr lang="en-US" smtClean="0"/>
              <a:t>4/26/2024</a:t>
            </a:fld>
            <a:endParaRPr lang="en-US"/>
          </a:p>
        </p:txBody>
      </p:sp>
      <p:sp>
        <p:nvSpPr>
          <p:cNvPr id="6" name="Footer Placeholder 5">
            <a:extLst>
              <a:ext uri="{FF2B5EF4-FFF2-40B4-BE49-F238E27FC236}">
                <a16:creationId xmlns:a16="http://schemas.microsoft.com/office/drawing/2014/main" id="{3B602989-2CCE-AE66-2D27-EF4F27BFCF7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6E6CE8D-63BC-0E7E-DDC8-97136DB85A13}"/>
              </a:ext>
            </a:extLst>
          </p:cNvPr>
          <p:cNvSpPr>
            <a:spLocks noGrp="1"/>
          </p:cNvSpPr>
          <p:nvPr>
            <p:ph type="sldNum" sz="quarter" idx="12"/>
          </p:nvPr>
        </p:nvSpPr>
        <p:spPr/>
        <p:txBody>
          <a:bodyPr/>
          <a:lstStyle/>
          <a:p>
            <a:fld id="{B95658EC-E5C1-534E-ABD0-21DB5C47A7CE}" type="slidenum">
              <a:rPr lang="en-US" smtClean="0"/>
              <a:t>‹#›</a:t>
            </a:fld>
            <a:endParaRPr lang="en-US"/>
          </a:p>
        </p:txBody>
      </p:sp>
    </p:spTree>
    <p:extLst>
      <p:ext uri="{BB962C8B-B14F-4D97-AF65-F5344CB8AC3E}">
        <p14:creationId xmlns:p14="http://schemas.microsoft.com/office/powerpoint/2010/main" val="22547552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EBD0E5-21B1-59A8-6AE5-B9E4A1838047}"/>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78EB2B1B-6B07-58C6-04E2-F62CDAA2FA2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7545CDB-4533-EB66-E55A-5DA91ABFEB2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879F6D44-1D39-E7BF-CC57-3F380DADBEEE}"/>
              </a:ext>
            </a:extLst>
          </p:cNvPr>
          <p:cNvSpPr>
            <a:spLocks noGrp="1"/>
          </p:cNvSpPr>
          <p:nvPr>
            <p:ph type="dt" sz="half" idx="10"/>
          </p:nvPr>
        </p:nvSpPr>
        <p:spPr/>
        <p:txBody>
          <a:bodyPr/>
          <a:lstStyle/>
          <a:p>
            <a:fld id="{66439A69-4137-FD45-AB24-A802C6BF20B0}" type="datetimeFigureOut">
              <a:rPr lang="en-US" smtClean="0"/>
              <a:t>4/26/2024</a:t>
            </a:fld>
            <a:endParaRPr lang="en-US"/>
          </a:p>
        </p:txBody>
      </p:sp>
      <p:sp>
        <p:nvSpPr>
          <p:cNvPr id="6" name="Footer Placeholder 5">
            <a:extLst>
              <a:ext uri="{FF2B5EF4-FFF2-40B4-BE49-F238E27FC236}">
                <a16:creationId xmlns:a16="http://schemas.microsoft.com/office/drawing/2014/main" id="{237F3B2F-70D0-3AF6-CC30-B2DBB47159F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82A2444-84B5-3C91-8BE8-9072726E8028}"/>
              </a:ext>
            </a:extLst>
          </p:cNvPr>
          <p:cNvSpPr>
            <a:spLocks noGrp="1"/>
          </p:cNvSpPr>
          <p:nvPr>
            <p:ph type="sldNum" sz="quarter" idx="12"/>
          </p:nvPr>
        </p:nvSpPr>
        <p:spPr/>
        <p:txBody>
          <a:bodyPr/>
          <a:lstStyle/>
          <a:p>
            <a:fld id="{B95658EC-E5C1-534E-ABD0-21DB5C47A7CE}" type="slidenum">
              <a:rPr lang="en-US" smtClean="0"/>
              <a:t>‹#›</a:t>
            </a:fld>
            <a:endParaRPr lang="en-US"/>
          </a:p>
        </p:txBody>
      </p:sp>
    </p:spTree>
    <p:extLst>
      <p:ext uri="{BB962C8B-B14F-4D97-AF65-F5344CB8AC3E}">
        <p14:creationId xmlns:p14="http://schemas.microsoft.com/office/powerpoint/2010/main" val="39208364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181CC1A-8AB0-8328-7FBB-403186E00D6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A5C69316-EDCA-20ED-6810-672AF07A26B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5F17CCA5-7A91-AA83-DA12-C796002C54A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66439A69-4137-FD45-AB24-A802C6BF20B0}" type="datetimeFigureOut">
              <a:rPr lang="en-US" smtClean="0"/>
              <a:t>4/26/2024</a:t>
            </a:fld>
            <a:endParaRPr lang="en-US"/>
          </a:p>
        </p:txBody>
      </p:sp>
      <p:sp>
        <p:nvSpPr>
          <p:cNvPr id="5" name="Footer Placeholder 4">
            <a:extLst>
              <a:ext uri="{FF2B5EF4-FFF2-40B4-BE49-F238E27FC236}">
                <a16:creationId xmlns:a16="http://schemas.microsoft.com/office/drawing/2014/main" id="{9D9BBA94-4ED4-4910-DDE5-D0E57E5AE9F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7F948E12-99BF-3A66-915D-57B1E10FB06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B95658EC-E5C1-534E-ABD0-21DB5C47A7CE}" type="slidenum">
              <a:rPr lang="en-US" smtClean="0"/>
              <a:t>‹#›</a:t>
            </a:fld>
            <a:endParaRPr lang="en-US"/>
          </a:p>
        </p:txBody>
      </p:sp>
    </p:spTree>
    <p:extLst>
      <p:ext uri="{BB962C8B-B14F-4D97-AF65-F5344CB8AC3E}">
        <p14:creationId xmlns:p14="http://schemas.microsoft.com/office/powerpoint/2010/main" val="23845262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vizhub.com/HemanthKakani1407/e9602144e7844697a57a1f2fb25441fe"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8" Type="http://schemas.openxmlformats.org/officeDocument/2006/relationships/hyperlink" Target="https://data-storyteller.medium.com/data-science-project-tutorial-exploring-analytics-data-science-salary-data-23ee3b9b7de12" TargetMode="External"/><Relationship Id="rId3" Type="http://schemas.openxmlformats.org/officeDocument/2006/relationships/hyperlink" Target="https://www.kaggle.com/datasets/swaptr/layoffs-2022" TargetMode="External"/><Relationship Id="rId7" Type="http://schemas.openxmlformats.org/officeDocument/2006/relationships/hyperlink" Target="https://www.chicagobooth.edu/review/how-coronavirus-affects-stock-prices-and-growth-expectations" TargetMode="External"/><Relationship Id="rId2" Type="http://schemas.openxmlformats.org/officeDocument/2006/relationships/hyperlink" Target="https://www.kaggle.com/datasets/anubhavgoyal10/google-stock-prices-since-the-pandemic-started" TargetMode="External"/><Relationship Id="rId1" Type="http://schemas.openxmlformats.org/officeDocument/2006/relationships/slideLayout" Target="../slideLayouts/slideLayout2.xml"/><Relationship Id="rId6" Type="http://schemas.openxmlformats.org/officeDocument/2006/relationships/hyperlink" Target="https://businesstoys.in/blog/how-has-demand-data-science-changed-after-covid/" TargetMode="External"/><Relationship Id="rId5" Type="http://schemas.openxmlformats.org/officeDocument/2006/relationships/hyperlink" Target="https://doi.org/10.1007/s11135-022-01455-0" TargetMode="External"/><Relationship Id="rId4" Type="http://schemas.openxmlformats.org/officeDocument/2006/relationships/hyperlink" Target="https://www.kaggle.com/datasets/sazidthe1/data-science-salaries"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raw.githubusercontent.com/HemanthKakani1407/SDV_Project_Datasets/main/(Data1)data_science_salaries.csv" TargetMode="Externa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hyperlink" Target="https://raw.githubusercontent.com/HemanthKakani1407/SDV_Project_Datasets/main/(Data2)Stock_prices_cleaned.csv" TargetMode="External"/><Relationship Id="rId2" Type="http://schemas.openxmlformats.org/officeDocument/2006/relationships/hyperlink" Target="https://raw.githubusercontent.com/HemanthKakani1407/SDV_Project_Datasets/main/(Data2)stock_prices.csv" TargetMode="Externa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hyperlink" Target="https://raw.githubusercontent.com/HemanthKakani1407/SDV_Project_Datasets/main/(Data3)layoffs.csv" TargetMode="External"/><Relationship Id="rId2" Type="http://schemas.openxmlformats.org/officeDocument/2006/relationships/hyperlink" Target="https://raw.githubusercontent.com/HemanthKakani1407/SDV_Project_Datasets/main/(Data2)stock_prices.csv" TargetMode="External"/><Relationship Id="rId1" Type="http://schemas.openxmlformats.org/officeDocument/2006/relationships/slideLayout" Target="../slideLayouts/slideLayout1.xml"/><Relationship Id="rId4" Type="http://schemas.openxmlformats.org/officeDocument/2006/relationships/hyperlink" Target="https://raw.githubusercontent.com/HemanthKakani1407/SDV_Project_Datasets/main/(Data3)layoffs_cleaned.csv"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7" name="Rectangle 56">
            <a:extLst>
              <a:ext uri="{FF2B5EF4-FFF2-40B4-BE49-F238E27FC236}">
                <a16:creationId xmlns:a16="http://schemas.microsoft.com/office/drawing/2014/main" id="{675FFAD0-2409-47F2-980A-2CF4FFC69B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a:extLst>
              <a:ext uri="{FF2B5EF4-FFF2-40B4-BE49-F238E27FC236}">
                <a16:creationId xmlns:a16="http://schemas.microsoft.com/office/drawing/2014/main" id="{CBB2B1F0-0DD6-4744-9A46-7A344FB48E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35" name="Picture 34" descr="Abstract particle graph background">
            <a:extLst>
              <a:ext uri="{FF2B5EF4-FFF2-40B4-BE49-F238E27FC236}">
                <a16:creationId xmlns:a16="http://schemas.microsoft.com/office/drawing/2014/main" id="{B1854661-F9E7-101B-156D-DC973C9E1CFF}"/>
              </a:ext>
            </a:extLst>
          </p:cNvPr>
          <p:cNvPicPr>
            <a:picLocks noChangeAspect="1"/>
          </p:cNvPicPr>
          <p:nvPr/>
        </p:nvPicPr>
        <p:blipFill rotWithShape="1">
          <a:blip r:embed="rId2">
            <a:alphaModFix amt="35000"/>
          </a:blip>
          <a:srcRect t="15730"/>
          <a:stretch/>
        </p:blipFill>
        <p:spPr>
          <a:xfrm>
            <a:off x="20" y="1"/>
            <a:ext cx="12191980" cy="6858000"/>
          </a:xfrm>
          <a:prstGeom prst="rect">
            <a:avLst/>
          </a:prstGeom>
        </p:spPr>
      </p:pic>
      <p:sp>
        <p:nvSpPr>
          <p:cNvPr id="2" name="Title 1">
            <a:extLst>
              <a:ext uri="{FF2B5EF4-FFF2-40B4-BE49-F238E27FC236}">
                <a16:creationId xmlns:a16="http://schemas.microsoft.com/office/drawing/2014/main" id="{F7983195-7541-9581-9F7C-4AF7034869D1}"/>
              </a:ext>
            </a:extLst>
          </p:cNvPr>
          <p:cNvSpPr>
            <a:spLocks noGrp="1"/>
          </p:cNvSpPr>
          <p:nvPr>
            <p:ph type="ctrTitle"/>
          </p:nvPr>
        </p:nvSpPr>
        <p:spPr>
          <a:xfrm>
            <a:off x="841248" y="426720"/>
            <a:ext cx="10506456" cy="1919141"/>
          </a:xfrm>
        </p:spPr>
        <p:txBody>
          <a:bodyPr vert="horz" lIns="91440" tIns="45720" rIns="91440" bIns="45720" rtlCol="0" anchor="b">
            <a:normAutofit/>
          </a:bodyPr>
          <a:lstStyle/>
          <a:p>
            <a:pPr algn="l"/>
            <a:r>
              <a:rPr lang="en-US">
                <a:solidFill>
                  <a:srgbClr val="FFFFFF"/>
                </a:solidFill>
              </a:rPr>
              <a:t>Scientific Data Visualization Project</a:t>
            </a:r>
          </a:p>
        </p:txBody>
      </p:sp>
      <p:sp>
        <p:nvSpPr>
          <p:cNvPr id="59" name="Rectangle 58">
            <a:extLst>
              <a:ext uri="{FF2B5EF4-FFF2-40B4-BE49-F238E27FC236}">
                <a16:creationId xmlns:a16="http://schemas.microsoft.com/office/drawing/2014/main" id="{52D502E5-F6B4-4D58-B4AE-FC466FF15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5953" y="2899927"/>
            <a:ext cx="10451592" cy="18288"/>
          </a:xfrm>
          <a:prstGeom prst="rect">
            <a:avLst/>
          </a:prstGeom>
          <a:solidFill>
            <a:srgbClr val="FFFFFF"/>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0" name="Rectangle 59">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2776031"/>
            <a:ext cx="1873457" cy="13716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Subtitle 2">
            <a:extLst>
              <a:ext uri="{FF2B5EF4-FFF2-40B4-BE49-F238E27FC236}">
                <a16:creationId xmlns:a16="http://schemas.microsoft.com/office/drawing/2014/main" id="{C2E3855D-A1D0-3C17-ED6C-F4733E6C051D}"/>
              </a:ext>
            </a:extLst>
          </p:cNvPr>
          <p:cNvSpPr>
            <a:spLocks noGrp="1"/>
          </p:cNvSpPr>
          <p:nvPr>
            <p:ph type="subTitle" idx="1"/>
          </p:nvPr>
        </p:nvSpPr>
        <p:spPr>
          <a:xfrm>
            <a:off x="841248" y="3337269"/>
            <a:ext cx="10509504" cy="2905686"/>
          </a:xfrm>
        </p:spPr>
        <p:txBody>
          <a:bodyPr vert="horz" lIns="91440" tIns="45720" rIns="91440" bIns="45720" rtlCol="0" anchor="t">
            <a:normAutofit/>
          </a:bodyPr>
          <a:lstStyle/>
          <a:p>
            <a:pPr algn="l"/>
            <a:r>
              <a:rPr lang="en-US" sz="1700" dirty="0">
                <a:solidFill>
                  <a:srgbClr val="FFFFFF"/>
                </a:solidFill>
                <a:effectLst/>
              </a:rPr>
              <a:t>Impact of COVID-19 on Tech Industry: An Analysis of Google Stock Prices, Tech Layoffs, and Data Science Salaries</a:t>
            </a:r>
            <a:endParaRPr lang="en-US"/>
          </a:p>
          <a:p>
            <a:pPr indent="-228600" algn="l">
              <a:buFont typeface="Arial" panose="020B0604020202020204" pitchFamily="34" charset="0"/>
              <a:buChar char="•"/>
            </a:pPr>
            <a:endParaRPr lang="en-US" sz="1700">
              <a:solidFill>
                <a:srgbClr val="FFFFFF"/>
              </a:solidFill>
              <a:effectLst/>
            </a:endParaRPr>
          </a:p>
          <a:p>
            <a:pPr algn="l"/>
            <a:r>
              <a:rPr lang="en-US" sz="1700" dirty="0">
                <a:solidFill>
                  <a:srgbClr val="FFFFFF"/>
                </a:solidFill>
                <a:effectLst/>
              </a:rPr>
              <a:t>Team members</a:t>
            </a:r>
          </a:p>
          <a:p>
            <a:pPr indent="-228600" algn="l">
              <a:buFont typeface="Arial" panose="020B0604020202020204" pitchFamily="34" charset="0"/>
              <a:buChar char="•"/>
            </a:pPr>
            <a:r>
              <a:rPr lang="en-US" sz="1700" dirty="0">
                <a:solidFill>
                  <a:srgbClr val="FFFFFF"/>
                </a:solidFill>
                <a:effectLst/>
              </a:rPr>
              <a:t>Hemanth Kumar Kakani (11655430)</a:t>
            </a:r>
            <a:r>
              <a:rPr lang="en-US" sz="1700" dirty="0">
                <a:solidFill>
                  <a:srgbClr val="FFFFFF"/>
                </a:solidFill>
              </a:rPr>
              <a:t> </a:t>
            </a:r>
          </a:p>
          <a:p>
            <a:pPr indent="-228600" algn="l">
              <a:buFont typeface="Arial" panose="020B0604020202020204" pitchFamily="34" charset="0"/>
              <a:buChar char="•"/>
            </a:pPr>
            <a:r>
              <a:rPr lang="en-US" sz="1700" dirty="0">
                <a:solidFill>
                  <a:srgbClr val="FFFFFF"/>
                </a:solidFill>
                <a:effectLst/>
              </a:rPr>
              <a:t>Vaishali Konda (11614540)</a:t>
            </a:r>
          </a:p>
          <a:p>
            <a:pPr indent="-228600" algn="l">
              <a:buFont typeface="Arial" panose="020B0604020202020204" pitchFamily="34" charset="0"/>
              <a:buChar char="•"/>
            </a:pPr>
            <a:r>
              <a:rPr lang="en-US" sz="1700" dirty="0">
                <a:solidFill>
                  <a:srgbClr val="FFFFFF"/>
                </a:solidFill>
                <a:effectLst/>
              </a:rPr>
              <a:t>Neeraj Reddy Aluka (11694856)</a:t>
            </a:r>
          </a:p>
          <a:p>
            <a:pPr indent="-228600" algn="l">
              <a:buFont typeface="Arial" panose="020B0604020202020204" pitchFamily="34" charset="0"/>
              <a:buChar char="•"/>
            </a:pPr>
            <a:r>
              <a:rPr lang="en-US" sz="1700" dirty="0">
                <a:solidFill>
                  <a:srgbClr val="FFFFFF"/>
                </a:solidFill>
                <a:effectLst/>
              </a:rPr>
              <a:t>Sree </a:t>
            </a:r>
            <a:r>
              <a:rPr lang="en-US" sz="1700" dirty="0" err="1">
                <a:solidFill>
                  <a:srgbClr val="FFFFFF"/>
                </a:solidFill>
                <a:effectLst/>
              </a:rPr>
              <a:t>Kohali</a:t>
            </a:r>
            <a:r>
              <a:rPr lang="en-US" sz="1700" dirty="0">
                <a:solidFill>
                  <a:srgbClr val="FFFFFF"/>
                </a:solidFill>
                <a:effectLst/>
              </a:rPr>
              <a:t> Patel (11694857)</a:t>
            </a:r>
          </a:p>
          <a:p>
            <a:pPr indent="-228600" algn="l">
              <a:buFont typeface="Arial" panose="020B0604020202020204" pitchFamily="34" charset="0"/>
              <a:buChar char="•"/>
            </a:pPr>
            <a:endParaRPr lang="en-US" sz="1700">
              <a:solidFill>
                <a:srgbClr val="FFFFFF"/>
              </a:solidFill>
              <a:effectLst/>
            </a:endParaRPr>
          </a:p>
        </p:txBody>
      </p:sp>
    </p:spTree>
    <p:extLst>
      <p:ext uri="{BB962C8B-B14F-4D97-AF65-F5344CB8AC3E}">
        <p14:creationId xmlns:p14="http://schemas.microsoft.com/office/powerpoint/2010/main" val="4815257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7AE9375-4664-4DB2-922D-2782A6E439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 name="Title 1">
            <a:extLst>
              <a:ext uri="{FF2B5EF4-FFF2-40B4-BE49-F238E27FC236}">
                <a16:creationId xmlns:a16="http://schemas.microsoft.com/office/drawing/2014/main" id="{81B4E829-B919-F9DF-405E-42FFBFCFBA10}"/>
              </a:ext>
            </a:extLst>
          </p:cNvPr>
          <p:cNvSpPr>
            <a:spLocks noGrp="1"/>
          </p:cNvSpPr>
          <p:nvPr>
            <p:ph type="title"/>
          </p:nvPr>
        </p:nvSpPr>
        <p:spPr>
          <a:xfrm>
            <a:off x="838200" y="669925"/>
            <a:ext cx="4508946" cy="1325563"/>
          </a:xfrm>
        </p:spPr>
        <p:txBody>
          <a:bodyPr anchor="b">
            <a:normAutofit/>
          </a:bodyPr>
          <a:lstStyle/>
          <a:p>
            <a:pPr algn="r"/>
            <a:r>
              <a:rPr lang="en-IN">
                <a:solidFill>
                  <a:schemeClr val="bg1"/>
                </a:solidFill>
              </a:rPr>
              <a:t>Explanation</a:t>
            </a:r>
            <a:br>
              <a:rPr lang="en-IN">
                <a:solidFill>
                  <a:schemeClr val="bg1"/>
                </a:solidFill>
              </a:rPr>
            </a:br>
            <a:endParaRPr lang="en-US">
              <a:solidFill>
                <a:schemeClr val="bg1"/>
              </a:solidFill>
            </a:endParaRPr>
          </a:p>
        </p:txBody>
      </p:sp>
      <p:cxnSp>
        <p:nvCxnSpPr>
          <p:cNvPr id="10" name="Straight Connector 9">
            <a:extLst>
              <a:ext uri="{FF2B5EF4-FFF2-40B4-BE49-F238E27FC236}">
                <a16:creationId xmlns:a16="http://schemas.microsoft.com/office/drawing/2014/main" id="{EE504C98-6397-41C1-A8D8-2D9C4ED307E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26210" y="2026340"/>
            <a:ext cx="522093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A27164BA-4AE4-612D-A30E-C90E272A4FE3}"/>
              </a:ext>
            </a:extLst>
          </p:cNvPr>
          <p:cNvSpPr>
            <a:spLocks noGrp="1"/>
          </p:cNvSpPr>
          <p:nvPr>
            <p:ph idx="1"/>
          </p:nvPr>
        </p:nvSpPr>
        <p:spPr>
          <a:xfrm>
            <a:off x="1392667" y="2175251"/>
            <a:ext cx="9406666" cy="3526144"/>
          </a:xfrm>
        </p:spPr>
        <p:txBody>
          <a:bodyPr vert="horz" lIns="91440" tIns="45720" rIns="91440" bIns="45720" rtlCol="0" anchor="t">
            <a:noAutofit/>
          </a:bodyPr>
          <a:lstStyle/>
          <a:p>
            <a:pPr>
              <a:buFont typeface="Arial" panose="020B0604020202020204" pitchFamily="34" charset="0"/>
              <a:buChar char="•"/>
            </a:pPr>
            <a:r>
              <a:rPr lang="en-IN" sz="1800" b="1" dirty="0">
                <a:solidFill>
                  <a:schemeClr val="bg1"/>
                </a:solidFill>
                <a:latin typeface="Times New Roman"/>
                <a:cs typeface="Times New Roman"/>
              </a:rPr>
              <a:t>Data Collection: </a:t>
            </a:r>
            <a:r>
              <a:rPr lang="en-IN" sz="1800" dirty="0">
                <a:solidFill>
                  <a:schemeClr val="bg1"/>
                </a:solidFill>
                <a:latin typeface="Times New Roman"/>
                <a:cs typeface="Times New Roman"/>
              </a:rPr>
              <a:t>This is the first step where data on stock prices, layoffs, and salaries is collected from various sources.</a:t>
            </a:r>
          </a:p>
          <a:p>
            <a:pPr>
              <a:buFont typeface="Arial" panose="020B0604020202020204" pitchFamily="34" charset="0"/>
              <a:buChar char="•"/>
            </a:pPr>
            <a:r>
              <a:rPr lang="en-IN" sz="1800" b="1" dirty="0">
                <a:solidFill>
                  <a:schemeClr val="bg1"/>
                </a:solidFill>
                <a:latin typeface="Times New Roman"/>
                <a:cs typeface="Times New Roman"/>
              </a:rPr>
              <a:t>Data Cleaning and Preprocessing: </a:t>
            </a:r>
            <a:r>
              <a:rPr lang="en-IN" sz="1800" dirty="0">
                <a:solidFill>
                  <a:schemeClr val="bg1"/>
                </a:solidFill>
                <a:latin typeface="Times New Roman"/>
                <a:cs typeface="Times New Roman"/>
              </a:rPr>
              <a:t>Here, the data is cleaned to remove inconsistencies and prepared for analysis. This step ensures that the data fed into the analysis tools is of high quality and uniform format.</a:t>
            </a:r>
          </a:p>
          <a:p>
            <a:pPr>
              <a:buFont typeface="Arial" panose="020B0604020202020204" pitchFamily="34" charset="0"/>
              <a:buChar char="•"/>
            </a:pPr>
            <a:r>
              <a:rPr lang="en-IN" sz="1800" b="1" dirty="0">
                <a:solidFill>
                  <a:schemeClr val="bg1"/>
                </a:solidFill>
                <a:latin typeface="Times New Roman"/>
                <a:cs typeface="Times New Roman"/>
              </a:rPr>
              <a:t>Data Analysis: </a:t>
            </a:r>
            <a:r>
              <a:rPr lang="en-IN" sz="1800" dirty="0">
                <a:solidFill>
                  <a:schemeClr val="bg1"/>
                </a:solidFill>
                <a:latin typeface="Times New Roman"/>
                <a:cs typeface="Times New Roman"/>
              </a:rPr>
              <a:t>At this stage, the cleaned data is </a:t>
            </a:r>
            <a:r>
              <a:rPr lang="en-IN" sz="1800" err="1">
                <a:solidFill>
                  <a:schemeClr val="bg1"/>
                </a:solidFill>
                <a:latin typeface="Times New Roman"/>
                <a:cs typeface="Times New Roman"/>
              </a:rPr>
              <a:t>analyzed</a:t>
            </a:r>
            <a:r>
              <a:rPr lang="en-IN" sz="1800" dirty="0">
                <a:solidFill>
                  <a:schemeClr val="bg1"/>
                </a:solidFill>
                <a:latin typeface="Times New Roman"/>
                <a:cs typeface="Times New Roman"/>
              </a:rPr>
              <a:t> using statistical methods to identify patterns or significant correlations between the pandemic and its effects on the tech industry.</a:t>
            </a:r>
          </a:p>
          <a:p>
            <a:pPr>
              <a:buFont typeface="Arial" panose="020B0604020202020204" pitchFamily="34" charset="0"/>
              <a:buChar char="•"/>
            </a:pPr>
            <a:r>
              <a:rPr lang="en-IN" sz="1800" b="1" dirty="0">
                <a:solidFill>
                  <a:schemeClr val="bg1"/>
                </a:solidFill>
                <a:latin typeface="Times New Roman"/>
                <a:cs typeface="Times New Roman"/>
              </a:rPr>
              <a:t>Visualization: </a:t>
            </a:r>
            <a:r>
              <a:rPr lang="en-IN" sz="1800" dirty="0">
                <a:solidFill>
                  <a:schemeClr val="bg1"/>
                </a:solidFill>
                <a:latin typeface="Times New Roman"/>
                <a:cs typeface="Times New Roman"/>
              </a:rPr>
              <a:t>The results from the data analysis are then visualized using graphs, charts, and other visual tools to make the data easily understandable and consumable.</a:t>
            </a:r>
          </a:p>
          <a:p>
            <a:pPr>
              <a:buFont typeface="Arial" panose="020B0604020202020204" pitchFamily="34" charset="0"/>
              <a:buChar char="•"/>
            </a:pPr>
            <a:r>
              <a:rPr lang="en-IN" sz="1800" b="1" dirty="0">
                <a:solidFill>
                  <a:schemeClr val="bg1"/>
                </a:solidFill>
                <a:latin typeface="Times New Roman"/>
                <a:cs typeface="Times New Roman"/>
              </a:rPr>
              <a:t>Interpretation and Reporting: </a:t>
            </a:r>
            <a:r>
              <a:rPr lang="en-IN" sz="1800" dirty="0">
                <a:solidFill>
                  <a:schemeClr val="bg1"/>
                </a:solidFill>
                <a:latin typeface="Times New Roman"/>
                <a:cs typeface="Times New Roman"/>
              </a:rPr>
              <a:t>The visualized data and analysis findings are interpreted to draw conclusions. A detailed report is prepared to present these findings, discussing the implications and potential reasons behind the observed trends.</a:t>
            </a:r>
          </a:p>
          <a:p>
            <a:pPr>
              <a:buFont typeface="Arial" panose="020B0604020202020204" pitchFamily="34" charset="0"/>
              <a:buChar char="•"/>
            </a:pPr>
            <a:r>
              <a:rPr lang="en-IN" sz="1800" b="1" dirty="0">
                <a:solidFill>
                  <a:schemeClr val="bg1"/>
                </a:solidFill>
                <a:latin typeface="Times New Roman"/>
                <a:cs typeface="Times New Roman"/>
              </a:rPr>
              <a:t>Predictive Analysis</a:t>
            </a:r>
            <a:r>
              <a:rPr lang="en-IN" sz="1800" dirty="0">
                <a:solidFill>
                  <a:schemeClr val="bg1"/>
                </a:solidFill>
                <a:latin typeface="Times New Roman"/>
                <a:cs typeface="Times New Roman"/>
              </a:rPr>
              <a:t>: Finally, predictive models are built and applied to estimate future trends. This step is crucial for forecasting and helping stakeholders make informed decisions based on the project's findings.</a:t>
            </a:r>
          </a:p>
          <a:p>
            <a:endParaRPr lang="en-US" sz="1800" dirty="0">
              <a:solidFill>
                <a:schemeClr val="bg1"/>
              </a:solidFill>
              <a:latin typeface="Times New Roman"/>
              <a:cs typeface="Times New Roman"/>
            </a:endParaRPr>
          </a:p>
        </p:txBody>
      </p:sp>
      <p:sp>
        <p:nvSpPr>
          <p:cNvPr id="12" name="Rectangle 11">
            <a:extLst>
              <a:ext uri="{FF2B5EF4-FFF2-40B4-BE49-F238E27FC236}">
                <a16:creationId xmlns:a16="http://schemas.microsoft.com/office/drawing/2014/main" id="{9DD005C1-8C51-42D6-9BEE-B9B838497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677703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9361D0E-0B35-42DA-8779-9780B96F55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6EECC08E-F4F5-429A-B70B-B378AC0B0C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4514"/>
            <a:ext cx="4767943" cy="6843486"/>
          </a:xfrm>
          <a:prstGeom prst="rect">
            <a:avLst/>
          </a:prstGeom>
          <a:solidFill>
            <a:schemeClr val="tx2">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lumMod val="95000"/>
                </a:prstClr>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CCD10252-FBD3-F520-0ECD-95220D635567}"/>
              </a:ext>
            </a:extLst>
          </p:cNvPr>
          <p:cNvSpPr>
            <a:spLocks noGrp="1"/>
          </p:cNvSpPr>
          <p:nvPr>
            <p:ph type="title"/>
          </p:nvPr>
        </p:nvSpPr>
        <p:spPr>
          <a:xfrm>
            <a:off x="875707" y="871442"/>
            <a:ext cx="3016529" cy="5115115"/>
          </a:xfrm>
        </p:spPr>
        <p:txBody>
          <a:bodyPr anchor="ctr">
            <a:normAutofit/>
          </a:bodyPr>
          <a:lstStyle/>
          <a:p>
            <a:pPr algn="ctr"/>
            <a:r>
              <a:rPr lang="en-US" sz="2800" dirty="0">
                <a:solidFill>
                  <a:schemeClr val="bg1"/>
                </a:solidFill>
              </a:rPr>
              <a:t>Implementation using tools</a:t>
            </a:r>
          </a:p>
        </p:txBody>
      </p:sp>
      <p:pic>
        <p:nvPicPr>
          <p:cNvPr id="4" name="Content Placeholder 4" descr="A screenshot of a computer program&#10;&#10;Description automatically generated">
            <a:extLst>
              <a:ext uri="{FF2B5EF4-FFF2-40B4-BE49-F238E27FC236}">
                <a16:creationId xmlns:a16="http://schemas.microsoft.com/office/drawing/2014/main" id="{F7A437C2-050A-56D3-7881-150C1E92C457}"/>
              </a:ext>
            </a:extLst>
          </p:cNvPr>
          <p:cNvPicPr>
            <a:picLocks noChangeAspect="1"/>
          </p:cNvPicPr>
          <p:nvPr/>
        </p:nvPicPr>
        <p:blipFill>
          <a:blip r:embed="rId2"/>
          <a:stretch>
            <a:fillRect/>
          </a:stretch>
        </p:blipFill>
        <p:spPr>
          <a:xfrm>
            <a:off x="4207124" y="380203"/>
            <a:ext cx="7819503" cy="4068657"/>
          </a:xfrm>
          <a:prstGeom prst="rect">
            <a:avLst/>
          </a:prstGeom>
        </p:spPr>
      </p:pic>
      <p:sp>
        <p:nvSpPr>
          <p:cNvPr id="3" name="Content Placeholder 2">
            <a:extLst>
              <a:ext uri="{FF2B5EF4-FFF2-40B4-BE49-F238E27FC236}">
                <a16:creationId xmlns:a16="http://schemas.microsoft.com/office/drawing/2014/main" id="{87DB3AD0-D0AC-8D51-C9BD-DEF50C866E72}"/>
              </a:ext>
            </a:extLst>
          </p:cNvPr>
          <p:cNvSpPr>
            <a:spLocks noGrp="1"/>
          </p:cNvSpPr>
          <p:nvPr>
            <p:ph idx="1"/>
          </p:nvPr>
        </p:nvSpPr>
        <p:spPr>
          <a:xfrm>
            <a:off x="5025051" y="5568095"/>
            <a:ext cx="5673320" cy="1903229"/>
          </a:xfrm>
        </p:spPr>
        <p:txBody>
          <a:bodyPr anchor="t">
            <a:normAutofit/>
          </a:bodyPr>
          <a:lstStyle/>
          <a:p>
            <a:pPr marL="0" indent="0" algn="ctr">
              <a:buNone/>
            </a:pPr>
            <a:r>
              <a:rPr lang="en-US" sz="2000" dirty="0">
                <a:solidFill>
                  <a:schemeClr val="bg1"/>
                </a:solidFill>
              </a:rPr>
              <a:t>Matplotlib</a:t>
            </a:r>
            <a:br>
              <a:rPr lang="en-US" sz="2000">
                <a:solidFill>
                  <a:schemeClr val="bg1"/>
                </a:solidFill>
              </a:rPr>
            </a:br>
            <a:endParaRPr lang="en-US" sz="2000">
              <a:solidFill>
                <a:schemeClr val="bg1"/>
              </a:solidFill>
            </a:endParaRPr>
          </a:p>
        </p:txBody>
      </p:sp>
    </p:spTree>
    <p:extLst>
      <p:ext uri="{BB962C8B-B14F-4D97-AF65-F5344CB8AC3E}">
        <p14:creationId xmlns:p14="http://schemas.microsoft.com/office/powerpoint/2010/main" val="4403337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8A8EAB8-D2FF-444D-B34B-7D32F106AD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 name="Title 1">
            <a:extLst>
              <a:ext uri="{FF2B5EF4-FFF2-40B4-BE49-F238E27FC236}">
                <a16:creationId xmlns:a16="http://schemas.microsoft.com/office/drawing/2014/main" id="{92218E57-1090-5A60-35B3-91A037D5B6FA}"/>
              </a:ext>
            </a:extLst>
          </p:cNvPr>
          <p:cNvSpPr>
            <a:spLocks noGrp="1"/>
          </p:cNvSpPr>
          <p:nvPr>
            <p:ph type="title"/>
          </p:nvPr>
        </p:nvSpPr>
        <p:spPr>
          <a:xfrm>
            <a:off x="838200" y="448721"/>
            <a:ext cx="4707671" cy="1225650"/>
          </a:xfrm>
        </p:spPr>
        <p:txBody>
          <a:bodyPr anchor="b">
            <a:normAutofit/>
          </a:bodyPr>
          <a:lstStyle/>
          <a:p>
            <a:r>
              <a:rPr lang="en-US" sz="3800">
                <a:solidFill>
                  <a:schemeClr val="bg1"/>
                </a:solidFill>
              </a:rPr>
              <a:t>Implementation using tools</a:t>
            </a:r>
          </a:p>
        </p:txBody>
      </p:sp>
      <p:cxnSp>
        <p:nvCxnSpPr>
          <p:cNvPr id="11" name="Straight Connector 10">
            <a:extLst>
              <a:ext uri="{FF2B5EF4-FFF2-40B4-BE49-F238E27FC236}">
                <a16:creationId xmlns:a16="http://schemas.microsoft.com/office/drawing/2014/main" id="{EEA38897-7BA3-4408-8083-3235339C4A6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1873" y="1749756"/>
            <a:ext cx="4718304"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FAA77D48-D562-12E2-F8A2-4C5FF9B4B5BB}"/>
              </a:ext>
            </a:extLst>
          </p:cNvPr>
          <p:cNvSpPr>
            <a:spLocks noGrp="1"/>
          </p:cNvSpPr>
          <p:nvPr>
            <p:ph idx="1"/>
          </p:nvPr>
        </p:nvSpPr>
        <p:spPr>
          <a:xfrm>
            <a:off x="897769" y="1909192"/>
            <a:ext cx="4586513" cy="3647710"/>
          </a:xfrm>
        </p:spPr>
        <p:txBody>
          <a:bodyPr vert="horz" lIns="91440" tIns="45720" rIns="91440" bIns="45720" rtlCol="0" anchor="t">
            <a:normAutofit/>
          </a:bodyPr>
          <a:lstStyle/>
          <a:p>
            <a:pPr marL="0" indent="0">
              <a:buNone/>
            </a:pPr>
            <a:r>
              <a:rPr lang="en-US" sz="2000">
                <a:solidFill>
                  <a:schemeClr val="bg1"/>
                </a:solidFill>
              </a:rPr>
              <a:t>Tableau</a:t>
            </a:r>
            <a:endParaRPr lang="en-US"/>
          </a:p>
          <a:p>
            <a:endParaRPr lang="en-US" sz="2000">
              <a:solidFill>
                <a:schemeClr val="bg1"/>
              </a:solidFill>
            </a:endParaRPr>
          </a:p>
        </p:txBody>
      </p:sp>
      <p:cxnSp>
        <p:nvCxnSpPr>
          <p:cNvPr id="13" name="Straight Connector 12">
            <a:extLst>
              <a:ext uri="{FF2B5EF4-FFF2-40B4-BE49-F238E27FC236}">
                <a16:creationId xmlns:a16="http://schemas.microsoft.com/office/drawing/2014/main" id="{F11AD06B-AB20-4097-8606-5DA00DBACE8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4027" y="5707672"/>
            <a:ext cx="4713997"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pic>
        <p:nvPicPr>
          <p:cNvPr id="4" name="Picture 3" descr="A screenshot of a computer&#10;&#10;Description automatically generated">
            <a:extLst>
              <a:ext uri="{FF2B5EF4-FFF2-40B4-BE49-F238E27FC236}">
                <a16:creationId xmlns:a16="http://schemas.microsoft.com/office/drawing/2014/main" id="{2C524730-83B1-8351-C09D-7B01D0193C64}"/>
              </a:ext>
            </a:extLst>
          </p:cNvPr>
          <p:cNvPicPr>
            <a:picLocks noChangeAspect="1"/>
          </p:cNvPicPr>
          <p:nvPr/>
        </p:nvPicPr>
        <p:blipFill>
          <a:blip r:embed="rId2"/>
          <a:stretch>
            <a:fillRect/>
          </a:stretch>
        </p:blipFill>
        <p:spPr>
          <a:xfrm>
            <a:off x="4991225" y="1906881"/>
            <a:ext cx="6755849" cy="3790895"/>
          </a:xfrm>
          <a:prstGeom prst="rect">
            <a:avLst/>
          </a:prstGeom>
        </p:spPr>
      </p:pic>
    </p:spTree>
    <p:extLst>
      <p:ext uri="{BB962C8B-B14F-4D97-AF65-F5344CB8AC3E}">
        <p14:creationId xmlns:p14="http://schemas.microsoft.com/office/powerpoint/2010/main" val="29322321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FB5B0058-AF13-4859-B429-4EDDE2A26F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5468B3E-558E-E165-856B-C3D7310DC246}"/>
              </a:ext>
            </a:extLst>
          </p:cNvPr>
          <p:cNvSpPr>
            <a:spLocks noGrp="1"/>
          </p:cNvSpPr>
          <p:nvPr>
            <p:ph type="title"/>
          </p:nvPr>
        </p:nvSpPr>
        <p:spPr>
          <a:xfrm>
            <a:off x="908454" y="1360481"/>
            <a:ext cx="4605340" cy="2387600"/>
          </a:xfrm>
        </p:spPr>
        <p:txBody>
          <a:bodyPr vert="horz" lIns="91440" tIns="45720" rIns="91440" bIns="45720" rtlCol="0" anchor="b">
            <a:normAutofit/>
          </a:bodyPr>
          <a:lstStyle/>
          <a:p>
            <a:r>
              <a:rPr lang="en-US" sz="5000" kern="1200">
                <a:solidFill>
                  <a:schemeClr val="bg1"/>
                </a:solidFill>
                <a:latin typeface="+mj-lt"/>
                <a:ea typeface="+mj-ea"/>
                <a:cs typeface="+mj-cs"/>
              </a:rPr>
              <a:t>Implementation using tools</a:t>
            </a:r>
          </a:p>
        </p:txBody>
      </p:sp>
      <p:sp>
        <p:nvSpPr>
          <p:cNvPr id="3" name="Content Placeholder 2">
            <a:extLst>
              <a:ext uri="{FF2B5EF4-FFF2-40B4-BE49-F238E27FC236}">
                <a16:creationId xmlns:a16="http://schemas.microsoft.com/office/drawing/2014/main" id="{99E24498-CA38-8417-6C3C-6613F1DE828C}"/>
              </a:ext>
            </a:extLst>
          </p:cNvPr>
          <p:cNvSpPr>
            <a:spLocks noGrp="1"/>
          </p:cNvSpPr>
          <p:nvPr>
            <p:ph idx="1"/>
          </p:nvPr>
        </p:nvSpPr>
        <p:spPr>
          <a:xfrm>
            <a:off x="908454" y="3840156"/>
            <a:ext cx="4605340" cy="1655762"/>
          </a:xfrm>
        </p:spPr>
        <p:txBody>
          <a:bodyPr vert="horz" lIns="91440" tIns="45720" rIns="91440" bIns="45720" rtlCol="0">
            <a:normAutofit/>
          </a:bodyPr>
          <a:lstStyle/>
          <a:p>
            <a:pPr marL="0" indent="0">
              <a:buNone/>
            </a:pPr>
            <a:r>
              <a:rPr lang="en-US" sz="2000" kern="1200">
                <a:solidFill>
                  <a:schemeClr val="bg1"/>
                </a:solidFill>
                <a:latin typeface="+mn-lt"/>
                <a:ea typeface="+mn-ea"/>
                <a:cs typeface="+mn-cs"/>
              </a:rPr>
              <a:t>D3.js</a:t>
            </a:r>
          </a:p>
        </p:txBody>
      </p:sp>
      <p:pic>
        <p:nvPicPr>
          <p:cNvPr id="5" name="Picture 4" descr="A screen shot of a computer program&#10;&#10;Description automatically generated">
            <a:extLst>
              <a:ext uri="{FF2B5EF4-FFF2-40B4-BE49-F238E27FC236}">
                <a16:creationId xmlns:a16="http://schemas.microsoft.com/office/drawing/2014/main" id="{8E8DCE7A-F92B-2E97-DB27-BDF07FA688E7}"/>
              </a:ext>
            </a:extLst>
          </p:cNvPr>
          <p:cNvPicPr>
            <a:picLocks noChangeAspect="1"/>
          </p:cNvPicPr>
          <p:nvPr/>
        </p:nvPicPr>
        <p:blipFill>
          <a:blip r:embed="rId2">
            <a:alphaModFix/>
          </a:blip>
          <a:stretch>
            <a:fillRect/>
          </a:stretch>
        </p:blipFill>
        <p:spPr>
          <a:xfrm>
            <a:off x="5227486" y="1667581"/>
            <a:ext cx="6218006" cy="3159314"/>
          </a:xfrm>
          <a:prstGeom prst="rect">
            <a:avLst/>
          </a:prstGeom>
        </p:spPr>
      </p:pic>
      <p:sp>
        <p:nvSpPr>
          <p:cNvPr id="19" name="Rectangle 18">
            <a:extLst>
              <a:ext uri="{FF2B5EF4-FFF2-40B4-BE49-F238E27FC236}">
                <a16:creationId xmlns:a16="http://schemas.microsoft.com/office/drawing/2014/main" id="{D84C2E9E-0B5D-4B5F-9A1F-70EBDCE390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2461" y="1197769"/>
            <a:ext cx="10987078" cy="4462463"/>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001145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7" name="Rectangle 56">
            <a:extLst>
              <a:ext uri="{FF2B5EF4-FFF2-40B4-BE49-F238E27FC236}">
                <a16:creationId xmlns:a16="http://schemas.microsoft.com/office/drawing/2014/main" id="{0B9EE3F3-89B7-43C3-8651-C4C9683099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A4D7331-DB5F-177B-B7EE-6CC1C0A52355}"/>
              </a:ext>
            </a:extLst>
          </p:cNvPr>
          <p:cNvSpPr>
            <a:spLocks noGrp="1"/>
          </p:cNvSpPr>
          <p:nvPr>
            <p:ph type="title"/>
          </p:nvPr>
        </p:nvSpPr>
        <p:spPr>
          <a:xfrm>
            <a:off x="411480" y="991443"/>
            <a:ext cx="4443154" cy="1087819"/>
          </a:xfrm>
        </p:spPr>
        <p:txBody>
          <a:bodyPr vert="horz" lIns="91440" tIns="45720" rIns="91440" bIns="45720" rtlCol="0" anchor="b">
            <a:normAutofit/>
          </a:bodyPr>
          <a:lstStyle/>
          <a:p>
            <a:r>
              <a:rPr lang="en-US" sz="3400"/>
              <a:t>Result for Analysis</a:t>
            </a:r>
          </a:p>
        </p:txBody>
      </p:sp>
      <p:sp>
        <p:nvSpPr>
          <p:cNvPr id="59" name="Rectangle 58">
            <a:extLst>
              <a:ext uri="{FF2B5EF4-FFF2-40B4-BE49-F238E27FC236}">
                <a16:creationId xmlns:a16="http://schemas.microsoft.com/office/drawing/2014/main" id="{33AE4636-AEEC-45D6-84D4-7AC2DA48EC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49223" y="387939"/>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61" name="Rectangle 60">
            <a:extLst>
              <a:ext uri="{FF2B5EF4-FFF2-40B4-BE49-F238E27FC236}">
                <a16:creationId xmlns:a16="http://schemas.microsoft.com/office/drawing/2014/main" id="{8D9CE0F4-2EB2-4F1F-8AAC-DB3571D9FE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1480" y="2285541"/>
            <a:ext cx="438912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43" name="Content Placeholder 24">
            <a:extLst>
              <a:ext uri="{FF2B5EF4-FFF2-40B4-BE49-F238E27FC236}">
                <a16:creationId xmlns:a16="http://schemas.microsoft.com/office/drawing/2014/main" id="{19ABDD1C-972F-EC5F-38A2-39E07BE210FA}"/>
              </a:ext>
            </a:extLst>
          </p:cNvPr>
          <p:cNvSpPr>
            <a:spLocks noGrp="1"/>
          </p:cNvSpPr>
          <p:nvPr>
            <p:ph idx="1"/>
          </p:nvPr>
        </p:nvSpPr>
        <p:spPr>
          <a:xfrm>
            <a:off x="411480" y="2684095"/>
            <a:ext cx="4443154" cy="3492868"/>
          </a:xfrm>
        </p:spPr>
        <p:txBody>
          <a:bodyPr vert="horz" lIns="91440" tIns="45720" rIns="91440" bIns="45720" rtlCol="0">
            <a:normAutofit/>
          </a:bodyPr>
          <a:lstStyle/>
          <a:p>
            <a:pPr marL="0" indent="0">
              <a:buNone/>
            </a:pPr>
            <a:r>
              <a:rPr lang="en-US" sz="1800"/>
              <a:t>Matplotlib</a:t>
            </a:r>
          </a:p>
          <a:p>
            <a:pPr marL="0" indent="0">
              <a:buNone/>
            </a:pPr>
            <a:endParaRPr lang="en-US" sz="1800"/>
          </a:p>
        </p:txBody>
      </p:sp>
      <p:pic>
        <p:nvPicPr>
          <p:cNvPr id="3" name="Picture 2" descr="A screenshot of a computer screen&#10;&#10;Description automatically generated">
            <a:extLst>
              <a:ext uri="{FF2B5EF4-FFF2-40B4-BE49-F238E27FC236}">
                <a16:creationId xmlns:a16="http://schemas.microsoft.com/office/drawing/2014/main" id="{46FAA5DC-D077-639A-5DB2-A5A96D437873}"/>
              </a:ext>
            </a:extLst>
          </p:cNvPr>
          <p:cNvPicPr>
            <a:picLocks noChangeAspect="1"/>
          </p:cNvPicPr>
          <p:nvPr/>
        </p:nvPicPr>
        <p:blipFill>
          <a:blip r:embed="rId2"/>
          <a:stretch>
            <a:fillRect/>
          </a:stretch>
        </p:blipFill>
        <p:spPr>
          <a:xfrm>
            <a:off x="4854634" y="225552"/>
            <a:ext cx="6834262" cy="3964603"/>
          </a:xfrm>
          <a:prstGeom prst="rect">
            <a:avLst/>
          </a:prstGeom>
        </p:spPr>
      </p:pic>
      <p:sp>
        <p:nvSpPr>
          <p:cNvPr id="4" name="TextBox 3">
            <a:extLst>
              <a:ext uri="{FF2B5EF4-FFF2-40B4-BE49-F238E27FC236}">
                <a16:creationId xmlns:a16="http://schemas.microsoft.com/office/drawing/2014/main" id="{41E9A883-E3B5-4BBB-C178-B60FDBB8BCCF}"/>
              </a:ext>
            </a:extLst>
          </p:cNvPr>
          <p:cNvSpPr txBox="1"/>
          <p:nvPr/>
        </p:nvSpPr>
        <p:spPr>
          <a:xfrm>
            <a:off x="407623" y="4877746"/>
            <a:ext cx="11281273" cy="923330"/>
          </a:xfrm>
          <a:prstGeom prst="rect">
            <a:avLst/>
          </a:prstGeom>
          <a:noFill/>
        </p:spPr>
        <p:txBody>
          <a:bodyPr wrap="square" rtlCol="0">
            <a:spAutoFit/>
          </a:bodyPr>
          <a:lstStyle/>
          <a:p>
            <a:r>
              <a:rPr lang="en-US" dirty="0"/>
              <a:t>This visualization represents the trends of Stock Prices and the salaries of data scientists. The bar graph shows the salaries and its frequencies(</a:t>
            </a:r>
            <a:r>
              <a:rPr lang="en-US" dirty="0" err="1"/>
              <a:t>no.of</a:t>
            </a:r>
            <a:r>
              <a:rPr lang="en-US" dirty="0"/>
              <a:t> data scientists drawing that salary) and the line graph represent the changes in the stock price in the years 2020, 2021 &amp; 2022.</a:t>
            </a:r>
          </a:p>
        </p:txBody>
      </p:sp>
    </p:spTree>
    <p:extLst>
      <p:ext uri="{BB962C8B-B14F-4D97-AF65-F5344CB8AC3E}">
        <p14:creationId xmlns:p14="http://schemas.microsoft.com/office/powerpoint/2010/main" val="31265698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0B9EE3F3-89B7-43C3-8651-C4C9683099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70B51D7-D475-F6F6-20A7-2FFB863C83FF}"/>
              </a:ext>
            </a:extLst>
          </p:cNvPr>
          <p:cNvSpPr>
            <a:spLocks noGrp="1"/>
          </p:cNvSpPr>
          <p:nvPr>
            <p:ph type="title"/>
          </p:nvPr>
        </p:nvSpPr>
        <p:spPr>
          <a:xfrm>
            <a:off x="411480" y="991443"/>
            <a:ext cx="4443154" cy="1087819"/>
          </a:xfrm>
        </p:spPr>
        <p:txBody>
          <a:bodyPr vert="horz" lIns="91440" tIns="45720" rIns="91440" bIns="45720" rtlCol="0" anchor="b">
            <a:normAutofit/>
          </a:bodyPr>
          <a:lstStyle/>
          <a:p>
            <a:r>
              <a:rPr lang="en-US" sz="3400"/>
              <a:t>Result for Analysis</a:t>
            </a:r>
          </a:p>
        </p:txBody>
      </p:sp>
      <p:sp>
        <p:nvSpPr>
          <p:cNvPr id="18" name="Rectangle 17">
            <a:extLst>
              <a:ext uri="{FF2B5EF4-FFF2-40B4-BE49-F238E27FC236}">
                <a16:creationId xmlns:a16="http://schemas.microsoft.com/office/drawing/2014/main" id="{33AE4636-AEEC-45D6-84D4-7AC2DA48EC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49223" y="387939"/>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0" name="Rectangle 19">
            <a:extLst>
              <a:ext uri="{FF2B5EF4-FFF2-40B4-BE49-F238E27FC236}">
                <a16:creationId xmlns:a16="http://schemas.microsoft.com/office/drawing/2014/main" id="{8D9CE0F4-2EB2-4F1F-8AAC-DB3571D9FE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1480" y="2285541"/>
            <a:ext cx="438912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6A105081-265E-4C2F-3CE0-FAFA96FA2FA2}"/>
              </a:ext>
            </a:extLst>
          </p:cNvPr>
          <p:cNvSpPr>
            <a:spLocks noGrp="1"/>
          </p:cNvSpPr>
          <p:nvPr>
            <p:ph idx="1"/>
          </p:nvPr>
        </p:nvSpPr>
        <p:spPr>
          <a:xfrm>
            <a:off x="411480" y="2684095"/>
            <a:ext cx="4443154" cy="3492868"/>
          </a:xfrm>
        </p:spPr>
        <p:txBody>
          <a:bodyPr vert="horz" lIns="91440" tIns="45720" rIns="91440" bIns="45720" rtlCol="0">
            <a:normAutofit/>
          </a:bodyPr>
          <a:lstStyle/>
          <a:p>
            <a:pPr marL="0" indent="0">
              <a:buNone/>
            </a:pPr>
            <a:r>
              <a:rPr lang="en-US" sz="1800"/>
              <a:t>Tableau</a:t>
            </a:r>
            <a:br>
              <a:rPr lang="en-US" sz="1800"/>
            </a:br>
            <a:endParaRPr lang="en-US" sz="1800"/>
          </a:p>
        </p:txBody>
      </p:sp>
      <p:pic>
        <p:nvPicPr>
          <p:cNvPr id="6" name="Picture 5" descr="A screenshot of a computer&#10;&#10;Description automatically generated">
            <a:extLst>
              <a:ext uri="{FF2B5EF4-FFF2-40B4-BE49-F238E27FC236}">
                <a16:creationId xmlns:a16="http://schemas.microsoft.com/office/drawing/2014/main" id="{BE9BEEE7-A9D7-1940-AEDF-08F88CFF24A6}"/>
              </a:ext>
            </a:extLst>
          </p:cNvPr>
          <p:cNvPicPr>
            <a:picLocks noChangeAspect="1"/>
          </p:cNvPicPr>
          <p:nvPr/>
        </p:nvPicPr>
        <p:blipFill rotWithShape="1">
          <a:blip r:embed="rId2"/>
          <a:srcRect b="12290"/>
          <a:stretch/>
        </p:blipFill>
        <p:spPr>
          <a:xfrm>
            <a:off x="4658702" y="251497"/>
            <a:ext cx="7290969" cy="4386603"/>
          </a:xfrm>
          <a:prstGeom prst="rect">
            <a:avLst/>
          </a:prstGeom>
        </p:spPr>
      </p:pic>
      <p:sp>
        <p:nvSpPr>
          <p:cNvPr id="7" name="TextBox 6">
            <a:extLst>
              <a:ext uri="{FF2B5EF4-FFF2-40B4-BE49-F238E27FC236}">
                <a16:creationId xmlns:a16="http://schemas.microsoft.com/office/drawing/2014/main" id="{22E72894-7292-FCAA-BC36-A56ECD81E8E7}"/>
              </a:ext>
            </a:extLst>
          </p:cNvPr>
          <p:cNvSpPr txBox="1"/>
          <p:nvPr/>
        </p:nvSpPr>
        <p:spPr>
          <a:xfrm>
            <a:off x="455363" y="5134770"/>
            <a:ext cx="11281273" cy="923330"/>
          </a:xfrm>
          <a:prstGeom prst="rect">
            <a:avLst/>
          </a:prstGeom>
          <a:noFill/>
        </p:spPr>
        <p:txBody>
          <a:bodyPr wrap="square" rtlCol="0">
            <a:spAutoFit/>
          </a:bodyPr>
          <a:lstStyle/>
          <a:p>
            <a:r>
              <a:rPr lang="en-US" dirty="0"/>
              <a:t>This Bar graph represents the Salaries and Layoffs in the year 2024 across 10 different countries which are common in both the datasets. The red bars show the total number of layoffs and the green bars represent the average salaries of the data scientists.</a:t>
            </a:r>
          </a:p>
        </p:txBody>
      </p:sp>
    </p:spTree>
    <p:extLst>
      <p:ext uri="{BB962C8B-B14F-4D97-AF65-F5344CB8AC3E}">
        <p14:creationId xmlns:p14="http://schemas.microsoft.com/office/powerpoint/2010/main" val="709080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0B9EE3F3-89B7-43C3-8651-C4C9683099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70B51D7-D475-F6F6-20A7-2FFB863C83FF}"/>
              </a:ext>
            </a:extLst>
          </p:cNvPr>
          <p:cNvSpPr>
            <a:spLocks noGrp="1"/>
          </p:cNvSpPr>
          <p:nvPr>
            <p:ph type="title"/>
          </p:nvPr>
        </p:nvSpPr>
        <p:spPr>
          <a:xfrm>
            <a:off x="411480" y="991443"/>
            <a:ext cx="4443154" cy="1087819"/>
          </a:xfrm>
        </p:spPr>
        <p:txBody>
          <a:bodyPr vert="horz" lIns="91440" tIns="45720" rIns="91440" bIns="45720" rtlCol="0" anchor="b">
            <a:normAutofit/>
          </a:bodyPr>
          <a:lstStyle/>
          <a:p>
            <a:r>
              <a:rPr lang="en-US" sz="3400"/>
              <a:t>Result for Analysis</a:t>
            </a:r>
          </a:p>
        </p:txBody>
      </p:sp>
      <p:sp>
        <p:nvSpPr>
          <p:cNvPr id="18" name="Rectangle 17">
            <a:extLst>
              <a:ext uri="{FF2B5EF4-FFF2-40B4-BE49-F238E27FC236}">
                <a16:creationId xmlns:a16="http://schemas.microsoft.com/office/drawing/2014/main" id="{33AE4636-AEEC-45D6-84D4-7AC2DA48EC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49223" y="387939"/>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0" name="Rectangle 19">
            <a:extLst>
              <a:ext uri="{FF2B5EF4-FFF2-40B4-BE49-F238E27FC236}">
                <a16:creationId xmlns:a16="http://schemas.microsoft.com/office/drawing/2014/main" id="{8D9CE0F4-2EB2-4F1F-8AAC-DB3571D9FE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1480" y="2285541"/>
            <a:ext cx="438912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6A105081-265E-4C2F-3CE0-FAFA96FA2FA2}"/>
              </a:ext>
            </a:extLst>
          </p:cNvPr>
          <p:cNvSpPr>
            <a:spLocks noGrp="1"/>
          </p:cNvSpPr>
          <p:nvPr>
            <p:ph idx="1"/>
          </p:nvPr>
        </p:nvSpPr>
        <p:spPr>
          <a:xfrm>
            <a:off x="411480" y="2684095"/>
            <a:ext cx="4443154" cy="1484026"/>
          </a:xfrm>
        </p:spPr>
        <p:txBody>
          <a:bodyPr vert="horz" lIns="91440" tIns="45720" rIns="91440" bIns="45720" rtlCol="0">
            <a:normAutofit fontScale="92500" lnSpcReduction="10000"/>
          </a:bodyPr>
          <a:lstStyle/>
          <a:p>
            <a:pPr marL="0" indent="0">
              <a:buNone/>
            </a:pPr>
            <a:r>
              <a:rPr lang="en-US" sz="1800" dirty="0"/>
              <a:t>D3.js </a:t>
            </a:r>
          </a:p>
          <a:p>
            <a:pPr marL="0" indent="0">
              <a:buNone/>
            </a:pPr>
            <a:r>
              <a:rPr lang="en-US" sz="1800" dirty="0">
                <a:hlinkClick r:id="rId2"/>
              </a:rPr>
              <a:t>https://vizhub.com/HemanthKakani1407/e9602144e7844697a57a1f2fb25441fe</a:t>
            </a:r>
            <a:endParaRPr lang="en-US" sz="1800" dirty="0"/>
          </a:p>
          <a:p>
            <a:pPr marL="0" indent="0">
              <a:buNone/>
            </a:pPr>
            <a:br>
              <a:rPr lang="en-US" sz="1800" dirty="0"/>
            </a:br>
            <a:endParaRPr lang="en-US" sz="1800" dirty="0"/>
          </a:p>
        </p:txBody>
      </p:sp>
      <p:pic>
        <p:nvPicPr>
          <p:cNvPr id="8" name="Picture 7" descr="A screenshot of a computer&#10;&#10;Description automatically generated">
            <a:extLst>
              <a:ext uri="{FF2B5EF4-FFF2-40B4-BE49-F238E27FC236}">
                <a16:creationId xmlns:a16="http://schemas.microsoft.com/office/drawing/2014/main" id="{7022B484-ABF0-0F1D-B25C-DBA415351079}"/>
              </a:ext>
            </a:extLst>
          </p:cNvPr>
          <p:cNvPicPr>
            <a:picLocks noChangeAspect="1"/>
          </p:cNvPicPr>
          <p:nvPr/>
        </p:nvPicPr>
        <p:blipFill rotWithShape="1">
          <a:blip r:embed="rId3"/>
          <a:srcRect l="16443" t="14718" r="18042" b="20567"/>
          <a:stretch/>
        </p:blipFill>
        <p:spPr>
          <a:xfrm>
            <a:off x="4946572" y="191184"/>
            <a:ext cx="6962662" cy="4436106"/>
          </a:xfrm>
          <a:prstGeom prst="rect">
            <a:avLst/>
          </a:prstGeom>
        </p:spPr>
      </p:pic>
      <p:sp>
        <p:nvSpPr>
          <p:cNvPr id="4" name="TextBox 3">
            <a:extLst>
              <a:ext uri="{FF2B5EF4-FFF2-40B4-BE49-F238E27FC236}">
                <a16:creationId xmlns:a16="http://schemas.microsoft.com/office/drawing/2014/main" id="{5967451A-ADCE-1303-54F6-1B8A968DDC2D}"/>
              </a:ext>
            </a:extLst>
          </p:cNvPr>
          <p:cNvSpPr txBox="1"/>
          <p:nvPr/>
        </p:nvSpPr>
        <p:spPr>
          <a:xfrm>
            <a:off x="455363" y="5134770"/>
            <a:ext cx="11281273" cy="646331"/>
          </a:xfrm>
          <a:prstGeom prst="rect">
            <a:avLst/>
          </a:prstGeom>
          <a:noFill/>
        </p:spPr>
        <p:txBody>
          <a:bodyPr wrap="square" rtlCol="0">
            <a:spAutoFit/>
          </a:bodyPr>
          <a:lstStyle/>
          <a:p>
            <a:r>
              <a:rPr lang="en-US" dirty="0"/>
              <a:t>This visualization represents the trends of Stock Prices and Layoffs in the year 2022. The red line shows the total number of layoffs and the green line represent the changes in the stock price through out the year.</a:t>
            </a:r>
          </a:p>
        </p:txBody>
      </p:sp>
    </p:spTree>
    <p:extLst>
      <p:ext uri="{BB962C8B-B14F-4D97-AF65-F5344CB8AC3E}">
        <p14:creationId xmlns:p14="http://schemas.microsoft.com/office/powerpoint/2010/main" val="34926920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4" name="Rectangle 33">
            <a:extLst>
              <a:ext uri="{FF2B5EF4-FFF2-40B4-BE49-F238E27FC236}">
                <a16:creationId xmlns:a16="http://schemas.microsoft.com/office/drawing/2014/main" id="{5A0118C5-4F8D-4CF4-BADD-53FEACC6C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Box 3">
            <a:extLst>
              <a:ext uri="{FF2B5EF4-FFF2-40B4-BE49-F238E27FC236}">
                <a16:creationId xmlns:a16="http://schemas.microsoft.com/office/drawing/2014/main" id="{14AA7516-87D7-3AD5-F92A-0C3E8611FF73}"/>
              </a:ext>
            </a:extLst>
          </p:cNvPr>
          <p:cNvSpPr txBox="1"/>
          <p:nvPr/>
        </p:nvSpPr>
        <p:spPr>
          <a:xfrm>
            <a:off x="6234865" y="568517"/>
            <a:ext cx="5248221" cy="1067209"/>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400">
                <a:solidFill>
                  <a:schemeClr val="bg1"/>
                </a:solidFill>
                <a:latin typeface="+mj-lt"/>
                <a:ea typeface="+mj-ea"/>
                <a:cs typeface="+mj-cs"/>
              </a:rPr>
              <a:t>Work Management</a:t>
            </a:r>
          </a:p>
        </p:txBody>
      </p:sp>
      <p:pic>
        <p:nvPicPr>
          <p:cNvPr id="21" name="Picture 20" descr="Working space background">
            <a:extLst>
              <a:ext uri="{FF2B5EF4-FFF2-40B4-BE49-F238E27FC236}">
                <a16:creationId xmlns:a16="http://schemas.microsoft.com/office/drawing/2014/main" id="{A878E269-DD14-1B93-2521-9E82AAC69230}"/>
              </a:ext>
            </a:extLst>
          </p:cNvPr>
          <p:cNvPicPr>
            <a:picLocks noChangeAspect="1"/>
          </p:cNvPicPr>
          <p:nvPr/>
        </p:nvPicPr>
        <p:blipFill rotWithShape="1">
          <a:blip r:embed="rId2"/>
          <a:srcRect l="33250" r="1" b="1"/>
          <a:stretch/>
        </p:blipFill>
        <p:spPr>
          <a:xfrm>
            <a:off x="739959" y="1095407"/>
            <a:ext cx="4754947" cy="4754947"/>
          </a:xfrm>
          <a:custGeom>
            <a:avLst/>
            <a:gdLst/>
            <a:ahLst/>
            <a:cxnLst/>
            <a:rect l="l" t="t" r="r" b="b"/>
            <a:pathLst>
              <a:path w="2388070" h="2388070">
                <a:moveTo>
                  <a:pt x="1194035" y="0"/>
                </a:moveTo>
                <a:cubicBezTo>
                  <a:pt x="1853482" y="0"/>
                  <a:pt x="2388070" y="534588"/>
                  <a:pt x="2388070" y="1194035"/>
                </a:cubicBezTo>
                <a:cubicBezTo>
                  <a:pt x="2388070" y="1853482"/>
                  <a:pt x="1853482" y="2388070"/>
                  <a:pt x="1194035" y="2388070"/>
                </a:cubicBezTo>
                <a:cubicBezTo>
                  <a:pt x="534588" y="2388070"/>
                  <a:pt x="0" y="1853482"/>
                  <a:pt x="0" y="1194035"/>
                </a:cubicBezTo>
                <a:cubicBezTo>
                  <a:pt x="0" y="534588"/>
                  <a:pt x="534588" y="0"/>
                  <a:pt x="1194035" y="0"/>
                </a:cubicBezTo>
                <a:close/>
              </a:path>
            </a:pathLst>
          </a:custGeom>
          <a:ln w="28575">
            <a:noFill/>
          </a:ln>
        </p:spPr>
      </p:pic>
      <p:grpSp>
        <p:nvGrpSpPr>
          <p:cNvPr id="36" name="Group 35">
            <a:extLst>
              <a:ext uri="{FF2B5EF4-FFF2-40B4-BE49-F238E27FC236}">
                <a16:creationId xmlns:a16="http://schemas.microsoft.com/office/drawing/2014/main" id="{B894EFA8-F425-4D19-A94B-445388B31E2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77893"/>
            <a:ext cx="1861854" cy="717514"/>
            <a:chOff x="0" y="377893"/>
            <a:chExt cx="1861854" cy="717514"/>
          </a:xfrm>
          <a:solidFill>
            <a:schemeClr val="bg1"/>
          </a:solidFill>
        </p:grpSpPr>
        <p:sp>
          <p:nvSpPr>
            <p:cNvPr id="37" name="Freeform: Shape 36">
              <a:extLst>
                <a:ext uri="{FF2B5EF4-FFF2-40B4-BE49-F238E27FC236}">
                  <a16:creationId xmlns:a16="http://schemas.microsoft.com/office/drawing/2014/main" id="{C5A741B9-65EC-4C5B-9FE0-4A18575771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377893"/>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grpFill/>
            <a:ln w="9525" cap="flat">
              <a:noFill/>
              <a:prstDash val="solid"/>
              <a:miter/>
            </a:ln>
          </p:spPr>
          <p:txBody>
            <a:bodyPr wrap="square" rtlCol="0" anchor="ctr">
              <a:noAutofit/>
            </a:bodyPr>
            <a:lstStyle/>
            <a:p>
              <a:endParaRPr lang="en-US"/>
            </a:p>
          </p:txBody>
        </p:sp>
        <p:sp>
          <p:nvSpPr>
            <p:cNvPr id="38" name="Freeform: Shape 37">
              <a:extLst>
                <a:ext uri="{FF2B5EF4-FFF2-40B4-BE49-F238E27FC236}">
                  <a16:creationId xmlns:a16="http://schemas.microsoft.com/office/drawing/2014/main" id="{C0BB4301-41FA-4453-956F-A11CC664B6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17628"/>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grpFill/>
            <a:ln w="9525" cap="flat">
              <a:noFill/>
              <a:prstDash val="solid"/>
              <a:miter/>
            </a:ln>
          </p:spPr>
          <p:txBody>
            <a:bodyPr wrap="square" rtlCol="0" anchor="ctr">
              <a:noAutofit/>
            </a:bodyPr>
            <a:lstStyle/>
            <a:p>
              <a:endParaRPr lang="en-US" dirty="0"/>
            </a:p>
          </p:txBody>
        </p:sp>
      </p:grpSp>
      <p:sp>
        <p:nvSpPr>
          <p:cNvPr id="3" name="Content Placeholder 2">
            <a:extLst>
              <a:ext uri="{FF2B5EF4-FFF2-40B4-BE49-F238E27FC236}">
                <a16:creationId xmlns:a16="http://schemas.microsoft.com/office/drawing/2014/main" id="{B3E1A401-D94E-3ACE-13C3-B655DC4C64C1}"/>
              </a:ext>
            </a:extLst>
          </p:cNvPr>
          <p:cNvSpPr>
            <a:spLocks noGrp="1"/>
          </p:cNvSpPr>
          <p:nvPr>
            <p:ph idx="1"/>
          </p:nvPr>
        </p:nvSpPr>
        <p:spPr>
          <a:xfrm>
            <a:off x="6234868" y="1820369"/>
            <a:ext cx="5217173" cy="4351338"/>
          </a:xfrm>
        </p:spPr>
        <p:txBody>
          <a:bodyPr vert="horz" lIns="91440" tIns="45720" rIns="91440" bIns="45720" rtlCol="0" anchor="t">
            <a:normAutofit/>
          </a:bodyPr>
          <a:lstStyle/>
          <a:p>
            <a:pPr marL="0" indent="0">
              <a:buNone/>
            </a:pPr>
            <a:r>
              <a:rPr lang="en-US" sz="1100" dirty="0">
                <a:solidFill>
                  <a:schemeClr val="bg1"/>
                </a:solidFill>
              </a:rPr>
              <a:t>Implementation status report</a:t>
            </a:r>
            <a:endParaRPr lang="en-US" dirty="0">
              <a:solidFill>
                <a:schemeClr val="bg1"/>
              </a:solidFill>
            </a:endParaRPr>
          </a:p>
          <a:p>
            <a:pPr marL="0" indent="0">
              <a:buNone/>
            </a:pPr>
            <a:r>
              <a:rPr lang="en-US" sz="1100" dirty="0">
                <a:solidFill>
                  <a:schemeClr val="bg1"/>
                </a:solidFill>
              </a:rPr>
              <a:t>work completed:</a:t>
            </a:r>
            <a:endParaRPr lang="en-US" dirty="0">
              <a:solidFill>
                <a:schemeClr val="bg1"/>
              </a:solidFill>
            </a:endParaRPr>
          </a:p>
          <a:p>
            <a:r>
              <a:rPr lang="en-US" sz="1100" dirty="0">
                <a:solidFill>
                  <a:schemeClr val="bg1"/>
                </a:solidFill>
              </a:rPr>
              <a:t>Description: We have divided the workload as below</a:t>
            </a:r>
            <a:br>
              <a:rPr lang="en-US" sz="1100" dirty="0"/>
            </a:br>
            <a:r>
              <a:rPr lang="en-US" sz="1100" dirty="0">
                <a:solidFill>
                  <a:schemeClr val="bg1"/>
                </a:solidFill>
              </a:rPr>
              <a:t>Responsibility: </a:t>
            </a:r>
          </a:p>
          <a:p>
            <a:r>
              <a:rPr lang="en-US" sz="1100" dirty="0">
                <a:solidFill>
                  <a:schemeClr val="bg1"/>
                </a:solidFill>
              </a:rPr>
              <a:t>Neeraj – Data collection</a:t>
            </a:r>
          </a:p>
          <a:p>
            <a:r>
              <a:rPr lang="en-US" sz="1100" dirty="0">
                <a:solidFill>
                  <a:schemeClr val="bg1"/>
                </a:solidFill>
              </a:rPr>
              <a:t>Hemanth – Data cleaning and preprocessing</a:t>
            </a:r>
          </a:p>
          <a:p>
            <a:r>
              <a:rPr lang="en-US" sz="1100" dirty="0">
                <a:solidFill>
                  <a:schemeClr val="bg1"/>
                </a:solidFill>
              </a:rPr>
              <a:t>Vaishali and </a:t>
            </a:r>
            <a:r>
              <a:rPr lang="en-US" sz="1100" dirty="0" err="1">
                <a:solidFill>
                  <a:schemeClr val="bg1"/>
                </a:solidFill>
              </a:rPr>
              <a:t>Kohali</a:t>
            </a:r>
            <a:r>
              <a:rPr lang="en-US" sz="1100" dirty="0">
                <a:solidFill>
                  <a:schemeClr val="bg1"/>
                </a:solidFill>
              </a:rPr>
              <a:t> – Data analysis, interpretation and Reporting</a:t>
            </a:r>
          </a:p>
          <a:p>
            <a:r>
              <a:rPr lang="en-US" sz="1100" dirty="0">
                <a:solidFill>
                  <a:schemeClr val="bg1"/>
                </a:solidFill>
              </a:rPr>
              <a:t>Visualization using matplotlib – Neeraj</a:t>
            </a:r>
          </a:p>
          <a:p>
            <a:r>
              <a:rPr lang="en-US" sz="1100" dirty="0">
                <a:solidFill>
                  <a:schemeClr val="bg1"/>
                </a:solidFill>
              </a:rPr>
              <a:t>Visualization using Tableau – Hemanth</a:t>
            </a:r>
          </a:p>
          <a:p>
            <a:r>
              <a:rPr lang="en-US" sz="1100" dirty="0">
                <a:solidFill>
                  <a:schemeClr val="bg1"/>
                </a:solidFill>
              </a:rPr>
              <a:t>Visualization using dj3.js - Vaishali and </a:t>
            </a:r>
            <a:r>
              <a:rPr lang="en-US" sz="1100" dirty="0" err="1">
                <a:solidFill>
                  <a:schemeClr val="bg1"/>
                </a:solidFill>
              </a:rPr>
              <a:t>Kohali</a:t>
            </a:r>
          </a:p>
          <a:p>
            <a:br>
              <a:rPr lang="en-US" sz="1100" dirty="0"/>
            </a:br>
            <a:r>
              <a:rPr lang="en-US" sz="1100" dirty="0">
                <a:solidFill>
                  <a:schemeClr val="bg1"/>
                </a:solidFill>
              </a:rPr>
              <a:t>Contributions: Out of 100 percent, below are the percentages of contribution - </a:t>
            </a:r>
          </a:p>
          <a:p>
            <a:r>
              <a:rPr lang="en-US" sz="1100" dirty="0">
                <a:solidFill>
                  <a:schemeClr val="bg1"/>
                </a:solidFill>
              </a:rPr>
              <a:t>Hemanth - 25</a:t>
            </a:r>
          </a:p>
          <a:p>
            <a:r>
              <a:rPr lang="en-US" sz="1100" dirty="0">
                <a:solidFill>
                  <a:schemeClr val="bg1"/>
                </a:solidFill>
              </a:rPr>
              <a:t>Neeraj - 25</a:t>
            </a:r>
          </a:p>
          <a:p>
            <a:r>
              <a:rPr lang="en-US" sz="1100" dirty="0">
                <a:solidFill>
                  <a:schemeClr val="bg1"/>
                </a:solidFill>
              </a:rPr>
              <a:t>Vaishali - 25</a:t>
            </a:r>
          </a:p>
          <a:p>
            <a:r>
              <a:rPr lang="en-US" sz="1100" dirty="0" err="1">
                <a:solidFill>
                  <a:schemeClr val="bg1"/>
                </a:solidFill>
              </a:rPr>
              <a:t>Kohali</a:t>
            </a:r>
            <a:r>
              <a:rPr lang="en-US" sz="1100" dirty="0">
                <a:solidFill>
                  <a:schemeClr val="bg1"/>
                </a:solidFill>
              </a:rPr>
              <a:t> - 25</a:t>
            </a:r>
          </a:p>
          <a:p>
            <a:pPr marL="0"/>
            <a:endParaRPr lang="en-US" sz="1100">
              <a:solidFill>
                <a:schemeClr val="bg1"/>
              </a:solidFill>
            </a:endParaRPr>
          </a:p>
        </p:txBody>
      </p:sp>
      <p:grpSp>
        <p:nvGrpSpPr>
          <p:cNvPr id="40" name="Graphic 185">
            <a:extLst>
              <a:ext uri="{FF2B5EF4-FFF2-40B4-BE49-F238E27FC236}">
                <a16:creationId xmlns:a16="http://schemas.microsoft.com/office/drawing/2014/main" id="{582A903B-6B78-4F0A-B7C9-3D80499020B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428634" y="5987064"/>
            <a:ext cx="1054466" cy="469689"/>
            <a:chOff x="9841624" y="4115729"/>
            <a:chExt cx="602169" cy="268223"/>
          </a:xfrm>
          <a:solidFill>
            <a:schemeClr val="bg1"/>
          </a:solidFill>
        </p:grpSpPr>
        <p:sp>
          <p:nvSpPr>
            <p:cNvPr id="41" name="Freeform: Shape 40">
              <a:extLst>
                <a:ext uri="{FF2B5EF4-FFF2-40B4-BE49-F238E27FC236}">
                  <a16:creationId xmlns:a16="http://schemas.microsoft.com/office/drawing/2014/main" id="{D510EA93-8F64-42C8-A630-D449506E95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42" name="Freeform: Shape 41">
              <a:extLst>
                <a:ext uri="{FF2B5EF4-FFF2-40B4-BE49-F238E27FC236}">
                  <a16:creationId xmlns:a16="http://schemas.microsoft.com/office/drawing/2014/main" id="{06CB53FC-E4DA-4001-928B-9998A85EA5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43" name="Freeform: Shape 42">
              <a:extLst>
                <a:ext uri="{FF2B5EF4-FFF2-40B4-BE49-F238E27FC236}">
                  <a16:creationId xmlns:a16="http://schemas.microsoft.com/office/drawing/2014/main" id="{D210B969-4FDF-4AAC-9397-63D5434958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44" name="Freeform: Shape 43">
              <a:extLst>
                <a:ext uri="{FF2B5EF4-FFF2-40B4-BE49-F238E27FC236}">
                  <a16:creationId xmlns:a16="http://schemas.microsoft.com/office/drawing/2014/main" id="{570B3EF0-84EA-4F47-86A3-1EA1F644A4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45" name="Freeform: Shape 44">
              <a:extLst>
                <a:ext uri="{FF2B5EF4-FFF2-40B4-BE49-F238E27FC236}">
                  <a16:creationId xmlns:a16="http://schemas.microsoft.com/office/drawing/2014/main" id="{259369A8-EF57-42A1-8EC8-F6A9F92A3A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Tree>
    <p:extLst>
      <p:ext uri="{BB962C8B-B14F-4D97-AF65-F5344CB8AC3E}">
        <p14:creationId xmlns:p14="http://schemas.microsoft.com/office/powerpoint/2010/main" val="18957583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7AE9375-4664-4DB2-922D-2782A6E439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 name="Title 1">
            <a:extLst>
              <a:ext uri="{FF2B5EF4-FFF2-40B4-BE49-F238E27FC236}">
                <a16:creationId xmlns:a16="http://schemas.microsoft.com/office/drawing/2014/main" id="{6B3C5FAC-D9D4-E11B-2F0B-E1540534D186}"/>
              </a:ext>
            </a:extLst>
          </p:cNvPr>
          <p:cNvSpPr>
            <a:spLocks noGrp="1"/>
          </p:cNvSpPr>
          <p:nvPr>
            <p:ph type="title"/>
          </p:nvPr>
        </p:nvSpPr>
        <p:spPr>
          <a:xfrm>
            <a:off x="838200" y="669925"/>
            <a:ext cx="4508946" cy="1325563"/>
          </a:xfrm>
        </p:spPr>
        <p:txBody>
          <a:bodyPr anchor="b">
            <a:normAutofit/>
          </a:bodyPr>
          <a:lstStyle/>
          <a:p>
            <a:pPr algn="r"/>
            <a:r>
              <a:rPr lang="en-US">
                <a:solidFill>
                  <a:schemeClr val="bg1"/>
                </a:solidFill>
              </a:rPr>
              <a:t>References</a:t>
            </a:r>
          </a:p>
        </p:txBody>
      </p:sp>
      <p:cxnSp>
        <p:nvCxnSpPr>
          <p:cNvPr id="10" name="Straight Connector 9">
            <a:extLst>
              <a:ext uri="{FF2B5EF4-FFF2-40B4-BE49-F238E27FC236}">
                <a16:creationId xmlns:a16="http://schemas.microsoft.com/office/drawing/2014/main" id="{EE504C98-6397-41C1-A8D8-2D9C4ED307E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26210" y="2026340"/>
            <a:ext cx="522093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F0DDB3FE-7904-BFF9-0580-91F38FD0C0D0}"/>
              </a:ext>
            </a:extLst>
          </p:cNvPr>
          <p:cNvSpPr>
            <a:spLocks noGrp="1"/>
          </p:cNvSpPr>
          <p:nvPr>
            <p:ph idx="1"/>
          </p:nvPr>
        </p:nvSpPr>
        <p:spPr>
          <a:xfrm>
            <a:off x="1392667" y="2398957"/>
            <a:ext cx="9406666" cy="3526144"/>
          </a:xfrm>
        </p:spPr>
        <p:txBody>
          <a:bodyPr>
            <a:normAutofit/>
          </a:bodyPr>
          <a:lstStyle/>
          <a:p>
            <a:pPr marL="342900" lvl="0" indent="-342900">
              <a:buFont typeface="Calibri" panose="020F0502020204030204" pitchFamily="34" charset="0"/>
              <a:buChar char="-"/>
            </a:pPr>
            <a:r>
              <a:rPr lang="en-IN" sz="1000" i="1" kern="100">
                <a:solidFill>
                  <a:schemeClr val="bg1"/>
                </a:solidFill>
                <a:effectLst/>
                <a:latin typeface="Calibri" panose="020F0502020204030204" pitchFamily="34" charset="0"/>
                <a:ea typeface="Calibri" panose="020F0502020204030204" pitchFamily="34" charset="0"/>
                <a:cs typeface="Calibri" panose="020F0502020204030204" pitchFamily="34" charset="0"/>
              </a:rPr>
              <a:t>Google Stock Prices Since COVID-19 Started: This dataset will include the stock prices of Google since the pandemic began, allowing for an analysis of market reactions to the pandemic's developments.</a:t>
            </a:r>
            <a:endParaRPr lang="en-IN" sz="1000" kern="10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457200"/>
            <a:r>
              <a:rPr lang="en-GB" sz="1000" i="1" u="sng" kern="100">
                <a:solidFill>
                  <a:schemeClr val="bg1"/>
                </a:solidFill>
                <a:effectLst/>
                <a:latin typeface="Calibri" panose="020F0502020204030204" pitchFamily="34" charset="0"/>
                <a:ea typeface="Calibri" panose="020F0502020204030204" pitchFamily="34" charset="0"/>
                <a:cs typeface="Calibri" panose="020F0502020204030204" pitchFamily="34" charset="0"/>
                <a:hlinkClick r:id="rId2"/>
              </a:rPr>
              <a:t>https://www.kaggle.com/datasets/anubhavgoyal10/google-stock-prices-since-the-pandemic-started</a:t>
            </a:r>
            <a:r>
              <a:rPr lang="en-IN" sz="1000" i="1" kern="100">
                <a:solidFill>
                  <a:schemeClr val="bg1"/>
                </a:solidFill>
                <a:effectLst/>
                <a:latin typeface="Calibri" panose="020F0502020204030204" pitchFamily="34" charset="0"/>
                <a:ea typeface="Calibri" panose="020F0502020204030204" pitchFamily="34" charset="0"/>
                <a:cs typeface="Calibri" panose="020F0502020204030204" pitchFamily="34" charset="0"/>
              </a:rPr>
              <a:t> </a:t>
            </a:r>
            <a:endParaRPr lang="en-IN" sz="1000" kern="10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buFont typeface="Calibri" panose="020F0502020204030204" pitchFamily="34" charset="0"/>
              <a:buChar char="-"/>
            </a:pPr>
            <a:r>
              <a:rPr lang="en-IN" sz="1000" i="1" kern="100">
                <a:solidFill>
                  <a:schemeClr val="bg1"/>
                </a:solidFill>
                <a:effectLst/>
                <a:latin typeface="Calibri" panose="020F0502020204030204" pitchFamily="34" charset="0"/>
                <a:ea typeface="Calibri" panose="020F0502020204030204" pitchFamily="34" charset="0"/>
                <a:cs typeface="Calibri" panose="020F0502020204030204" pitchFamily="34" charset="0"/>
              </a:rPr>
              <a:t>Layoffs Dataset: A dataset covering tech layoffs from COVID-2019 to present, providing insights into how the tech industry's employment patterns have been affected.</a:t>
            </a:r>
            <a:endParaRPr lang="en-IN" sz="1000" kern="10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457200"/>
            <a:r>
              <a:rPr lang="en-GB" sz="1000" i="1" u="sng" kern="100">
                <a:solidFill>
                  <a:schemeClr val="bg1"/>
                </a:solidFill>
                <a:effectLst/>
                <a:latin typeface="Calibri" panose="020F0502020204030204" pitchFamily="34" charset="0"/>
                <a:ea typeface="Calibri" panose="020F0502020204030204" pitchFamily="34" charset="0"/>
                <a:cs typeface="Calibri" panose="020F0502020204030204" pitchFamily="34" charset="0"/>
                <a:hlinkClick r:id="rId3"/>
              </a:rPr>
              <a:t>https://www.kaggle.com/datasets/swaptr/layoffs-2022</a:t>
            </a:r>
            <a:endParaRPr lang="en-IN" sz="1000" kern="10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buFont typeface="Calibri" panose="020F0502020204030204" pitchFamily="34" charset="0"/>
              <a:buChar char="-"/>
            </a:pPr>
            <a:r>
              <a:rPr lang="en-IN" sz="1000" i="1" kern="100">
                <a:solidFill>
                  <a:schemeClr val="bg1"/>
                </a:solidFill>
                <a:effectLst/>
                <a:latin typeface="Calibri" panose="020F0502020204030204" pitchFamily="34" charset="0"/>
                <a:ea typeface="Calibri" panose="020F0502020204030204" pitchFamily="34" charset="0"/>
                <a:cs typeface="Calibri" panose="020F0502020204030204" pitchFamily="34" charset="0"/>
              </a:rPr>
              <a:t>Data Science Salaries 2024: Trends in the salaries of data science professionals from 2020 to 2024, offering a view into how the field has evolved in terms of compensation amidst the pandemic.</a:t>
            </a:r>
            <a:endParaRPr lang="en-IN" sz="1000" kern="10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457200"/>
            <a:r>
              <a:rPr lang="en-GB" sz="1000" i="1" u="sng" kern="100">
                <a:solidFill>
                  <a:schemeClr val="bg1"/>
                </a:solidFill>
                <a:effectLst/>
                <a:latin typeface="Calibri" panose="020F0502020204030204" pitchFamily="34" charset="0"/>
                <a:ea typeface="Calibri" panose="020F0502020204030204" pitchFamily="34" charset="0"/>
                <a:cs typeface="Calibri" panose="020F0502020204030204" pitchFamily="34" charset="0"/>
                <a:hlinkClick r:id="rId4"/>
              </a:rPr>
              <a:t>https://www.kaggle.com/datasets/sazidthe1/data-science-salaries</a:t>
            </a:r>
            <a:endParaRPr lang="en-IN" sz="1000" kern="10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buFont typeface="Calibri" panose="020F0502020204030204" pitchFamily="34" charset="0"/>
              <a:buChar char="-"/>
            </a:pPr>
            <a:r>
              <a:rPr lang="en-US" sz="1000" i="1" kern="100">
                <a:solidFill>
                  <a:schemeClr val="bg1"/>
                </a:solidFill>
                <a:effectLst/>
                <a:latin typeface="Calibri" panose="020F0502020204030204" pitchFamily="34" charset="0"/>
                <a:ea typeface="Calibri" panose="020F0502020204030204" pitchFamily="34" charset="0"/>
                <a:cs typeface="Calibri" panose="020F0502020204030204" pitchFamily="34" charset="0"/>
              </a:rPr>
              <a:t>Fasanya, I. O., Periola, O., &amp; Adetokunbo, A. (2022). On the effects of Covid-19 pandemic on stock prices: an imminent global threat. Quality &amp; Quantity, 57(3), 2231–2248. </a:t>
            </a:r>
            <a:r>
              <a:rPr lang="en-US" sz="1000" i="1" u="sng" kern="100">
                <a:solidFill>
                  <a:schemeClr val="bg1"/>
                </a:solidFill>
                <a:effectLst/>
                <a:latin typeface="Calibri" panose="020F0502020204030204" pitchFamily="34" charset="0"/>
                <a:ea typeface="Calibri" panose="020F0502020204030204" pitchFamily="34" charset="0"/>
                <a:cs typeface="Calibri" panose="020F0502020204030204" pitchFamily="34" charset="0"/>
                <a:hlinkClick r:id="rId5"/>
              </a:rPr>
              <a:t>https://doi.org/10.1007/s11135-022-01455-0</a:t>
            </a:r>
            <a:endParaRPr lang="en-IN" sz="1000" kern="10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buFont typeface="Calibri" panose="020F0502020204030204" pitchFamily="34" charset="0"/>
              <a:buChar char="-"/>
            </a:pPr>
            <a:r>
              <a:rPr lang="en-US" sz="1000" i="1" kern="100">
                <a:solidFill>
                  <a:schemeClr val="bg1"/>
                </a:solidFill>
                <a:effectLst/>
                <a:latin typeface="Calibri" panose="020F0502020204030204" pitchFamily="34" charset="0"/>
                <a:ea typeface="Calibri" panose="020F0502020204030204" pitchFamily="34" charset="0"/>
                <a:cs typeface="Calibri" panose="020F0502020204030204" pitchFamily="34" charset="0"/>
              </a:rPr>
              <a:t>Business Toys. (n.d.). How has demand data science changed after covid? | Business Toy. </a:t>
            </a:r>
            <a:r>
              <a:rPr lang="en-US" sz="1000" i="1" u="sng" kern="100">
                <a:solidFill>
                  <a:schemeClr val="bg1"/>
                </a:solidFill>
                <a:effectLst/>
                <a:latin typeface="Calibri" panose="020F0502020204030204" pitchFamily="34" charset="0"/>
                <a:ea typeface="Calibri" panose="020F0502020204030204" pitchFamily="34" charset="0"/>
                <a:cs typeface="Calibri" panose="020F0502020204030204" pitchFamily="34" charset="0"/>
                <a:hlinkClick r:id="rId6"/>
              </a:rPr>
              <a:t>https://businesstoys.in/blog/how-has-demand-data-science-changed-after-covid/</a:t>
            </a:r>
            <a:endParaRPr lang="en-IN" sz="1000" kern="10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buFont typeface="Calibri" panose="020F0502020204030204" pitchFamily="34" charset="0"/>
              <a:buChar char="-"/>
            </a:pPr>
            <a:r>
              <a:rPr lang="en-US" sz="1000" i="1" kern="100">
                <a:solidFill>
                  <a:schemeClr val="bg1"/>
                </a:solidFill>
                <a:effectLst/>
                <a:latin typeface="Calibri" panose="020F0502020204030204" pitchFamily="34" charset="0"/>
                <a:ea typeface="Calibri" panose="020F0502020204030204" pitchFamily="34" charset="0"/>
                <a:cs typeface="Calibri" panose="020F0502020204030204" pitchFamily="34" charset="0"/>
              </a:rPr>
              <a:t>How the Coronavirus Affects Stock Prices and Growth Expectations. (n.d.). The University of Chicago Booth School of Business. </a:t>
            </a:r>
            <a:r>
              <a:rPr lang="en-US" sz="1000" i="1" u="sng" kern="100">
                <a:solidFill>
                  <a:schemeClr val="bg1"/>
                </a:solidFill>
                <a:effectLst/>
                <a:latin typeface="Calibri" panose="020F0502020204030204" pitchFamily="34" charset="0"/>
                <a:ea typeface="Calibri" panose="020F0502020204030204" pitchFamily="34" charset="0"/>
                <a:cs typeface="Calibri" panose="020F0502020204030204" pitchFamily="34" charset="0"/>
                <a:hlinkClick r:id="rId7"/>
              </a:rPr>
              <a:t>https://www.chicagobooth.edu/review/how-coronavirus-affects-stock-prices-and-growth-expectations</a:t>
            </a:r>
            <a:endParaRPr lang="en-IN" sz="1000" kern="10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buFont typeface="Calibri" panose="020F0502020204030204" pitchFamily="34" charset="0"/>
              <a:buChar char="-"/>
            </a:pPr>
            <a:r>
              <a:rPr lang="en-US" sz="1000" i="1" kern="10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Medium. (n.d.). Medium. </a:t>
            </a:r>
            <a:r>
              <a:rPr lang="en-US" sz="1000" i="1" u="sng" kern="100">
                <a:solidFill>
                  <a:schemeClr val="bg1"/>
                </a:solidFill>
                <a:effectLst/>
                <a:latin typeface="Calibri" panose="020F0502020204030204" pitchFamily="34" charset="0"/>
                <a:ea typeface="Calibri" panose="020F0502020204030204" pitchFamily="34" charset="0"/>
                <a:cs typeface="Times New Roman" panose="02020603050405020304" pitchFamily="18" charset="0"/>
                <a:hlinkClick r:id="rId8"/>
              </a:rPr>
              <a:t>https://data-storyteller.medium.com/data-science-project-tutorial-exploring-analytics-data-science-salary-data-23ee3b9b7de12</a:t>
            </a:r>
            <a:endParaRPr lang="en-IN" sz="1000" kern="10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2" name="Rectangle 11">
            <a:extLst>
              <a:ext uri="{FF2B5EF4-FFF2-40B4-BE49-F238E27FC236}">
                <a16:creationId xmlns:a16="http://schemas.microsoft.com/office/drawing/2014/main" id="{9DD005C1-8C51-42D6-9BEE-B9B838497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269333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7AE9375-4664-4DB2-922D-2782A6E439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 name="Title 1">
            <a:extLst>
              <a:ext uri="{FF2B5EF4-FFF2-40B4-BE49-F238E27FC236}">
                <a16:creationId xmlns:a16="http://schemas.microsoft.com/office/drawing/2014/main" id="{42E02692-2477-A5CC-523E-B8EFAAACD451}"/>
              </a:ext>
            </a:extLst>
          </p:cNvPr>
          <p:cNvSpPr>
            <a:spLocks noGrp="1"/>
          </p:cNvSpPr>
          <p:nvPr>
            <p:ph type="title"/>
          </p:nvPr>
        </p:nvSpPr>
        <p:spPr>
          <a:xfrm>
            <a:off x="838200" y="669925"/>
            <a:ext cx="4508946" cy="1325563"/>
          </a:xfrm>
        </p:spPr>
        <p:txBody>
          <a:bodyPr anchor="b">
            <a:normAutofit/>
          </a:bodyPr>
          <a:lstStyle/>
          <a:p>
            <a:pPr algn="r"/>
            <a:r>
              <a:rPr lang="en-US">
                <a:solidFill>
                  <a:schemeClr val="bg1"/>
                </a:solidFill>
              </a:rPr>
              <a:t>Introduction</a:t>
            </a:r>
          </a:p>
        </p:txBody>
      </p:sp>
      <p:cxnSp>
        <p:nvCxnSpPr>
          <p:cNvPr id="10" name="Straight Connector 9">
            <a:extLst>
              <a:ext uri="{FF2B5EF4-FFF2-40B4-BE49-F238E27FC236}">
                <a16:creationId xmlns:a16="http://schemas.microsoft.com/office/drawing/2014/main" id="{EE504C98-6397-41C1-A8D8-2D9C4ED307E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26210" y="2026340"/>
            <a:ext cx="522093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24DCD662-968F-A7CE-6622-246BE81E83F8}"/>
              </a:ext>
            </a:extLst>
          </p:cNvPr>
          <p:cNvSpPr>
            <a:spLocks noGrp="1"/>
          </p:cNvSpPr>
          <p:nvPr>
            <p:ph idx="1"/>
          </p:nvPr>
        </p:nvSpPr>
        <p:spPr>
          <a:xfrm>
            <a:off x="1392667" y="2398957"/>
            <a:ext cx="9406666" cy="3526144"/>
          </a:xfrm>
        </p:spPr>
        <p:txBody>
          <a:bodyPr vert="horz" lIns="91440" tIns="45720" rIns="91440" bIns="45720" rtlCol="0" anchor="t">
            <a:normAutofit/>
          </a:bodyPr>
          <a:lstStyle/>
          <a:p>
            <a:r>
              <a:rPr lang="en-US" sz="2000" dirty="0">
                <a:solidFill>
                  <a:schemeClr val="bg1"/>
                </a:solidFill>
                <a:latin typeface="Times New Roman"/>
                <a:cs typeface="Times New Roman"/>
              </a:rPr>
              <a:t>Domain</a:t>
            </a:r>
          </a:p>
          <a:p>
            <a:pPr marL="0" indent="0" algn="just">
              <a:buNone/>
            </a:pPr>
            <a:r>
              <a:rPr lang="en-IN" sz="2000" dirty="0">
                <a:solidFill>
                  <a:schemeClr val="bg1"/>
                </a:solidFill>
                <a:latin typeface="Times New Roman"/>
                <a:cs typeface="Times New Roman"/>
              </a:rPr>
              <a:t>The Project focuses on the impact of the COVID-19 pandemic on the tech industry, examining changes in Google's stock prices, tech job layoffs, and variations in data scientist salaries from 2019 to 2024. The project aims to investigate how these elements interrelate and affect economic trends within the tech sector. Advanced data visualization techniques and statistical models are employed to </a:t>
            </a:r>
            <a:r>
              <a:rPr lang="en-IN" sz="2000" err="1">
                <a:solidFill>
                  <a:schemeClr val="bg1"/>
                </a:solidFill>
                <a:latin typeface="Times New Roman"/>
                <a:cs typeface="Times New Roman"/>
              </a:rPr>
              <a:t>analyze</a:t>
            </a:r>
            <a:r>
              <a:rPr lang="en-IN" sz="2000" dirty="0">
                <a:solidFill>
                  <a:schemeClr val="bg1"/>
                </a:solidFill>
                <a:latin typeface="Times New Roman"/>
                <a:cs typeface="Times New Roman"/>
              </a:rPr>
              <a:t> and visualize the correlation between COVID-19 impacts and market dynamics. The goals include illustrating data fluctuations, assessing employment impacts, scrutinizing salary trends, and providing predictive insights on economic prospects​</a:t>
            </a:r>
          </a:p>
          <a:p>
            <a:pPr marL="0" indent="0" algn="just">
              <a:buNone/>
            </a:pPr>
            <a:endParaRPr lang="en-IN" sz="2000" dirty="0">
              <a:solidFill>
                <a:schemeClr val="bg1"/>
              </a:solidFill>
              <a:latin typeface="Times New Roman"/>
              <a:cs typeface="Times New Roman"/>
            </a:endParaRPr>
          </a:p>
          <a:p>
            <a:pPr marL="0" indent="0" algn="just">
              <a:buNone/>
            </a:pPr>
            <a:endParaRPr lang="en-IN" sz="2000" dirty="0">
              <a:solidFill>
                <a:schemeClr val="bg1"/>
              </a:solidFill>
              <a:latin typeface="Times New Roman"/>
              <a:cs typeface="Times New Roman"/>
            </a:endParaRPr>
          </a:p>
        </p:txBody>
      </p:sp>
      <p:sp>
        <p:nvSpPr>
          <p:cNvPr id="12" name="Rectangle 11">
            <a:extLst>
              <a:ext uri="{FF2B5EF4-FFF2-40B4-BE49-F238E27FC236}">
                <a16:creationId xmlns:a16="http://schemas.microsoft.com/office/drawing/2014/main" id="{9DD005C1-8C51-42D6-9BEE-B9B838497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718736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0DFC902-7D23-471A-B557-B6B6917D7A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5705"/>
            <a:ext cx="12191990" cy="169434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B7520D7-79A4-6ECB-E854-33C27ED45695}"/>
              </a:ext>
            </a:extLst>
          </p:cNvPr>
          <p:cNvSpPr>
            <a:spLocks noGrp="1"/>
          </p:cNvSpPr>
          <p:nvPr>
            <p:ph type="ctrTitle"/>
          </p:nvPr>
        </p:nvSpPr>
        <p:spPr>
          <a:xfrm>
            <a:off x="1156851" y="637762"/>
            <a:ext cx="9888496" cy="900131"/>
          </a:xfrm>
        </p:spPr>
        <p:txBody>
          <a:bodyPr vert="horz" lIns="91440" tIns="45720" rIns="91440" bIns="45720" rtlCol="0" anchor="t">
            <a:normAutofit/>
          </a:bodyPr>
          <a:lstStyle/>
          <a:p>
            <a:pPr algn="l"/>
            <a:r>
              <a:rPr lang="en-US" sz="4000" kern="1200">
                <a:solidFill>
                  <a:schemeClr val="bg1"/>
                </a:solidFill>
                <a:latin typeface="+mj-lt"/>
                <a:ea typeface="+mj-ea"/>
                <a:cs typeface="+mj-cs"/>
              </a:rPr>
              <a:t>Data Abstraction</a:t>
            </a:r>
          </a:p>
        </p:txBody>
      </p:sp>
      <p:sp>
        <p:nvSpPr>
          <p:cNvPr id="10" name="Rectangle 9">
            <a:extLst>
              <a:ext uri="{FF2B5EF4-FFF2-40B4-BE49-F238E27FC236}">
                <a16:creationId xmlns:a16="http://schemas.microsoft.com/office/drawing/2014/main" id="{A55D5633-D557-4DCA-982C-FF36EB7A1C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88641"/>
            <a:ext cx="12191990" cy="51693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50D3AD2-FA80-415F-A9CE-54D884561C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6851" y="2010758"/>
            <a:ext cx="457190"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EA37FFAC-46FE-41C6-E0A5-EB464B0CF87C}"/>
              </a:ext>
            </a:extLst>
          </p:cNvPr>
          <p:cNvSpPr>
            <a:spLocks noGrp="1"/>
          </p:cNvSpPr>
          <p:nvPr>
            <p:ph type="subTitle" idx="1"/>
          </p:nvPr>
        </p:nvSpPr>
        <p:spPr>
          <a:xfrm>
            <a:off x="526374" y="2217343"/>
            <a:ext cx="10517057" cy="5127086"/>
          </a:xfrm>
        </p:spPr>
        <p:txBody>
          <a:bodyPr vert="horz" lIns="91440" tIns="45720" rIns="91440" bIns="45720" rtlCol="0" anchor="t">
            <a:noAutofit/>
          </a:bodyPr>
          <a:lstStyle/>
          <a:p>
            <a:pPr algn="l"/>
            <a:r>
              <a:rPr lang="en-US" sz="2000" b="1" dirty="0">
                <a:latin typeface="Times New Roman"/>
                <a:cs typeface="Times New Roman"/>
              </a:rPr>
              <a:t>Datasets: </a:t>
            </a:r>
            <a:r>
              <a:rPr lang="en-US" sz="2000" dirty="0">
                <a:latin typeface="Times New Roman"/>
                <a:cs typeface="Times New Roman"/>
              </a:rPr>
              <a:t>Below are the details of the three datasets taken -</a:t>
            </a:r>
          </a:p>
          <a:p>
            <a:pPr marL="342900" indent="-342900" algn="l">
              <a:buFont typeface="Wingdings" panose="020B0604020202020204" pitchFamily="34" charset="0"/>
              <a:buChar char="Ø"/>
            </a:pPr>
            <a:r>
              <a:rPr lang="en-US" sz="2000" dirty="0">
                <a:latin typeface="Times New Roman"/>
                <a:ea typeface="+mn-lt"/>
                <a:cs typeface="+mn-lt"/>
              </a:rPr>
              <a:t>Dataset 1: </a:t>
            </a:r>
            <a:r>
              <a:rPr lang="en-US" sz="2000" dirty="0">
                <a:latin typeface="Times New Roman"/>
                <a:ea typeface="+mn-lt"/>
                <a:cs typeface="+mn-lt"/>
                <a:hlinkClick r:id="rId2"/>
              </a:rPr>
              <a:t>https://raw.githubusercontent.com/HemanthKakani1407/SDV_Project_Datasets/main/(Data1)data_science_salaries.csv</a:t>
            </a:r>
            <a:endParaRPr lang="en-US" sz="2000" dirty="0">
              <a:latin typeface="Times New Roman"/>
              <a:ea typeface="+mn-lt"/>
              <a:cs typeface="Times New Roman"/>
            </a:endParaRPr>
          </a:p>
          <a:p>
            <a:pPr marL="800100" lvl="1" indent="-342900" algn="l">
              <a:buFont typeface="Arial" panose="020B0604020202020204" pitchFamily="34" charset="0"/>
              <a:buChar char="•"/>
            </a:pPr>
            <a:r>
              <a:rPr lang="en-US" dirty="0">
                <a:latin typeface="Times New Roman"/>
                <a:ea typeface="+mn-lt"/>
                <a:cs typeface="Times New Roman"/>
              </a:rPr>
              <a:t>Types</a:t>
            </a:r>
            <a:r>
              <a:rPr lang="en-US" dirty="0">
                <a:latin typeface="Times New Roman"/>
                <a:cs typeface="Times New Roman"/>
              </a:rPr>
              <a:t> and attributes: </a:t>
            </a:r>
            <a:r>
              <a:rPr lang="en-US" dirty="0">
                <a:latin typeface="Times New Roman"/>
                <a:ea typeface="+mn-lt"/>
                <a:cs typeface="+mn-lt"/>
              </a:rPr>
              <a:t>job_title,experience_level,employment_type,work_models,work_year,employee_residence,salary,salary_currency,salary_in_usd,company_location,company_size</a:t>
            </a:r>
            <a:endParaRPr lang="en-US" dirty="0">
              <a:latin typeface="Times New Roman"/>
              <a:ea typeface="+mn-lt"/>
              <a:cs typeface="Times New Roman"/>
            </a:endParaRPr>
          </a:p>
          <a:p>
            <a:pPr marL="800100" lvl="1" indent="-342900" algn="l">
              <a:buFont typeface="Arial" panose="020B0604020202020204" pitchFamily="34" charset="0"/>
              <a:buChar char="•"/>
            </a:pPr>
            <a:r>
              <a:rPr lang="en-US" dirty="0">
                <a:latin typeface="Times New Roman"/>
                <a:ea typeface="+mn-lt"/>
                <a:cs typeface="Arial"/>
              </a:rPr>
              <a:t>Number</a:t>
            </a:r>
            <a:r>
              <a:rPr lang="en-US" sz="2000" dirty="0">
                <a:latin typeface="Times New Roman"/>
                <a:ea typeface="+mn-lt"/>
                <a:cs typeface="Arial"/>
              </a:rPr>
              <a:t> of records – </a:t>
            </a:r>
            <a:r>
              <a:rPr lang="en-US" dirty="0">
                <a:latin typeface="Times New Roman"/>
                <a:ea typeface="+mn-lt"/>
                <a:cs typeface="Arial"/>
              </a:rPr>
              <a:t>6600</a:t>
            </a:r>
            <a:endParaRPr lang="en-US" dirty="0">
              <a:latin typeface="Times New Roman"/>
              <a:ea typeface="+mn-lt"/>
              <a:cs typeface="Times New Roman"/>
            </a:endParaRPr>
          </a:p>
          <a:p>
            <a:pPr marL="800100" lvl="1" indent="-342900" algn="l">
              <a:buFont typeface="Arial" panose="020B0604020202020204" pitchFamily="34" charset="0"/>
              <a:buChar char="•"/>
            </a:pPr>
            <a:r>
              <a:rPr lang="en-US" dirty="0">
                <a:latin typeface="Times New Roman"/>
                <a:ea typeface="+mn-lt"/>
                <a:cs typeface="Arial"/>
              </a:rPr>
              <a:t>This</a:t>
            </a:r>
            <a:r>
              <a:rPr lang="en-US" sz="2000" dirty="0">
                <a:latin typeface="Times New Roman"/>
                <a:ea typeface="+mn-lt"/>
                <a:cs typeface="Arial"/>
              </a:rPr>
              <a:t> is a structured data set and the noise is negligible and can be ignored.</a:t>
            </a:r>
            <a:endParaRPr lang="en-US" dirty="0">
              <a:latin typeface="Times New Roman"/>
              <a:ea typeface="+mn-lt"/>
              <a:cs typeface="Times New Roman"/>
            </a:endParaRPr>
          </a:p>
          <a:p>
            <a:pPr algn="l"/>
            <a:endParaRPr lang="en-US" sz="2000" dirty="0">
              <a:latin typeface="Times New Roman"/>
              <a:cs typeface="Times New Roman"/>
            </a:endParaRPr>
          </a:p>
          <a:p>
            <a:pPr indent="-228600" algn="l">
              <a:buFont typeface="Wingdings" panose="020B0604020202020204" pitchFamily="34" charset="0"/>
              <a:buChar char="Ø"/>
            </a:pPr>
            <a:endParaRPr lang="en-US" sz="1700" dirty="0"/>
          </a:p>
          <a:p>
            <a:pPr indent="-228600" algn="l">
              <a:buFont typeface="Wingdings" panose="020B0604020202020204" pitchFamily="34" charset="0"/>
              <a:buChar char="Ø"/>
            </a:pPr>
            <a:endParaRPr lang="en-US" sz="1700" dirty="0"/>
          </a:p>
          <a:p>
            <a:pPr indent="-228600" algn="l">
              <a:buFont typeface="Wingdings" panose="020B0604020202020204" pitchFamily="34" charset="0"/>
              <a:buChar char="Ø"/>
            </a:pPr>
            <a:endParaRPr lang="en-US" sz="1700" dirty="0"/>
          </a:p>
          <a:p>
            <a:pPr indent="-228600" algn="l">
              <a:buFont typeface="Wingdings" panose="020B0604020202020204" pitchFamily="34" charset="0"/>
              <a:buChar char="Ø"/>
            </a:pPr>
            <a:endParaRPr lang="en-US" sz="1700" dirty="0"/>
          </a:p>
          <a:p>
            <a:pPr indent="-228600" algn="l">
              <a:buFont typeface="Wingdings" panose="020B0604020202020204" pitchFamily="34" charset="0"/>
              <a:buChar char="Ø"/>
            </a:pPr>
            <a:endParaRPr lang="en-US" sz="1700" dirty="0"/>
          </a:p>
        </p:txBody>
      </p:sp>
    </p:spTree>
    <p:extLst>
      <p:ext uri="{BB962C8B-B14F-4D97-AF65-F5344CB8AC3E}">
        <p14:creationId xmlns:p14="http://schemas.microsoft.com/office/powerpoint/2010/main" val="9595581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0DFC902-7D23-471A-B557-B6B6917D7A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5705"/>
            <a:ext cx="12191990" cy="169434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B7520D7-79A4-6ECB-E854-33C27ED45695}"/>
              </a:ext>
            </a:extLst>
          </p:cNvPr>
          <p:cNvSpPr>
            <a:spLocks noGrp="1"/>
          </p:cNvSpPr>
          <p:nvPr>
            <p:ph type="ctrTitle"/>
          </p:nvPr>
        </p:nvSpPr>
        <p:spPr>
          <a:xfrm>
            <a:off x="1156851" y="637762"/>
            <a:ext cx="9888496" cy="900131"/>
          </a:xfrm>
        </p:spPr>
        <p:txBody>
          <a:bodyPr vert="horz" lIns="91440" tIns="45720" rIns="91440" bIns="45720" rtlCol="0" anchor="t">
            <a:normAutofit/>
          </a:bodyPr>
          <a:lstStyle/>
          <a:p>
            <a:pPr algn="l"/>
            <a:r>
              <a:rPr lang="en-US" sz="4000" kern="1200">
                <a:solidFill>
                  <a:schemeClr val="bg1"/>
                </a:solidFill>
                <a:latin typeface="+mj-lt"/>
                <a:ea typeface="+mj-ea"/>
                <a:cs typeface="+mj-cs"/>
              </a:rPr>
              <a:t>Data Abstraction</a:t>
            </a:r>
          </a:p>
        </p:txBody>
      </p:sp>
      <p:sp>
        <p:nvSpPr>
          <p:cNvPr id="10" name="Rectangle 9">
            <a:extLst>
              <a:ext uri="{FF2B5EF4-FFF2-40B4-BE49-F238E27FC236}">
                <a16:creationId xmlns:a16="http://schemas.microsoft.com/office/drawing/2014/main" id="{A55D5633-D557-4DCA-982C-FF36EB7A1C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88641"/>
            <a:ext cx="12191990" cy="51693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50D3AD2-FA80-415F-A9CE-54D884561C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6851" y="2010758"/>
            <a:ext cx="457190"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EA37FFAC-46FE-41C6-E0A5-EB464B0CF87C}"/>
              </a:ext>
            </a:extLst>
          </p:cNvPr>
          <p:cNvSpPr>
            <a:spLocks noGrp="1"/>
          </p:cNvSpPr>
          <p:nvPr>
            <p:ph type="subTitle" idx="1"/>
          </p:nvPr>
        </p:nvSpPr>
        <p:spPr>
          <a:xfrm>
            <a:off x="526374" y="2217343"/>
            <a:ext cx="10517057" cy="5127086"/>
          </a:xfrm>
        </p:spPr>
        <p:txBody>
          <a:bodyPr vert="horz" lIns="91440" tIns="45720" rIns="91440" bIns="45720" rtlCol="0" anchor="t">
            <a:noAutofit/>
          </a:bodyPr>
          <a:lstStyle/>
          <a:p>
            <a:pPr marL="285750" indent="-285750" algn="l">
              <a:buFont typeface="Wingdings,Sans-Serif"/>
              <a:buChar char="Ø"/>
            </a:pPr>
            <a:r>
              <a:rPr lang="en-US" sz="2000" dirty="0">
                <a:latin typeface="Times New Roman"/>
                <a:ea typeface="+mn-lt"/>
                <a:cs typeface="Times New Roman"/>
              </a:rPr>
              <a:t>Dataset 2: </a:t>
            </a:r>
            <a:endParaRPr lang="en-US" sz="2000" dirty="0">
              <a:latin typeface="Arial"/>
              <a:ea typeface="+mn-lt"/>
              <a:cs typeface="Times New Roman"/>
              <a:hlinkClick r:id="rId2"/>
            </a:endParaRPr>
          </a:p>
          <a:p>
            <a:pPr algn="l"/>
            <a:r>
              <a:rPr lang="en-US" sz="2000" dirty="0">
                <a:latin typeface="Times New Roman"/>
                <a:ea typeface="+mn-lt"/>
                <a:cs typeface="Times New Roman"/>
                <a:hlinkClick r:id="rId2"/>
              </a:rPr>
              <a:t>https://raw.githubusercontent.com/HemanthKakani1407/SDV_Project_Datasets/main/(Data2)stock_prices.csv</a:t>
            </a:r>
            <a:endParaRPr lang="en-US" sz="2000">
              <a:latin typeface="Arial"/>
              <a:ea typeface="+mn-lt"/>
              <a:cs typeface="Times New Roman"/>
              <a:hlinkClick r:id="" action="ppaction://noaction"/>
            </a:endParaRPr>
          </a:p>
          <a:p>
            <a:pPr marL="800100" lvl="1" indent="-342900" algn="l">
              <a:buFont typeface="Arial,Sans-Serif"/>
              <a:buChar char="•"/>
            </a:pPr>
            <a:r>
              <a:rPr lang="en-US" dirty="0">
                <a:latin typeface="Times New Roman"/>
                <a:ea typeface="+mn-lt"/>
                <a:cs typeface="Times New Roman"/>
              </a:rPr>
              <a:t>Types</a:t>
            </a:r>
            <a:r>
              <a:rPr lang="en-US" dirty="0">
                <a:latin typeface="Times New Roman"/>
                <a:cs typeface="Times New Roman"/>
              </a:rPr>
              <a:t> and attributes: </a:t>
            </a:r>
            <a:r>
              <a:rPr lang="en-US" dirty="0">
                <a:latin typeface="Times New Roman"/>
                <a:ea typeface="+mn-lt"/>
                <a:cs typeface="+mn-lt"/>
              </a:rPr>
              <a:t>Year, Avg</a:t>
            </a:r>
            <a:endParaRPr lang="en-US" dirty="0" err="1">
              <a:latin typeface="Times New Roman"/>
              <a:ea typeface="+mn-lt"/>
              <a:cs typeface="Times New Roman"/>
            </a:endParaRPr>
          </a:p>
          <a:p>
            <a:pPr marL="800100" lvl="1" indent="-342900" algn="l">
              <a:buFont typeface="Arial,Sans-Serif"/>
              <a:buChar char="•"/>
            </a:pPr>
            <a:r>
              <a:rPr lang="en-US" dirty="0">
                <a:latin typeface="Times New Roman"/>
                <a:ea typeface="+mn-lt"/>
                <a:cs typeface="Arial"/>
              </a:rPr>
              <a:t>Number of records- 633</a:t>
            </a:r>
          </a:p>
          <a:p>
            <a:pPr marL="800100" lvl="1" indent="-342900" algn="l">
              <a:buFont typeface="Arial,Sans-Serif"/>
              <a:buChar char="•"/>
            </a:pPr>
            <a:r>
              <a:rPr lang="en-US" dirty="0">
                <a:latin typeface="Times New Roman"/>
                <a:ea typeface="+mn-lt"/>
                <a:cs typeface="Arial"/>
              </a:rPr>
              <a:t>This is an unstructured data and needed to be clean, transformed and cleaned. </a:t>
            </a:r>
          </a:p>
          <a:p>
            <a:pPr lvl="1" algn="l"/>
            <a:r>
              <a:rPr lang="en-US" dirty="0">
                <a:latin typeface="Times New Roman"/>
                <a:ea typeface="+mn-lt"/>
                <a:cs typeface="Arial"/>
              </a:rPr>
              <a:t>Cleaned Dataset link is given below-</a:t>
            </a:r>
            <a:r>
              <a:rPr lang="en-US" dirty="0">
                <a:latin typeface="Times New Roman"/>
                <a:ea typeface="+mn-lt"/>
                <a:cs typeface="Arial"/>
                <a:hlinkClick r:id="rId3"/>
              </a:rPr>
              <a:t>https://raw.githubusercontent.com/HemanthKakani1407/SDV_Project_Datasets/main/(Data2)Stock_prices_cleaned.csv</a:t>
            </a:r>
            <a:endParaRPr lang="en-US" dirty="0">
              <a:latin typeface="Times New Roman"/>
              <a:ea typeface="+mn-lt"/>
              <a:cs typeface="Arial"/>
            </a:endParaRPr>
          </a:p>
          <a:p>
            <a:pPr marL="800100" lvl="1" indent="-342900" algn="l">
              <a:buFont typeface="Arial,Sans-Serif"/>
              <a:buChar char="•"/>
            </a:pPr>
            <a:endParaRPr lang="en-US" dirty="0">
              <a:latin typeface="Times New Roman"/>
              <a:ea typeface="+mn-lt"/>
              <a:cs typeface="Arial"/>
            </a:endParaRPr>
          </a:p>
          <a:p>
            <a:pPr marL="742950" lvl="1" indent="-342900" algn="l">
              <a:buFont typeface="Arial,Sans-Serif"/>
              <a:buChar char="•"/>
            </a:pPr>
            <a:endParaRPr lang="en-US" sz="1600" dirty="0">
              <a:latin typeface="Times New Roman"/>
              <a:ea typeface="+mn-lt"/>
              <a:cs typeface="Times New Roman"/>
            </a:endParaRPr>
          </a:p>
          <a:p>
            <a:pPr algn="l"/>
            <a:endParaRPr lang="en-US" sz="2000" dirty="0">
              <a:latin typeface="Times New Roman"/>
              <a:ea typeface="+mn-lt"/>
              <a:cs typeface="Times New Roman"/>
            </a:endParaRPr>
          </a:p>
          <a:p>
            <a:pPr algn="l"/>
            <a:endParaRPr lang="en-US" sz="2000" dirty="0">
              <a:latin typeface="Times New Roman"/>
              <a:cs typeface="Times New Roman"/>
            </a:endParaRPr>
          </a:p>
          <a:p>
            <a:pPr indent="-228600" algn="l">
              <a:buFont typeface="Wingdings" panose="020B0604020202020204" pitchFamily="34" charset="0"/>
              <a:buChar char="Ø"/>
            </a:pPr>
            <a:endParaRPr lang="en-US" sz="1700"/>
          </a:p>
          <a:p>
            <a:pPr indent="-228600" algn="l">
              <a:buFont typeface="Wingdings" panose="020B0604020202020204" pitchFamily="34" charset="0"/>
              <a:buChar char="Ø"/>
            </a:pPr>
            <a:endParaRPr lang="en-US" sz="1700"/>
          </a:p>
          <a:p>
            <a:pPr indent="-228600" algn="l">
              <a:buFont typeface="Wingdings" panose="020B0604020202020204" pitchFamily="34" charset="0"/>
              <a:buChar char="Ø"/>
            </a:pPr>
            <a:endParaRPr lang="en-US" sz="1700"/>
          </a:p>
          <a:p>
            <a:pPr indent="-228600" algn="l">
              <a:buFont typeface="Wingdings" panose="020B0604020202020204" pitchFamily="34" charset="0"/>
              <a:buChar char="Ø"/>
            </a:pPr>
            <a:endParaRPr lang="en-US" sz="1700"/>
          </a:p>
          <a:p>
            <a:pPr indent="-228600" algn="l">
              <a:buFont typeface="Wingdings" panose="020B0604020202020204" pitchFamily="34" charset="0"/>
              <a:buChar char="Ø"/>
            </a:pPr>
            <a:endParaRPr lang="en-US" sz="1700"/>
          </a:p>
        </p:txBody>
      </p:sp>
    </p:spTree>
    <p:extLst>
      <p:ext uri="{BB962C8B-B14F-4D97-AF65-F5344CB8AC3E}">
        <p14:creationId xmlns:p14="http://schemas.microsoft.com/office/powerpoint/2010/main" val="12841859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0DFC902-7D23-471A-B557-B6B6917D7A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5705"/>
            <a:ext cx="12191990" cy="169434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B7520D7-79A4-6ECB-E854-33C27ED45695}"/>
              </a:ext>
            </a:extLst>
          </p:cNvPr>
          <p:cNvSpPr>
            <a:spLocks noGrp="1"/>
          </p:cNvSpPr>
          <p:nvPr>
            <p:ph type="ctrTitle"/>
          </p:nvPr>
        </p:nvSpPr>
        <p:spPr>
          <a:xfrm>
            <a:off x="1156851" y="637762"/>
            <a:ext cx="9888496" cy="900131"/>
          </a:xfrm>
        </p:spPr>
        <p:txBody>
          <a:bodyPr vert="horz" lIns="91440" tIns="45720" rIns="91440" bIns="45720" rtlCol="0" anchor="t">
            <a:normAutofit/>
          </a:bodyPr>
          <a:lstStyle/>
          <a:p>
            <a:pPr algn="l"/>
            <a:r>
              <a:rPr lang="en-US" sz="4000" kern="1200">
                <a:solidFill>
                  <a:schemeClr val="bg1"/>
                </a:solidFill>
                <a:latin typeface="+mj-lt"/>
                <a:ea typeface="+mj-ea"/>
                <a:cs typeface="+mj-cs"/>
              </a:rPr>
              <a:t>Data Abstraction</a:t>
            </a:r>
          </a:p>
        </p:txBody>
      </p:sp>
      <p:sp>
        <p:nvSpPr>
          <p:cNvPr id="10" name="Rectangle 9">
            <a:extLst>
              <a:ext uri="{FF2B5EF4-FFF2-40B4-BE49-F238E27FC236}">
                <a16:creationId xmlns:a16="http://schemas.microsoft.com/office/drawing/2014/main" id="{A55D5633-D557-4DCA-982C-FF36EB7A1C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88641"/>
            <a:ext cx="12191990" cy="51693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50D3AD2-FA80-415F-A9CE-54D884561C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6851" y="2010758"/>
            <a:ext cx="457190"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EA37FFAC-46FE-41C6-E0A5-EB464B0CF87C}"/>
              </a:ext>
            </a:extLst>
          </p:cNvPr>
          <p:cNvSpPr>
            <a:spLocks noGrp="1"/>
          </p:cNvSpPr>
          <p:nvPr>
            <p:ph type="subTitle" idx="1"/>
          </p:nvPr>
        </p:nvSpPr>
        <p:spPr>
          <a:xfrm>
            <a:off x="526374" y="2217343"/>
            <a:ext cx="10517057" cy="5127086"/>
          </a:xfrm>
        </p:spPr>
        <p:txBody>
          <a:bodyPr vert="horz" lIns="91440" tIns="45720" rIns="91440" bIns="45720" rtlCol="0" anchor="t">
            <a:noAutofit/>
          </a:bodyPr>
          <a:lstStyle/>
          <a:p>
            <a:pPr marL="285750" indent="-285750" algn="l">
              <a:buFont typeface="Wingdings,Sans-Serif"/>
              <a:buChar char="Ø"/>
            </a:pPr>
            <a:r>
              <a:rPr lang="en-US" sz="2000" dirty="0">
                <a:latin typeface="Times New Roman"/>
                <a:ea typeface="+mn-lt"/>
                <a:cs typeface="Times New Roman"/>
              </a:rPr>
              <a:t>Dataset 3: </a:t>
            </a:r>
            <a:endParaRPr lang="en-US" sz="2000" dirty="0">
              <a:latin typeface="Arial"/>
              <a:ea typeface="+mn-lt"/>
              <a:cs typeface="Times New Roman"/>
              <a:hlinkClick r:id="rId2"/>
            </a:endParaRPr>
          </a:p>
          <a:p>
            <a:pPr algn="l"/>
            <a:r>
              <a:rPr lang="en-US" sz="2000" dirty="0">
                <a:latin typeface="Times New Roman"/>
                <a:ea typeface="+mn-lt"/>
                <a:cs typeface="+mn-lt"/>
                <a:hlinkClick r:id="rId3"/>
              </a:rPr>
              <a:t>https://raw.githubusercontent.com/HemanthKakani1407/SDV_Project_Datasets/main/(Data3)layoffs.csv</a:t>
            </a:r>
            <a:endParaRPr lang="en-US" sz="2000">
              <a:latin typeface="Times New Roman"/>
              <a:ea typeface="+mn-lt"/>
              <a:cs typeface="+mn-lt"/>
              <a:hlinkClick r:id="" action="ppaction://noaction"/>
            </a:endParaRPr>
          </a:p>
          <a:p>
            <a:pPr algn="l"/>
            <a:r>
              <a:rPr lang="en-US" sz="2000" dirty="0">
                <a:latin typeface="Times New Roman"/>
                <a:ea typeface="+mn-lt"/>
                <a:cs typeface="Times New Roman"/>
              </a:rPr>
              <a:t>  </a:t>
            </a:r>
          </a:p>
          <a:p>
            <a:pPr lvl="1" algn="l">
              <a:buFont typeface="Arial,Sans-Serif"/>
              <a:buChar char="•"/>
            </a:pPr>
            <a:r>
              <a:rPr lang="en-US" dirty="0">
                <a:latin typeface="Times New Roman"/>
                <a:ea typeface="+mn-lt"/>
                <a:cs typeface="Times New Roman"/>
              </a:rPr>
              <a:t>Type and attributes - </a:t>
            </a:r>
            <a:r>
              <a:rPr lang="en-US" dirty="0">
                <a:latin typeface="Times New Roman"/>
                <a:ea typeface="+mn-lt"/>
                <a:cs typeface="+mn-lt"/>
              </a:rPr>
              <a:t>Year, </a:t>
            </a:r>
            <a:r>
              <a:rPr lang="en-US" dirty="0" err="1">
                <a:latin typeface="Times New Roman"/>
                <a:ea typeface="+mn-lt"/>
                <a:cs typeface="+mn-lt"/>
              </a:rPr>
              <a:t>Avg_laid_off</a:t>
            </a:r>
            <a:endParaRPr lang="en-US" dirty="0" err="1">
              <a:latin typeface="Times New Roman"/>
              <a:ea typeface="+mn-lt"/>
              <a:cs typeface="Times New Roman"/>
            </a:endParaRPr>
          </a:p>
          <a:p>
            <a:pPr lvl="1" algn="l">
              <a:buFont typeface="Arial,Sans-Serif"/>
              <a:buChar char="•"/>
            </a:pPr>
            <a:r>
              <a:rPr lang="en-US" dirty="0">
                <a:latin typeface="Times New Roman"/>
                <a:ea typeface="+mn-lt"/>
                <a:cs typeface="Times New Roman"/>
              </a:rPr>
              <a:t>Number of records – 3569</a:t>
            </a:r>
            <a:endParaRPr lang="en-US" dirty="0"/>
          </a:p>
          <a:p>
            <a:pPr lvl="1" algn="l">
              <a:buFont typeface="Arial,Sans-Serif"/>
              <a:buChar char="•"/>
            </a:pPr>
            <a:r>
              <a:rPr lang="en-US" dirty="0">
                <a:latin typeface="Times New Roman"/>
                <a:ea typeface="+mn-lt"/>
                <a:cs typeface="Times New Roman"/>
              </a:rPr>
              <a:t> </a:t>
            </a:r>
            <a:r>
              <a:rPr lang="en-US" dirty="0">
                <a:latin typeface="Times New Roman"/>
                <a:ea typeface="+mn-lt"/>
                <a:cs typeface="Arial"/>
              </a:rPr>
              <a:t>This dataset is an unstructured data and has noise which may impact the result. So it was cleaned from noise.</a:t>
            </a:r>
          </a:p>
          <a:p>
            <a:pPr lvl="1" algn="l">
              <a:buFont typeface="Arial,Sans-Serif"/>
              <a:buChar char="•"/>
            </a:pPr>
            <a:r>
              <a:rPr lang="en-US" dirty="0">
                <a:latin typeface="Times New Roman"/>
                <a:ea typeface="+mn-lt"/>
                <a:cs typeface="Arial"/>
              </a:rPr>
              <a:t>Cleaned Dataset link is given below-</a:t>
            </a:r>
            <a:r>
              <a:rPr lang="en-US" dirty="0">
                <a:latin typeface="Times New Roman"/>
                <a:ea typeface="+mn-lt"/>
                <a:cs typeface="+mn-lt"/>
              </a:rPr>
              <a:t> </a:t>
            </a:r>
            <a:r>
              <a:rPr lang="en-US" dirty="0">
                <a:latin typeface="Times New Roman"/>
                <a:ea typeface="+mn-lt"/>
                <a:cs typeface="+mn-lt"/>
                <a:hlinkClick r:id="rId4"/>
              </a:rPr>
              <a:t>https://raw.githubusercontent.com/HemanthKakani1407/SDV_Project_Datasets/main/(Data3)layoffs_cleaned.csv</a:t>
            </a:r>
            <a:br>
              <a:rPr lang="en-US" dirty="0">
                <a:latin typeface="Times New Roman"/>
                <a:ea typeface="+mn-lt"/>
                <a:cs typeface="+mn-lt"/>
              </a:rPr>
            </a:br>
            <a:endParaRPr lang="en-US" dirty="0">
              <a:latin typeface="Times New Roman"/>
              <a:ea typeface="+mn-lt"/>
              <a:cs typeface="+mn-lt"/>
            </a:endParaRPr>
          </a:p>
          <a:p>
            <a:pPr marL="800100" lvl="1" indent="-342900" algn="l">
              <a:buFont typeface="Arial,Sans-Serif"/>
              <a:buChar char="•"/>
            </a:pPr>
            <a:endParaRPr lang="en-US" dirty="0">
              <a:latin typeface="Times New Roman"/>
              <a:ea typeface="+mn-lt"/>
              <a:cs typeface="Arial"/>
            </a:endParaRPr>
          </a:p>
          <a:p>
            <a:pPr marL="742950" lvl="1" indent="-342900" algn="l">
              <a:buFont typeface="Arial,Sans-Serif"/>
              <a:buChar char="•"/>
            </a:pPr>
            <a:endParaRPr lang="en-US" sz="1600" dirty="0">
              <a:latin typeface="Times New Roman"/>
              <a:ea typeface="+mn-lt"/>
              <a:cs typeface="Times New Roman"/>
            </a:endParaRPr>
          </a:p>
          <a:p>
            <a:pPr algn="l"/>
            <a:endParaRPr lang="en-US" sz="2000" dirty="0">
              <a:latin typeface="Times New Roman"/>
              <a:ea typeface="+mn-lt"/>
              <a:cs typeface="Times New Roman"/>
            </a:endParaRPr>
          </a:p>
          <a:p>
            <a:pPr algn="l"/>
            <a:endParaRPr lang="en-US" sz="2000" dirty="0">
              <a:latin typeface="Times New Roman"/>
              <a:cs typeface="Times New Roman"/>
            </a:endParaRPr>
          </a:p>
          <a:p>
            <a:pPr indent="-228600" algn="l">
              <a:buFont typeface="Wingdings" panose="020B0604020202020204" pitchFamily="34" charset="0"/>
              <a:buChar char="Ø"/>
            </a:pPr>
            <a:endParaRPr lang="en-US" sz="1700"/>
          </a:p>
          <a:p>
            <a:pPr indent="-228600" algn="l">
              <a:buFont typeface="Wingdings" panose="020B0604020202020204" pitchFamily="34" charset="0"/>
              <a:buChar char="Ø"/>
            </a:pPr>
            <a:endParaRPr lang="en-US" sz="1700"/>
          </a:p>
          <a:p>
            <a:pPr indent="-228600" algn="l">
              <a:buFont typeface="Wingdings" panose="020B0604020202020204" pitchFamily="34" charset="0"/>
              <a:buChar char="Ø"/>
            </a:pPr>
            <a:endParaRPr lang="en-US" sz="1700"/>
          </a:p>
          <a:p>
            <a:pPr indent="-228600" algn="l">
              <a:buFont typeface="Wingdings" panose="020B0604020202020204" pitchFamily="34" charset="0"/>
              <a:buChar char="Ø"/>
            </a:pPr>
            <a:endParaRPr lang="en-US" sz="1700"/>
          </a:p>
          <a:p>
            <a:pPr indent="-228600" algn="l">
              <a:buFont typeface="Wingdings" panose="020B0604020202020204" pitchFamily="34" charset="0"/>
              <a:buChar char="Ø"/>
            </a:pPr>
            <a:endParaRPr lang="en-US" sz="1700"/>
          </a:p>
        </p:txBody>
      </p:sp>
    </p:spTree>
    <p:extLst>
      <p:ext uri="{BB962C8B-B14F-4D97-AF65-F5344CB8AC3E}">
        <p14:creationId xmlns:p14="http://schemas.microsoft.com/office/powerpoint/2010/main" val="1675053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0DFC902-7D23-471A-B557-B6B6917D7A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5705"/>
            <a:ext cx="12191990" cy="169434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B7520D7-79A4-6ECB-E854-33C27ED45695}"/>
              </a:ext>
            </a:extLst>
          </p:cNvPr>
          <p:cNvSpPr>
            <a:spLocks noGrp="1"/>
          </p:cNvSpPr>
          <p:nvPr>
            <p:ph type="ctrTitle"/>
          </p:nvPr>
        </p:nvSpPr>
        <p:spPr>
          <a:xfrm>
            <a:off x="1156851" y="637762"/>
            <a:ext cx="9888496" cy="900131"/>
          </a:xfrm>
        </p:spPr>
        <p:txBody>
          <a:bodyPr vert="horz" lIns="91440" tIns="45720" rIns="91440" bIns="45720" rtlCol="0" anchor="t">
            <a:normAutofit/>
          </a:bodyPr>
          <a:lstStyle/>
          <a:p>
            <a:pPr algn="l"/>
            <a:r>
              <a:rPr lang="en-US" sz="4000" kern="1200">
                <a:solidFill>
                  <a:schemeClr val="bg1"/>
                </a:solidFill>
                <a:latin typeface="+mj-lt"/>
                <a:ea typeface="+mj-ea"/>
                <a:cs typeface="+mj-cs"/>
              </a:rPr>
              <a:t>Data Abstraction</a:t>
            </a:r>
          </a:p>
        </p:txBody>
      </p:sp>
      <p:sp>
        <p:nvSpPr>
          <p:cNvPr id="10" name="Rectangle 9">
            <a:extLst>
              <a:ext uri="{FF2B5EF4-FFF2-40B4-BE49-F238E27FC236}">
                <a16:creationId xmlns:a16="http://schemas.microsoft.com/office/drawing/2014/main" id="{A55D5633-D557-4DCA-982C-FF36EB7A1C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88641"/>
            <a:ext cx="12191990" cy="51693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50D3AD2-FA80-415F-A9CE-54D884561C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6851" y="2010758"/>
            <a:ext cx="457190"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EA37FFAC-46FE-41C6-E0A5-EB464B0CF87C}"/>
              </a:ext>
            </a:extLst>
          </p:cNvPr>
          <p:cNvSpPr>
            <a:spLocks noGrp="1"/>
          </p:cNvSpPr>
          <p:nvPr>
            <p:ph type="subTitle" idx="1"/>
          </p:nvPr>
        </p:nvSpPr>
        <p:spPr>
          <a:xfrm>
            <a:off x="526374" y="2217343"/>
            <a:ext cx="10517057" cy="1953252"/>
          </a:xfrm>
        </p:spPr>
        <p:txBody>
          <a:bodyPr vert="horz" lIns="91440" tIns="45720" rIns="91440" bIns="45720" rtlCol="0" anchor="t">
            <a:normAutofit fontScale="92500" lnSpcReduction="20000"/>
          </a:bodyPr>
          <a:lstStyle/>
          <a:p>
            <a:pPr marL="285750" indent="-285750" algn="l">
              <a:buFont typeface="Arial"/>
              <a:buChar char="•"/>
            </a:pPr>
            <a:r>
              <a:rPr lang="en-US" sz="2000" dirty="0">
                <a:latin typeface="Times New Roman"/>
                <a:ea typeface="+mn-lt"/>
                <a:cs typeface="+mn-lt"/>
              </a:rPr>
              <a:t>For performing various visualizations, below combinations of datasets are used -</a:t>
            </a:r>
            <a:endParaRPr lang="en-US" sz="2000">
              <a:latin typeface="Times New Roman"/>
              <a:ea typeface="+mn-lt"/>
              <a:cs typeface="+mn-lt"/>
            </a:endParaRPr>
          </a:p>
          <a:p>
            <a:pPr algn="l"/>
            <a:endParaRPr lang="en-US" sz="2000" dirty="0">
              <a:latin typeface="Times New Roman"/>
              <a:ea typeface="+mn-lt"/>
              <a:cs typeface="+mn-lt"/>
            </a:endParaRPr>
          </a:p>
          <a:p>
            <a:pPr marL="742950" lvl="1" indent="-342900" algn="l">
              <a:buFont typeface="Wingdings"/>
              <a:buChar char="q"/>
            </a:pPr>
            <a:r>
              <a:rPr lang="en-US" dirty="0">
                <a:latin typeface="Times New Roman"/>
                <a:ea typeface="+mn-lt"/>
                <a:cs typeface="+mn-lt"/>
              </a:rPr>
              <a:t>Visualization 1 (matplotlib) : Dataset 1 &amp; Dataset 2</a:t>
            </a:r>
            <a:endParaRPr lang="en-US">
              <a:latin typeface="Times New Roman"/>
              <a:ea typeface="+mn-lt"/>
              <a:cs typeface="Times New Roman"/>
            </a:endParaRPr>
          </a:p>
          <a:p>
            <a:pPr marL="742950" lvl="1" indent="-342900" algn="l">
              <a:buFont typeface="Wingdings"/>
              <a:buChar char="q"/>
            </a:pPr>
            <a:r>
              <a:rPr lang="en-US" dirty="0">
                <a:latin typeface="Times New Roman"/>
                <a:ea typeface="+mn-lt"/>
                <a:cs typeface="+mn-lt"/>
              </a:rPr>
              <a:t>Visualization 2 (tableau) : Dataset 1 &amp; Dataset 3</a:t>
            </a:r>
            <a:endParaRPr lang="en-US">
              <a:latin typeface="Times New Roman"/>
              <a:ea typeface="+mn-lt"/>
              <a:cs typeface="Times New Roman"/>
            </a:endParaRPr>
          </a:p>
          <a:p>
            <a:pPr marL="742950" lvl="1" indent="-342900" algn="l">
              <a:buFont typeface="Wingdings"/>
              <a:buChar char="q"/>
            </a:pPr>
            <a:r>
              <a:rPr lang="en-US" dirty="0">
                <a:latin typeface="Times New Roman"/>
                <a:ea typeface="+mn-lt"/>
                <a:cs typeface="+mn-lt"/>
              </a:rPr>
              <a:t>Visualization 3 (D3.js) : Dataset 2(cleaned) &amp; Dataset 3(cleaned)</a:t>
            </a:r>
            <a:endParaRPr lang="en-US">
              <a:latin typeface="Times New Roman"/>
              <a:cs typeface="Times New Roman"/>
            </a:endParaRPr>
          </a:p>
          <a:p>
            <a:pPr algn="l"/>
            <a:br>
              <a:rPr lang="en-US" sz="1700" dirty="0"/>
            </a:br>
            <a:endParaRPr lang="en-US" sz="2000" dirty="0">
              <a:latin typeface="Times New Roman"/>
              <a:cs typeface="Times New Roman"/>
            </a:endParaRPr>
          </a:p>
          <a:p>
            <a:pPr indent="-228600" algn="l">
              <a:buFont typeface="Arial" panose="020B0604020202020204" pitchFamily="34" charset="0"/>
              <a:buChar char="•"/>
            </a:pPr>
            <a:endParaRPr lang="en-US" sz="2000" dirty="0">
              <a:latin typeface="Times New Roman"/>
              <a:cs typeface="Times New Roman"/>
            </a:endParaRPr>
          </a:p>
          <a:p>
            <a:pPr indent="-228600" algn="l">
              <a:buFont typeface="Arial" panose="020B0604020202020204" pitchFamily="34" charset="0"/>
              <a:buChar char="•"/>
            </a:pPr>
            <a:endParaRPr lang="en-US" sz="2000" dirty="0">
              <a:latin typeface="Times New Roman"/>
              <a:cs typeface="Times New Roman"/>
            </a:endParaRPr>
          </a:p>
          <a:p>
            <a:pPr indent="-228600" algn="l">
              <a:buFont typeface="Arial" panose="020B0604020202020204" pitchFamily="34" charset="0"/>
              <a:buChar char="•"/>
            </a:pPr>
            <a:endParaRPr lang="en-US" sz="2000" dirty="0">
              <a:latin typeface="Times New Roman"/>
              <a:cs typeface="Times New Roman"/>
            </a:endParaRPr>
          </a:p>
          <a:p>
            <a:pPr indent="-228600" algn="l">
              <a:buFont typeface="Arial" panose="020B0604020202020204" pitchFamily="34" charset="0"/>
              <a:buChar char="•"/>
            </a:pPr>
            <a:endParaRPr lang="en-US" sz="2000" dirty="0">
              <a:latin typeface="Times New Roman"/>
              <a:cs typeface="Times New Roman"/>
            </a:endParaRPr>
          </a:p>
          <a:p>
            <a:pPr indent="-228600" algn="l">
              <a:buFont typeface="Arial" panose="020B0604020202020204" pitchFamily="34" charset="0"/>
              <a:buChar char="•"/>
            </a:pPr>
            <a:endParaRPr lang="en-US" sz="2000" dirty="0">
              <a:latin typeface="Times New Roman"/>
              <a:cs typeface="Times New Roman"/>
            </a:endParaRPr>
          </a:p>
        </p:txBody>
      </p:sp>
    </p:spTree>
    <p:extLst>
      <p:ext uri="{BB962C8B-B14F-4D97-AF65-F5344CB8AC3E}">
        <p14:creationId xmlns:p14="http://schemas.microsoft.com/office/powerpoint/2010/main" val="34593799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7" name="!!Rectangle">
            <a:extLst>
              <a:ext uri="{FF2B5EF4-FFF2-40B4-BE49-F238E27FC236}">
                <a16:creationId xmlns:a16="http://schemas.microsoft.com/office/drawing/2014/main" id="{7C432AFE-B3D2-4BFF-BF8F-96C27AFF1A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 name="Picture 29">
            <a:extLst>
              <a:ext uri="{FF2B5EF4-FFF2-40B4-BE49-F238E27FC236}">
                <a16:creationId xmlns:a16="http://schemas.microsoft.com/office/drawing/2014/main" id="{AC291595-51C6-C5A4-9435-05C0A5B66D59}"/>
              </a:ext>
            </a:extLst>
          </p:cNvPr>
          <p:cNvPicPr>
            <a:picLocks noChangeAspect="1"/>
          </p:cNvPicPr>
          <p:nvPr/>
        </p:nvPicPr>
        <p:blipFill rotWithShape="1">
          <a:blip r:embed="rId2">
            <a:alphaModFix amt="40000"/>
          </a:blip>
          <a:srcRect/>
          <a:stretch/>
        </p:blipFill>
        <p:spPr>
          <a:xfrm>
            <a:off x="20" y="10"/>
            <a:ext cx="12191979" cy="6857990"/>
          </a:xfrm>
          <a:prstGeom prst="rect">
            <a:avLst/>
          </a:prstGeom>
        </p:spPr>
      </p:pic>
      <p:sp>
        <p:nvSpPr>
          <p:cNvPr id="2" name="Title 1">
            <a:extLst>
              <a:ext uri="{FF2B5EF4-FFF2-40B4-BE49-F238E27FC236}">
                <a16:creationId xmlns:a16="http://schemas.microsoft.com/office/drawing/2014/main" id="{36E2975D-1F7A-D8F9-E7F6-A5654C81EB13}"/>
              </a:ext>
            </a:extLst>
          </p:cNvPr>
          <p:cNvSpPr>
            <a:spLocks noGrp="1"/>
          </p:cNvSpPr>
          <p:nvPr>
            <p:ph type="title"/>
          </p:nvPr>
        </p:nvSpPr>
        <p:spPr>
          <a:xfrm>
            <a:off x="841249" y="941832"/>
            <a:ext cx="10506456" cy="2057400"/>
          </a:xfrm>
        </p:spPr>
        <p:txBody>
          <a:bodyPr anchor="b">
            <a:normAutofit/>
          </a:bodyPr>
          <a:lstStyle/>
          <a:p>
            <a:r>
              <a:rPr lang="en-US" sz="5000">
                <a:solidFill>
                  <a:schemeClr val="bg1"/>
                </a:solidFill>
              </a:rPr>
              <a:t>Task abstraction (Target)</a:t>
            </a:r>
          </a:p>
        </p:txBody>
      </p:sp>
      <p:sp>
        <p:nvSpPr>
          <p:cNvPr id="39" name="Rectangle 38">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0140"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41" name="Rectangle 40">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3241202"/>
            <a:ext cx="10506456" cy="18288"/>
          </a:xfrm>
          <a:prstGeom prst="rect">
            <a:avLst/>
          </a:prstGeom>
          <a:solidFill>
            <a:schemeClr val="bg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1D73F72D-45BA-DF41-0521-11DC81DCE51A}"/>
              </a:ext>
            </a:extLst>
          </p:cNvPr>
          <p:cNvSpPr>
            <a:spLocks noGrp="1"/>
          </p:cNvSpPr>
          <p:nvPr>
            <p:ph idx="1"/>
          </p:nvPr>
        </p:nvSpPr>
        <p:spPr>
          <a:xfrm>
            <a:off x="841248" y="3502152"/>
            <a:ext cx="10506456" cy="2670048"/>
          </a:xfrm>
        </p:spPr>
        <p:txBody>
          <a:bodyPr vert="horz" lIns="91440" tIns="45720" rIns="91440" bIns="45720" rtlCol="0" anchor="t">
            <a:normAutofit/>
          </a:bodyPr>
          <a:lstStyle/>
          <a:p>
            <a:r>
              <a:rPr lang="en-IN" sz="2000" b="1" dirty="0">
                <a:solidFill>
                  <a:schemeClr val="bg1"/>
                </a:solidFill>
                <a:latin typeface="Times New Roman"/>
                <a:cs typeface="Times New Roman"/>
              </a:rPr>
              <a:t>Target: </a:t>
            </a:r>
            <a:r>
              <a:rPr lang="en-IN" sz="2000" dirty="0">
                <a:solidFill>
                  <a:schemeClr val="bg1"/>
                </a:solidFill>
                <a:latin typeface="Times New Roman"/>
                <a:cs typeface="Times New Roman"/>
              </a:rPr>
              <a:t>The primary target of this project is to </a:t>
            </a:r>
            <a:r>
              <a:rPr lang="en-IN" sz="2000" dirty="0" err="1">
                <a:solidFill>
                  <a:schemeClr val="bg1"/>
                </a:solidFill>
                <a:latin typeface="Times New Roman"/>
                <a:cs typeface="Times New Roman"/>
              </a:rPr>
              <a:t>analyze</a:t>
            </a:r>
            <a:r>
              <a:rPr lang="en-IN" sz="2000" dirty="0">
                <a:solidFill>
                  <a:schemeClr val="bg1"/>
                </a:solidFill>
                <a:latin typeface="Times New Roman"/>
                <a:cs typeface="Times New Roman"/>
              </a:rPr>
              <a:t> and understand the impacts of the COVID-19 pandemic on the tech industry, specifically focusing on Google's stock prices, tech job layoffs, and data scientist salaries in the year 2022.</a:t>
            </a:r>
            <a:endParaRPr lang="en-US" sz="2000" dirty="0">
              <a:solidFill>
                <a:schemeClr val="bg1"/>
              </a:solidFill>
              <a:latin typeface="Times New Roman"/>
              <a:cs typeface="Times New Roman"/>
            </a:endParaRPr>
          </a:p>
        </p:txBody>
      </p:sp>
    </p:spTree>
    <p:extLst>
      <p:ext uri="{BB962C8B-B14F-4D97-AF65-F5344CB8AC3E}">
        <p14:creationId xmlns:p14="http://schemas.microsoft.com/office/powerpoint/2010/main" val="32126992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Slide Background">
            <a:extLst>
              <a:ext uri="{FF2B5EF4-FFF2-40B4-BE49-F238E27FC236}">
                <a16:creationId xmlns:a16="http://schemas.microsoft.com/office/drawing/2014/main" id="{C0763A76-9F1C-4FC5-82B7-DD475DA461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22" name="Rectangle 21">
            <a:extLst>
              <a:ext uri="{FF2B5EF4-FFF2-40B4-BE49-F238E27FC236}">
                <a16:creationId xmlns:a16="http://schemas.microsoft.com/office/drawing/2014/main" id="{E81BF4F6-F2CF-4984-9D14-D6966D92F9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8522446" cy="2285999"/>
          </a:xfrm>
          <a:prstGeom prst="rect">
            <a:avLst/>
          </a:prstGeom>
          <a:ln>
            <a:noFill/>
          </a:ln>
          <a:effectLst>
            <a:outerShdw blurRad="596900" dist="304800" dir="7140000" sx="90000" sy="90000" algn="t" rotWithShape="0">
              <a:srgbClr val="000000">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C96E6CB-589D-096D-3433-491A57EEB460}"/>
              </a:ext>
            </a:extLst>
          </p:cNvPr>
          <p:cNvSpPr>
            <a:spLocks noGrp="1"/>
          </p:cNvSpPr>
          <p:nvPr>
            <p:ph type="title"/>
          </p:nvPr>
        </p:nvSpPr>
        <p:spPr>
          <a:xfrm>
            <a:off x="761803" y="350196"/>
            <a:ext cx="4646904" cy="1624520"/>
          </a:xfrm>
        </p:spPr>
        <p:txBody>
          <a:bodyPr anchor="ctr">
            <a:normAutofit/>
          </a:bodyPr>
          <a:lstStyle/>
          <a:p>
            <a:r>
              <a:rPr lang="en-IN" sz="3700"/>
              <a:t>Task Abstraction (Action)</a:t>
            </a:r>
            <a:br>
              <a:rPr lang="en-IN" sz="3700"/>
            </a:br>
            <a:endParaRPr lang="en-US" sz="3700"/>
          </a:p>
        </p:txBody>
      </p:sp>
      <p:sp>
        <p:nvSpPr>
          <p:cNvPr id="3" name="Content Placeholder 2">
            <a:extLst>
              <a:ext uri="{FF2B5EF4-FFF2-40B4-BE49-F238E27FC236}">
                <a16:creationId xmlns:a16="http://schemas.microsoft.com/office/drawing/2014/main" id="{326F3C21-C5F6-3D5C-7883-63F82127EF9D}"/>
              </a:ext>
            </a:extLst>
          </p:cNvPr>
          <p:cNvSpPr>
            <a:spLocks noGrp="1"/>
          </p:cNvSpPr>
          <p:nvPr>
            <p:ph idx="1"/>
          </p:nvPr>
        </p:nvSpPr>
        <p:spPr>
          <a:xfrm>
            <a:off x="761802" y="2743200"/>
            <a:ext cx="4646905" cy="3613149"/>
          </a:xfrm>
        </p:spPr>
        <p:txBody>
          <a:bodyPr anchor="ctr">
            <a:normAutofit/>
          </a:bodyPr>
          <a:lstStyle/>
          <a:p>
            <a:r>
              <a:rPr lang="en-IN" sz="2000">
                <a:latin typeface="Times New Roman"/>
                <a:cs typeface="Times New Roman"/>
              </a:rPr>
              <a:t>Data Collection</a:t>
            </a:r>
            <a:endParaRPr lang="en-US" sz="2000">
              <a:latin typeface="Times New Roman"/>
              <a:cs typeface="Times New Roman"/>
            </a:endParaRPr>
          </a:p>
          <a:p>
            <a:r>
              <a:rPr lang="en-IN" sz="2000" dirty="0">
                <a:latin typeface="Times New Roman"/>
                <a:cs typeface="Times New Roman"/>
              </a:rPr>
              <a:t>Data Cleaning and Pre-processing</a:t>
            </a:r>
          </a:p>
          <a:p>
            <a:r>
              <a:rPr lang="en-IN" sz="2000">
                <a:latin typeface="Times New Roman"/>
                <a:cs typeface="Times New Roman"/>
              </a:rPr>
              <a:t>Data Analysis</a:t>
            </a:r>
            <a:endParaRPr lang="en-IN" sz="2000" dirty="0">
              <a:latin typeface="Times New Roman"/>
              <a:cs typeface="Times New Roman"/>
            </a:endParaRPr>
          </a:p>
          <a:p>
            <a:r>
              <a:rPr lang="en-IN" sz="2000" dirty="0">
                <a:latin typeface="Times New Roman"/>
                <a:cs typeface="Times New Roman"/>
              </a:rPr>
              <a:t>Visualization</a:t>
            </a:r>
          </a:p>
          <a:p>
            <a:pPr>
              <a:buFont typeface="Arial" panose="020B0604020202020204" pitchFamily="34" charset="0"/>
              <a:buChar char="•"/>
            </a:pPr>
            <a:r>
              <a:rPr lang="en-IN" sz="2000" dirty="0">
                <a:latin typeface="Times New Roman"/>
                <a:cs typeface="Times New Roman"/>
              </a:rPr>
              <a:t>Interpretation and Reporting</a:t>
            </a:r>
            <a:endParaRPr lang="en-IN" sz="2000">
              <a:latin typeface="Times New Roman"/>
              <a:cs typeface="Times New Roman"/>
            </a:endParaRPr>
          </a:p>
          <a:p>
            <a:pPr>
              <a:buFont typeface="Arial" panose="020B0604020202020204" pitchFamily="34" charset="0"/>
              <a:buChar char="•"/>
            </a:pPr>
            <a:r>
              <a:rPr lang="en-IN" sz="2000" dirty="0">
                <a:latin typeface="Times New Roman"/>
                <a:cs typeface="Times New Roman"/>
              </a:rPr>
              <a:t>Predictive Analysis</a:t>
            </a:r>
            <a:br>
              <a:rPr lang="en-IN" sz="2000" dirty="0">
                <a:latin typeface="Times New Roman"/>
              </a:rPr>
            </a:br>
            <a:endParaRPr lang="en-US" sz="2000">
              <a:latin typeface="Times New Roman"/>
              <a:cs typeface="Times New Roman"/>
            </a:endParaRPr>
          </a:p>
        </p:txBody>
      </p:sp>
      <p:pic>
        <p:nvPicPr>
          <p:cNvPr id="16" name="Picture 15" descr="Graph">
            <a:extLst>
              <a:ext uri="{FF2B5EF4-FFF2-40B4-BE49-F238E27FC236}">
                <a16:creationId xmlns:a16="http://schemas.microsoft.com/office/drawing/2014/main" id="{5D6B5284-6CBF-4138-DBF8-33F73A3703D4}"/>
              </a:ext>
            </a:extLst>
          </p:cNvPr>
          <p:cNvPicPr>
            <a:picLocks noChangeAspect="1"/>
          </p:cNvPicPr>
          <p:nvPr/>
        </p:nvPicPr>
        <p:blipFill rotWithShape="1">
          <a:blip r:embed="rId2"/>
          <a:srcRect l="20936" r="23448" b="3"/>
          <a:stretch/>
        </p:blipFill>
        <p:spPr>
          <a:xfrm>
            <a:off x="6096000" y="1"/>
            <a:ext cx="6102825" cy="6858000"/>
          </a:xfrm>
          <a:prstGeom prst="rect">
            <a:avLst/>
          </a:prstGeom>
        </p:spPr>
      </p:pic>
    </p:spTree>
    <p:extLst>
      <p:ext uri="{BB962C8B-B14F-4D97-AF65-F5344CB8AC3E}">
        <p14:creationId xmlns:p14="http://schemas.microsoft.com/office/powerpoint/2010/main" val="23996957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A7AE9375-4664-4DB2-922D-2782A6E439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 name="Title 1">
            <a:extLst>
              <a:ext uri="{FF2B5EF4-FFF2-40B4-BE49-F238E27FC236}">
                <a16:creationId xmlns:a16="http://schemas.microsoft.com/office/drawing/2014/main" id="{4269BBD4-FB8D-CC3E-B820-55FD357F71DB}"/>
              </a:ext>
            </a:extLst>
          </p:cNvPr>
          <p:cNvSpPr>
            <a:spLocks noGrp="1"/>
          </p:cNvSpPr>
          <p:nvPr>
            <p:ph type="title"/>
          </p:nvPr>
        </p:nvSpPr>
        <p:spPr>
          <a:xfrm>
            <a:off x="838200" y="669925"/>
            <a:ext cx="4508946" cy="1325563"/>
          </a:xfrm>
        </p:spPr>
        <p:txBody>
          <a:bodyPr anchor="b">
            <a:normAutofit/>
          </a:bodyPr>
          <a:lstStyle/>
          <a:p>
            <a:pPr algn="r"/>
            <a:r>
              <a:rPr lang="en-IN">
                <a:solidFill>
                  <a:schemeClr val="bg1"/>
                </a:solidFill>
              </a:rPr>
              <a:t>Workflow Diagram</a:t>
            </a:r>
            <a:br>
              <a:rPr lang="en-IN">
                <a:solidFill>
                  <a:schemeClr val="bg1"/>
                </a:solidFill>
              </a:rPr>
            </a:br>
            <a:endParaRPr lang="en-US">
              <a:solidFill>
                <a:schemeClr val="bg1"/>
              </a:solidFill>
            </a:endParaRPr>
          </a:p>
        </p:txBody>
      </p:sp>
      <p:cxnSp>
        <p:nvCxnSpPr>
          <p:cNvPr id="17" name="Straight Connector 16">
            <a:extLst>
              <a:ext uri="{FF2B5EF4-FFF2-40B4-BE49-F238E27FC236}">
                <a16:creationId xmlns:a16="http://schemas.microsoft.com/office/drawing/2014/main" id="{EE504C98-6397-41C1-A8D8-2D9C4ED307E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26210" y="2026340"/>
            <a:ext cx="522093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C53D67F6-A5E4-D9EF-BE3D-B95096F5B042}"/>
              </a:ext>
            </a:extLst>
          </p:cNvPr>
          <p:cNvSpPr>
            <a:spLocks noGrp="1"/>
          </p:cNvSpPr>
          <p:nvPr>
            <p:ph idx="1"/>
          </p:nvPr>
        </p:nvSpPr>
        <p:spPr>
          <a:xfrm>
            <a:off x="1392667" y="2398957"/>
            <a:ext cx="9406666" cy="3526144"/>
          </a:xfrm>
        </p:spPr>
        <p:txBody>
          <a:bodyPr vert="horz" lIns="91440" tIns="45720" rIns="91440" bIns="45720" rtlCol="0" anchor="t">
            <a:normAutofit/>
          </a:bodyPr>
          <a:lstStyle/>
          <a:p>
            <a:endParaRPr lang="en-US" sz="2000" dirty="0">
              <a:solidFill>
                <a:schemeClr val="bg1"/>
              </a:solidFill>
            </a:endParaRPr>
          </a:p>
          <a:p>
            <a:pPr marL="0" indent="0">
              <a:buNone/>
            </a:pPr>
            <a:endParaRPr lang="en-US" sz="2000">
              <a:solidFill>
                <a:schemeClr val="bg1"/>
              </a:solidFill>
            </a:endParaRPr>
          </a:p>
        </p:txBody>
      </p:sp>
      <p:sp>
        <p:nvSpPr>
          <p:cNvPr id="19" name="Rectangle 18">
            <a:extLst>
              <a:ext uri="{FF2B5EF4-FFF2-40B4-BE49-F238E27FC236}">
                <a16:creationId xmlns:a16="http://schemas.microsoft.com/office/drawing/2014/main" id="{9DD005C1-8C51-42D6-9BEE-B9B838497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7E5946EA-8BE2-4643-0AFD-9BC717A658DD}"/>
              </a:ext>
            </a:extLst>
          </p:cNvPr>
          <p:cNvSpPr/>
          <p:nvPr/>
        </p:nvSpPr>
        <p:spPr>
          <a:xfrm>
            <a:off x="7382311" y="985706"/>
            <a:ext cx="1873541" cy="685100"/>
          </a:xfrm>
          <a:prstGeom prst="rect">
            <a:avLst/>
          </a:prstGeom>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Data Collection</a:t>
            </a:r>
            <a:endParaRPr lang="en-US"/>
          </a:p>
        </p:txBody>
      </p:sp>
      <p:sp>
        <p:nvSpPr>
          <p:cNvPr id="5" name="Rectangle 4">
            <a:extLst>
              <a:ext uri="{FF2B5EF4-FFF2-40B4-BE49-F238E27FC236}">
                <a16:creationId xmlns:a16="http://schemas.microsoft.com/office/drawing/2014/main" id="{F8F946AC-3C1F-A40C-8830-09D5EA0485C8}"/>
              </a:ext>
            </a:extLst>
          </p:cNvPr>
          <p:cNvSpPr/>
          <p:nvPr/>
        </p:nvSpPr>
        <p:spPr>
          <a:xfrm>
            <a:off x="7382310" y="1810624"/>
            <a:ext cx="1887524" cy="936769"/>
          </a:xfrm>
          <a:prstGeom prst="rect">
            <a:avLst/>
          </a:prstGeom>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a:t>Data Cleaning and Preprocessing</a:t>
            </a:r>
          </a:p>
        </p:txBody>
      </p:sp>
      <p:sp>
        <p:nvSpPr>
          <p:cNvPr id="6" name="Rectangle 5">
            <a:extLst>
              <a:ext uri="{FF2B5EF4-FFF2-40B4-BE49-F238E27FC236}">
                <a16:creationId xmlns:a16="http://schemas.microsoft.com/office/drawing/2014/main" id="{61E40EC2-A57F-CD54-6B1D-02633660AE06}"/>
              </a:ext>
            </a:extLst>
          </p:cNvPr>
          <p:cNvSpPr/>
          <p:nvPr/>
        </p:nvSpPr>
        <p:spPr>
          <a:xfrm>
            <a:off x="7389302" y="2873229"/>
            <a:ext cx="1873541" cy="685100"/>
          </a:xfrm>
          <a:prstGeom prst="rect">
            <a:avLst/>
          </a:prstGeom>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a:t>Data Analysis</a:t>
            </a:r>
          </a:p>
        </p:txBody>
      </p:sp>
      <p:sp>
        <p:nvSpPr>
          <p:cNvPr id="7" name="Rectangle 6">
            <a:extLst>
              <a:ext uri="{FF2B5EF4-FFF2-40B4-BE49-F238E27FC236}">
                <a16:creationId xmlns:a16="http://schemas.microsoft.com/office/drawing/2014/main" id="{4032FE19-5D39-15C6-9805-20ED6BD2582C}"/>
              </a:ext>
            </a:extLst>
          </p:cNvPr>
          <p:cNvSpPr/>
          <p:nvPr/>
        </p:nvSpPr>
        <p:spPr>
          <a:xfrm>
            <a:off x="7389302" y="3712127"/>
            <a:ext cx="1873541" cy="685100"/>
          </a:xfrm>
          <a:prstGeom prst="rect">
            <a:avLst/>
          </a:prstGeom>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a:t>Visualization</a:t>
            </a:r>
          </a:p>
        </p:txBody>
      </p:sp>
      <p:sp>
        <p:nvSpPr>
          <p:cNvPr id="9" name="Rectangle 8">
            <a:extLst>
              <a:ext uri="{FF2B5EF4-FFF2-40B4-BE49-F238E27FC236}">
                <a16:creationId xmlns:a16="http://schemas.microsoft.com/office/drawing/2014/main" id="{1A8FC19F-26A7-9A40-1515-A16EEDD45E1A}"/>
              </a:ext>
            </a:extLst>
          </p:cNvPr>
          <p:cNvSpPr/>
          <p:nvPr/>
        </p:nvSpPr>
        <p:spPr>
          <a:xfrm>
            <a:off x="7389302" y="4620936"/>
            <a:ext cx="1873541" cy="685100"/>
          </a:xfrm>
          <a:prstGeom prst="rect">
            <a:avLst/>
          </a:prstGeom>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a:t>Interpretation and Reporting</a:t>
            </a:r>
          </a:p>
        </p:txBody>
      </p:sp>
      <p:sp>
        <p:nvSpPr>
          <p:cNvPr id="11" name="Rectangle 10">
            <a:extLst>
              <a:ext uri="{FF2B5EF4-FFF2-40B4-BE49-F238E27FC236}">
                <a16:creationId xmlns:a16="http://schemas.microsoft.com/office/drawing/2014/main" id="{B4397D17-9E9D-32CE-A9B8-019DC952A4AD}"/>
              </a:ext>
            </a:extLst>
          </p:cNvPr>
          <p:cNvSpPr/>
          <p:nvPr/>
        </p:nvSpPr>
        <p:spPr>
          <a:xfrm>
            <a:off x="7389301" y="5557707"/>
            <a:ext cx="1887522" cy="741026"/>
          </a:xfrm>
          <a:prstGeom prst="rect">
            <a:avLst/>
          </a:prstGeom>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a:t>Predictive Analysis</a:t>
            </a:r>
          </a:p>
        </p:txBody>
      </p:sp>
      <p:sp>
        <p:nvSpPr>
          <p:cNvPr id="13" name="Arrow: Curved Right 12">
            <a:extLst>
              <a:ext uri="{FF2B5EF4-FFF2-40B4-BE49-F238E27FC236}">
                <a16:creationId xmlns:a16="http://schemas.microsoft.com/office/drawing/2014/main" id="{3CDC9EB2-9FE0-AFE7-DDE7-A0E92D5582ED}"/>
              </a:ext>
            </a:extLst>
          </p:cNvPr>
          <p:cNvSpPr/>
          <p:nvPr/>
        </p:nvSpPr>
        <p:spPr>
          <a:xfrm>
            <a:off x="6851009" y="1342238"/>
            <a:ext cx="545284" cy="1034642"/>
          </a:xfrm>
          <a:prstGeom prst="curved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4" name="Arrow: Curved Left 13">
            <a:extLst>
              <a:ext uri="{FF2B5EF4-FFF2-40B4-BE49-F238E27FC236}">
                <a16:creationId xmlns:a16="http://schemas.microsoft.com/office/drawing/2014/main" id="{45CFF6C2-0CAD-BAC0-9C75-163D5C1FE200}"/>
              </a:ext>
            </a:extLst>
          </p:cNvPr>
          <p:cNvSpPr/>
          <p:nvPr/>
        </p:nvSpPr>
        <p:spPr>
          <a:xfrm>
            <a:off x="9283816" y="2292990"/>
            <a:ext cx="545284" cy="1076587"/>
          </a:xfrm>
          <a:prstGeom prst="curvedLef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 name="Arrow: Curved Right 15">
            <a:extLst>
              <a:ext uri="{FF2B5EF4-FFF2-40B4-BE49-F238E27FC236}">
                <a16:creationId xmlns:a16="http://schemas.microsoft.com/office/drawing/2014/main" id="{027593E8-9C1C-1C49-2944-48241A1F98C8}"/>
              </a:ext>
            </a:extLst>
          </p:cNvPr>
          <p:cNvSpPr/>
          <p:nvPr/>
        </p:nvSpPr>
        <p:spPr>
          <a:xfrm>
            <a:off x="6837027" y="3215779"/>
            <a:ext cx="545284" cy="1034642"/>
          </a:xfrm>
          <a:prstGeom prst="curved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8" name="Arrow: Curved Left 17">
            <a:extLst>
              <a:ext uri="{FF2B5EF4-FFF2-40B4-BE49-F238E27FC236}">
                <a16:creationId xmlns:a16="http://schemas.microsoft.com/office/drawing/2014/main" id="{1DB59633-DB5C-814F-9B66-3EC4A525C02F}"/>
              </a:ext>
            </a:extLst>
          </p:cNvPr>
          <p:cNvSpPr/>
          <p:nvPr/>
        </p:nvSpPr>
        <p:spPr>
          <a:xfrm>
            <a:off x="9255852" y="4054678"/>
            <a:ext cx="545284" cy="1076587"/>
          </a:xfrm>
          <a:prstGeom prst="curvedLef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0" name="Arrow: Curved Right 19">
            <a:extLst>
              <a:ext uri="{FF2B5EF4-FFF2-40B4-BE49-F238E27FC236}">
                <a16:creationId xmlns:a16="http://schemas.microsoft.com/office/drawing/2014/main" id="{528A3309-F705-8086-E199-61E79A7B5B3B}"/>
              </a:ext>
            </a:extLst>
          </p:cNvPr>
          <p:cNvSpPr/>
          <p:nvPr/>
        </p:nvSpPr>
        <p:spPr>
          <a:xfrm>
            <a:off x="6837026" y="4963485"/>
            <a:ext cx="545284" cy="1034642"/>
          </a:xfrm>
          <a:prstGeom prst="curved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54583036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992</TotalTime>
  <Words>1325</Words>
  <Application>Microsoft Office PowerPoint</Application>
  <PresentationFormat>Widescreen</PresentationFormat>
  <Paragraphs>126</Paragraphs>
  <Slides>18</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18</vt:i4>
      </vt:variant>
    </vt:vector>
  </HeadingPairs>
  <TitlesOfParts>
    <vt:vector size="27" baseType="lpstr">
      <vt:lpstr>Aptos</vt:lpstr>
      <vt:lpstr>Aptos Display</vt:lpstr>
      <vt:lpstr>Arial</vt:lpstr>
      <vt:lpstr>Arial,Sans-Serif</vt:lpstr>
      <vt:lpstr>Calibri</vt:lpstr>
      <vt:lpstr>Times New Roman</vt:lpstr>
      <vt:lpstr>Wingdings</vt:lpstr>
      <vt:lpstr>Wingdings,Sans-Serif</vt:lpstr>
      <vt:lpstr>Office Theme</vt:lpstr>
      <vt:lpstr>Scientific Data Visualization Project</vt:lpstr>
      <vt:lpstr>Introduction</vt:lpstr>
      <vt:lpstr>Data Abstraction</vt:lpstr>
      <vt:lpstr>Data Abstraction</vt:lpstr>
      <vt:lpstr>Data Abstraction</vt:lpstr>
      <vt:lpstr>Data Abstraction</vt:lpstr>
      <vt:lpstr>Task abstraction (Target)</vt:lpstr>
      <vt:lpstr>Task Abstraction (Action) </vt:lpstr>
      <vt:lpstr>Workflow Diagram </vt:lpstr>
      <vt:lpstr>Explanation </vt:lpstr>
      <vt:lpstr>Implementation using tools</vt:lpstr>
      <vt:lpstr>Implementation using tools</vt:lpstr>
      <vt:lpstr>Implementation using tools</vt:lpstr>
      <vt:lpstr>Result for Analysis</vt:lpstr>
      <vt:lpstr>Result for Analysis</vt:lpstr>
      <vt:lpstr>Result for Analysis</vt:lpstr>
      <vt:lpstr>PowerPoint Presentation</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dc:title>
  <dc:creator>PATEL SREE KOHALI</dc:creator>
  <cp:lastModifiedBy>Hemanth Kumar, Kakani</cp:lastModifiedBy>
  <cp:revision>365</cp:revision>
  <dcterms:created xsi:type="dcterms:W3CDTF">2024-04-25T14:34:53Z</dcterms:created>
  <dcterms:modified xsi:type="dcterms:W3CDTF">2024-04-27T03:54:16Z</dcterms:modified>
</cp:coreProperties>
</file>