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60"/>
  </p:notesMasterIdLst>
  <p:sldIdLst>
    <p:sldId id="315" r:id="rId2"/>
    <p:sldId id="262" r:id="rId3"/>
    <p:sldId id="257" r:id="rId4"/>
    <p:sldId id="258" r:id="rId5"/>
    <p:sldId id="314" r:id="rId6"/>
    <p:sldId id="260" r:id="rId7"/>
    <p:sldId id="261" r:id="rId8"/>
    <p:sldId id="263" r:id="rId9"/>
    <p:sldId id="265" r:id="rId10"/>
    <p:sldId id="266" r:id="rId11"/>
    <p:sldId id="267" r:id="rId12"/>
    <p:sldId id="269" r:id="rId13"/>
    <p:sldId id="270" r:id="rId14"/>
    <p:sldId id="271" r:id="rId15"/>
    <p:sldId id="272" r:id="rId16"/>
    <p:sldId id="273" r:id="rId17"/>
    <p:sldId id="279" r:id="rId18"/>
    <p:sldId id="280" r:id="rId19"/>
    <p:sldId id="317" r:id="rId20"/>
    <p:sldId id="281" r:id="rId21"/>
    <p:sldId id="320" r:id="rId22"/>
    <p:sldId id="319" r:id="rId23"/>
    <p:sldId id="318" r:id="rId24"/>
    <p:sldId id="322" r:id="rId25"/>
    <p:sldId id="321" r:id="rId26"/>
    <p:sldId id="323"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10801350" cy="658971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429F80-F48A-4BDC-A427-8AFB751616EE}">
          <p14:sldIdLst>
            <p14:sldId id="315"/>
            <p14:sldId id="262"/>
            <p14:sldId id="257"/>
            <p14:sldId id="258"/>
            <p14:sldId id="314"/>
            <p14:sldId id="260"/>
            <p14:sldId id="261"/>
            <p14:sldId id="263"/>
            <p14:sldId id="265"/>
            <p14:sldId id="266"/>
            <p14:sldId id="267"/>
            <p14:sldId id="269"/>
            <p14:sldId id="270"/>
            <p14:sldId id="271"/>
            <p14:sldId id="272"/>
            <p14:sldId id="273"/>
            <p14:sldId id="279"/>
            <p14:sldId id="280"/>
            <p14:sldId id="317"/>
            <p14:sldId id="281"/>
            <p14:sldId id="320"/>
            <p14:sldId id="319"/>
            <p14:sldId id="318"/>
            <p14:sldId id="322"/>
            <p14:sldId id="321"/>
            <p14:sldId id="323"/>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15:guide id="1" orient="horz" pos="2076">
          <p15:clr>
            <a:srgbClr val="A4A3A4"/>
          </p15:clr>
        </p15:guide>
        <p15:guide id="2" pos="34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E0"/>
    <a:srgbClr val="635C76"/>
    <a:srgbClr val="700A0A"/>
    <a:srgbClr val="860C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6A1980-C5E8-4E10-BB61-912262293F1E}" v="48" dt="2022-08-15T15:20:48.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6263" autoAdjust="0"/>
  </p:normalViewPr>
  <p:slideViewPr>
    <p:cSldViewPr>
      <p:cViewPr varScale="1">
        <p:scale>
          <a:sx n="74" d="100"/>
          <a:sy n="74" d="100"/>
        </p:scale>
        <p:origin x="1344" y="77"/>
      </p:cViewPr>
      <p:guideLst>
        <p:guide orient="horz" pos="2076"/>
        <p:guide pos="3403"/>
      </p:guideLst>
    </p:cSldViewPr>
  </p:slideViewPr>
  <p:outlineViewPr>
    <p:cViewPr>
      <p:scale>
        <a:sx n="33" d="100"/>
        <a:sy n="33" d="100"/>
      </p:scale>
      <p:origin x="1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raj Tiwari" userId="934a1a30e37cfa34" providerId="LiveId" clId="{EE6A1980-C5E8-4E10-BB61-912262293F1E}"/>
    <pc:docChg chg="undo custSel addSld delSld modSld modSection">
      <pc:chgData name="Neeraj Tiwari" userId="934a1a30e37cfa34" providerId="LiveId" clId="{EE6A1980-C5E8-4E10-BB61-912262293F1E}" dt="2022-08-15T15:28:34.622" v="1200" actId="207"/>
      <pc:docMkLst>
        <pc:docMk/>
      </pc:docMkLst>
      <pc:sldChg chg="del">
        <pc:chgData name="Neeraj Tiwari" userId="934a1a30e37cfa34" providerId="LiveId" clId="{EE6A1980-C5E8-4E10-BB61-912262293F1E}" dt="2022-08-14T09:41:47.812" v="87" actId="2696"/>
        <pc:sldMkLst>
          <pc:docMk/>
          <pc:sldMk cId="1943285381" sldId="256"/>
        </pc:sldMkLst>
      </pc:sldChg>
      <pc:sldChg chg="modSp mod">
        <pc:chgData name="Neeraj Tiwari" userId="934a1a30e37cfa34" providerId="LiveId" clId="{EE6A1980-C5E8-4E10-BB61-912262293F1E}" dt="2022-08-15T14:40:19.716" v="914" actId="20577"/>
        <pc:sldMkLst>
          <pc:docMk/>
          <pc:sldMk cId="117013857" sldId="257"/>
        </pc:sldMkLst>
        <pc:spChg chg="mod">
          <ac:chgData name="Neeraj Tiwari" userId="934a1a30e37cfa34" providerId="LiveId" clId="{EE6A1980-C5E8-4E10-BB61-912262293F1E}" dt="2022-08-15T14:40:19.716" v="914" actId="20577"/>
          <ac:spMkLst>
            <pc:docMk/>
            <pc:sldMk cId="117013857" sldId="257"/>
            <ac:spMk id="2" creationId="{00000000-0000-0000-0000-000000000000}"/>
          </ac:spMkLst>
        </pc:spChg>
      </pc:sldChg>
      <pc:sldChg chg="modSp mod">
        <pc:chgData name="Neeraj Tiwari" userId="934a1a30e37cfa34" providerId="LiveId" clId="{EE6A1980-C5E8-4E10-BB61-912262293F1E}" dt="2022-08-14T19:03:43.238" v="765"/>
        <pc:sldMkLst>
          <pc:docMk/>
          <pc:sldMk cId="1653744206" sldId="262"/>
        </pc:sldMkLst>
        <pc:spChg chg="mod">
          <ac:chgData name="Neeraj Tiwari" userId="934a1a30e37cfa34" providerId="LiveId" clId="{EE6A1980-C5E8-4E10-BB61-912262293F1E}" dt="2022-08-14T19:03:43.238" v="765"/>
          <ac:spMkLst>
            <pc:docMk/>
            <pc:sldMk cId="1653744206" sldId="262"/>
            <ac:spMk id="4" creationId="{00000000-0000-0000-0000-000000000000}"/>
          </ac:spMkLst>
        </pc:spChg>
      </pc:sldChg>
      <pc:sldChg chg="addSp delSp modSp mod">
        <pc:chgData name="Neeraj Tiwari" userId="934a1a30e37cfa34" providerId="LiveId" clId="{EE6A1980-C5E8-4E10-BB61-912262293F1E}" dt="2022-08-15T14:40:43.405" v="919" actId="20577"/>
        <pc:sldMkLst>
          <pc:docMk/>
          <pc:sldMk cId="823194042" sldId="263"/>
        </pc:sldMkLst>
        <pc:spChg chg="add del">
          <ac:chgData name="Neeraj Tiwari" userId="934a1a30e37cfa34" providerId="LiveId" clId="{EE6A1980-C5E8-4E10-BB61-912262293F1E}" dt="2022-08-14T19:27:54.292" v="882" actId="22"/>
          <ac:spMkLst>
            <pc:docMk/>
            <pc:sldMk cId="823194042" sldId="263"/>
            <ac:spMk id="3" creationId="{A745C8C7-11A1-A344-1C3A-97F76A5126AF}"/>
          </ac:spMkLst>
        </pc:spChg>
        <pc:spChg chg="mod">
          <ac:chgData name="Neeraj Tiwari" userId="934a1a30e37cfa34" providerId="LiveId" clId="{EE6A1980-C5E8-4E10-BB61-912262293F1E}" dt="2022-08-15T14:40:43.405" v="919" actId="20577"/>
          <ac:spMkLst>
            <pc:docMk/>
            <pc:sldMk cId="823194042" sldId="263"/>
            <ac:spMk id="4" creationId="{00000000-0000-0000-0000-000000000000}"/>
          </ac:spMkLst>
        </pc:spChg>
      </pc:sldChg>
      <pc:sldChg chg="modSp mod">
        <pc:chgData name="Neeraj Tiwari" userId="934a1a30e37cfa34" providerId="LiveId" clId="{EE6A1980-C5E8-4E10-BB61-912262293F1E}" dt="2022-08-14T19:30:38.892" v="891"/>
        <pc:sldMkLst>
          <pc:docMk/>
          <pc:sldMk cId="1192227649" sldId="265"/>
        </pc:sldMkLst>
        <pc:spChg chg="mod">
          <ac:chgData name="Neeraj Tiwari" userId="934a1a30e37cfa34" providerId="LiveId" clId="{EE6A1980-C5E8-4E10-BB61-912262293F1E}" dt="2022-08-14T19:30:38.892" v="891"/>
          <ac:spMkLst>
            <pc:docMk/>
            <pc:sldMk cId="1192227649" sldId="265"/>
            <ac:spMk id="2" creationId="{00000000-0000-0000-0000-000000000000}"/>
          </ac:spMkLst>
        </pc:spChg>
        <pc:spChg chg="mod">
          <ac:chgData name="Neeraj Tiwari" userId="934a1a30e37cfa34" providerId="LiveId" clId="{EE6A1980-C5E8-4E10-BB61-912262293F1E}" dt="2022-08-14T19:30:00.520" v="889" actId="12"/>
          <ac:spMkLst>
            <pc:docMk/>
            <pc:sldMk cId="1192227649" sldId="265"/>
            <ac:spMk id="3" creationId="{00000000-0000-0000-0000-000000000000}"/>
          </ac:spMkLst>
        </pc:spChg>
      </pc:sldChg>
      <pc:sldChg chg="modSp mod">
        <pc:chgData name="Neeraj Tiwari" userId="934a1a30e37cfa34" providerId="LiveId" clId="{EE6A1980-C5E8-4E10-BB61-912262293F1E}" dt="2022-08-15T14:38:27.818" v="901" actId="12"/>
        <pc:sldMkLst>
          <pc:docMk/>
          <pc:sldMk cId="2855310338" sldId="266"/>
        </pc:sldMkLst>
        <pc:spChg chg="mod">
          <ac:chgData name="Neeraj Tiwari" userId="934a1a30e37cfa34" providerId="LiveId" clId="{EE6A1980-C5E8-4E10-BB61-912262293F1E}" dt="2022-08-15T14:38:27.818" v="901" actId="12"/>
          <ac:spMkLst>
            <pc:docMk/>
            <pc:sldMk cId="2855310338" sldId="266"/>
            <ac:spMk id="3" creationId="{00000000-0000-0000-0000-000000000000}"/>
          </ac:spMkLst>
        </pc:spChg>
        <pc:spChg chg="mod">
          <ac:chgData name="Neeraj Tiwari" userId="934a1a30e37cfa34" providerId="LiveId" clId="{EE6A1980-C5E8-4E10-BB61-912262293F1E}" dt="2022-08-14T19:31:55.558" v="895" actId="255"/>
          <ac:spMkLst>
            <pc:docMk/>
            <pc:sldMk cId="2855310338" sldId="266"/>
            <ac:spMk id="21" creationId="{00000000-0000-0000-0000-000000000000}"/>
          </ac:spMkLst>
        </pc:spChg>
      </pc:sldChg>
      <pc:sldChg chg="modSp mod">
        <pc:chgData name="Neeraj Tiwari" userId="934a1a30e37cfa34" providerId="LiveId" clId="{EE6A1980-C5E8-4E10-BB61-912262293F1E}" dt="2022-08-15T14:37:38.022" v="900"/>
        <pc:sldMkLst>
          <pc:docMk/>
          <pc:sldMk cId="3449172767" sldId="267"/>
        </pc:sldMkLst>
        <pc:spChg chg="mod">
          <ac:chgData name="Neeraj Tiwari" userId="934a1a30e37cfa34" providerId="LiveId" clId="{EE6A1980-C5E8-4E10-BB61-912262293F1E}" dt="2022-08-15T14:37:38.022" v="900"/>
          <ac:spMkLst>
            <pc:docMk/>
            <pc:sldMk cId="3449172767" sldId="267"/>
            <ac:spMk id="2" creationId="{00000000-0000-0000-0000-000000000000}"/>
          </ac:spMkLst>
        </pc:spChg>
        <pc:spChg chg="mod">
          <ac:chgData name="Neeraj Tiwari" userId="934a1a30e37cfa34" providerId="LiveId" clId="{EE6A1980-C5E8-4E10-BB61-912262293F1E}" dt="2022-08-14T19:33:35.036" v="899" actId="14100"/>
          <ac:spMkLst>
            <pc:docMk/>
            <pc:sldMk cId="3449172767" sldId="267"/>
            <ac:spMk id="3" creationId="{00000000-0000-0000-0000-000000000000}"/>
          </ac:spMkLst>
        </pc:spChg>
      </pc:sldChg>
      <pc:sldChg chg="modSp mod">
        <pc:chgData name="Neeraj Tiwari" userId="934a1a30e37cfa34" providerId="LiveId" clId="{EE6A1980-C5E8-4E10-BB61-912262293F1E}" dt="2022-08-15T14:40:53.609" v="921" actId="20577"/>
        <pc:sldMkLst>
          <pc:docMk/>
          <pc:sldMk cId="1312540645" sldId="269"/>
        </pc:sldMkLst>
        <pc:spChg chg="mod">
          <ac:chgData name="Neeraj Tiwari" userId="934a1a30e37cfa34" providerId="LiveId" clId="{EE6A1980-C5E8-4E10-BB61-912262293F1E}" dt="2022-08-15T14:40:53.609" v="921" actId="20577"/>
          <ac:spMkLst>
            <pc:docMk/>
            <pc:sldMk cId="1312540645" sldId="269"/>
            <ac:spMk id="4" creationId="{00000000-0000-0000-0000-000000000000}"/>
          </ac:spMkLst>
        </pc:spChg>
      </pc:sldChg>
      <pc:sldChg chg="modSp mod">
        <pc:chgData name="Neeraj Tiwari" userId="934a1a30e37cfa34" providerId="LiveId" clId="{EE6A1980-C5E8-4E10-BB61-912262293F1E}" dt="2022-08-14T19:19:18.829" v="805" actId="255"/>
        <pc:sldMkLst>
          <pc:docMk/>
          <pc:sldMk cId="71199536" sldId="270"/>
        </pc:sldMkLst>
        <pc:spChg chg="mod">
          <ac:chgData name="Neeraj Tiwari" userId="934a1a30e37cfa34" providerId="LiveId" clId="{EE6A1980-C5E8-4E10-BB61-912262293F1E}" dt="2022-08-14T19:19:18.829" v="805" actId="255"/>
          <ac:spMkLst>
            <pc:docMk/>
            <pc:sldMk cId="71199536" sldId="270"/>
            <ac:spMk id="3" creationId="{00000000-0000-0000-0000-000000000000}"/>
          </ac:spMkLst>
        </pc:spChg>
      </pc:sldChg>
      <pc:sldChg chg="modSp mod">
        <pc:chgData name="Neeraj Tiwari" userId="934a1a30e37cfa34" providerId="LiveId" clId="{EE6A1980-C5E8-4E10-BB61-912262293F1E}" dt="2022-08-14T19:22:58.752" v="835" actId="20577"/>
        <pc:sldMkLst>
          <pc:docMk/>
          <pc:sldMk cId="1079515967" sldId="271"/>
        </pc:sldMkLst>
        <pc:spChg chg="mod">
          <ac:chgData name="Neeraj Tiwari" userId="934a1a30e37cfa34" providerId="LiveId" clId="{EE6A1980-C5E8-4E10-BB61-912262293F1E}" dt="2022-08-14T19:22:58.752" v="835" actId="20577"/>
          <ac:spMkLst>
            <pc:docMk/>
            <pc:sldMk cId="1079515967" sldId="271"/>
            <ac:spMk id="3" creationId="{00000000-0000-0000-0000-000000000000}"/>
          </ac:spMkLst>
        </pc:spChg>
      </pc:sldChg>
      <pc:sldChg chg="modSp mod">
        <pc:chgData name="Neeraj Tiwari" userId="934a1a30e37cfa34" providerId="LiveId" clId="{EE6A1980-C5E8-4E10-BB61-912262293F1E}" dt="2022-08-14T19:24:59.377" v="868" actId="255"/>
        <pc:sldMkLst>
          <pc:docMk/>
          <pc:sldMk cId="3145552669" sldId="272"/>
        </pc:sldMkLst>
        <pc:spChg chg="mod">
          <ac:chgData name="Neeraj Tiwari" userId="934a1a30e37cfa34" providerId="LiveId" clId="{EE6A1980-C5E8-4E10-BB61-912262293F1E}" dt="2022-08-14T19:23:51.577" v="858" actId="14100"/>
          <ac:spMkLst>
            <pc:docMk/>
            <pc:sldMk cId="3145552669" sldId="272"/>
            <ac:spMk id="2" creationId="{00000000-0000-0000-0000-000000000000}"/>
          </ac:spMkLst>
        </pc:spChg>
        <pc:spChg chg="mod">
          <ac:chgData name="Neeraj Tiwari" userId="934a1a30e37cfa34" providerId="LiveId" clId="{EE6A1980-C5E8-4E10-BB61-912262293F1E}" dt="2022-08-14T19:24:59.377" v="868" actId="255"/>
          <ac:spMkLst>
            <pc:docMk/>
            <pc:sldMk cId="3145552669" sldId="272"/>
            <ac:spMk id="3" creationId="{00000000-0000-0000-0000-000000000000}"/>
          </ac:spMkLst>
        </pc:spChg>
      </pc:sldChg>
      <pc:sldChg chg="modSp mod">
        <pc:chgData name="Neeraj Tiwari" userId="934a1a30e37cfa34" providerId="LiveId" clId="{EE6A1980-C5E8-4E10-BB61-912262293F1E}" dt="2022-08-14T19:25:40.097" v="871" actId="14100"/>
        <pc:sldMkLst>
          <pc:docMk/>
          <pc:sldMk cId="2606112600" sldId="273"/>
        </pc:sldMkLst>
        <pc:spChg chg="mod">
          <ac:chgData name="Neeraj Tiwari" userId="934a1a30e37cfa34" providerId="LiveId" clId="{EE6A1980-C5E8-4E10-BB61-912262293F1E}" dt="2022-08-14T19:25:40.097" v="871" actId="14100"/>
          <ac:spMkLst>
            <pc:docMk/>
            <pc:sldMk cId="2606112600" sldId="273"/>
            <ac:spMk id="3" creationId="{00000000-0000-0000-0000-000000000000}"/>
          </ac:spMkLst>
        </pc:spChg>
      </pc:sldChg>
      <pc:sldChg chg="del">
        <pc:chgData name="Neeraj Tiwari" userId="934a1a30e37cfa34" providerId="LiveId" clId="{EE6A1980-C5E8-4E10-BB61-912262293F1E}" dt="2022-08-15T14:39:37.939" v="902" actId="47"/>
        <pc:sldMkLst>
          <pc:docMk/>
          <pc:sldMk cId="1230203244" sldId="274"/>
        </pc:sldMkLst>
      </pc:sldChg>
      <pc:sldChg chg="del">
        <pc:chgData name="Neeraj Tiwari" userId="934a1a30e37cfa34" providerId="LiveId" clId="{EE6A1980-C5E8-4E10-BB61-912262293F1E}" dt="2022-08-15T14:39:40.782" v="903" actId="47"/>
        <pc:sldMkLst>
          <pc:docMk/>
          <pc:sldMk cId="1426056054" sldId="276"/>
        </pc:sldMkLst>
      </pc:sldChg>
      <pc:sldChg chg="del">
        <pc:chgData name="Neeraj Tiwari" userId="934a1a30e37cfa34" providerId="LiveId" clId="{EE6A1980-C5E8-4E10-BB61-912262293F1E}" dt="2022-08-15T14:39:42.837" v="904" actId="47"/>
        <pc:sldMkLst>
          <pc:docMk/>
          <pc:sldMk cId="4026417502" sldId="277"/>
        </pc:sldMkLst>
      </pc:sldChg>
      <pc:sldChg chg="del">
        <pc:chgData name="Neeraj Tiwari" userId="934a1a30e37cfa34" providerId="LiveId" clId="{EE6A1980-C5E8-4E10-BB61-912262293F1E}" dt="2022-08-15T14:39:48.535" v="905" actId="47"/>
        <pc:sldMkLst>
          <pc:docMk/>
          <pc:sldMk cId="1146511174" sldId="278"/>
        </pc:sldMkLst>
      </pc:sldChg>
      <pc:sldChg chg="modSp mod">
        <pc:chgData name="Neeraj Tiwari" userId="934a1a30e37cfa34" providerId="LiveId" clId="{EE6A1980-C5E8-4E10-BB61-912262293F1E}" dt="2022-08-15T14:41:26.844" v="927" actId="20577"/>
        <pc:sldMkLst>
          <pc:docMk/>
          <pc:sldMk cId="2021123715" sldId="279"/>
        </pc:sldMkLst>
        <pc:spChg chg="mod">
          <ac:chgData name="Neeraj Tiwari" userId="934a1a30e37cfa34" providerId="LiveId" clId="{EE6A1980-C5E8-4E10-BB61-912262293F1E}" dt="2022-08-15T14:41:26.844" v="927" actId="20577"/>
          <ac:spMkLst>
            <pc:docMk/>
            <pc:sldMk cId="2021123715" sldId="279"/>
            <ac:spMk id="2" creationId="{00000000-0000-0000-0000-000000000000}"/>
          </ac:spMkLst>
        </pc:spChg>
      </pc:sldChg>
      <pc:sldChg chg="modSp mod">
        <pc:chgData name="Neeraj Tiwari" userId="934a1a30e37cfa34" providerId="LiveId" clId="{EE6A1980-C5E8-4E10-BB61-912262293F1E}" dt="2022-08-14T19:17:18.655" v="801" actId="255"/>
        <pc:sldMkLst>
          <pc:docMk/>
          <pc:sldMk cId="1824485491" sldId="280"/>
        </pc:sldMkLst>
        <pc:spChg chg="mod">
          <ac:chgData name="Neeraj Tiwari" userId="934a1a30e37cfa34" providerId="LiveId" clId="{EE6A1980-C5E8-4E10-BB61-912262293F1E}" dt="2022-08-14T19:17:04.080" v="800"/>
          <ac:spMkLst>
            <pc:docMk/>
            <pc:sldMk cId="1824485491" sldId="280"/>
            <ac:spMk id="2" creationId="{00000000-0000-0000-0000-000000000000}"/>
          </ac:spMkLst>
        </pc:spChg>
        <pc:spChg chg="mod">
          <ac:chgData name="Neeraj Tiwari" userId="934a1a30e37cfa34" providerId="LiveId" clId="{EE6A1980-C5E8-4E10-BB61-912262293F1E}" dt="2022-08-14T19:17:18.655" v="801" actId="255"/>
          <ac:spMkLst>
            <pc:docMk/>
            <pc:sldMk cId="1824485491" sldId="280"/>
            <ac:spMk id="3" creationId="{00000000-0000-0000-0000-000000000000}"/>
          </ac:spMkLst>
        </pc:spChg>
      </pc:sldChg>
      <pc:sldChg chg="addSp modSp mod">
        <pc:chgData name="Neeraj Tiwari" userId="934a1a30e37cfa34" providerId="LiveId" clId="{EE6A1980-C5E8-4E10-BB61-912262293F1E}" dt="2022-08-15T15:02:22.917" v="931" actId="22"/>
        <pc:sldMkLst>
          <pc:docMk/>
          <pc:sldMk cId="51549468" sldId="281"/>
        </pc:sldMkLst>
        <pc:spChg chg="mod">
          <ac:chgData name="Neeraj Tiwari" userId="934a1a30e37cfa34" providerId="LiveId" clId="{EE6A1980-C5E8-4E10-BB61-912262293F1E}" dt="2022-08-14T19:18:03.784" v="803" actId="255"/>
          <ac:spMkLst>
            <pc:docMk/>
            <pc:sldMk cId="51549468" sldId="281"/>
            <ac:spMk id="3" creationId="{00000000-0000-0000-0000-000000000000}"/>
          </ac:spMkLst>
        </pc:spChg>
        <pc:spChg chg="add">
          <ac:chgData name="Neeraj Tiwari" userId="934a1a30e37cfa34" providerId="LiveId" clId="{EE6A1980-C5E8-4E10-BB61-912262293F1E}" dt="2022-08-15T15:02:22.917" v="931" actId="22"/>
          <ac:spMkLst>
            <pc:docMk/>
            <pc:sldMk cId="51549468" sldId="281"/>
            <ac:spMk id="5" creationId="{E21C67ED-5338-FD85-557F-415744890BA9}"/>
          </ac:spMkLst>
        </pc:spChg>
      </pc:sldChg>
      <pc:sldChg chg="addSp delSp modSp new del mod modClrScheme chgLayout">
        <pc:chgData name="Neeraj Tiwari" userId="934a1a30e37cfa34" providerId="LiveId" clId="{EE6A1980-C5E8-4E10-BB61-912262293F1E}" dt="2022-08-14T09:09:56.449" v="11" actId="680"/>
        <pc:sldMkLst>
          <pc:docMk/>
          <pc:sldMk cId="1145623835" sldId="315"/>
        </pc:sldMkLst>
        <pc:spChg chg="add del">
          <ac:chgData name="Neeraj Tiwari" userId="934a1a30e37cfa34" providerId="LiveId" clId="{EE6A1980-C5E8-4E10-BB61-912262293F1E}" dt="2022-08-14T09:09:56.324" v="9"/>
          <ac:spMkLst>
            <pc:docMk/>
            <pc:sldMk cId="1145623835" sldId="315"/>
            <ac:spMk id="2" creationId="{1D41F821-39B3-CDA9-F352-2837D409D0D3}"/>
          </ac:spMkLst>
        </pc:spChg>
        <pc:spChg chg="add del">
          <ac:chgData name="Neeraj Tiwari" userId="934a1a30e37cfa34" providerId="LiveId" clId="{EE6A1980-C5E8-4E10-BB61-912262293F1E}" dt="2022-08-14T09:09:56.195" v="7" actId="1957"/>
          <ac:spMkLst>
            <pc:docMk/>
            <pc:sldMk cId="1145623835" sldId="315"/>
            <ac:spMk id="3" creationId="{E2A834E5-B2BF-83EC-BA49-45EDBC36D6E9}"/>
          </ac:spMkLst>
        </pc:spChg>
        <pc:spChg chg="add del mod ord">
          <ac:chgData name="Neeraj Tiwari" userId="934a1a30e37cfa34" providerId="LiveId" clId="{EE6A1980-C5E8-4E10-BB61-912262293F1E}" dt="2022-08-14T09:09:56.324" v="9"/>
          <ac:spMkLst>
            <pc:docMk/>
            <pc:sldMk cId="1145623835" sldId="315"/>
            <ac:spMk id="4" creationId="{75A974B0-207E-DEA8-75B3-67A29D8449DE}"/>
          </ac:spMkLst>
        </pc:spChg>
        <pc:spChg chg="add del mod ord">
          <ac:chgData name="Neeraj Tiwari" userId="934a1a30e37cfa34" providerId="LiveId" clId="{EE6A1980-C5E8-4E10-BB61-912262293F1E}" dt="2022-08-14T09:09:53.209" v="6" actId="700"/>
          <ac:spMkLst>
            <pc:docMk/>
            <pc:sldMk cId="1145623835" sldId="315"/>
            <ac:spMk id="8" creationId="{F058F571-1BE7-16C5-FDEF-578E2C353DE5}"/>
          </ac:spMkLst>
        </pc:spChg>
        <pc:graphicFrameChg chg="add del mod ord">
          <ac:chgData name="Neeraj Tiwari" userId="934a1a30e37cfa34" providerId="LiveId" clId="{EE6A1980-C5E8-4E10-BB61-912262293F1E}" dt="2022-08-14T09:09:56.195" v="7" actId="1957"/>
          <ac:graphicFrameMkLst>
            <pc:docMk/>
            <pc:sldMk cId="1145623835" sldId="315"/>
            <ac:graphicFrameMk id="7" creationId="{F54B292C-6D8D-75E8-AACA-758676697FE3}"/>
          </ac:graphicFrameMkLst>
        </pc:graphicFrameChg>
      </pc:sldChg>
      <pc:sldChg chg="addSp delSp modSp new mod setBg">
        <pc:chgData name="Neeraj Tiwari" userId="934a1a30e37cfa34" providerId="LiveId" clId="{EE6A1980-C5E8-4E10-BB61-912262293F1E}" dt="2022-08-14T19:04:06.570" v="768"/>
        <pc:sldMkLst>
          <pc:docMk/>
          <pc:sldMk cId="1537469259" sldId="315"/>
        </pc:sldMkLst>
        <pc:spChg chg="del">
          <ac:chgData name="Neeraj Tiwari" userId="934a1a30e37cfa34" providerId="LiveId" clId="{EE6A1980-C5E8-4E10-BB61-912262293F1E}" dt="2022-08-14T09:14:56.781" v="14"/>
          <ac:spMkLst>
            <pc:docMk/>
            <pc:sldMk cId="1537469259" sldId="315"/>
            <ac:spMk id="2" creationId="{64661130-0A78-8737-C040-282CB36EC534}"/>
          </ac:spMkLst>
        </pc:spChg>
        <pc:spChg chg="add del">
          <ac:chgData name="Neeraj Tiwari" userId="934a1a30e37cfa34" providerId="LiveId" clId="{EE6A1980-C5E8-4E10-BB61-912262293F1E}" dt="2022-08-14T09:15:15.265" v="31"/>
          <ac:spMkLst>
            <pc:docMk/>
            <pc:sldMk cId="1537469259" sldId="315"/>
            <ac:spMk id="3" creationId="{74633705-FB81-A32B-A74D-058A4A8ACA20}"/>
          </ac:spMkLst>
        </pc:spChg>
        <pc:spChg chg="add mod">
          <ac:chgData name="Neeraj Tiwari" userId="934a1a30e37cfa34" providerId="LiveId" clId="{EE6A1980-C5E8-4E10-BB61-912262293F1E}" dt="2022-08-14T19:04:06.570" v="768"/>
          <ac:spMkLst>
            <pc:docMk/>
            <pc:sldMk cId="1537469259" sldId="315"/>
            <ac:spMk id="4" creationId="{DBA54F1B-61E8-6187-F65E-4B65862CABAB}"/>
          </ac:spMkLst>
        </pc:spChg>
        <pc:spChg chg="add del mod">
          <ac:chgData name="Neeraj Tiwari" userId="934a1a30e37cfa34" providerId="LiveId" clId="{EE6A1980-C5E8-4E10-BB61-912262293F1E}" dt="2022-08-14T09:15:08.830" v="30"/>
          <ac:spMkLst>
            <pc:docMk/>
            <pc:sldMk cId="1537469259" sldId="315"/>
            <ac:spMk id="5" creationId="{F740EF0A-3C3C-59FB-1B38-B59396EFBA62}"/>
          </ac:spMkLst>
        </pc:spChg>
        <pc:spChg chg="add mod">
          <ac:chgData name="Neeraj Tiwari" userId="934a1a30e37cfa34" providerId="LiveId" clId="{EE6A1980-C5E8-4E10-BB61-912262293F1E}" dt="2022-08-14T19:03:57.502" v="766"/>
          <ac:spMkLst>
            <pc:docMk/>
            <pc:sldMk cId="1537469259" sldId="315"/>
            <ac:spMk id="6" creationId="{B9CF2780-387D-CB42-1B18-2876FEA1BC22}"/>
          </ac:spMkLst>
        </pc:spChg>
        <pc:spChg chg="add del mod">
          <ac:chgData name="Neeraj Tiwari" userId="934a1a30e37cfa34" providerId="LiveId" clId="{EE6A1980-C5E8-4E10-BB61-912262293F1E}" dt="2022-08-14T09:15:59.994" v="42"/>
          <ac:spMkLst>
            <pc:docMk/>
            <pc:sldMk cId="1537469259" sldId="315"/>
            <ac:spMk id="7" creationId="{75D2DD9D-DD8E-24ED-4DE3-4EBC01E71867}"/>
          </ac:spMkLst>
        </pc:spChg>
        <pc:spChg chg="add del mod">
          <ac:chgData name="Neeraj Tiwari" userId="934a1a30e37cfa34" providerId="LiveId" clId="{EE6A1980-C5E8-4E10-BB61-912262293F1E}" dt="2022-08-14T09:37:20.793" v="62"/>
          <ac:spMkLst>
            <pc:docMk/>
            <pc:sldMk cId="1537469259" sldId="315"/>
            <ac:spMk id="8" creationId="{D5A0698C-D0BF-7C70-7129-7E40EABC2673}"/>
          </ac:spMkLst>
        </pc:spChg>
      </pc:sldChg>
      <pc:sldChg chg="addSp delSp new del mod">
        <pc:chgData name="Neeraj Tiwari" userId="934a1a30e37cfa34" providerId="LiveId" clId="{EE6A1980-C5E8-4E10-BB61-912262293F1E}" dt="2022-08-14T19:10:50.931" v="780" actId="2696"/>
        <pc:sldMkLst>
          <pc:docMk/>
          <pc:sldMk cId="605752152" sldId="316"/>
        </pc:sldMkLst>
        <pc:spChg chg="add del">
          <ac:chgData name="Neeraj Tiwari" userId="934a1a30e37cfa34" providerId="LiveId" clId="{EE6A1980-C5E8-4E10-BB61-912262293F1E}" dt="2022-08-14T19:10:35.794" v="778" actId="22"/>
          <ac:spMkLst>
            <pc:docMk/>
            <pc:sldMk cId="605752152" sldId="316"/>
            <ac:spMk id="5" creationId="{D5164BBE-DF11-B63F-D705-0008C21B0B2A}"/>
          </ac:spMkLst>
        </pc:spChg>
      </pc:sldChg>
      <pc:sldChg chg="new del">
        <pc:chgData name="Neeraj Tiwari" userId="934a1a30e37cfa34" providerId="LiveId" clId="{EE6A1980-C5E8-4E10-BB61-912262293F1E}" dt="2022-08-14T19:05:31.628" v="772" actId="680"/>
        <pc:sldMkLst>
          <pc:docMk/>
          <pc:sldMk cId="2228237714" sldId="316"/>
        </pc:sldMkLst>
      </pc:sldChg>
      <pc:sldChg chg="new del">
        <pc:chgData name="Neeraj Tiwari" userId="934a1a30e37cfa34" providerId="LiveId" clId="{EE6A1980-C5E8-4E10-BB61-912262293F1E}" dt="2022-08-14T19:05:30.769" v="771" actId="680"/>
        <pc:sldMkLst>
          <pc:docMk/>
          <pc:sldMk cId="862791455" sldId="317"/>
        </pc:sldMkLst>
      </pc:sldChg>
      <pc:sldChg chg="addSp modSp new mod">
        <pc:chgData name="Neeraj Tiwari" userId="934a1a30e37cfa34" providerId="LiveId" clId="{EE6A1980-C5E8-4E10-BB61-912262293F1E}" dt="2022-08-14T19:17:38.487" v="802" actId="255"/>
        <pc:sldMkLst>
          <pc:docMk/>
          <pc:sldMk cId="4083602770" sldId="317"/>
        </pc:sldMkLst>
        <pc:spChg chg="add mod">
          <ac:chgData name="Neeraj Tiwari" userId="934a1a30e37cfa34" providerId="LiveId" clId="{EE6A1980-C5E8-4E10-BB61-912262293F1E}" dt="2022-08-14T19:17:38.487" v="802" actId="255"/>
          <ac:spMkLst>
            <pc:docMk/>
            <pc:sldMk cId="4083602770" sldId="317"/>
            <ac:spMk id="3" creationId="{7341DC1B-551D-CC88-2629-3F3AA1D2EDF6}"/>
          </ac:spMkLst>
        </pc:spChg>
      </pc:sldChg>
      <pc:sldChg chg="modSp new mod">
        <pc:chgData name="Neeraj Tiwari" userId="934a1a30e37cfa34" providerId="LiveId" clId="{EE6A1980-C5E8-4E10-BB61-912262293F1E}" dt="2022-08-15T15:28:10.502" v="1198" actId="207"/>
        <pc:sldMkLst>
          <pc:docMk/>
          <pc:sldMk cId="732356175" sldId="318"/>
        </pc:sldMkLst>
        <pc:spChg chg="mod">
          <ac:chgData name="Neeraj Tiwari" userId="934a1a30e37cfa34" providerId="LiveId" clId="{EE6A1980-C5E8-4E10-BB61-912262293F1E}" dt="2022-08-15T15:27:59.368" v="1197" actId="207"/>
          <ac:spMkLst>
            <pc:docMk/>
            <pc:sldMk cId="732356175" sldId="318"/>
            <ac:spMk id="2" creationId="{53966335-031F-C32E-53D0-65EE37D89833}"/>
          </ac:spMkLst>
        </pc:spChg>
        <pc:spChg chg="mod">
          <ac:chgData name="Neeraj Tiwari" userId="934a1a30e37cfa34" providerId="LiveId" clId="{EE6A1980-C5E8-4E10-BB61-912262293F1E}" dt="2022-08-15T15:28:10.502" v="1198" actId="207"/>
          <ac:spMkLst>
            <pc:docMk/>
            <pc:sldMk cId="732356175" sldId="318"/>
            <ac:spMk id="3" creationId="{874294A7-5F79-2914-BAB7-3A04F57F8B09}"/>
          </ac:spMkLst>
        </pc:spChg>
      </pc:sldChg>
      <pc:sldChg chg="addSp delSp modSp new mod setBg">
        <pc:chgData name="Neeraj Tiwari" userId="934a1a30e37cfa34" providerId="LiveId" clId="{EE6A1980-C5E8-4E10-BB61-912262293F1E}" dt="2022-08-15T15:13:00.394" v="1069" actId="20577"/>
        <pc:sldMkLst>
          <pc:docMk/>
          <pc:sldMk cId="2335455172" sldId="319"/>
        </pc:sldMkLst>
        <pc:spChg chg="mod">
          <ac:chgData name="Neeraj Tiwari" userId="934a1a30e37cfa34" providerId="LiveId" clId="{EE6A1980-C5E8-4E10-BB61-912262293F1E}" dt="2022-08-15T15:09:25.284" v="1043" actId="27636"/>
          <ac:spMkLst>
            <pc:docMk/>
            <pc:sldMk cId="2335455172" sldId="319"/>
            <ac:spMk id="2" creationId="{869ED576-ADA7-7FD4-CE62-5BF382163D02}"/>
          </ac:spMkLst>
        </pc:spChg>
        <pc:spChg chg="add del mod">
          <ac:chgData name="Neeraj Tiwari" userId="934a1a30e37cfa34" providerId="LiveId" clId="{EE6A1980-C5E8-4E10-BB61-912262293F1E}" dt="2022-08-15T15:13:00.394" v="1069" actId="20577"/>
          <ac:spMkLst>
            <pc:docMk/>
            <pc:sldMk cId="2335455172" sldId="319"/>
            <ac:spMk id="3" creationId="{37712372-D829-785D-67AA-A95C352060F2}"/>
          </ac:spMkLst>
        </pc:spChg>
        <pc:spChg chg="add del mod">
          <ac:chgData name="Neeraj Tiwari" userId="934a1a30e37cfa34" providerId="LiveId" clId="{EE6A1980-C5E8-4E10-BB61-912262293F1E}" dt="2022-08-15T15:08:46.118" v="1040" actId="478"/>
          <ac:spMkLst>
            <pc:docMk/>
            <pc:sldMk cId="2335455172" sldId="319"/>
            <ac:spMk id="5" creationId="{AEE7A0EF-1B1D-FD20-625B-3EA04E8F22FB}"/>
          </ac:spMkLst>
        </pc:spChg>
      </pc:sldChg>
      <pc:sldChg chg="addSp delSp modSp new mod">
        <pc:chgData name="Neeraj Tiwari" userId="934a1a30e37cfa34" providerId="LiveId" clId="{EE6A1980-C5E8-4E10-BB61-912262293F1E}" dt="2022-08-15T15:05:11.158" v="1020" actId="20577"/>
        <pc:sldMkLst>
          <pc:docMk/>
          <pc:sldMk cId="2139336633" sldId="320"/>
        </pc:sldMkLst>
        <pc:spChg chg="add del mod">
          <ac:chgData name="Neeraj Tiwari" userId="934a1a30e37cfa34" providerId="LiveId" clId="{EE6A1980-C5E8-4E10-BB61-912262293F1E}" dt="2022-08-15T15:05:11.158" v="1020" actId="20577"/>
          <ac:spMkLst>
            <pc:docMk/>
            <pc:sldMk cId="2139336633" sldId="320"/>
            <ac:spMk id="2" creationId="{076D54CF-ABE5-FA51-8A1A-21E37FAF93B9}"/>
          </ac:spMkLst>
        </pc:spChg>
        <pc:spChg chg="del mod">
          <ac:chgData name="Neeraj Tiwari" userId="934a1a30e37cfa34" providerId="LiveId" clId="{EE6A1980-C5E8-4E10-BB61-912262293F1E}" dt="2022-08-15T15:03:36.122" v="960" actId="478"/>
          <ac:spMkLst>
            <pc:docMk/>
            <pc:sldMk cId="2139336633" sldId="320"/>
            <ac:spMk id="3" creationId="{87BA3E34-04B7-F6D4-D47E-1FE4EC7B1D0A}"/>
          </ac:spMkLst>
        </pc:spChg>
        <pc:spChg chg="add del mod">
          <ac:chgData name="Neeraj Tiwari" userId="934a1a30e37cfa34" providerId="LiveId" clId="{EE6A1980-C5E8-4E10-BB61-912262293F1E}" dt="2022-08-15T15:03:29.175" v="957" actId="478"/>
          <ac:spMkLst>
            <pc:docMk/>
            <pc:sldMk cId="2139336633" sldId="320"/>
            <ac:spMk id="5" creationId="{8ECDD1BF-C706-5171-19E1-87340D1FA27B}"/>
          </ac:spMkLst>
        </pc:spChg>
      </pc:sldChg>
      <pc:sldChg chg="modSp new mod">
        <pc:chgData name="Neeraj Tiwari" userId="934a1a30e37cfa34" providerId="LiveId" clId="{EE6A1980-C5E8-4E10-BB61-912262293F1E}" dt="2022-08-15T15:28:34.622" v="1200" actId="207"/>
        <pc:sldMkLst>
          <pc:docMk/>
          <pc:sldMk cId="1072715359" sldId="321"/>
        </pc:sldMkLst>
        <pc:spChg chg="mod">
          <ac:chgData name="Neeraj Tiwari" userId="934a1a30e37cfa34" providerId="LiveId" clId="{EE6A1980-C5E8-4E10-BB61-912262293F1E}" dt="2022-08-15T15:28:34.622" v="1200" actId="207"/>
          <ac:spMkLst>
            <pc:docMk/>
            <pc:sldMk cId="1072715359" sldId="321"/>
            <ac:spMk id="2" creationId="{3CAA3F5A-CF3D-F375-54AE-78337EF7AA05}"/>
          </ac:spMkLst>
        </pc:spChg>
        <pc:spChg chg="mod">
          <ac:chgData name="Neeraj Tiwari" userId="934a1a30e37cfa34" providerId="LiveId" clId="{EE6A1980-C5E8-4E10-BB61-912262293F1E}" dt="2022-08-15T15:26:20.373" v="1195" actId="27636"/>
          <ac:spMkLst>
            <pc:docMk/>
            <pc:sldMk cId="1072715359" sldId="321"/>
            <ac:spMk id="3" creationId="{AF73B67A-E3AF-CE54-ED74-D85784C25873}"/>
          </ac:spMkLst>
        </pc:spChg>
      </pc:sldChg>
      <pc:sldChg chg="modSp new mod">
        <pc:chgData name="Neeraj Tiwari" userId="934a1a30e37cfa34" providerId="LiveId" clId="{EE6A1980-C5E8-4E10-BB61-912262293F1E}" dt="2022-08-15T15:28:21.177" v="1199" actId="207"/>
        <pc:sldMkLst>
          <pc:docMk/>
          <pc:sldMk cId="1719214096" sldId="322"/>
        </pc:sldMkLst>
        <pc:spChg chg="mod">
          <ac:chgData name="Neeraj Tiwari" userId="934a1a30e37cfa34" providerId="LiveId" clId="{EE6A1980-C5E8-4E10-BB61-912262293F1E}" dt="2022-08-15T15:28:21.177" v="1199" actId="207"/>
          <ac:spMkLst>
            <pc:docMk/>
            <pc:sldMk cId="1719214096" sldId="322"/>
            <ac:spMk id="2" creationId="{8E215AFF-1F81-5D2F-A1B6-128025BCF5BF}"/>
          </ac:spMkLst>
        </pc:spChg>
        <pc:spChg chg="mod">
          <ac:chgData name="Neeraj Tiwari" userId="934a1a30e37cfa34" providerId="LiveId" clId="{EE6A1980-C5E8-4E10-BB61-912262293F1E}" dt="2022-08-15T15:22:29.844" v="1156" actId="20577"/>
          <ac:spMkLst>
            <pc:docMk/>
            <pc:sldMk cId="1719214096" sldId="322"/>
            <ac:spMk id="3" creationId="{5580EB00-DF65-CF36-8A41-E89DA515F815}"/>
          </ac:spMkLst>
        </pc:spChg>
      </pc:sldChg>
      <pc:sldChg chg="new">
        <pc:chgData name="Neeraj Tiwari" userId="934a1a30e37cfa34" providerId="LiveId" clId="{EE6A1980-C5E8-4E10-BB61-912262293F1E}" dt="2022-08-15T15:24:55.912" v="1168" actId="680"/>
        <pc:sldMkLst>
          <pc:docMk/>
          <pc:sldMk cId="496946649" sldId="3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7D74DA4-AC2E-4B89-9498-18C92809B0D8}" type="datetimeFigureOut">
              <a:rPr lang="en-IN" smtClean="0"/>
              <a:t>15-08-2022</a:t>
            </a:fld>
            <a:endParaRPr lang="en-IN"/>
          </a:p>
        </p:txBody>
      </p:sp>
      <p:sp>
        <p:nvSpPr>
          <p:cNvPr id="4" name="Slide Image Placeholder 3"/>
          <p:cNvSpPr>
            <a:spLocks noGrp="1" noRot="1" noChangeAspect="1"/>
          </p:cNvSpPr>
          <p:nvPr>
            <p:ph type="sldImg" idx="2"/>
          </p:nvPr>
        </p:nvSpPr>
        <p:spPr>
          <a:xfrm>
            <a:off x="2463800" y="514350"/>
            <a:ext cx="42164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E3CB9140-1284-4B54-926A-1DA2E6AE81B0}" type="slidenum">
              <a:rPr lang="en-IN" smtClean="0"/>
              <a:t>‹#›</a:t>
            </a:fld>
            <a:endParaRPr lang="en-IN"/>
          </a:p>
        </p:txBody>
      </p:sp>
    </p:spTree>
    <p:extLst>
      <p:ext uri="{BB962C8B-B14F-4D97-AF65-F5344CB8AC3E}">
        <p14:creationId xmlns:p14="http://schemas.microsoft.com/office/powerpoint/2010/main" val="2070457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CB9140-1284-4B54-926A-1DA2E6AE81B0}" type="slidenum">
              <a:rPr lang="en-IN" smtClean="0"/>
              <a:t>1</a:t>
            </a:fld>
            <a:endParaRPr lang="en-IN"/>
          </a:p>
        </p:txBody>
      </p:sp>
    </p:spTree>
    <p:extLst>
      <p:ext uri="{BB962C8B-B14F-4D97-AF65-F5344CB8AC3E}">
        <p14:creationId xmlns:p14="http://schemas.microsoft.com/office/powerpoint/2010/main" val="258448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3800" y="514350"/>
            <a:ext cx="4216400" cy="25717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CB9140-1284-4B54-926A-1DA2E6AE81B0}" type="slidenum">
              <a:rPr lang="en-IN" smtClean="0"/>
              <a:t>34</a:t>
            </a:fld>
            <a:endParaRPr lang="en-IN"/>
          </a:p>
        </p:txBody>
      </p:sp>
    </p:spTree>
    <p:extLst>
      <p:ext uri="{BB962C8B-B14F-4D97-AF65-F5344CB8AC3E}">
        <p14:creationId xmlns:p14="http://schemas.microsoft.com/office/powerpoint/2010/main" val="3731604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3800" y="514350"/>
            <a:ext cx="4216400" cy="25717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CB9140-1284-4B54-926A-1DA2E6AE81B0}" type="slidenum">
              <a:rPr lang="en-IN" smtClean="0"/>
              <a:t>41</a:t>
            </a:fld>
            <a:endParaRPr lang="en-IN"/>
          </a:p>
        </p:txBody>
      </p:sp>
    </p:spTree>
    <p:extLst>
      <p:ext uri="{BB962C8B-B14F-4D97-AF65-F5344CB8AC3E}">
        <p14:creationId xmlns:p14="http://schemas.microsoft.com/office/powerpoint/2010/main" val="122395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3800" y="514350"/>
            <a:ext cx="4216400" cy="25717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3CB9140-1284-4B54-926A-1DA2E6AE81B0}" type="slidenum">
              <a:rPr lang="en-IN" smtClean="0"/>
              <a:t>45</a:t>
            </a:fld>
            <a:endParaRPr lang="en-IN"/>
          </a:p>
        </p:txBody>
      </p:sp>
    </p:spTree>
    <p:extLst>
      <p:ext uri="{BB962C8B-B14F-4D97-AF65-F5344CB8AC3E}">
        <p14:creationId xmlns:p14="http://schemas.microsoft.com/office/powerpoint/2010/main" val="325278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692212" y="345818"/>
            <a:ext cx="8749094" cy="1414592"/>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692212" y="1777689"/>
            <a:ext cx="8749094" cy="1684038"/>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20" name="Footer Placeholder 19"/>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36E264AD-C7F6-4776-A5B4-DD1E058600F4}" type="slidenum">
              <a:rPr lang="en-IN" smtClean="0"/>
              <a:t>‹#›</a:t>
            </a:fld>
            <a:endParaRPr lang="en-IN" dirty="0"/>
          </a:p>
        </p:txBody>
      </p:sp>
      <p:sp>
        <p:nvSpPr>
          <p:cNvPr id="8" name="Oval 7"/>
          <p:cNvSpPr/>
          <p:nvPr/>
        </p:nvSpPr>
        <p:spPr>
          <a:xfrm>
            <a:off x="1088445" y="1358495"/>
            <a:ext cx="248432" cy="202085"/>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366917" y="1292399"/>
            <a:ext cx="75611" cy="6150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01014" y="263896"/>
            <a:ext cx="2160270" cy="562261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350172" y="263897"/>
            <a:ext cx="6570822" cy="562261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696668" y="-52"/>
            <a:ext cx="8101013" cy="658976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045726" y="2498602"/>
            <a:ext cx="7560944" cy="2196571"/>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045726" y="1025066"/>
            <a:ext cx="7560944" cy="145065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E264AD-C7F6-4776-A5B4-DD1E058600F4}" type="slidenum">
              <a:rPr lang="en-IN" smtClean="0"/>
              <a:t>‹#›</a:t>
            </a:fld>
            <a:endParaRPr lang="en-IN" dirty="0"/>
          </a:p>
        </p:txBody>
      </p:sp>
      <p:sp>
        <p:nvSpPr>
          <p:cNvPr id="10" name="Rectangle 9"/>
          <p:cNvSpPr/>
          <p:nvPr/>
        </p:nvSpPr>
        <p:spPr bwMode="invGray">
          <a:xfrm>
            <a:off x="2700340" y="2"/>
            <a:ext cx="90013" cy="658976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566055" y="2704548"/>
            <a:ext cx="248432" cy="202085"/>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844529" y="2638451"/>
            <a:ext cx="75611" cy="61504"/>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95812" y="263588"/>
            <a:ext cx="8857108" cy="1098286"/>
          </a:xfrm>
        </p:spPr>
        <p:txBody>
          <a:bodyPr/>
          <a:lstStyle/>
          <a:p>
            <a:r>
              <a:rPr kumimoji="0" lang="en-US"/>
              <a:t>Click to edit Master title style</a:t>
            </a:r>
          </a:p>
        </p:txBody>
      </p:sp>
      <p:sp>
        <p:nvSpPr>
          <p:cNvPr id="3" name="Content Placeholder 2"/>
          <p:cNvSpPr>
            <a:spLocks noGrp="1"/>
          </p:cNvSpPr>
          <p:nvPr>
            <p:ph sz="half" idx="1"/>
          </p:nvPr>
        </p:nvSpPr>
        <p:spPr>
          <a:xfrm>
            <a:off x="1695815" y="1464382"/>
            <a:ext cx="4320540" cy="4481005"/>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32383" y="1464382"/>
            <a:ext cx="4320540" cy="4481005"/>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8" y="4958462"/>
            <a:ext cx="9721216" cy="1098286"/>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540068" y="315436"/>
            <a:ext cx="4752594" cy="6150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08689" y="315436"/>
            <a:ext cx="4752594" cy="61504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40068" y="931415"/>
            <a:ext cx="4752594" cy="3953828"/>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08689" y="931415"/>
            <a:ext cx="4752594" cy="3953828"/>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95812" y="263588"/>
            <a:ext cx="8857108" cy="1098286"/>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198951" y="2"/>
            <a:ext cx="9602400" cy="6589713"/>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6E264AD-C7F6-4776-A5B4-DD1E058600F4}" type="slidenum">
              <a:rPr lang="en-IN" smtClean="0"/>
              <a:t>‹#›</a:t>
            </a:fld>
            <a:endParaRPr lang="en-IN" dirty="0"/>
          </a:p>
        </p:txBody>
      </p:sp>
      <p:sp>
        <p:nvSpPr>
          <p:cNvPr id="6" name="Rectangle 5"/>
          <p:cNvSpPr/>
          <p:nvPr/>
        </p:nvSpPr>
        <p:spPr bwMode="invGray">
          <a:xfrm>
            <a:off x="1198953" y="-52"/>
            <a:ext cx="86412" cy="658976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9" y="208299"/>
            <a:ext cx="4500562" cy="1116591"/>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40069" y="1351924"/>
            <a:ext cx="4500562" cy="671174"/>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40068" y="2050134"/>
            <a:ext cx="9631205" cy="383637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E264AD-C7F6-4776-A5B4-DD1E058600F4}"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3895" y="1025067"/>
            <a:ext cx="3240406" cy="1903695"/>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0EBB29-059A-4828-B823-D41324C5A7B7}" type="datetimeFigureOut">
              <a:rPr lang="en-IN" smtClean="0"/>
              <a:t>15-08-2022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E264AD-C7F6-4776-A5B4-DD1E058600F4}" type="slidenum">
              <a:rPr lang="en-IN" smtClean="0"/>
              <a:t>‹#›</a:t>
            </a:fld>
            <a:endParaRPr lang="en-IN" dirty="0"/>
          </a:p>
        </p:txBody>
      </p:sp>
      <p:sp>
        <p:nvSpPr>
          <p:cNvPr id="8" name="Rectangle 7"/>
          <p:cNvSpPr/>
          <p:nvPr/>
        </p:nvSpPr>
        <p:spPr>
          <a:xfrm>
            <a:off x="900113" y="1025066"/>
            <a:ext cx="5400676" cy="4393142"/>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990128" y="1098291"/>
            <a:ext cx="5220652" cy="337704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468635" y="917009"/>
            <a:ext cx="810103" cy="19631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910584" y="900141"/>
            <a:ext cx="766897" cy="19631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990128" y="4612799"/>
            <a:ext cx="5220652" cy="73219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963811" y="-784002"/>
            <a:ext cx="1935935" cy="1574773"/>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99416" y="20279"/>
            <a:ext cx="2010712" cy="163560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216032" y="1013804"/>
            <a:ext cx="1329753" cy="1059489"/>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196461" y="-52"/>
            <a:ext cx="9604893" cy="658976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695812" y="263894"/>
            <a:ext cx="8857108" cy="1098286"/>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695812" y="1391164"/>
            <a:ext cx="8857108" cy="4612799"/>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230533" y="6058874"/>
            <a:ext cx="2520314" cy="45762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0EBB29-059A-4828-B823-D41324C5A7B7}" type="datetimeFigureOut">
              <a:rPr lang="en-IN" smtClean="0"/>
              <a:t>15-08-2022</a:t>
            </a:fld>
            <a:endParaRPr lang="en-IN" dirty="0"/>
          </a:p>
        </p:txBody>
      </p:sp>
      <p:sp>
        <p:nvSpPr>
          <p:cNvPr id="10" name="Footer Placeholder 9"/>
          <p:cNvSpPr>
            <a:spLocks noGrp="1"/>
          </p:cNvSpPr>
          <p:nvPr>
            <p:ph type="ftr" sz="quarter" idx="3"/>
          </p:nvPr>
        </p:nvSpPr>
        <p:spPr>
          <a:xfrm>
            <a:off x="6750847" y="6058874"/>
            <a:ext cx="3420427" cy="45762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dirty="0"/>
          </a:p>
        </p:txBody>
      </p:sp>
      <p:sp>
        <p:nvSpPr>
          <p:cNvPr id="22" name="Slide Number Placeholder 21"/>
          <p:cNvSpPr>
            <a:spLocks noGrp="1"/>
          </p:cNvSpPr>
          <p:nvPr>
            <p:ph type="sldNum" sz="quarter" idx="4"/>
          </p:nvPr>
        </p:nvSpPr>
        <p:spPr>
          <a:xfrm>
            <a:off x="10174873" y="6058874"/>
            <a:ext cx="540068" cy="45762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6E264AD-C7F6-4776-A5B4-DD1E058600F4}" type="slidenum">
              <a:rPr lang="en-IN" smtClean="0"/>
              <a:t>‹#›</a:t>
            </a:fld>
            <a:endParaRPr lang="en-IN" dirty="0"/>
          </a:p>
        </p:txBody>
      </p:sp>
      <p:sp>
        <p:nvSpPr>
          <p:cNvPr id="15" name="Rectangle 14"/>
          <p:cNvSpPr/>
          <p:nvPr/>
        </p:nvSpPr>
        <p:spPr bwMode="invGray">
          <a:xfrm>
            <a:off x="1198953" y="-52"/>
            <a:ext cx="86412" cy="658976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itf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9000"/>
                <a:satMod val="300000"/>
              </a:schemeClr>
              <a:schemeClr val="bg2">
                <a:tint val="90000"/>
                <a:satMod val="225000"/>
              </a:schemeClr>
            </a:duotone>
            <a:extLst>
              <a:ext uri="{BEBA8EAE-BF5A-486C-A8C5-ECC9F3942E4B}">
                <a14:imgProps xmlns:a14="http://schemas.microsoft.com/office/drawing/2010/main">
                  <a14:imgLayer r:embed="rId4">
                    <a14:imgEffect>
                      <a14:brightnessContrast contrast="-1000"/>
                    </a14:imgEffect>
                  </a14:imgLayer>
                </a14:imgProps>
              </a:ext>
            </a:extLst>
          </a:blip>
          <a:tile tx="0" ty="0" sx="90000" sy="90000" flip="xy" algn="tl"/>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A54F1B-61E8-6187-F65E-4B65862CABAB}"/>
              </a:ext>
            </a:extLst>
          </p:cNvPr>
          <p:cNvSpPr>
            <a:spLocks noGrp="1"/>
          </p:cNvSpPr>
          <p:nvPr>
            <p:ph type="title"/>
          </p:nvPr>
        </p:nvSpPr>
        <p:spPr>
          <a:xfrm>
            <a:off x="1695450" y="1926705"/>
            <a:ext cx="7809681" cy="576064"/>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chemeClr val="accent1"/>
            </a:solidFill>
          </a:ln>
          <a:effectLst>
            <a:outerShdw blurRad="50800" dist="50800" dir="5400000" algn="ctr" rotWithShape="0">
              <a:srgbClr val="000000"/>
            </a:outerShdw>
          </a:effectLst>
        </p:spPr>
        <p:txBody>
          <a:bodyPr>
            <a:normAutofit fontScale="90000"/>
          </a:bodyPr>
          <a:lstStyle/>
          <a:p>
            <a:r>
              <a:rPr lang="en-IN" b="1" dirty="0">
                <a:effectLst>
                  <a:outerShdw blurRad="38100" dist="38100" dir="2700000" algn="tl">
                    <a:srgbClr val="000000">
                      <a:alpha val="43137"/>
                    </a:srgbClr>
                  </a:outerShdw>
                </a:effectLst>
                <a:latin typeface="Bell MT" pitchFamily="18" charset="0"/>
              </a:rPr>
              <a:t>            </a:t>
            </a:r>
            <a:r>
              <a:rPr lang="en-IN"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PROJECT  WELIKE</a:t>
            </a:r>
            <a:endParaRPr lang="en-IN" dirty="0">
              <a:effectLst>
                <a:outerShdw blurRad="38100" dist="38100" dir="2700000" algn="tl">
                  <a:srgbClr val="000000">
                    <a:alpha val="43137"/>
                  </a:srgbClr>
                </a:outerShdw>
              </a:effectLst>
            </a:endParaRPr>
          </a:p>
        </p:txBody>
      </p:sp>
      <p:sp>
        <p:nvSpPr>
          <p:cNvPr id="6" name="Subtitle 2">
            <a:extLst>
              <a:ext uri="{FF2B5EF4-FFF2-40B4-BE49-F238E27FC236}">
                <a16:creationId xmlns:a16="http://schemas.microsoft.com/office/drawing/2014/main" id="{B9CF2780-387D-CB42-1B18-2876FEA1BC22}"/>
              </a:ext>
            </a:extLst>
          </p:cNvPr>
          <p:cNvSpPr>
            <a:spLocks noGrp="1"/>
          </p:cNvSpPr>
          <p:nvPr>
            <p:ph idx="1"/>
          </p:nvPr>
        </p:nvSpPr>
        <p:spPr>
          <a:xfrm>
            <a:off x="1695450" y="2718793"/>
            <a:ext cx="7809681" cy="1512168"/>
          </a:xfrm>
          <a:gradFill flip="none" rotWithShape="1">
            <a:gsLst>
              <a:gs pos="0">
                <a:schemeClr val="accent2">
                  <a:lumMod val="5000"/>
                  <a:lumOff val="95000"/>
                </a:schemeClr>
              </a:gs>
              <a:gs pos="53000">
                <a:schemeClr val="accent2">
                  <a:lumMod val="45000"/>
                  <a:lumOff val="55000"/>
                </a:schemeClr>
              </a:gs>
              <a:gs pos="69000">
                <a:schemeClr val="accent2">
                  <a:lumMod val="30000"/>
                  <a:lumOff val="70000"/>
                </a:schemeClr>
              </a:gs>
            </a:gsLst>
            <a:lin ang="5400000" scaled="1"/>
            <a:tileRect/>
          </a:gradFill>
          <a:ln>
            <a:gradFill>
              <a:gsLst>
                <a:gs pos="72000">
                  <a:srgbClr val="D8E6F4"/>
                </a:gs>
                <a:gs pos="60310">
                  <a:srgbClr val="C4DAEE"/>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dir="2700000" algn="tl" rotWithShape="0">
              <a:prstClr val="black"/>
            </a:outerShdw>
          </a:effectLst>
        </p:spPr>
        <p:txBody>
          <a:bodyPr/>
          <a:lstStyle/>
          <a:p>
            <a:pPr marL="27432" marR="0" lvl="0" indent="0" algn="ctr" defTabSz="914400" rtl="0" eaLnBrk="1" fontAlgn="auto" latinLnBrk="0" hangingPunct="1">
              <a:lnSpc>
                <a:spcPct val="100000"/>
              </a:lnSpc>
              <a:spcBef>
                <a:spcPts val="600"/>
              </a:spcBef>
              <a:spcAft>
                <a:spcPts val="0"/>
              </a:spcAft>
              <a:buClr>
                <a:srgbClr val="629DD1"/>
              </a:buClr>
              <a:buSzPct val="80000"/>
              <a:buFont typeface="Wingdings 2"/>
              <a:buNone/>
              <a:tabLst/>
              <a:defRPr/>
            </a:pPr>
            <a:r>
              <a:rPr kumimoji="0" lang="en-IN" sz="2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Baskerville Old Face" pitchFamily="18" charset="0"/>
                <a:ea typeface="+mn-ea"/>
                <a:cs typeface="+mn-cs"/>
              </a:rPr>
              <a:t>Presented by: Neeraj Tiwari</a:t>
            </a:r>
          </a:p>
          <a:p>
            <a:pPr marL="27432" marR="0" lvl="0" indent="0" algn="ctr" defTabSz="914400" rtl="0" eaLnBrk="1" fontAlgn="auto" latinLnBrk="0" hangingPunct="1">
              <a:lnSpc>
                <a:spcPct val="100000"/>
              </a:lnSpc>
              <a:spcBef>
                <a:spcPts val="600"/>
              </a:spcBef>
              <a:spcAft>
                <a:spcPts val="0"/>
              </a:spcAft>
              <a:buClr>
                <a:srgbClr val="629DD1"/>
              </a:buClr>
              <a:buSzPct val="80000"/>
              <a:buFont typeface="Wingdings 2"/>
              <a:buNone/>
              <a:tabLst/>
              <a:defRPr/>
            </a:pPr>
            <a:r>
              <a:rPr kumimoji="0" lang="en-IN" sz="24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Baskerville Old Face" pitchFamily="18" charset="0"/>
                <a:ea typeface="+mn-ea"/>
                <a:cs typeface="+mn-cs"/>
              </a:rPr>
              <a:t>Batch: July 2021</a:t>
            </a:r>
          </a:p>
          <a:p>
            <a:pPr marL="27432" marR="0" lvl="0" indent="0" algn="ctr" defTabSz="914400" rtl="0" eaLnBrk="1" fontAlgn="auto" latinLnBrk="0" hangingPunct="1">
              <a:lnSpc>
                <a:spcPct val="100000"/>
              </a:lnSpc>
              <a:spcBef>
                <a:spcPts val="600"/>
              </a:spcBef>
              <a:spcAft>
                <a:spcPts val="0"/>
              </a:spcAft>
              <a:buClr>
                <a:srgbClr val="629DD1"/>
              </a:buClr>
              <a:buSzPct val="80000"/>
              <a:buFont typeface="Wingdings 2"/>
              <a:buNone/>
              <a:tabLst/>
              <a:defRPr/>
            </a:pPr>
            <a:r>
              <a:rPr kumimoji="0" lang="en-IN" sz="24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Baskerville Old Face" pitchFamily="18" charset="0"/>
                <a:ea typeface="+mn-ea"/>
                <a:cs typeface="+mn-cs"/>
              </a:rPr>
              <a:t>    Admission No: HPGD/JL21G2 /5608</a:t>
            </a:r>
          </a:p>
          <a:p>
            <a:endParaRPr lang="en-IN" dirty="0"/>
          </a:p>
        </p:txBody>
      </p:sp>
    </p:spTree>
    <p:extLst>
      <p:ext uri="{BB962C8B-B14F-4D97-AF65-F5344CB8AC3E}">
        <p14:creationId xmlns:p14="http://schemas.microsoft.com/office/powerpoint/2010/main" val="1537469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pPr algn="just"/>
            <a:r>
              <a:rPr lang="en-IN" sz="3200" b="1" dirty="0">
                <a:effectLst>
                  <a:outerShdw blurRad="38100" dist="38100" dir="2700000" algn="tl">
                    <a:srgbClr val="000000">
                      <a:alpha val="43137"/>
                    </a:srgbClr>
                  </a:outerShdw>
                </a:effectLst>
                <a:latin typeface="Bell MT" pitchFamily="18" charset="0"/>
              </a:rPr>
              <a:t>                     </a:t>
            </a:r>
            <a:r>
              <a:rPr lang="en-IN" sz="3200" b="1" u="sng" dirty="0">
                <a:solidFill>
                  <a:srgbClr val="7030A0"/>
                </a:solidFill>
                <a:effectLst>
                  <a:outerShdw blurRad="38100" dist="38100" dir="2700000" algn="tl">
                    <a:srgbClr val="000000">
                      <a:alpha val="43137"/>
                    </a:srgbClr>
                  </a:outerShdw>
                </a:effectLst>
                <a:latin typeface="Bell MT" pitchFamily="18" charset="0"/>
              </a:rPr>
              <a:t>Positive Attitude </a:t>
            </a:r>
          </a:p>
        </p:txBody>
      </p:sp>
      <p:sp>
        <p:nvSpPr>
          <p:cNvPr id="3" name="Content Placeholder 2"/>
          <p:cNvSpPr>
            <a:spLocks noGrp="1"/>
          </p:cNvSpPr>
          <p:nvPr>
            <p:ph idx="1"/>
          </p:nvPr>
        </p:nvSpPr>
        <p:spPr>
          <a:xfrm>
            <a:off x="1232766" y="1357510"/>
            <a:ext cx="9320157" cy="4646453"/>
          </a:xfrm>
        </p:spPr>
        <p:txBody>
          <a:bodyPr>
            <a:noAutofit/>
          </a:bodyPr>
          <a:lstStyle/>
          <a:p>
            <a:pPr>
              <a:buFont typeface="Wingdings" panose="05000000000000000000" pitchFamily="2" charset="2"/>
              <a:buChar char="q"/>
            </a:pPr>
            <a:r>
              <a:rPr lang="en-IN" sz="2400" dirty="0">
                <a:latin typeface="Bell MT" pitchFamily="18" charset="0"/>
              </a:rPr>
              <a:t>Positive attitude gives us tendency to look at positive attitude of everything in life. </a:t>
            </a:r>
          </a:p>
          <a:p>
            <a:pPr>
              <a:buFont typeface="Wingdings" panose="05000000000000000000" pitchFamily="2" charset="2"/>
              <a:buChar char="q"/>
            </a:pPr>
            <a:r>
              <a:rPr lang="en-IN" sz="2400" dirty="0">
                <a:latin typeface="Bell MT" pitchFamily="18" charset="0"/>
              </a:rPr>
              <a:t>It radiates love and good energy amongst the company of people.</a:t>
            </a:r>
          </a:p>
          <a:p>
            <a:pPr>
              <a:buFont typeface="Wingdings" panose="05000000000000000000" pitchFamily="2" charset="2"/>
              <a:buChar char="q"/>
            </a:pPr>
            <a:r>
              <a:rPr lang="en-IN" sz="2400" dirty="0">
                <a:latin typeface="Bell MT" pitchFamily="18" charset="0"/>
              </a:rPr>
              <a:t>Look for opportunities in problems.</a:t>
            </a:r>
          </a:p>
          <a:p>
            <a:pPr>
              <a:buFont typeface="Wingdings" panose="05000000000000000000" pitchFamily="2" charset="2"/>
              <a:buChar char="q"/>
            </a:pPr>
            <a:r>
              <a:rPr lang="en-IN" sz="2400" dirty="0">
                <a:latin typeface="Bell MT" pitchFamily="18" charset="0"/>
              </a:rPr>
              <a:t>Positive attitude make you happy, joyous, energetic more productive, achiever.</a:t>
            </a:r>
          </a:p>
          <a:p>
            <a:pPr>
              <a:buFont typeface="Wingdings" panose="05000000000000000000" pitchFamily="2" charset="2"/>
              <a:buChar char="q"/>
            </a:pPr>
            <a:r>
              <a:rPr lang="en-IN" sz="2400" dirty="0">
                <a:latin typeface="Bell MT" pitchFamily="18" charset="0"/>
              </a:rPr>
              <a:t>Positive attitude develops with</a:t>
            </a:r>
          </a:p>
          <a:p>
            <a:pPr lvl="1" algn="just">
              <a:buFont typeface="Wingdings" panose="05000000000000000000" pitchFamily="2" charset="2"/>
              <a:buChar char="Ø"/>
            </a:pPr>
            <a:r>
              <a:rPr lang="en-IN" sz="2400" dirty="0">
                <a:latin typeface="Bell MT" pitchFamily="18" charset="0"/>
              </a:rPr>
              <a:t>  Inspiring books and people  </a:t>
            </a:r>
          </a:p>
          <a:p>
            <a:pPr lvl="1" algn="just">
              <a:buFont typeface="Wingdings" panose="05000000000000000000" pitchFamily="2" charset="2"/>
              <a:buChar char="Ø"/>
            </a:pPr>
            <a:r>
              <a:rPr lang="en-IN" sz="2400" dirty="0">
                <a:latin typeface="Bell MT" pitchFamily="18" charset="0"/>
              </a:rPr>
              <a:t> looking at failures as opportunities in disguise.</a:t>
            </a:r>
          </a:p>
          <a:p>
            <a:pPr lvl="1" algn="just">
              <a:buFont typeface="Wingdings" panose="05000000000000000000" pitchFamily="2" charset="2"/>
              <a:buChar char="Ø"/>
            </a:pPr>
            <a:r>
              <a:rPr lang="en-IN" sz="2400" dirty="0">
                <a:latin typeface="Bell MT" pitchFamily="18" charset="0"/>
              </a:rPr>
              <a:t> Believing in yourself completely .     </a:t>
            </a:r>
          </a:p>
        </p:txBody>
      </p:sp>
    </p:spTree>
    <p:extLst>
      <p:ext uri="{BB962C8B-B14F-4D97-AF65-F5344CB8AC3E}">
        <p14:creationId xmlns:p14="http://schemas.microsoft.com/office/powerpoint/2010/main" val="285531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822" y="250451"/>
            <a:ext cx="8857108" cy="1098286"/>
          </a:xfrm>
        </p:spPr>
        <p:txBody>
          <a:bodyPr>
            <a:normAutofit/>
          </a:bodyPr>
          <a:lstStyle/>
          <a:p>
            <a:pPr algn="just"/>
            <a:r>
              <a:rPr lang="en-IN" sz="2800" b="1" dirty="0">
                <a:solidFill>
                  <a:srgbClr val="7030A0"/>
                </a:solidFill>
                <a:effectLst>
                  <a:outerShdw blurRad="38100" dist="38100" dir="2700000" algn="tl">
                    <a:srgbClr val="000000">
                      <a:alpha val="43137"/>
                    </a:srgbClr>
                  </a:outerShdw>
                </a:effectLst>
                <a:latin typeface="Bell MT" pitchFamily="18" charset="0"/>
              </a:rPr>
              <a:t>           </a:t>
            </a:r>
            <a:r>
              <a:rPr lang="en-IN" sz="2800" b="1" u="sng" dirty="0">
                <a:solidFill>
                  <a:srgbClr val="7030A0"/>
                </a:solidFill>
                <a:effectLst>
                  <a:outerShdw blurRad="38100" dist="38100" dir="2700000" algn="tl">
                    <a:srgbClr val="000000">
                      <a:alpha val="43137"/>
                    </a:srgbClr>
                  </a:outerShdw>
                </a:effectLst>
                <a:latin typeface="Bell MT" pitchFamily="18" charset="0"/>
              </a:rPr>
              <a:t>How To Develop Success Attitude </a:t>
            </a:r>
          </a:p>
        </p:txBody>
      </p:sp>
      <p:sp>
        <p:nvSpPr>
          <p:cNvPr id="3" name="Content Placeholder 2"/>
          <p:cNvSpPr>
            <a:spLocks noGrp="1"/>
          </p:cNvSpPr>
          <p:nvPr>
            <p:ph idx="4294967295"/>
          </p:nvPr>
        </p:nvSpPr>
        <p:spPr>
          <a:xfrm>
            <a:off x="1232764" y="1357510"/>
            <a:ext cx="8920440" cy="5105698"/>
          </a:xfrm>
        </p:spPr>
        <p:txBody>
          <a:bodyPr>
            <a:noAutofit/>
          </a:bodyPr>
          <a:lstStyle/>
          <a:p>
            <a:pPr>
              <a:buFont typeface="Wingdings" pitchFamily="2" charset="2"/>
              <a:buChar char="§"/>
            </a:pPr>
            <a:r>
              <a:rPr lang="en-IN" sz="2400" dirty="0">
                <a:latin typeface="Bell MT" pitchFamily="18" charset="0"/>
              </a:rPr>
              <a:t>Start the day with smile and positive note .</a:t>
            </a:r>
          </a:p>
          <a:p>
            <a:pPr>
              <a:buFont typeface="Wingdings" pitchFamily="2" charset="2"/>
              <a:buChar char="§"/>
            </a:pPr>
            <a:r>
              <a:rPr lang="en-IN" sz="2400" dirty="0">
                <a:latin typeface="Bell MT" pitchFamily="18" charset="0"/>
              </a:rPr>
              <a:t>Wake up preferably at same time every day .</a:t>
            </a:r>
          </a:p>
          <a:p>
            <a:pPr>
              <a:buFont typeface="Wingdings" pitchFamily="2" charset="2"/>
              <a:buChar char="§"/>
            </a:pPr>
            <a:r>
              <a:rPr lang="en-IN" sz="2400" dirty="0">
                <a:latin typeface="Bell MT" pitchFamily="18" charset="0"/>
              </a:rPr>
              <a:t>Practice deep breathing from stomach breadth in positive energies from  all around and breadth out negative energies.  </a:t>
            </a:r>
          </a:p>
          <a:p>
            <a:pPr>
              <a:buFont typeface="Wingdings" pitchFamily="2" charset="2"/>
              <a:buChar char="§"/>
            </a:pPr>
            <a:r>
              <a:rPr lang="en-IN" sz="2400" dirty="0">
                <a:latin typeface="Bell MT" pitchFamily="18" charset="0"/>
              </a:rPr>
              <a:t>Inner positive and motivating voice.</a:t>
            </a:r>
          </a:p>
          <a:p>
            <a:pPr>
              <a:buFont typeface="Wingdings" pitchFamily="2" charset="2"/>
              <a:buChar char="§"/>
            </a:pPr>
            <a:r>
              <a:rPr lang="en-IN" sz="2400" dirty="0">
                <a:latin typeface="Bell MT" pitchFamily="18" charset="0"/>
              </a:rPr>
              <a:t>High benchmarks set for self.</a:t>
            </a:r>
          </a:p>
          <a:p>
            <a:pPr>
              <a:buFont typeface="Wingdings" pitchFamily="2" charset="2"/>
              <a:buChar char="§"/>
            </a:pPr>
            <a:r>
              <a:rPr lang="en-IN" sz="2400" dirty="0">
                <a:latin typeface="Bell MT" pitchFamily="18" charset="0"/>
              </a:rPr>
              <a:t>Past is only for lesson and future is only for targets rest is present .</a:t>
            </a:r>
          </a:p>
          <a:p>
            <a:pPr>
              <a:buFont typeface="Wingdings" pitchFamily="2" charset="2"/>
              <a:buChar char="§"/>
            </a:pPr>
            <a:r>
              <a:rPr lang="en-IN" sz="2400" dirty="0">
                <a:latin typeface="Bell MT" pitchFamily="18" charset="0"/>
              </a:rPr>
              <a:t>Commitment to self for success.</a:t>
            </a:r>
          </a:p>
          <a:p>
            <a:pPr>
              <a:buFont typeface="Wingdings" pitchFamily="2" charset="2"/>
              <a:buChar char="§"/>
            </a:pPr>
            <a:r>
              <a:rPr lang="en-IN" sz="2400" dirty="0">
                <a:latin typeface="Bell MT" pitchFamily="18" charset="0"/>
              </a:rPr>
              <a:t>Reading is a good habit but avoid reading negative news .</a:t>
            </a:r>
          </a:p>
          <a:p>
            <a:pPr>
              <a:buFont typeface="Wingdings" pitchFamily="2" charset="2"/>
              <a:buChar char="§"/>
            </a:pPr>
            <a:r>
              <a:rPr lang="en-IN" sz="2400" dirty="0">
                <a:latin typeface="Bell MT" pitchFamily="18" charset="0"/>
              </a:rPr>
              <a:t>Use less of can’t, won’t, must, must not.</a:t>
            </a:r>
          </a:p>
          <a:p>
            <a:pPr>
              <a:buFont typeface="Wingdings" pitchFamily="2" charset="2"/>
              <a:buChar char="§"/>
            </a:pPr>
            <a:r>
              <a:rPr lang="en-IN" sz="2400" dirty="0">
                <a:latin typeface="Bell MT" pitchFamily="18" charset="0"/>
              </a:rPr>
              <a:t>Regular exercise help improve winning attitude .</a:t>
            </a:r>
          </a:p>
        </p:txBody>
      </p:sp>
    </p:spTree>
    <p:extLst>
      <p:ext uri="{BB962C8B-B14F-4D97-AF65-F5344CB8AC3E}">
        <p14:creationId xmlns:p14="http://schemas.microsoft.com/office/powerpoint/2010/main" val="344917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7467" y="1422648"/>
            <a:ext cx="9181147" cy="1440161"/>
          </a:xfrm>
        </p:spPr>
        <p:txBody>
          <a:bodyPr>
            <a:normAutofit/>
          </a:bodyPr>
          <a:lstStyle/>
          <a:p>
            <a:pPr algn="ctr"/>
            <a:r>
              <a:rPr lang="en-IN" dirty="0"/>
              <a:t>  3. </a:t>
            </a:r>
            <a:r>
              <a:rPr lang="en-IN" b="1" u="sng" dirty="0">
                <a:latin typeface="Bell MT" pitchFamily="18" charset="0"/>
              </a:rPr>
              <a:t>Meeting Etiquette</a:t>
            </a:r>
          </a:p>
        </p:txBody>
      </p:sp>
    </p:spTree>
    <p:extLst>
      <p:ext uri="{BB962C8B-B14F-4D97-AF65-F5344CB8AC3E}">
        <p14:creationId xmlns:p14="http://schemas.microsoft.com/office/powerpoint/2010/main" val="131254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250452"/>
            <a:ext cx="9405218" cy="1111728"/>
          </a:xfrm>
        </p:spPr>
        <p:txBody>
          <a:bodyPr>
            <a:normAutofit/>
          </a:bodyPr>
          <a:lstStyle/>
          <a:p>
            <a:pPr algn="ctr"/>
            <a:r>
              <a:rPr lang="en-IN" sz="2800" dirty="0">
                <a:solidFill>
                  <a:srgbClr val="C00000"/>
                </a:solidFill>
                <a:latin typeface="Bell MT" pitchFamily="18" charset="0"/>
              </a:rPr>
              <a:t> </a:t>
            </a:r>
            <a:r>
              <a:rPr lang="en-IN" sz="3100" b="1" u="sng" dirty="0">
                <a:solidFill>
                  <a:srgbClr val="7030A0"/>
                </a:solidFill>
                <a:latin typeface="Bell MT" pitchFamily="18" charset="0"/>
              </a:rPr>
              <a:t>Handshake-Approach to shake hands </a:t>
            </a:r>
          </a:p>
        </p:txBody>
      </p:sp>
      <p:sp>
        <p:nvSpPr>
          <p:cNvPr id="3" name="Content Placeholder 2"/>
          <p:cNvSpPr>
            <a:spLocks noGrp="1"/>
          </p:cNvSpPr>
          <p:nvPr>
            <p:ph idx="1"/>
          </p:nvPr>
        </p:nvSpPr>
        <p:spPr>
          <a:xfrm>
            <a:off x="1147705" y="1666498"/>
            <a:ext cx="9320157" cy="4923217"/>
          </a:xfrm>
        </p:spPr>
        <p:txBody>
          <a:bodyPr>
            <a:normAutofit/>
          </a:bodyPr>
          <a:lstStyle/>
          <a:p>
            <a:pPr>
              <a:buFont typeface="Wingdings" panose="05000000000000000000" pitchFamily="2" charset="2"/>
              <a:buChar char="q"/>
            </a:pPr>
            <a:r>
              <a:rPr lang="en-IN" sz="2400" dirty="0">
                <a:latin typeface="Bell MT" pitchFamily="18" charset="0"/>
              </a:rPr>
              <a:t>Handshake is most widely accepted form of first contact.</a:t>
            </a:r>
          </a:p>
          <a:p>
            <a:pPr>
              <a:buFont typeface="Wingdings" panose="05000000000000000000" pitchFamily="2" charset="2"/>
              <a:buChar char="q"/>
            </a:pPr>
            <a:r>
              <a:rPr lang="en-IN" sz="2400" dirty="0">
                <a:latin typeface="Bell MT" pitchFamily="18" charset="0"/>
              </a:rPr>
              <a:t>Handshake is first and formal step to greet other individuals in various business  meeting, client meeting and group meetings.</a:t>
            </a:r>
          </a:p>
          <a:p>
            <a:pPr>
              <a:buFont typeface="Wingdings" panose="05000000000000000000" pitchFamily="2" charset="2"/>
              <a:buChar char="q"/>
            </a:pPr>
            <a:r>
              <a:rPr lang="en-IN" sz="2400" dirty="0">
                <a:latin typeface="Bell MT" pitchFamily="18" charset="0"/>
              </a:rPr>
              <a:t>Extend hand fully for a firm handshake. It should be web to web.</a:t>
            </a:r>
          </a:p>
          <a:p>
            <a:pPr>
              <a:buFont typeface="Wingdings" panose="05000000000000000000" pitchFamily="2" charset="2"/>
              <a:buChar char="q"/>
            </a:pPr>
            <a:r>
              <a:rPr lang="en-IN" sz="2400" dirty="0">
                <a:latin typeface="Bell MT" pitchFamily="18" charset="0"/>
              </a:rPr>
              <a:t>It  is not necessary that women  should extend hand first.</a:t>
            </a:r>
          </a:p>
          <a:p>
            <a:pPr>
              <a:buFont typeface="Wingdings" panose="05000000000000000000" pitchFamily="2" charset="2"/>
              <a:buChar char="q"/>
            </a:pPr>
            <a:r>
              <a:rPr lang="en-IN" sz="2400" dirty="0">
                <a:latin typeface="Bell MT" pitchFamily="18" charset="0"/>
              </a:rPr>
              <a:t>Palm should be upward or downward during handshake.</a:t>
            </a:r>
          </a:p>
          <a:p>
            <a:pPr>
              <a:buFont typeface="Wingdings" panose="05000000000000000000" pitchFamily="2" charset="2"/>
              <a:buChar char="q"/>
            </a:pPr>
            <a:r>
              <a:rPr lang="en-IN" sz="2400" dirty="0">
                <a:latin typeface="Bell MT" pitchFamily="18" charset="0"/>
              </a:rPr>
              <a:t>Handshake should be for 2–3 seconds.</a:t>
            </a:r>
          </a:p>
          <a:p>
            <a:pPr>
              <a:buFont typeface="Wingdings" panose="05000000000000000000" pitchFamily="2" charset="2"/>
              <a:buChar char="q"/>
            </a:pPr>
            <a:r>
              <a:rPr lang="en-IN" sz="2400" dirty="0">
                <a:latin typeface="Bell MT" pitchFamily="18" charset="0"/>
              </a:rPr>
              <a:t>Make eye contact and step forward.    </a:t>
            </a:r>
          </a:p>
        </p:txBody>
      </p:sp>
    </p:spTree>
    <p:extLst>
      <p:ext uri="{BB962C8B-B14F-4D97-AF65-F5344CB8AC3E}">
        <p14:creationId xmlns:p14="http://schemas.microsoft.com/office/powerpoint/2010/main" val="7119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4" y="250451"/>
            <a:ext cx="8857108" cy="1098286"/>
          </a:xfrm>
        </p:spPr>
        <p:txBody>
          <a:bodyPr>
            <a:normAutofit/>
          </a:bodyPr>
          <a:lstStyle/>
          <a:p>
            <a:r>
              <a:rPr lang="en-IN" sz="2800" dirty="0">
                <a:solidFill>
                  <a:srgbClr val="7030A0"/>
                </a:solidFill>
                <a:latin typeface="Bell MT" pitchFamily="18" charset="0"/>
              </a:rPr>
              <a:t>                         </a:t>
            </a:r>
            <a:r>
              <a:rPr lang="en-IN" sz="2800" b="1" u="sng" dirty="0">
                <a:solidFill>
                  <a:srgbClr val="7030A0"/>
                </a:solidFill>
                <a:latin typeface="Bell MT" pitchFamily="18" charset="0"/>
              </a:rPr>
              <a:t>Self- Introduction</a:t>
            </a:r>
          </a:p>
        </p:txBody>
      </p:sp>
      <p:sp>
        <p:nvSpPr>
          <p:cNvPr id="3" name="Content Placeholder 2"/>
          <p:cNvSpPr>
            <a:spLocks noGrp="1"/>
          </p:cNvSpPr>
          <p:nvPr>
            <p:ph idx="1"/>
          </p:nvPr>
        </p:nvSpPr>
        <p:spPr>
          <a:xfrm>
            <a:off x="1147703" y="1391164"/>
            <a:ext cx="9405218" cy="4612799"/>
          </a:xfrm>
        </p:spPr>
        <p:txBody>
          <a:bodyPr>
            <a:noAutofit/>
          </a:bodyPr>
          <a:lstStyle/>
          <a:p>
            <a:pPr>
              <a:buFont typeface="Wingdings" panose="05000000000000000000" pitchFamily="2" charset="2"/>
              <a:buChar char="q"/>
            </a:pPr>
            <a:r>
              <a:rPr lang="en-IN" sz="2400" dirty="0">
                <a:latin typeface="Bell MT" pitchFamily="18" charset="0"/>
              </a:rPr>
              <a:t>Speak name clearly. Be clear and precise give same information on yourself.</a:t>
            </a:r>
          </a:p>
          <a:p>
            <a:pPr>
              <a:buFont typeface="Wingdings" panose="05000000000000000000" pitchFamily="2" charset="2"/>
              <a:buChar char="q"/>
            </a:pPr>
            <a:r>
              <a:rPr lang="en-IN" sz="2400" dirty="0">
                <a:latin typeface="Bell MT" pitchFamily="18" charset="0"/>
              </a:rPr>
              <a:t>Introduce younger to older.</a:t>
            </a:r>
          </a:p>
          <a:p>
            <a:pPr>
              <a:buFont typeface="Wingdings" panose="05000000000000000000" pitchFamily="2" charset="2"/>
              <a:buChar char="q"/>
            </a:pPr>
            <a:r>
              <a:rPr lang="en-IN" sz="2400" dirty="0">
                <a:latin typeface="Bell MT" pitchFamily="18" charset="0"/>
              </a:rPr>
              <a:t>Introduce  your company executive to client and a non official to official person.</a:t>
            </a:r>
          </a:p>
          <a:p>
            <a:pPr marL="0" indent="0">
              <a:buNone/>
            </a:pPr>
            <a:r>
              <a:rPr lang="en-IN" sz="2400" dirty="0">
                <a:latin typeface="Bell MT" pitchFamily="18" charset="0"/>
              </a:rPr>
              <a:t>   </a:t>
            </a:r>
          </a:p>
          <a:p>
            <a:pPr marL="0" indent="0">
              <a:buNone/>
            </a:pPr>
            <a:r>
              <a:rPr lang="en-IN" sz="2400" dirty="0">
                <a:solidFill>
                  <a:schemeClr val="bg2">
                    <a:lumMod val="75000"/>
                  </a:schemeClr>
                </a:solidFill>
                <a:latin typeface="Bell MT" pitchFamily="18" charset="0"/>
              </a:rPr>
              <a:t>   </a:t>
            </a:r>
            <a:r>
              <a:rPr lang="en-IN" sz="2400" b="1" u="sng" dirty="0">
                <a:solidFill>
                  <a:srgbClr val="7030A0"/>
                </a:solidFill>
                <a:latin typeface="Bell MT" pitchFamily="18" charset="0"/>
              </a:rPr>
              <a:t>When introducing</a:t>
            </a:r>
          </a:p>
          <a:p>
            <a:pPr marL="342900" indent="-342900">
              <a:buFont typeface="Wingdings" panose="05000000000000000000" pitchFamily="2" charset="2"/>
              <a:buChar char="q"/>
            </a:pPr>
            <a:r>
              <a:rPr lang="en-IN" sz="2400" dirty="0">
                <a:latin typeface="Bell MT" pitchFamily="18" charset="0"/>
              </a:rPr>
              <a:t>You should be standing</a:t>
            </a:r>
          </a:p>
          <a:p>
            <a:pPr marL="342900" indent="-342900">
              <a:buFont typeface="Wingdings" panose="05000000000000000000" pitchFamily="2" charset="2"/>
              <a:buChar char="q"/>
            </a:pPr>
            <a:r>
              <a:rPr lang="en-IN" sz="2400" dirty="0">
                <a:latin typeface="Bell MT" pitchFamily="18" charset="0"/>
              </a:rPr>
              <a:t>Facial expression should convey pleasure. </a:t>
            </a:r>
          </a:p>
          <a:p>
            <a:pPr marL="342900" indent="-342900">
              <a:buFont typeface="Wingdings" panose="05000000000000000000" pitchFamily="2" charset="2"/>
              <a:buChar char="q"/>
            </a:pPr>
            <a:r>
              <a:rPr lang="en-IN" sz="2400" dirty="0">
                <a:latin typeface="Bell MT" pitchFamily="18" charset="0"/>
              </a:rPr>
              <a:t>Should maintain eye contact and pleasantry should be exchanged.</a:t>
            </a:r>
          </a:p>
          <a:p>
            <a:pPr marL="342900" indent="-342900">
              <a:buFont typeface="Wingdings" panose="05000000000000000000" pitchFamily="2" charset="2"/>
              <a:buChar char="q"/>
            </a:pPr>
            <a:r>
              <a:rPr lang="en-IN" sz="2400" dirty="0">
                <a:latin typeface="Bell MT" pitchFamily="18" charset="0"/>
              </a:rPr>
              <a:t>Always use full name.</a:t>
            </a:r>
          </a:p>
          <a:p>
            <a:pPr marL="0" indent="0">
              <a:buNone/>
            </a:pPr>
            <a:r>
              <a:rPr lang="en-IN" sz="2400" dirty="0">
                <a:latin typeface="Bell MT" pitchFamily="18" charset="0"/>
              </a:rPr>
              <a:t> </a:t>
            </a:r>
          </a:p>
        </p:txBody>
      </p:sp>
    </p:spTree>
    <p:extLst>
      <p:ext uri="{BB962C8B-B14F-4D97-AF65-F5344CB8AC3E}">
        <p14:creationId xmlns:p14="http://schemas.microsoft.com/office/powerpoint/2010/main" val="107951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4" y="-521568"/>
            <a:ext cx="8857108" cy="1728192"/>
          </a:xfrm>
        </p:spPr>
        <p:txBody>
          <a:bodyPr>
            <a:normAutofit/>
          </a:bodyPr>
          <a:lstStyle/>
          <a:p>
            <a:r>
              <a:rPr lang="en-IN" sz="3600" b="1" dirty="0">
                <a:latin typeface="Bell MT" pitchFamily="18" charset="0"/>
              </a:rPr>
              <a:t>                             </a:t>
            </a:r>
            <a:r>
              <a:rPr lang="en-IN" sz="3600" b="1" u="sng" dirty="0">
                <a:solidFill>
                  <a:srgbClr val="7030A0"/>
                </a:solidFill>
                <a:latin typeface="Bell MT" pitchFamily="18" charset="0"/>
              </a:rPr>
              <a:t>Meetings</a:t>
            </a:r>
            <a:r>
              <a:rPr lang="en-IN" u="sng" dirty="0">
                <a:solidFill>
                  <a:srgbClr val="7030A0"/>
                </a:solidFill>
                <a:latin typeface="Bell MT" pitchFamily="18" charset="0"/>
              </a:rPr>
              <a:t> </a:t>
            </a:r>
          </a:p>
        </p:txBody>
      </p:sp>
      <p:sp>
        <p:nvSpPr>
          <p:cNvPr id="3" name="Content Placeholder 2"/>
          <p:cNvSpPr>
            <a:spLocks noGrp="1"/>
          </p:cNvSpPr>
          <p:nvPr>
            <p:ph idx="1"/>
          </p:nvPr>
        </p:nvSpPr>
        <p:spPr>
          <a:xfrm>
            <a:off x="1368227" y="1134616"/>
            <a:ext cx="8640960" cy="5455097"/>
          </a:xfrm>
        </p:spPr>
        <p:txBody>
          <a:bodyPr>
            <a:normAutofit fontScale="25000" lnSpcReduction="20000"/>
          </a:bodyPr>
          <a:lstStyle/>
          <a:p>
            <a:pPr marL="0" indent="0">
              <a:buNone/>
            </a:pPr>
            <a:r>
              <a:rPr lang="en-IN" sz="9600" b="1" dirty="0">
                <a:latin typeface="Bell MT" pitchFamily="18" charset="0"/>
              </a:rPr>
              <a:t>     </a:t>
            </a:r>
            <a:r>
              <a:rPr lang="en-IN" sz="9600" b="1" u="sng" dirty="0">
                <a:solidFill>
                  <a:srgbClr val="7030A0"/>
                </a:solidFill>
                <a:latin typeface="Bell MT" pitchFamily="18" charset="0"/>
              </a:rPr>
              <a:t>Client Meeting </a:t>
            </a:r>
          </a:p>
          <a:p>
            <a:pPr>
              <a:buFont typeface="Wingdings" panose="05000000000000000000" pitchFamily="2" charset="2"/>
              <a:buChar char="q"/>
            </a:pPr>
            <a:r>
              <a:rPr lang="en-IN" sz="9600" dirty="0">
                <a:latin typeface="Bell MT" pitchFamily="18" charset="0"/>
              </a:rPr>
              <a:t>Office should inspire  confidence. No clutter on table.</a:t>
            </a:r>
          </a:p>
          <a:p>
            <a:pPr>
              <a:buFont typeface="Wingdings" panose="05000000000000000000" pitchFamily="2" charset="2"/>
              <a:buChar char="q"/>
            </a:pPr>
            <a:r>
              <a:rPr lang="en-IN" sz="9600" dirty="0">
                <a:latin typeface="Bell MT" pitchFamily="18" charset="0"/>
              </a:rPr>
              <a:t>If on time visitor must not be kept waiting.</a:t>
            </a:r>
          </a:p>
          <a:p>
            <a:pPr>
              <a:buFont typeface="Wingdings" panose="05000000000000000000" pitchFamily="2" charset="2"/>
              <a:buChar char="q"/>
            </a:pPr>
            <a:r>
              <a:rPr lang="en-IN" sz="9600" dirty="0">
                <a:latin typeface="Bell MT" pitchFamily="18" charset="0"/>
              </a:rPr>
              <a:t>Offer refreshment .</a:t>
            </a:r>
          </a:p>
          <a:p>
            <a:pPr>
              <a:buFont typeface="Wingdings" panose="05000000000000000000" pitchFamily="2" charset="2"/>
              <a:buChar char="q"/>
            </a:pPr>
            <a:r>
              <a:rPr lang="en-IN" sz="9600" dirty="0">
                <a:latin typeface="Bell MT" pitchFamily="18" charset="0"/>
              </a:rPr>
              <a:t>If escorted rise and greet visitor.</a:t>
            </a:r>
          </a:p>
          <a:p>
            <a:pPr>
              <a:buFont typeface="Wingdings" panose="05000000000000000000" pitchFamily="2" charset="2"/>
              <a:buChar char="q"/>
            </a:pPr>
            <a:r>
              <a:rPr lang="en-IN" sz="9600" dirty="0">
                <a:latin typeface="Bell MT" pitchFamily="18" charset="0"/>
              </a:rPr>
              <a:t>After meeting escort visitor out.</a:t>
            </a:r>
          </a:p>
          <a:p>
            <a:pPr>
              <a:buFont typeface="Wingdings" panose="05000000000000000000" pitchFamily="2" charset="2"/>
              <a:buChar char="q"/>
            </a:pPr>
            <a:endParaRPr lang="en-IN" sz="7400" dirty="0">
              <a:latin typeface="Bell MT" pitchFamily="18" charset="0"/>
            </a:endParaRPr>
          </a:p>
          <a:p>
            <a:pPr marL="0" indent="0">
              <a:buNone/>
            </a:pPr>
            <a:r>
              <a:rPr lang="en-IN" sz="7400" b="1" dirty="0">
                <a:solidFill>
                  <a:srgbClr val="7030A0"/>
                </a:solidFill>
                <a:latin typeface="Bell MT" pitchFamily="18" charset="0"/>
              </a:rPr>
              <a:t>     </a:t>
            </a:r>
            <a:r>
              <a:rPr lang="en-IN" sz="9600" b="1" u="sng" dirty="0">
                <a:solidFill>
                  <a:srgbClr val="7030A0"/>
                </a:solidFill>
                <a:latin typeface="Bell MT" pitchFamily="18" charset="0"/>
              </a:rPr>
              <a:t>Group Meeting</a:t>
            </a:r>
          </a:p>
          <a:p>
            <a:pPr>
              <a:buFont typeface="Wingdings" panose="05000000000000000000" pitchFamily="2" charset="2"/>
              <a:buChar char="q"/>
            </a:pPr>
            <a:r>
              <a:rPr lang="en-IN" sz="9600" dirty="0">
                <a:latin typeface="Bell MT" pitchFamily="18" charset="0"/>
              </a:rPr>
              <a:t>Entire responsibility  is of chairman/organiser.</a:t>
            </a:r>
          </a:p>
          <a:p>
            <a:pPr>
              <a:buFont typeface="Wingdings" panose="05000000000000000000" pitchFamily="2" charset="2"/>
              <a:buChar char="q"/>
            </a:pPr>
            <a:r>
              <a:rPr lang="en-IN" sz="9600" dirty="0">
                <a:latin typeface="Bell MT" pitchFamily="18" charset="0"/>
              </a:rPr>
              <a:t>Be on time and be prepared.</a:t>
            </a:r>
          </a:p>
          <a:p>
            <a:pPr>
              <a:buFont typeface="Wingdings" panose="05000000000000000000" pitchFamily="2" charset="2"/>
              <a:buChar char="q"/>
            </a:pPr>
            <a:r>
              <a:rPr lang="en-IN" sz="9600" dirty="0">
                <a:latin typeface="Bell MT" pitchFamily="18" charset="0"/>
              </a:rPr>
              <a:t>Do not but in when another person is talking.</a:t>
            </a:r>
          </a:p>
          <a:p>
            <a:pPr>
              <a:buFont typeface="Wingdings" panose="05000000000000000000" pitchFamily="2" charset="2"/>
              <a:buChar char="q"/>
            </a:pPr>
            <a:r>
              <a:rPr lang="en-IN" sz="9600" dirty="0">
                <a:latin typeface="Bell MT" pitchFamily="18" charset="0"/>
              </a:rPr>
              <a:t>Respect another’s point of view.</a:t>
            </a:r>
          </a:p>
          <a:p>
            <a:pPr>
              <a:buFont typeface="Wingdings" panose="05000000000000000000" pitchFamily="2" charset="2"/>
              <a:buChar char="q"/>
            </a:pPr>
            <a:r>
              <a:rPr lang="en-IN" sz="9600" dirty="0">
                <a:latin typeface="Bell MT" pitchFamily="18" charset="0"/>
              </a:rPr>
              <a:t>Participate.</a:t>
            </a:r>
          </a:p>
          <a:p>
            <a:pPr>
              <a:buFont typeface="Wingdings" panose="05000000000000000000" pitchFamily="2" charset="2"/>
              <a:buChar char="q"/>
            </a:pPr>
            <a:r>
              <a:rPr lang="en-IN" sz="9600" dirty="0">
                <a:latin typeface="Bell MT" pitchFamily="18" charset="0"/>
              </a:rPr>
              <a:t>Be open to express your ideas.</a:t>
            </a:r>
          </a:p>
          <a:p>
            <a:pPr marL="0" indent="0">
              <a:buNone/>
            </a:pPr>
            <a:endParaRPr lang="en-IN" sz="9600" dirty="0">
              <a:latin typeface="Bell MT" pitchFamily="18" charset="0"/>
            </a:endParaRPr>
          </a:p>
          <a:p>
            <a:pPr marL="0" indent="0">
              <a:buNone/>
            </a:pPr>
            <a:r>
              <a:rPr lang="en-IN" sz="2200" dirty="0">
                <a:latin typeface="Bell MT" pitchFamily="18" charset="0"/>
              </a:rPr>
              <a:t>   </a:t>
            </a:r>
          </a:p>
        </p:txBody>
      </p:sp>
    </p:spTree>
    <p:extLst>
      <p:ext uri="{BB962C8B-B14F-4D97-AF65-F5344CB8AC3E}">
        <p14:creationId xmlns:p14="http://schemas.microsoft.com/office/powerpoint/2010/main" val="314555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u="sng" dirty="0">
                <a:solidFill>
                  <a:srgbClr val="7030A0"/>
                </a:solidFill>
                <a:latin typeface="Bell MT" pitchFamily="18" charset="0"/>
              </a:rPr>
              <a:t>What Not to Do in a Meeting</a:t>
            </a:r>
          </a:p>
        </p:txBody>
      </p:sp>
      <p:sp>
        <p:nvSpPr>
          <p:cNvPr id="3" name="Content Placeholder 2"/>
          <p:cNvSpPr>
            <a:spLocks noGrp="1"/>
          </p:cNvSpPr>
          <p:nvPr>
            <p:ph idx="1"/>
          </p:nvPr>
        </p:nvSpPr>
        <p:spPr>
          <a:xfrm>
            <a:off x="1296219" y="1566664"/>
            <a:ext cx="8867787" cy="4536504"/>
          </a:xfrm>
        </p:spPr>
        <p:txBody>
          <a:bodyPr>
            <a:normAutofit/>
          </a:bodyPr>
          <a:lstStyle/>
          <a:p>
            <a:pPr>
              <a:buFont typeface="Wingdings" panose="05000000000000000000" pitchFamily="2" charset="2"/>
              <a:buChar char="q"/>
            </a:pPr>
            <a:r>
              <a:rPr lang="en-IN" sz="2400" dirty="0">
                <a:latin typeface="Bell MT" pitchFamily="18" charset="0"/>
              </a:rPr>
              <a:t>Pen Clicking</a:t>
            </a:r>
          </a:p>
          <a:p>
            <a:pPr>
              <a:buFont typeface="Wingdings" panose="05000000000000000000" pitchFamily="2" charset="2"/>
              <a:buChar char="q"/>
            </a:pPr>
            <a:r>
              <a:rPr lang="en-IN" sz="2400" dirty="0">
                <a:latin typeface="Bell MT" pitchFamily="18" charset="0"/>
              </a:rPr>
              <a:t>Pointing a Pen when you speak to someone.</a:t>
            </a:r>
          </a:p>
          <a:p>
            <a:pPr>
              <a:buFont typeface="Wingdings" panose="05000000000000000000" pitchFamily="2" charset="2"/>
              <a:buChar char="q"/>
            </a:pPr>
            <a:r>
              <a:rPr lang="en-IN" sz="2400" dirty="0">
                <a:latin typeface="Bell MT" pitchFamily="18" charset="0"/>
              </a:rPr>
              <a:t>Looking at ceiling or going to sleep when someone is speaking.</a:t>
            </a:r>
          </a:p>
          <a:p>
            <a:pPr>
              <a:buFont typeface="Wingdings" panose="05000000000000000000" pitchFamily="2" charset="2"/>
              <a:buChar char="q"/>
            </a:pPr>
            <a:r>
              <a:rPr lang="en-IN" sz="2400" dirty="0">
                <a:latin typeface="Bell MT" pitchFamily="18" charset="0"/>
              </a:rPr>
              <a:t>Shake a leg</a:t>
            </a:r>
          </a:p>
          <a:p>
            <a:pPr>
              <a:buFont typeface="Wingdings" panose="05000000000000000000" pitchFamily="2" charset="2"/>
              <a:buChar char="q"/>
            </a:pPr>
            <a:r>
              <a:rPr lang="en-IN" sz="2400" dirty="0">
                <a:latin typeface="Bell MT" pitchFamily="18" charset="0"/>
              </a:rPr>
              <a:t>Don’t use mobile phones during meeting</a:t>
            </a:r>
            <a:r>
              <a:rPr lang="en-IN" sz="2400" dirty="0"/>
              <a:t>.</a:t>
            </a:r>
          </a:p>
          <a:p>
            <a:pPr>
              <a:buFont typeface="Wingdings" panose="05000000000000000000" pitchFamily="2" charset="2"/>
              <a:buChar char="q"/>
            </a:pPr>
            <a:r>
              <a:rPr lang="en-IN" sz="2400" dirty="0">
                <a:latin typeface="Bell MT" pitchFamily="18" charset="0"/>
              </a:rPr>
              <a:t>Do not place papers/briefcase on table</a:t>
            </a:r>
          </a:p>
          <a:p>
            <a:pPr>
              <a:buFont typeface="Wingdings" panose="05000000000000000000" pitchFamily="2" charset="2"/>
              <a:buChar char="q"/>
            </a:pPr>
            <a:r>
              <a:rPr lang="en-IN" sz="2400" dirty="0">
                <a:latin typeface="Bell MT" pitchFamily="18" charset="0"/>
              </a:rPr>
              <a:t>Do not touch items on Desk</a:t>
            </a:r>
          </a:p>
        </p:txBody>
      </p:sp>
    </p:spTree>
    <p:extLst>
      <p:ext uri="{BB962C8B-B14F-4D97-AF65-F5344CB8AC3E}">
        <p14:creationId xmlns:p14="http://schemas.microsoft.com/office/powerpoint/2010/main" val="2606112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002" y="2810520"/>
            <a:ext cx="8857108" cy="1107056"/>
          </a:xfrm>
        </p:spPr>
        <p:txBody>
          <a:bodyPr>
            <a:noAutofit/>
          </a:bodyPr>
          <a:lstStyle/>
          <a:p>
            <a:pPr algn="ctr"/>
            <a:r>
              <a:rPr lang="en-IN" sz="4000" b="1" dirty="0">
                <a:effectLst>
                  <a:outerShdw blurRad="38100" dist="38100" dir="2700000" algn="tl">
                    <a:srgbClr val="000000">
                      <a:alpha val="43137"/>
                    </a:srgbClr>
                  </a:outerShdw>
                </a:effectLst>
                <a:latin typeface="Bell MT" pitchFamily="18" charset="0"/>
              </a:rPr>
              <a:t>4. </a:t>
            </a:r>
            <a:r>
              <a:rPr lang="en-IN" sz="4000" b="1" u="sng" dirty="0">
                <a:effectLst>
                  <a:outerShdw blurRad="38100" dist="38100" dir="2700000" algn="tl">
                    <a:srgbClr val="000000">
                      <a:alpha val="43137"/>
                    </a:srgbClr>
                  </a:outerShdw>
                </a:effectLst>
                <a:latin typeface="Bell MT" pitchFamily="18" charset="0"/>
              </a:rPr>
              <a:t>HOW TO BE A PINNACLE                       PERFORMER </a:t>
            </a:r>
          </a:p>
        </p:txBody>
      </p:sp>
    </p:spTree>
    <p:extLst>
      <p:ext uri="{BB962C8B-B14F-4D97-AF65-F5344CB8AC3E}">
        <p14:creationId xmlns:p14="http://schemas.microsoft.com/office/powerpoint/2010/main" val="2021123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5" y="388834"/>
            <a:ext cx="8846183" cy="830292"/>
          </a:xfrm>
        </p:spPr>
        <p:txBody>
          <a:bodyPr>
            <a:normAutofit/>
          </a:bodyPr>
          <a:lstStyle/>
          <a:p>
            <a:r>
              <a:rPr lang="en-IN" dirty="0">
                <a:latin typeface="Bell MT" pitchFamily="18" charset="0"/>
              </a:rPr>
              <a:t>         </a:t>
            </a:r>
            <a:r>
              <a:rPr lang="en-IN" sz="3200" b="1" u="sng" dirty="0">
                <a:solidFill>
                  <a:srgbClr val="7030A0"/>
                </a:solidFill>
                <a:effectLst>
                  <a:outerShdw blurRad="38100" dist="38100" dir="2700000" algn="tl">
                    <a:srgbClr val="000000">
                      <a:alpha val="43137"/>
                    </a:srgbClr>
                  </a:outerShdw>
                </a:effectLst>
                <a:latin typeface="Bell MT" pitchFamily="18" charset="0"/>
              </a:rPr>
              <a:t>Meaning of Pinnacle Performer </a:t>
            </a:r>
          </a:p>
        </p:txBody>
      </p:sp>
      <p:sp>
        <p:nvSpPr>
          <p:cNvPr id="3" name="Content Placeholder 2"/>
          <p:cNvSpPr>
            <a:spLocks noGrp="1"/>
          </p:cNvSpPr>
          <p:nvPr>
            <p:ph idx="1"/>
          </p:nvPr>
        </p:nvSpPr>
        <p:spPr>
          <a:xfrm>
            <a:off x="1232765" y="1149936"/>
            <a:ext cx="8846183" cy="5050945"/>
          </a:xfrm>
        </p:spPr>
        <p:txBody>
          <a:bodyPr>
            <a:normAutofit/>
          </a:bodyPr>
          <a:lstStyle/>
          <a:p>
            <a:pPr marL="82296" indent="0">
              <a:buClr>
                <a:schemeClr val="bg2">
                  <a:lumMod val="75000"/>
                </a:schemeClr>
              </a:buClr>
              <a:buNone/>
            </a:pPr>
            <a:endParaRPr lang="en-IN" sz="2200" dirty="0">
              <a:latin typeface="Bell MT" pitchFamily="18" charset="0"/>
            </a:endParaRPr>
          </a:p>
          <a:p>
            <a:pPr>
              <a:buClr>
                <a:schemeClr val="bg2">
                  <a:lumMod val="75000"/>
                </a:schemeClr>
              </a:buClr>
              <a:buFont typeface="Wingdings" panose="05000000000000000000" pitchFamily="2" charset="2"/>
              <a:buChar char="q"/>
            </a:pPr>
            <a:r>
              <a:rPr lang="en-IN" sz="2400" dirty="0">
                <a:latin typeface="Bell MT" pitchFamily="18" charset="0"/>
              </a:rPr>
              <a:t> Pinnacle performer is a person who always having a competence or that values and skills required to do the best and achieve the best in their task whether related to self-development, profession or personal level. </a:t>
            </a:r>
          </a:p>
          <a:p>
            <a:pPr>
              <a:buClr>
                <a:schemeClr val="bg2">
                  <a:lumMod val="75000"/>
                </a:schemeClr>
              </a:buClr>
              <a:buFont typeface="Wingdings" panose="05000000000000000000" pitchFamily="2" charset="2"/>
              <a:buChar char="q"/>
            </a:pPr>
            <a:r>
              <a:rPr lang="en-IN" sz="2400" dirty="0">
                <a:latin typeface="Bell MT" pitchFamily="18" charset="0"/>
              </a:rPr>
              <a:t>They might struggle from scrap bottom but they try through their own vision, own skills, own values to reach the highest position. We can equate them to a star performer. </a:t>
            </a:r>
          </a:p>
        </p:txBody>
      </p:sp>
    </p:spTree>
    <p:extLst>
      <p:ext uri="{BB962C8B-B14F-4D97-AF65-F5344CB8AC3E}">
        <p14:creationId xmlns:p14="http://schemas.microsoft.com/office/powerpoint/2010/main" val="182448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1DC1B-551D-CC88-2629-3F3AA1D2EDF6}"/>
              </a:ext>
            </a:extLst>
          </p:cNvPr>
          <p:cNvSpPr txBox="1"/>
          <p:nvPr/>
        </p:nvSpPr>
        <p:spPr>
          <a:xfrm>
            <a:off x="1512243" y="1062608"/>
            <a:ext cx="9001000" cy="3754874"/>
          </a:xfrm>
          <a:prstGeom prst="rect">
            <a:avLst/>
          </a:prstGeom>
          <a:noFill/>
        </p:spPr>
        <p:txBody>
          <a:bodyPr wrap="square">
            <a:spAutoFit/>
          </a:bodyPr>
          <a:lstStyle/>
          <a:p>
            <a:pPr marL="82296" indent="0">
              <a:buClr>
                <a:schemeClr val="bg2">
                  <a:lumMod val="75000"/>
                </a:schemeClr>
              </a:buClr>
              <a:buNone/>
            </a:pPr>
            <a:r>
              <a:rPr lang="en-IN" sz="2800" b="1" u="sng" dirty="0">
                <a:solidFill>
                  <a:srgbClr val="7030A0"/>
                </a:solidFill>
                <a:latin typeface="Bell MT" pitchFamily="18" charset="0"/>
              </a:rPr>
              <a:t>Qualities of Pinnacle Performer </a:t>
            </a:r>
          </a:p>
          <a:p>
            <a:pPr marL="82296" indent="0">
              <a:buClr>
                <a:schemeClr val="bg2">
                  <a:lumMod val="75000"/>
                </a:schemeClr>
              </a:buClr>
              <a:buNone/>
            </a:pPr>
            <a:endParaRPr lang="en-IN" b="1" u="sng" dirty="0">
              <a:solidFill>
                <a:srgbClr val="7030A0"/>
              </a:solidFill>
              <a:latin typeface="Bell MT" pitchFamily="18" charset="0"/>
            </a:endParaRPr>
          </a:p>
          <a:p>
            <a:pPr marL="368046" indent="-285750">
              <a:buClr>
                <a:schemeClr val="bg2">
                  <a:lumMod val="75000"/>
                </a:schemeClr>
              </a:buClr>
              <a:buFont typeface="Wingdings" panose="05000000000000000000" pitchFamily="2" charset="2"/>
              <a:buChar char="q"/>
            </a:pPr>
            <a:endParaRPr lang="en-IN" sz="2400" b="1" u="sng" dirty="0">
              <a:solidFill>
                <a:srgbClr val="7030A0"/>
              </a:solidFill>
              <a:latin typeface="Bell MT" pitchFamily="18" charset="0"/>
            </a:endParaRPr>
          </a:p>
          <a:p>
            <a:pPr marL="285750" indent="-285750">
              <a:buClr>
                <a:schemeClr val="bg2">
                  <a:lumMod val="75000"/>
                </a:schemeClr>
              </a:buClr>
              <a:buFont typeface="Wingdings" panose="05000000000000000000" pitchFamily="2" charset="2"/>
              <a:buChar char="q"/>
            </a:pPr>
            <a:r>
              <a:rPr lang="en-IN" sz="2400" dirty="0">
                <a:latin typeface="Bell MT" pitchFamily="18" charset="0"/>
              </a:rPr>
              <a:t>Pinnacle performers are driven by commitment and have healthy sense of confidence in their potential.</a:t>
            </a:r>
          </a:p>
          <a:p>
            <a:pPr marL="285750" indent="-285750">
              <a:buClr>
                <a:schemeClr val="bg2">
                  <a:lumMod val="75000"/>
                </a:schemeClr>
              </a:buClr>
              <a:buFont typeface="Wingdings" panose="05000000000000000000" pitchFamily="2" charset="2"/>
              <a:buChar char="q"/>
            </a:pPr>
            <a:r>
              <a:rPr lang="en-IN" sz="2400" dirty="0">
                <a:latin typeface="Bell MT" pitchFamily="18" charset="0"/>
              </a:rPr>
              <a:t>Able to have vision and make effort to achieve that.</a:t>
            </a:r>
          </a:p>
          <a:p>
            <a:pPr marL="285750" indent="-285750">
              <a:buClr>
                <a:schemeClr val="bg2">
                  <a:lumMod val="75000"/>
                </a:schemeClr>
              </a:buClr>
              <a:buFont typeface="Wingdings" panose="05000000000000000000" pitchFamily="2" charset="2"/>
              <a:buChar char="q"/>
            </a:pPr>
            <a:r>
              <a:rPr lang="en-IN" sz="2400" dirty="0">
                <a:latin typeface="Bell MT" pitchFamily="18" charset="0"/>
              </a:rPr>
              <a:t>Clarify about priorities and what they need.</a:t>
            </a:r>
          </a:p>
          <a:p>
            <a:pPr marL="285750" indent="-285750">
              <a:buClr>
                <a:schemeClr val="bg2">
                  <a:lumMod val="75000"/>
                </a:schemeClr>
              </a:buClr>
              <a:buFont typeface="Wingdings" panose="05000000000000000000" pitchFamily="2" charset="2"/>
              <a:buChar char="q"/>
            </a:pPr>
            <a:r>
              <a:rPr lang="en-IN" sz="2400" dirty="0">
                <a:latin typeface="Bell MT" pitchFamily="18" charset="0"/>
              </a:rPr>
              <a:t>Take charge and new responsibilities .</a:t>
            </a:r>
          </a:p>
          <a:p>
            <a:pPr marL="285750" indent="-285750">
              <a:buClr>
                <a:schemeClr val="bg2">
                  <a:lumMod val="75000"/>
                </a:schemeClr>
              </a:buClr>
              <a:buFont typeface="Wingdings" panose="05000000000000000000" pitchFamily="2" charset="2"/>
              <a:buChar char="q"/>
            </a:pPr>
            <a:r>
              <a:rPr lang="en-IN" sz="2400" dirty="0">
                <a:latin typeface="Bell MT" pitchFamily="18" charset="0"/>
              </a:rPr>
              <a:t>Sustain high level of motivation.</a:t>
            </a:r>
          </a:p>
          <a:p>
            <a:pPr marL="285750" indent="-285750">
              <a:buClr>
                <a:schemeClr val="bg2">
                  <a:lumMod val="75000"/>
                </a:schemeClr>
              </a:buClr>
              <a:buFont typeface="Wingdings" panose="05000000000000000000" pitchFamily="2" charset="2"/>
              <a:buChar char="q"/>
            </a:pPr>
            <a:r>
              <a:rPr lang="en-IN" sz="2400" dirty="0">
                <a:latin typeface="Bell MT" pitchFamily="18" charset="0"/>
              </a:rPr>
              <a:t>Clear with their values  and how they can tie it up with their goals.     </a:t>
            </a:r>
          </a:p>
        </p:txBody>
      </p:sp>
    </p:spTree>
    <p:extLst>
      <p:ext uri="{BB962C8B-B14F-4D97-AF65-F5344CB8AC3E}">
        <p14:creationId xmlns:p14="http://schemas.microsoft.com/office/powerpoint/2010/main" val="4083602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406" y="2533759"/>
            <a:ext cx="9721216" cy="1314629"/>
          </a:xfrm>
        </p:spPr>
        <p:txBody>
          <a:bodyPr/>
          <a:lstStyle/>
          <a:p>
            <a:r>
              <a:rPr lang="en-IN" b="1" dirty="0">
                <a:latin typeface="Bell MT" pitchFamily="18" charset="0"/>
              </a:rPr>
              <a:t>                     </a:t>
            </a:r>
            <a:r>
              <a:rPr lang="en-IN" b="1" u="sng" dirty="0">
                <a:effectLst>
                  <a:outerShdw blurRad="38100" dist="38100" dir="2700000" algn="tl">
                    <a:srgbClr val="000000">
                      <a:alpha val="43137"/>
                    </a:srgbClr>
                  </a:outerShdw>
                </a:effectLst>
                <a:latin typeface="Bell MT" pitchFamily="18" charset="0"/>
              </a:rPr>
              <a:t>WE TUBE</a:t>
            </a:r>
          </a:p>
        </p:txBody>
      </p:sp>
    </p:spTree>
    <p:extLst>
      <p:ext uri="{BB962C8B-B14F-4D97-AF65-F5344CB8AC3E}">
        <p14:creationId xmlns:p14="http://schemas.microsoft.com/office/powerpoint/2010/main" val="1653744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4" y="250450"/>
            <a:ext cx="8857108" cy="1244205"/>
          </a:xfrm>
        </p:spPr>
        <p:txBody>
          <a:bodyPr>
            <a:normAutofit/>
          </a:bodyPr>
          <a:lstStyle/>
          <a:p>
            <a:r>
              <a:rPr lang="en-IN" sz="2800" dirty="0">
                <a:solidFill>
                  <a:srgbClr val="7030A0"/>
                </a:solidFill>
                <a:latin typeface="Bell MT" pitchFamily="18" charset="0"/>
              </a:rPr>
              <a:t>             </a:t>
            </a:r>
            <a:r>
              <a:rPr lang="en-IN" sz="2800" b="1" u="sng" dirty="0">
                <a:solidFill>
                  <a:srgbClr val="7030A0"/>
                </a:solidFill>
                <a:latin typeface="Bell MT" pitchFamily="18" charset="0"/>
              </a:rPr>
              <a:t>What Pinnacle Performers Try</a:t>
            </a:r>
          </a:p>
        </p:txBody>
      </p:sp>
      <p:sp>
        <p:nvSpPr>
          <p:cNvPr id="3" name="Content Placeholder 2"/>
          <p:cNvSpPr>
            <a:spLocks noGrp="1"/>
          </p:cNvSpPr>
          <p:nvPr>
            <p:ph idx="1"/>
          </p:nvPr>
        </p:nvSpPr>
        <p:spPr>
          <a:xfrm>
            <a:off x="1440235" y="1782687"/>
            <a:ext cx="8784976" cy="4221273"/>
          </a:xfrm>
        </p:spPr>
        <p:txBody>
          <a:bodyPr>
            <a:normAutofit/>
          </a:bodyPr>
          <a:lstStyle/>
          <a:p>
            <a:pPr>
              <a:buClr>
                <a:schemeClr val="tx2"/>
              </a:buClr>
              <a:buFont typeface="Wingdings" panose="05000000000000000000" pitchFamily="2" charset="2"/>
              <a:buChar char="q"/>
            </a:pPr>
            <a:r>
              <a:rPr lang="en-IN" sz="2400" dirty="0">
                <a:latin typeface="Bell MT" pitchFamily="18" charset="0"/>
              </a:rPr>
              <a:t>To have alternate things.</a:t>
            </a:r>
          </a:p>
          <a:p>
            <a:pPr>
              <a:buClr>
                <a:schemeClr val="tx2"/>
              </a:buClr>
              <a:buFont typeface="Wingdings" panose="05000000000000000000" pitchFamily="2" charset="2"/>
              <a:buChar char="q"/>
            </a:pPr>
            <a:r>
              <a:rPr lang="en-IN" sz="2400" dirty="0">
                <a:latin typeface="Bell MT" pitchFamily="18" charset="0"/>
              </a:rPr>
              <a:t>They rejuvenate themselves and keep going.</a:t>
            </a:r>
          </a:p>
          <a:p>
            <a:pPr>
              <a:buClr>
                <a:schemeClr val="tx2"/>
              </a:buClr>
              <a:buFont typeface="Wingdings" panose="05000000000000000000" pitchFamily="2" charset="2"/>
              <a:buChar char="q"/>
            </a:pPr>
            <a:r>
              <a:rPr lang="en-IN" sz="2400" dirty="0">
                <a:latin typeface="Bell MT" pitchFamily="18" charset="0"/>
              </a:rPr>
              <a:t>They are able to balance work and family aspect.</a:t>
            </a:r>
          </a:p>
          <a:p>
            <a:pPr>
              <a:buClr>
                <a:schemeClr val="tx2"/>
              </a:buClr>
              <a:buFont typeface="Wingdings" panose="05000000000000000000" pitchFamily="2" charset="2"/>
              <a:buChar char="q"/>
            </a:pPr>
            <a:r>
              <a:rPr lang="en-IN" sz="2400" dirty="0">
                <a:latin typeface="Bell MT" pitchFamily="18" charset="0"/>
              </a:rPr>
              <a:t>They are able to visualize plan and take  calculated  risk.</a:t>
            </a:r>
          </a:p>
          <a:p>
            <a:pPr>
              <a:buClr>
                <a:schemeClr val="tx2"/>
              </a:buClr>
              <a:buFont typeface="Wingdings" panose="05000000000000000000" pitchFamily="2" charset="2"/>
              <a:buChar char="q"/>
            </a:pPr>
            <a:r>
              <a:rPr lang="en-IN" sz="2400" dirty="0">
                <a:latin typeface="Bell MT" pitchFamily="18" charset="0"/>
              </a:rPr>
              <a:t>They understand that responsibility is to be taken and not always given.</a:t>
            </a:r>
          </a:p>
          <a:p>
            <a:pPr>
              <a:buClr>
                <a:schemeClr val="tx2"/>
              </a:buClr>
              <a:buFont typeface="Wingdings" panose="05000000000000000000" pitchFamily="2" charset="2"/>
              <a:buChar char="q"/>
            </a:pPr>
            <a:r>
              <a:rPr lang="en-IN" sz="2400" dirty="0">
                <a:latin typeface="Bell MT" pitchFamily="18" charset="0"/>
              </a:rPr>
              <a:t>They are clear if they believe in themselves then they can handle their priorities well. </a:t>
            </a:r>
          </a:p>
        </p:txBody>
      </p:sp>
      <p:sp>
        <p:nvSpPr>
          <p:cNvPr id="5" name="TextBox 4">
            <a:extLst>
              <a:ext uri="{FF2B5EF4-FFF2-40B4-BE49-F238E27FC236}">
                <a16:creationId xmlns:a16="http://schemas.microsoft.com/office/drawing/2014/main" id="{E21C67ED-5338-FD85-557F-415744890BA9}"/>
              </a:ext>
            </a:extLst>
          </p:cNvPr>
          <p:cNvSpPr txBox="1"/>
          <p:nvPr/>
        </p:nvSpPr>
        <p:spPr>
          <a:xfrm>
            <a:off x="2701636" y="3109252"/>
            <a:ext cx="5403272" cy="369332"/>
          </a:xfrm>
          <a:prstGeom prst="rect">
            <a:avLst/>
          </a:prstGeom>
          <a:noFill/>
        </p:spPr>
        <p:txBody>
          <a:bodyPr wrap="square">
            <a:spAutoFit/>
          </a:bodyPr>
          <a:lstStyle/>
          <a:p>
            <a:r>
              <a:rPr lang="en-IN" dirty="0"/>
              <a:t>Corporate Ethics</a:t>
            </a:r>
          </a:p>
        </p:txBody>
      </p:sp>
    </p:spTree>
    <p:extLst>
      <p:ext uri="{BB962C8B-B14F-4D97-AF65-F5344CB8AC3E}">
        <p14:creationId xmlns:p14="http://schemas.microsoft.com/office/powerpoint/2010/main" val="51549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54CF-ABE5-FA51-8A1A-21E37FAF93B9}"/>
              </a:ext>
            </a:extLst>
          </p:cNvPr>
          <p:cNvSpPr>
            <a:spLocks noGrp="1"/>
          </p:cNvSpPr>
          <p:nvPr>
            <p:ph type="title"/>
          </p:nvPr>
        </p:nvSpPr>
        <p:spPr>
          <a:xfrm>
            <a:off x="1695812" y="232722"/>
            <a:ext cx="8857108" cy="4471122"/>
          </a:xfrm>
        </p:spPr>
        <p:txBody>
          <a:bodyPr/>
          <a:lstStyle/>
          <a:p>
            <a:r>
              <a:rPr lang="en-IN" dirty="0"/>
              <a:t>              </a:t>
            </a:r>
            <a:br>
              <a:rPr lang="en-IN" dirty="0"/>
            </a:br>
            <a:r>
              <a:rPr lang="en-IN" dirty="0"/>
              <a:t>        5</a:t>
            </a:r>
            <a:r>
              <a:rPr lang="en-IN" sz="4000" b="1" dirty="0">
                <a:effectLst>
                  <a:outerShdw blurRad="38100" dist="38100" dir="2700000" algn="tl">
                    <a:srgbClr val="000000">
                      <a:alpha val="43137"/>
                    </a:srgbClr>
                  </a:outerShdw>
                </a:effectLst>
                <a:latin typeface="Bell MT" pitchFamily="18" charset="0"/>
              </a:rPr>
              <a:t>. </a:t>
            </a:r>
            <a:r>
              <a:rPr lang="en-IN" sz="4000" b="1" u="sng" dirty="0">
                <a:effectLst>
                  <a:outerShdw blurRad="38100" dist="38100" dir="2700000" algn="tl">
                    <a:srgbClr val="000000">
                      <a:alpha val="43137"/>
                    </a:srgbClr>
                  </a:outerShdw>
                </a:effectLst>
                <a:latin typeface="Bell MT" pitchFamily="18" charset="0"/>
              </a:rPr>
              <a:t>CORPORATE ETHICS</a:t>
            </a:r>
          </a:p>
        </p:txBody>
      </p:sp>
    </p:spTree>
    <p:extLst>
      <p:ext uri="{BB962C8B-B14F-4D97-AF65-F5344CB8AC3E}">
        <p14:creationId xmlns:p14="http://schemas.microsoft.com/office/powerpoint/2010/main" val="213933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D576-ADA7-7FD4-CE62-5BF382163D02}"/>
              </a:ext>
            </a:extLst>
          </p:cNvPr>
          <p:cNvSpPr>
            <a:spLocks noGrp="1"/>
          </p:cNvSpPr>
          <p:nvPr>
            <p:ph type="title"/>
          </p:nvPr>
        </p:nvSpPr>
        <p:spPr>
          <a:xfrm>
            <a:off x="1695812" y="263894"/>
            <a:ext cx="8857108" cy="582690"/>
          </a:xfrm>
        </p:spPr>
        <p:txBody>
          <a:bodyPr>
            <a:normAutofit/>
          </a:bodyPr>
          <a:lstStyle/>
          <a:p>
            <a:r>
              <a:rPr lang="en-US" sz="2800" b="1" u="sng" dirty="0">
                <a:solidFill>
                  <a:srgbClr val="7030A0"/>
                </a:solidFill>
                <a:latin typeface="Bell MT" pitchFamily="18" charset="0"/>
              </a:rPr>
              <a:t>Business Ethics is everyone business</a:t>
            </a:r>
            <a:endParaRPr lang="en-IN" sz="2800" b="1" u="sng" dirty="0">
              <a:solidFill>
                <a:srgbClr val="7030A0"/>
              </a:solidFill>
              <a:latin typeface="Bell MT" pitchFamily="18" charset="0"/>
            </a:endParaRPr>
          </a:p>
        </p:txBody>
      </p:sp>
      <p:sp>
        <p:nvSpPr>
          <p:cNvPr id="3" name="Content Placeholder 2">
            <a:extLst>
              <a:ext uri="{FF2B5EF4-FFF2-40B4-BE49-F238E27FC236}">
                <a16:creationId xmlns:a16="http://schemas.microsoft.com/office/drawing/2014/main" id="{37712372-D829-785D-67AA-A95C352060F2}"/>
              </a:ext>
            </a:extLst>
          </p:cNvPr>
          <p:cNvSpPr>
            <a:spLocks noGrp="1"/>
          </p:cNvSpPr>
          <p:nvPr>
            <p:ph idx="1"/>
          </p:nvPr>
        </p:nvSpPr>
        <p:spPr/>
        <p:txBody>
          <a:bodyPr/>
          <a:lstStyle/>
          <a:p>
            <a:pPr marL="82296" indent="0">
              <a:buNone/>
            </a:pPr>
            <a:r>
              <a:rPr lang="en-US" sz="2800" b="1" u="sng" dirty="0">
                <a:solidFill>
                  <a:srgbClr val="7030A0"/>
                </a:solidFill>
                <a:effectLst>
                  <a:outerShdw blurRad="50000" dist="30000" dir="5400000" algn="tl" rotWithShape="0">
                    <a:srgbClr val="000000">
                      <a:alpha val="30000"/>
                    </a:srgbClr>
                  </a:outerShdw>
                </a:effectLst>
                <a:latin typeface="Bell MT" pitchFamily="18" charset="0"/>
                <a:ea typeface="+mj-ea"/>
                <a:cs typeface="+mj-cs"/>
              </a:rPr>
              <a:t>Who is Everyone?</a:t>
            </a:r>
          </a:p>
          <a:p>
            <a:pPr marL="82296" indent="0">
              <a:buNone/>
            </a:pPr>
            <a:endParaRPr lang="en-US" sz="2800" b="1" u="sng" dirty="0">
              <a:solidFill>
                <a:srgbClr val="7030A0"/>
              </a:solidFill>
              <a:effectLst>
                <a:outerShdw blurRad="50000" dist="30000" dir="5400000" algn="tl" rotWithShape="0">
                  <a:srgbClr val="000000">
                    <a:alpha val="30000"/>
                  </a:srgbClr>
                </a:outerShdw>
              </a:effectLst>
              <a:latin typeface="Bell MT" pitchFamily="18" charset="0"/>
              <a:ea typeface="+mj-ea"/>
              <a:cs typeface="+mj-cs"/>
            </a:endParaRPr>
          </a:p>
          <a:p>
            <a:pPr>
              <a:buFont typeface="Wingdings" panose="05000000000000000000" pitchFamily="2" charset="2"/>
              <a:buChar char="q"/>
            </a:pPr>
            <a:r>
              <a:rPr lang="en-US" sz="2400" dirty="0">
                <a:latin typeface="Bell MT" panose="02020503060305020303" pitchFamily="18" charset="0"/>
              </a:rPr>
              <a:t>The Regulator</a:t>
            </a:r>
          </a:p>
          <a:p>
            <a:pPr>
              <a:buFont typeface="Wingdings" panose="05000000000000000000" pitchFamily="2" charset="2"/>
              <a:buChar char="q"/>
            </a:pPr>
            <a:r>
              <a:rPr lang="en-US" sz="2400" dirty="0">
                <a:latin typeface="Bell MT" panose="02020503060305020303" pitchFamily="18" charset="0"/>
              </a:rPr>
              <a:t>The Stakeholders</a:t>
            </a:r>
          </a:p>
          <a:p>
            <a:pPr>
              <a:buFont typeface="Wingdings" panose="05000000000000000000" pitchFamily="2" charset="2"/>
              <a:buChar char="q"/>
            </a:pPr>
            <a:r>
              <a:rPr lang="en-US" sz="2400" dirty="0">
                <a:latin typeface="Bell MT" panose="02020503060305020303" pitchFamily="18" charset="0"/>
              </a:rPr>
              <a:t>The Management</a:t>
            </a:r>
          </a:p>
          <a:p>
            <a:pPr>
              <a:buFont typeface="Wingdings" panose="05000000000000000000" pitchFamily="2" charset="2"/>
              <a:buChar char="q"/>
            </a:pPr>
            <a:r>
              <a:rPr lang="en-US" sz="2400" dirty="0">
                <a:latin typeface="Bell MT" panose="02020503060305020303" pitchFamily="18" charset="0"/>
              </a:rPr>
              <a:t>The Employees</a:t>
            </a:r>
          </a:p>
          <a:p>
            <a:pPr>
              <a:buFont typeface="Wingdings" panose="05000000000000000000" pitchFamily="2" charset="2"/>
              <a:buChar char="q"/>
            </a:pPr>
            <a:r>
              <a:rPr lang="en-US" sz="2400" dirty="0">
                <a:latin typeface="Bell MT" panose="02020503060305020303" pitchFamily="18" charset="0"/>
              </a:rPr>
              <a:t>The Customers</a:t>
            </a:r>
            <a:endParaRPr lang="en-IN" sz="2400" dirty="0">
              <a:latin typeface="Bell MT" panose="02020503060305020303" pitchFamily="18" charset="0"/>
            </a:endParaRPr>
          </a:p>
        </p:txBody>
      </p:sp>
    </p:spTree>
    <p:extLst>
      <p:ext uri="{BB962C8B-B14F-4D97-AF65-F5344CB8AC3E}">
        <p14:creationId xmlns:p14="http://schemas.microsoft.com/office/powerpoint/2010/main" val="233545517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6335-031F-C32E-53D0-65EE37D89833}"/>
              </a:ext>
            </a:extLst>
          </p:cNvPr>
          <p:cNvSpPr>
            <a:spLocks noGrp="1"/>
          </p:cNvSpPr>
          <p:nvPr>
            <p:ph type="title"/>
          </p:nvPr>
        </p:nvSpPr>
        <p:spPr>
          <a:xfrm>
            <a:off x="1584251" y="126504"/>
            <a:ext cx="8857108" cy="1098286"/>
          </a:xfrm>
        </p:spPr>
        <p:txBody>
          <a:bodyPr/>
          <a:lstStyle/>
          <a:p>
            <a:r>
              <a:rPr lang="en-IN" sz="2800" b="1" u="sng" dirty="0">
                <a:solidFill>
                  <a:srgbClr val="7030A0"/>
                </a:solidFill>
                <a:latin typeface="Bell MT" panose="02020503060305020303" pitchFamily="18" charset="0"/>
              </a:rPr>
              <a:t>Corporate Ethics</a:t>
            </a:r>
            <a:r>
              <a:rPr lang="en-IN" dirty="0">
                <a:solidFill>
                  <a:srgbClr val="7030A0"/>
                </a:solidFill>
              </a:rPr>
              <a:t>	</a:t>
            </a:r>
          </a:p>
        </p:txBody>
      </p:sp>
      <p:sp>
        <p:nvSpPr>
          <p:cNvPr id="3" name="Content Placeholder 2">
            <a:extLst>
              <a:ext uri="{FF2B5EF4-FFF2-40B4-BE49-F238E27FC236}">
                <a16:creationId xmlns:a16="http://schemas.microsoft.com/office/drawing/2014/main" id="{874294A7-5F79-2914-BAB7-3A04F57F8B09}"/>
              </a:ext>
            </a:extLst>
          </p:cNvPr>
          <p:cNvSpPr>
            <a:spLocks noGrp="1"/>
          </p:cNvSpPr>
          <p:nvPr>
            <p:ph idx="1"/>
          </p:nvPr>
        </p:nvSpPr>
        <p:spPr/>
        <p:txBody>
          <a:bodyPr>
            <a:normAutofit/>
          </a:bodyPr>
          <a:lstStyle/>
          <a:p>
            <a:pPr>
              <a:buFont typeface="Wingdings" panose="05000000000000000000" pitchFamily="2" charset="2"/>
              <a:buChar char="q"/>
            </a:pPr>
            <a:r>
              <a:rPr lang="en-US" sz="2400" dirty="0">
                <a:latin typeface="Bodoni MT" panose="02070603080606020203" pitchFamily="18" charset="0"/>
              </a:rPr>
              <a:t>Yes! Unethical practices are a sad reality!</a:t>
            </a:r>
          </a:p>
          <a:p>
            <a:pPr>
              <a:buFont typeface="Wingdings" panose="05000000000000000000" pitchFamily="2" charset="2"/>
              <a:buChar char="q"/>
            </a:pPr>
            <a:r>
              <a:rPr lang="en-US" sz="2400" dirty="0">
                <a:latin typeface="Bodoni MT" panose="02070603080606020203" pitchFamily="18" charset="0"/>
              </a:rPr>
              <a:t>It's important to differentiate right from wrong.</a:t>
            </a:r>
          </a:p>
          <a:p>
            <a:pPr>
              <a:buFont typeface="Wingdings" panose="05000000000000000000" pitchFamily="2" charset="2"/>
              <a:buChar char="q"/>
            </a:pPr>
            <a:r>
              <a:rPr lang="en-US" sz="2400" dirty="0">
                <a:latin typeface="Bodoni MT" panose="02070603080606020203" pitchFamily="18" charset="0"/>
              </a:rPr>
              <a:t>Firms globally have Ethics Communities now.</a:t>
            </a:r>
          </a:p>
          <a:p>
            <a:pPr>
              <a:buFont typeface="Wingdings" panose="05000000000000000000" pitchFamily="2" charset="2"/>
              <a:buChar char="q"/>
            </a:pPr>
            <a:r>
              <a:rPr lang="en-US" sz="2400" dirty="0">
                <a:latin typeface="Bodoni MT" panose="02070603080606020203" pitchFamily="18" charset="0"/>
              </a:rPr>
              <a:t>There are NGO's dedicating to ensuring ethical practices.</a:t>
            </a:r>
          </a:p>
          <a:p>
            <a:pPr>
              <a:buFont typeface="Wingdings" panose="05000000000000000000" pitchFamily="2" charset="2"/>
              <a:buChar char="q"/>
            </a:pPr>
            <a:endParaRPr lang="en-IN" sz="2400" dirty="0">
              <a:latin typeface="Bodoni MT" panose="02070603080606020203" pitchFamily="18" charset="0"/>
            </a:endParaRPr>
          </a:p>
          <a:p>
            <a:pPr marL="82296" indent="0">
              <a:buNone/>
            </a:pPr>
            <a:r>
              <a:rPr lang="en-US" sz="2800" b="1" u="sng" dirty="0">
                <a:solidFill>
                  <a:srgbClr val="7030A0"/>
                </a:solidFill>
                <a:effectLst>
                  <a:outerShdw blurRad="50000" dist="30000" dir="5400000" algn="tl" rotWithShape="0">
                    <a:srgbClr val="000000">
                      <a:alpha val="30000"/>
                    </a:srgbClr>
                  </a:outerShdw>
                </a:effectLst>
                <a:latin typeface="Bell MT" panose="02020503060305020303" pitchFamily="18" charset="0"/>
                <a:ea typeface="+mj-ea"/>
                <a:cs typeface="+mj-cs"/>
              </a:rPr>
              <a:t>Company Philosophy</a:t>
            </a:r>
          </a:p>
          <a:p>
            <a:pPr>
              <a:buFont typeface="Wingdings" panose="05000000000000000000" pitchFamily="2" charset="2"/>
              <a:buChar char="q"/>
            </a:pPr>
            <a:r>
              <a:rPr lang="en-US" sz="2400" dirty="0">
                <a:latin typeface="Bodoni MT" panose="02070603080606020203" pitchFamily="18" charset="0"/>
              </a:rPr>
              <a:t>Companies lay down their expected code of conduct.</a:t>
            </a:r>
          </a:p>
          <a:p>
            <a:pPr>
              <a:buFont typeface="Wingdings" panose="05000000000000000000" pitchFamily="2" charset="2"/>
              <a:buChar char="q"/>
            </a:pPr>
            <a:r>
              <a:rPr lang="en-US" sz="2400" dirty="0">
                <a:latin typeface="Bodoni MT" panose="02070603080606020203" pitchFamily="18" charset="0"/>
              </a:rPr>
              <a:t>Tatas-Integrity, Trust and Fair Aditya Birla Group-Integrity, Commitment, Passion, Seamlessness and Speed.</a:t>
            </a:r>
          </a:p>
          <a:p>
            <a:pPr marL="82296" indent="0">
              <a:buNone/>
            </a:pPr>
            <a:endParaRPr lang="en-US" sz="2400" dirty="0">
              <a:latin typeface="Bodoni MT" panose="02070603080606020203" pitchFamily="18" charset="0"/>
            </a:endParaRPr>
          </a:p>
        </p:txBody>
      </p:sp>
    </p:spTree>
    <p:extLst>
      <p:ext uri="{BB962C8B-B14F-4D97-AF65-F5344CB8AC3E}">
        <p14:creationId xmlns:p14="http://schemas.microsoft.com/office/powerpoint/2010/main" val="732356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5AFF-1F81-5D2F-A1B6-128025BCF5BF}"/>
              </a:ext>
            </a:extLst>
          </p:cNvPr>
          <p:cNvSpPr>
            <a:spLocks noGrp="1"/>
          </p:cNvSpPr>
          <p:nvPr>
            <p:ph type="title"/>
          </p:nvPr>
        </p:nvSpPr>
        <p:spPr>
          <a:xfrm>
            <a:off x="1440235" y="585750"/>
            <a:ext cx="8857108" cy="639040"/>
          </a:xfrm>
        </p:spPr>
        <p:txBody>
          <a:bodyPr>
            <a:normAutofit/>
          </a:bodyPr>
          <a:lstStyle/>
          <a:p>
            <a:r>
              <a:rPr lang="en-IN" sz="2800" b="1" u="sng" dirty="0">
                <a:solidFill>
                  <a:srgbClr val="7030A0"/>
                </a:solidFill>
                <a:latin typeface="Bell MT" panose="02020503060305020303" pitchFamily="18" charset="0"/>
              </a:rPr>
              <a:t>Individual Philosophy</a:t>
            </a:r>
          </a:p>
        </p:txBody>
      </p:sp>
      <p:sp>
        <p:nvSpPr>
          <p:cNvPr id="3" name="Content Placeholder 2">
            <a:extLst>
              <a:ext uri="{FF2B5EF4-FFF2-40B4-BE49-F238E27FC236}">
                <a16:creationId xmlns:a16="http://schemas.microsoft.com/office/drawing/2014/main" id="{5580EB00-DF65-CF36-8A41-E89DA515F815}"/>
              </a:ext>
            </a:extLst>
          </p:cNvPr>
          <p:cNvSpPr>
            <a:spLocks noGrp="1"/>
          </p:cNvSpPr>
          <p:nvPr>
            <p:ph idx="1"/>
          </p:nvPr>
        </p:nvSpPr>
        <p:spPr/>
        <p:txBody>
          <a:bodyPr/>
          <a:lstStyle/>
          <a:p>
            <a:pPr>
              <a:buFont typeface="Wingdings" panose="05000000000000000000" pitchFamily="2" charset="2"/>
              <a:buChar char="q"/>
            </a:pPr>
            <a:r>
              <a:rPr lang="en-US" sz="2400" dirty="0">
                <a:latin typeface="Bell MT" panose="02020503060305020303" pitchFamily="18" charset="0"/>
              </a:rPr>
              <a:t>Respecting and committing to Company Philosophy.</a:t>
            </a:r>
          </a:p>
          <a:p>
            <a:pPr>
              <a:buFont typeface="Wingdings" panose="05000000000000000000" pitchFamily="2" charset="2"/>
              <a:buChar char="q"/>
            </a:pPr>
            <a:r>
              <a:rPr lang="en-US" sz="2400" dirty="0">
                <a:latin typeface="Bell MT" panose="02020503060305020303" pitchFamily="18" charset="0"/>
              </a:rPr>
              <a:t>One's own moral standard to be spelt out.</a:t>
            </a:r>
          </a:p>
          <a:p>
            <a:pPr marL="82296" indent="0">
              <a:buNone/>
            </a:pPr>
            <a:endParaRPr lang="en-IN" dirty="0"/>
          </a:p>
          <a:p>
            <a:pPr marL="82296" indent="0">
              <a:buNone/>
            </a:pPr>
            <a:endParaRPr lang="en-IN" dirty="0"/>
          </a:p>
        </p:txBody>
      </p:sp>
    </p:spTree>
    <p:extLst>
      <p:ext uri="{BB962C8B-B14F-4D97-AF65-F5344CB8AC3E}">
        <p14:creationId xmlns:p14="http://schemas.microsoft.com/office/powerpoint/2010/main" val="1719214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3F5A-CF3D-F375-54AE-78337EF7AA05}"/>
              </a:ext>
            </a:extLst>
          </p:cNvPr>
          <p:cNvSpPr>
            <a:spLocks noGrp="1"/>
          </p:cNvSpPr>
          <p:nvPr>
            <p:ph type="title"/>
          </p:nvPr>
        </p:nvSpPr>
        <p:spPr>
          <a:xfrm>
            <a:off x="1695812" y="201549"/>
            <a:ext cx="8857108" cy="1098286"/>
          </a:xfrm>
        </p:spPr>
        <p:txBody>
          <a:bodyPr>
            <a:normAutofit/>
          </a:bodyPr>
          <a:lstStyle/>
          <a:p>
            <a:r>
              <a:rPr lang="en-US" sz="2800" b="1" u="sng" dirty="0">
                <a:solidFill>
                  <a:srgbClr val="7030A0"/>
                </a:solidFill>
                <a:latin typeface="Bell MT" panose="02020503060305020303" pitchFamily="18" charset="0"/>
              </a:rPr>
              <a:t>How to Battle the Devil?</a:t>
            </a:r>
            <a:endParaRPr lang="en-IN" sz="2800" b="1" u="sng" dirty="0">
              <a:solidFill>
                <a:srgbClr val="7030A0"/>
              </a:solidFill>
              <a:latin typeface="Bell MT" panose="02020503060305020303" pitchFamily="18" charset="0"/>
            </a:endParaRPr>
          </a:p>
        </p:txBody>
      </p:sp>
      <p:sp>
        <p:nvSpPr>
          <p:cNvPr id="3" name="Content Placeholder 2">
            <a:extLst>
              <a:ext uri="{FF2B5EF4-FFF2-40B4-BE49-F238E27FC236}">
                <a16:creationId xmlns:a16="http://schemas.microsoft.com/office/drawing/2014/main" id="{AF73B67A-E3AF-CE54-ED74-D85784C25873}"/>
              </a:ext>
            </a:extLst>
          </p:cNvPr>
          <p:cNvSpPr>
            <a:spLocks noGrp="1"/>
          </p:cNvSpPr>
          <p:nvPr>
            <p:ph idx="1"/>
          </p:nvPr>
        </p:nvSpPr>
        <p:spPr>
          <a:xfrm>
            <a:off x="1695812" y="1422337"/>
            <a:ext cx="8857108" cy="4612799"/>
          </a:xfrm>
        </p:spPr>
        <p:txBody>
          <a:bodyPr>
            <a:normAutofit/>
          </a:bodyPr>
          <a:lstStyle/>
          <a:p>
            <a:pPr>
              <a:buFont typeface="Wingdings" panose="05000000000000000000" pitchFamily="2" charset="2"/>
              <a:buChar char="q"/>
            </a:pPr>
            <a:r>
              <a:rPr lang="en-US" sz="2400" dirty="0">
                <a:latin typeface="Bell MT" panose="02020503060305020303" pitchFamily="18" charset="0"/>
              </a:rPr>
              <a:t>Start saying No early.</a:t>
            </a:r>
          </a:p>
          <a:p>
            <a:pPr>
              <a:buFont typeface="Wingdings" panose="05000000000000000000" pitchFamily="2" charset="2"/>
              <a:buChar char="q"/>
            </a:pPr>
            <a:r>
              <a:rPr lang="en-US" sz="2400" dirty="0">
                <a:latin typeface="Bell MT" panose="02020503060305020303" pitchFamily="18" charset="0"/>
              </a:rPr>
              <a:t>Establish your integrity as Non-Negotiable.</a:t>
            </a:r>
          </a:p>
          <a:p>
            <a:pPr>
              <a:buFont typeface="Wingdings" panose="05000000000000000000" pitchFamily="2" charset="2"/>
              <a:buChar char="q"/>
            </a:pPr>
            <a:r>
              <a:rPr lang="en-US" sz="2400" dirty="0">
                <a:latin typeface="Bell MT" panose="02020503060305020303" pitchFamily="18" charset="0"/>
              </a:rPr>
              <a:t>Look out for  Devils agent(the sly Tempters)</a:t>
            </a:r>
          </a:p>
          <a:p>
            <a:pPr>
              <a:buFont typeface="Wingdings" panose="05000000000000000000" pitchFamily="2" charset="2"/>
              <a:buChar char="q"/>
            </a:pPr>
            <a:r>
              <a:rPr lang="en-US" sz="2400" dirty="0">
                <a:latin typeface="Bell MT" panose="02020503060305020303" pitchFamily="18" charset="0"/>
              </a:rPr>
              <a:t>Don't be afraid to be different from erring mob</a:t>
            </a:r>
          </a:p>
          <a:p>
            <a:pPr>
              <a:buFont typeface="Wingdings" panose="05000000000000000000" pitchFamily="2" charset="2"/>
              <a:buChar char="q"/>
            </a:pPr>
            <a:r>
              <a:rPr lang="en-US" sz="2400" dirty="0">
                <a:latin typeface="Bell MT" panose="02020503060305020303" pitchFamily="18" charset="0"/>
              </a:rPr>
              <a:t>Think clearly and don't let pressure intimidate.</a:t>
            </a:r>
          </a:p>
          <a:p>
            <a:pPr>
              <a:buFont typeface="Wingdings" panose="05000000000000000000" pitchFamily="2" charset="2"/>
              <a:buChar char="q"/>
            </a:pPr>
            <a:r>
              <a:rPr lang="en-US" sz="2400" dirty="0">
                <a:latin typeface="Bell MT" panose="02020503060305020303" pitchFamily="18" charset="0"/>
              </a:rPr>
              <a:t>Take your time and don't be rushed.</a:t>
            </a:r>
          </a:p>
          <a:p>
            <a:pPr>
              <a:buFont typeface="Wingdings" panose="05000000000000000000" pitchFamily="2" charset="2"/>
              <a:buChar char="q"/>
            </a:pPr>
            <a:r>
              <a:rPr lang="en-US" sz="2400" dirty="0">
                <a:latin typeface="Bell MT" panose="02020503060305020303" pitchFamily="18" charset="0"/>
              </a:rPr>
              <a:t>open and fair communication is very important.</a:t>
            </a:r>
          </a:p>
          <a:p>
            <a:pPr>
              <a:buFont typeface="Wingdings" panose="05000000000000000000" pitchFamily="2" charset="2"/>
              <a:buChar char="q"/>
            </a:pPr>
            <a:r>
              <a:rPr lang="en-US" sz="2400" dirty="0">
                <a:latin typeface="Bell MT" panose="02020503060305020303" pitchFamily="18" charset="0"/>
              </a:rPr>
              <a:t>when in doubt clarify than shy away for fear of being seen as uninformed</a:t>
            </a:r>
            <a:r>
              <a:rPr lang="en-US" sz="2400" dirty="0"/>
              <a:t>.</a:t>
            </a:r>
            <a:endParaRPr lang="en-IN" sz="2400" dirty="0"/>
          </a:p>
        </p:txBody>
      </p:sp>
    </p:spTree>
    <p:extLst>
      <p:ext uri="{BB962C8B-B14F-4D97-AF65-F5344CB8AC3E}">
        <p14:creationId xmlns:p14="http://schemas.microsoft.com/office/powerpoint/2010/main" val="107271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FACE-20A2-93FC-2054-817BA31DC2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6FA65E-D3B9-048A-1E5E-D11987CBE90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96946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823" y="2533758"/>
            <a:ext cx="8942168" cy="1167477"/>
          </a:xfrm>
        </p:spPr>
        <p:txBody>
          <a:bodyPr/>
          <a:lstStyle/>
          <a:p>
            <a:pPr algn="ctr"/>
            <a:r>
              <a:rPr lang="en-IN" b="1" dirty="0">
                <a:latin typeface="Bell MT" pitchFamily="18" charset="0"/>
              </a:rPr>
              <a:t>WE LOUNGE</a:t>
            </a:r>
          </a:p>
        </p:txBody>
      </p:sp>
    </p:spTree>
    <p:extLst>
      <p:ext uri="{BB962C8B-B14F-4D97-AF65-F5344CB8AC3E}">
        <p14:creationId xmlns:p14="http://schemas.microsoft.com/office/powerpoint/2010/main" val="510065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002" y="2602946"/>
            <a:ext cx="8857108" cy="1098286"/>
          </a:xfrm>
        </p:spPr>
        <p:txBody>
          <a:bodyPr>
            <a:normAutofit fontScale="90000"/>
          </a:bodyPr>
          <a:lstStyle/>
          <a:p>
            <a:pPr algn="ctr"/>
            <a:r>
              <a:rPr lang="en-IN" sz="4400" b="1" dirty="0" err="1">
                <a:latin typeface="Bell MT" pitchFamily="18" charset="0"/>
              </a:rPr>
              <a:t>Mr.</a:t>
            </a:r>
            <a:r>
              <a:rPr lang="en-IN" sz="4400" b="1" dirty="0">
                <a:latin typeface="Bell MT" pitchFamily="18" charset="0"/>
              </a:rPr>
              <a:t> </a:t>
            </a:r>
            <a:r>
              <a:rPr lang="en-IN" sz="4400" b="1" dirty="0" err="1">
                <a:latin typeface="Bell MT" pitchFamily="18" charset="0"/>
              </a:rPr>
              <a:t>Mainak</a:t>
            </a:r>
            <a:r>
              <a:rPr lang="en-IN" sz="4400" b="1" dirty="0">
                <a:latin typeface="Bell MT" pitchFamily="18" charset="0"/>
              </a:rPr>
              <a:t> </a:t>
            </a:r>
            <a:r>
              <a:rPr lang="en-IN" sz="4400" b="1" dirty="0" err="1">
                <a:latin typeface="Bell MT" pitchFamily="18" charset="0"/>
              </a:rPr>
              <a:t>Dhar</a:t>
            </a:r>
            <a:br>
              <a:rPr lang="en-IN" sz="4400" b="1" dirty="0">
                <a:latin typeface="Bell MT" pitchFamily="18" charset="0"/>
              </a:rPr>
            </a:br>
            <a:r>
              <a:rPr lang="en-IN" sz="3100" dirty="0">
                <a:latin typeface="Bell MT" pitchFamily="18" charset="0"/>
              </a:rPr>
              <a:t>MD. General Mills</a:t>
            </a:r>
          </a:p>
        </p:txBody>
      </p:sp>
    </p:spTree>
    <p:extLst>
      <p:ext uri="{BB962C8B-B14F-4D97-AF65-F5344CB8AC3E}">
        <p14:creationId xmlns:p14="http://schemas.microsoft.com/office/powerpoint/2010/main" val="3672857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250452"/>
            <a:ext cx="9235099" cy="1111728"/>
          </a:xfrm>
        </p:spPr>
        <p:txBody>
          <a:bodyPr>
            <a:normAutofit/>
          </a:bodyPr>
          <a:lstStyle/>
          <a:p>
            <a:pPr algn="ctr"/>
            <a:r>
              <a:rPr lang="en-IN" sz="3600" b="1" u="sng" dirty="0">
                <a:solidFill>
                  <a:srgbClr val="7030A0"/>
                </a:solidFill>
                <a:latin typeface="Bell MT" pitchFamily="18" charset="0"/>
              </a:rPr>
              <a:t>Professional Journey of </a:t>
            </a:r>
            <a:r>
              <a:rPr lang="en-IN" sz="3600" b="1" u="sng" dirty="0" err="1">
                <a:solidFill>
                  <a:srgbClr val="7030A0"/>
                </a:solidFill>
                <a:latin typeface="Bell MT" pitchFamily="18" charset="0"/>
              </a:rPr>
              <a:t>Mr.</a:t>
            </a:r>
            <a:r>
              <a:rPr lang="en-IN" sz="3600" b="1" u="sng" dirty="0">
                <a:solidFill>
                  <a:srgbClr val="7030A0"/>
                </a:solidFill>
                <a:latin typeface="Bell MT" pitchFamily="18" charset="0"/>
              </a:rPr>
              <a:t> </a:t>
            </a:r>
            <a:r>
              <a:rPr lang="en-IN" sz="3600" b="1" u="sng" dirty="0" err="1">
                <a:solidFill>
                  <a:srgbClr val="7030A0"/>
                </a:solidFill>
                <a:latin typeface="Bell MT" pitchFamily="18" charset="0"/>
              </a:rPr>
              <a:t>Mainak</a:t>
            </a:r>
            <a:r>
              <a:rPr lang="en-IN" sz="3600" b="1" u="sng" dirty="0">
                <a:solidFill>
                  <a:srgbClr val="7030A0"/>
                </a:solidFill>
                <a:latin typeface="Bell MT" pitchFamily="18" charset="0"/>
              </a:rPr>
              <a:t> </a:t>
            </a:r>
            <a:r>
              <a:rPr lang="en-IN" sz="3600" b="1" u="sng" dirty="0" err="1">
                <a:solidFill>
                  <a:srgbClr val="7030A0"/>
                </a:solidFill>
                <a:latin typeface="Bell MT" pitchFamily="18" charset="0"/>
              </a:rPr>
              <a:t>Dhar</a:t>
            </a:r>
            <a:endParaRPr lang="en-IN" sz="3600" b="1" u="sng" dirty="0">
              <a:solidFill>
                <a:srgbClr val="7030A0"/>
              </a:solidFill>
              <a:latin typeface="Bell MT" pitchFamily="18" charset="0"/>
            </a:endParaRPr>
          </a:p>
        </p:txBody>
      </p:sp>
      <p:sp>
        <p:nvSpPr>
          <p:cNvPr id="3" name="Content Placeholder 2"/>
          <p:cNvSpPr>
            <a:spLocks noGrp="1"/>
          </p:cNvSpPr>
          <p:nvPr>
            <p:ph idx="1"/>
          </p:nvPr>
        </p:nvSpPr>
        <p:spPr>
          <a:xfrm>
            <a:off x="1368227" y="1219126"/>
            <a:ext cx="8784976" cy="4715644"/>
          </a:xfrm>
        </p:spPr>
        <p:txBody>
          <a:bodyPr>
            <a:normAutofit/>
          </a:bodyPr>
          <a:lstStyle/>
          <a:p>
            <a:pPr algn="just">
              <a:buClr>
                <a:srgbClr val="0070C0"/>
              </a:buClr>
              <a:buFont typeface="Wingdings" pitchFamily="2" charset="2"/>
              <a:buChar char="§"/>
            </a:pPr>
            <a:endParaRPr lang="en-IN" sz="2000" dirty="0">
              <a:latin typeface="Bell MT" pitchFamily="18" charset="0"/>
            </a:endParaRPr>
          </a:p>
          <a:p>
            <a:pPr algn="just">
              <a:buClr>
                <a:srgbClr val="0070C0"/>
              </a:buClr>
              <a:buFont typeface="Wingdings" pitchFamily="2" charset="2"/>
              <a:buChar char="§"/>
            </a:pPr>
            <a:r>
              <a:rPr lang="en-IN" sz="2000" dirty="0">
                <a:latin typeface="Bell MT" pitchFamily="18" charset="0"/>
              </a:rPr>
              <a:t>We have someone with us today who comes with close to two decades of experience at blue chip organizations (Procter &amp; Gamble and now General Mills) with a solid track record of providing transformational leadership and acceleration to complex businesses and organizations.</a:t>
            </a:r>
          </a:p>
          <a:p>
            <a:pPr algn="just">
              <a:buClr>
                <a:srgbClr val="0070C0"/>
              </a:buClr>
              <a:buFont typeface="Wingdings" pitchFamily="2" charset="2"/>
              <a:buChar char="§"/>
            </a:pPr>
            <a:r>
              <a:rPr lang="en-IN" sz="2000" dirty="0">
                <a:latin typeface="Bell MT" pitchFamily="18" charset="0"/>
              </a:rPr>
              <a:t>He has extensive experience in leading large multi-disciplinary teams to drive sales and profit growth across a broad portfolio.</a:t>
            </a:r>
          </a:p>
          <a:p>
            <a:pPr>
              <a:buClr>
                <a:srgbClr val="0070C0"/>
              </a:buClr>
              <a:buFont typeface="Wingdings" pitchFamily="2" charset="2"/>
              <a:buChar char="§"/>
            </a:pPr>
            <a:r>
              <a:rPr lang="en-IN" sz="2000" dirty="0">
                <a:latin typeface="Bell MT" pitchFamily="18" charset="0"/>
              </a:rPr>
              <a:t>He also possesses a diverse experience set across emerging/developed  markets, whitespaces/turnarounds and in managing long term equity/innovation and short term business delivery</a:t>
            </a:r>
          </a:p>
          <a:p>
            <a:pPr algn="just">
              <a:buClr>
                <a:srgbClr val="0070C0"/>
              </a:buClr>
              <a:buFont typeface="Wingdings" pitchFamily="2" charset="2"/>
              <a:buChar char="§"/>
            </a:pPr>
            <a:endParaRPr lang="en-IN" sz="2000" dirty="0">
              <a:latin typeface="Bell MT" pitchFamily="18" charset="0"/>
            </a:endParaRPr>
          </a:p>
          <a:p>
            <a:pPr algn="just">
              <a:buClr>
                <a:srgbClr val="0070C0"/>
              </a:buClr>
              <a:buFont typeface="Wingdings" pitchFamily="2" charset="2"/>
              <a:buChar char="§"/>
            </a:pPr>
            <a:endParaRPr lang="en-IN" sz="2000" dirty="0">
              <a:latin typeface="Bell MT" pitchFamily="18" charset="0"/>
            </a:endParaRPr>
          </a:p>
          <a:p>
            <a:pPr algn="just">
              <a:buClr>
                <a:srgbClr val="0070C0"/>
              </a:buClr>
              <a:buFont typeface="Wingdings" pitchFamily="2" charset="2"/>
              <a:buChar char="§"/>
            </a:pPr>
            <a:endParaRPr lang="en-IN" sz="2000" dirty="0">
              <a:latin typeface="Bell MT" pitchFamily="18" charset="0"/>
            </a:endParaRPr>
          </a:p>
        </p:txBody>
      </p:sp>
    </p:spTree>
    <p:extLst>
      <p:ext uri="{BB962C8B-B14F-4D97-AF65-F5344CB8AC3E}">
        <p14:creationId xmlns:p14="http://schemas.microsoft.com/office/powerpoint/2010/main" val="282606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285" y="2395375"/>
            <a:ext cx="9721216" cy="1314629"/>
          </a:xfrm>
        </p:spPr>
        <p:txBody>
          <a:bodyPr/>
          <a:lstStyle/>
          <a:p>
            <a:pPr algn="ctr"/>
            <a:r>
              <a:rPr lang="en-IN" b="1" dirty="0">
                <a:latin typeface="Bell MT" pitchFamily="18" charset="0"/>
              </a:rPr>
              <a:t>   1. </a:t>
            </a:r>
            <a:r>
              <a:rPr lang="en-IN" b="1" u="sng" dirty="0">
                <a:latin typeface="Bell MT" pitchFamily="18" charset="0"/>
              </a:rPr>
              <a:t>Fundamentals of Meditation</a:t>
            </a:r>
          </a:p>
        </p:txBody>
      </p:sp>
    </p:spTree>
    <p:extLst>
      <p:ext uri="{BB962C8B-B14F-4D97-AF65-F5344CB8AC3E}">
        <p14:creationId xmlns:p14="http://schemas.microsoft.com/office/powerpoint/2010/main" val="117013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6218" y="873171"/>
            <a:ext cx="8640961" cy="5120136"/>
          </a:xfrm>
        </p:spPr>
        <p:txBody>
          <a:bodyPr>
            <a:normAutofit/>
          </a:bodyPr>
          <a:lstStyle/>
          <a:p>
            <a:pPr algn="just">
              <a:buClr>
                <a:srgbClr val="0070C0"/>
              </a:buClr>
              <a:buFont typeface="Wingdings" pitchFamily="2" charset="2"/>
              <a:buChar char="§"/>
            </a:pPr>
            <a:r>
              <a:rPr lang="en-IN" sz="1900" dirty="0">
                <a:latin typeface="Bell MT" pitchFamily="18" charset="0"/>
              </a:rPr>
              <a:t>His key ‘points of difference’ are driving ruthless focus on winning externally v/s internal transactions, simplification and building strong organization capability. </a:t>
            </a:r>
          </a:p>
          <a:p>
            <a:pPr algn="just">
              <a:buClr>
                <a:srgbClr val="0070C0"/>
              </a:buClr>
              <a:buFont typeface="Wingdings" pitchFamily="2" charset="2"/>
              <a:buChar char="§"/>
            </a:pPr>
            <a:r>
              <a:rPr lang="en-IN" sz="1900" dirty="0">
                <a:latin typeface="Bell MT" pitchFamily="18" charset="0"/>
              </a:rPr>
              <a:t>Professional goal is to keep stretching business and leadership experiences to progress in his career while at a personal level his key goal is to ensure that despite increasing responsibilities and challenges at work, he can keep his balance.</a:t>
            </a:r>
          </a:p>
          <a:p>
            <a:pPr algn="just">
              <a:buClr>
                <a:srgbClr val="0070C0"/>
              </a:buClr>
              <a:buFont typeface="Wingdings" pitchFamily="2" charset="2"/>
              <a:buChar char="§"/>
            </a:pPr>
            <a:r>
              <a:rPr lang="en-IN" sz="1900" dirty="0">
                <a:latin typeface="Bell MT" pitchFamily="18" charset="0"/>
              </a:rPr>
              <a:t>His passion is to develop strong organizations and leave a legacy, not just deliver the numbers. He is a self-confessed  ‘cubicle dweller by day and writer by night’ and his writing both helps him keep his mind fresh (when people talk of ‘thinking out of the box’, they forget that to do that you sometimes need to take yourself out of the box) which  reminds him that there’s always more to life than the day job. </a:t>
            </a:r>
          </a:p>
          <a:p>
            <a:pPr marL="82296" indent="0" algn="just">
              <a:buClr>
                <a:schemeClr val="tx2"/>
              </a:buClr>
              <a:buNone/>
            </a:pPr>
            <a:endParaRPr lang="en-IN" sz="2000" dirty="0">
              <a:latin typeface="Bell MT" pitchFamily="18" charset="0"/>
            </a:endParaRPr>
          </a:p>
        </p:txBody>
      </p:sp>
    </p:spTree>
    <p:extLst>
      <p:ext uri="{BB962C8B-B14F-4D97-AF65-F5344CB8AC3E}">
        <p14:creationId xmlns:p14="http://schemas.microsoft.com/office/powerpoint/2010/main" val="3899981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7822" y="2464564"/>
            <a:ext cx="8857108" cy="1098286"/>
          </a:xfrm>
        </p:spPr>
        <p:txBody>
          <a:bodyPr>
            <a:normAutofit fontScale="90000"/>
          </a:bodyPr>
          <a:lstStyle/>
          <a:p>
            <a:pPr algn="ctr"/>
            <a:r>
              <a:rPr lang="en-IN" sz="4900" b="1" dirty="0" err="1">
                <a:latin typeface="Bell MT" pitchFamily="18" charset="0"/>
              </a:rPr>
              <a:t>Mr.</a:t>
            </a:r>
            <a:r>
              <a:rPr lang="en-IN" sz="4900" b="1" dirty="0">
                <a:latin typeface="Bell MT" pitchFamily="18" charset="0"/>
              </a:rPr>
              <a:t> </a:t>
            </a:r>
            <a:r>
              <a:rPr lang="en-IN" sz="4900" b="1" dirty="0" err="1">
                <a:latin typeface="Bell MT" pitchFamily="18" charset="0"/>
              </a:rPr>
              <a:t>Chetan</a:t>
            </a:r>
            <a:r>
              <a:rPr lang="en-IN" sz="4900" b="1" dirty="0">
                <a:latin typeface="Bell MT" pitchFamily="18" charset="0"/>
              </a:rPr>
              <a:t> </a:t>
            </a:r>
            <a:r>
              <a:rPr lang="en-IN" sz="4900" b="1" dirty="0" err="1">
                <a:latin typeface="Bell MT" pitchFamily="18" charset="0"/>
              </a:rPr>
              <a:t>Indap</a:t>
            </a:r>
            <a:br>
              <a:rPr lang="en-IN" dirty="0"/>
            </a:br>
            <a:r>
              <a:rPr lang="en-IN" sz="3100" dirty="0">
                <a:latin typeface="Bell MT" pitchFamily="18" charset="0"/>
              </a:rPr>
              <a:t>Founder &amp; CEO Of On Contract. Com</a:t>
            </a:r>
          </a:p>
        </p:txBody>
      </p:sp>
    </p:spTree>
    <p:extLst>
      <p:ext uri="{BB962C8B-B14F-4D97-AF65-F5344CB8AC3E}">
        <p14:creationId xmlns:p14="http://schemas.microsoft.com/office/powerpoint/2010/main" val="3160833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822" y="250452"/>
            <a:ext cx="9235099" cy="1111728"/>
          </a:xfrm>
        </p:spPr>
        <p:txBody>
          <a:bodyPr>
            <a:normAutofit/>
          </a:bodyPr>
          <a:lstStyle/>
          <a:p>
            <a:pPr algn="ctr"/>
            <a:r>
              <a:rPr lang="en-IN" sz="3600" b="1" u="sng" dirty="0">
                <a:solidFill>
                  <a:srgbClr val="7030A0"/>
                </a:solidFill>
                <a:latin typeface="Bell MT" pitchFamily="18" charset="0"/>
              </a:rPr>
              <a:t>Professional  Journey of </a:t>
            </a:r>
            <a:r>
              <a:rPr lang="en-IN" sz="3600" b="1" u="sng" dirty="0" err="1">
                <a:solidFill>
                  <a:srgbClr val="7030A0"/>
                </a:solidFill>
                <a:latin typeface="Bell MT" pitchFamily="18" charset="0"/>
              </a:rPr>
              <a:t>Mr.</a:t>
            </a:r>
            <a:r>
              <a:rPr lang="en-IN" sz="3600" b="1" u="sng" dirty="0">
                <a:solidFill>
                  <a:srgbClr val="7030A0"/>
                </a:solidFill>
                <a:latin typeface="Bell MT" pitchFamily="18" charset="0"/>
              </a:rPr>
              <a:t> </a:t>
            </a:r>
            <a:r>
              <a:rPr lang="en-IN" sz="3600" b="1" u="sng" dirty="0" err="1">
                <a:solidFill>
                  <a:srgbClr val="7030A0"/>
                </a:solidFill>
                <a:latin typeface="Bell MT" pitchFamily="18" charset="0"/>
              </a:rPr>
              <a:t>Chetan</a:t>
            </a:r>
            <a:r>
              <a:rPr lang="en-IN" sz="3600" b="1" u="sng" dirty="0">
                <a:solidFill>
                  <a:srgbClr val="7030A0"/>
                </a:solidFill>
                <a:latin typeface="Bell MT" pitchFamily="18" charset="0"/>
              </a:rPr>
              <a:t> </a:t>
            </a:r>
            <a:r>
              <a:rPr lang="en-IN" sz="3600" b="1" u="sng" dirty="0" err="1">
                <a:solidFill>
                  <a:srgbClr val="7030A0"/>
                </a:solidFill>
                <a:latin typeface="Bell MT" pitchFamily="18" charset="0"/>
              </a:rPr>
              <a:t>Indap</a:t>
            </a:r>
            <a:endParaRPr lang="en-IN" sz="3600" b="1" u="sng" dirty="0">
              <a:solidFill>
                <a:srgbClr val="7030A0"/>
              </a:solidFill>
              <a:latin typeface="Bell MT" pitchFamily="18" charset="0"/>
            </a:endParaRPr>
          </a:p>
        </p:txBody>
      </p:sp>
      <p:sp>
        <p:nvSpPr>
          <p:cNvPr id="3" name="Content Placeholder 2"/>
          <p:cNvSpPr>
            <a:spLocks noGrp="1"/>
          </p:cNvSpPr>
          <p:nvPr>
            <p:ph idx="1"/>
          </p:nvPr>
        </p:nvSpPr>
        <p:spPr>
          <a:xfrm>
            <a:off x="1224212" y="1566664"/>
            <a:ext cx="8928992" cy="4715644"/>
          </a:xfrm>
        </p:spPr>
        <p:txBody>
          <a:bodyPr>
            <a:normAutofit/>
          </a:bodyPr>
          <a:lstStyle/>
          <a:p>
            <a:pPr algn="just">
              <a:buClr>
                <a:schemeClr val="tx2"/>
              </a:buClr>
              <a:buFont typeface="Wingdings" pitchFamily="2" charset="2"/>
              <a:buChar char="§"/>
            </a:pPr>
            <a:r>
              <a:rPr lang="en-IN" sz="1900" dirty="0">
                <a:latin typeface="Bell MT" pitchFamily="18" charset="0"/>
              </a:rPr>
              <a:t>Has launched and founded  on contract.com successfully.</a:t>
            </a:r>
          </a:p>
          <a:p>
            <a:pPr algn="just">
              <a:buClr>
                <a:schemeClr val="tx2"/>
              </a:buClr>
              <a:buFont typeface="Wingdings" pitchFamily="2" charset="2"/>
              <a:buChar char="§"/>
            </a:pPr>
            <a:r>
              <a:rPr lang="en-IN" sz="1900" dirty="0">
                <a:latin typeface="Bell MT" pitchFamily="18" charset="0"/>
              </a:rPr>
              <a:t>On contract is India’s largest online contract staffing market place. It offer 400 types of skill categories. The company has over10.000 registered members and  over 4,000 individual who work on contract basis.</a:t>
            </a:r>
          </a:p>
          <a:p>
            <a:pPr algn="just">
              <a:buClr>
                <a:schemeClr val="tx2"/>
              </a:buClr>
              <a:buFont typeface="Wingdings" pitchFamily="2" charset="2"/>
              <a:buChar char="§"/>
            </a:pPr>
            <a:r>
              <a:rPr lang="en-IN" sz="1900" dirty="0">
                <a:latin typeface="Bell MT" pitchFamily="18" charset="0"/>
              </a:rPr>
              <a:t>He is an IIM from Calcutta.</a:t>
            </a:r>
          </a:p>
          <a:p>
            <a:pPr algn="just">
              <a:buClr>
                <a:schemeClr val="tx2"/>
              </a:buClr>
              <a:buFont typeface="Wingdings" pitchFamily="2" charset="2"/>
              <a:buChar char="§"/>
            </a:pPr>
            <a:r>
              <a:rPr lang="en-IN" sz="1900" dirty="0">
                <a:latin typeface="Bell MT" pitchFamily="18" charset="0"/>
              </a:rPr>
              <a:t>He is an e-commerce veteran.</a:t>
            </a:r>
          </a:p>
          <a:p>
            <a:pPr algn="just">
              <a:buClr>
                <a:schemeClr val="tx2"/>
              </a:buClr>
              <a:buFont typeface="Wingdings" pitchFamily="2" charset="2"/>
              <a:buChar char="§"/>
            </a:pPr>
            <a:r>
              <a:rPr lang="en-IN" sz="1900" dirty="0">
                <a:latin typeface="Bell MT" pitchFamily="18" charset="0"/>
              </a:rPr>
              <a:t>Achieved a whopping $6million of revenue in just 12 months for Birla soft, USA.</a:t>
            </a:r>
          </a:p>
          <a:p>
            <a:pPr algn="just">
              <a:buClr>
                <a:schemeClr val="tx2"/>
              </a:buClr>
              <a:buFont typeface="Wingdings" pitchFamily="2" charset="2"/>
              <a:buChar char="§"/>
            </a:pPr>
            <a:r>
              <a:rPr lang="en-IN" sz="1900" dirty="0">
                <a:latin typeface="Bell MT" pitchFamily="18" charset="0"/>
              </a:rPr>
              <a:t>He has been youngest country head for the UK and Europe market for CK Birla Group.</a:t>
            </a:r>
          </a:p>
          <a:p>
            <a:pPr algn="just">
              <a:buClr>
                <a:schemeClr val="tx2"/>
              </a:buClr>
              <a:buFont typeface="Wingdings" pitchFamily="2" charset="2"/>
              <a:buChar char="§"/>
            </a:pPr>
            <a:r>
              <a:rPr lang="en-IN" sz="1900" dirty="0">
                <a:latin typeface="Bell MT" pitchFamily="18" charset="0"/>
              </a:rPr>
              <a:t>Headed the strategic alliances vertical for L&amp;T Infotech.</a:t>
            </a:r>
          </a:p>
          <a:p>
            <a:pPr algn="just">
              <a:buClr>
                <a:schemeClr val="tx2"/>
              </a:buClr>
              <a:buFont typeface="Wingdings" pitchFamily="2" charset="2"/>
              <a:buChar char="§"/>
            </a:pPr>
            <a:r>
              <a:rPr lang="en-IN" sz="1900" dirty="0">
                <a:latin typeface="Bell MT" pitchFamily="18" charset="0"/>
              </a:rPr>
              <a:t>He is a veteran in business development domain in International and National Markets</a:t>
            </a:r>
          </a:p>
          <a:p>
            <a:pPr algn="just">
              <a:buClr>
                <a:schemeClr val="tx2"/>
              </a:buClr>
              <a:buFont typeface="Wingdings" pitchFamily="2" charset="2"/>
              <a:buChar char="§"/>
            </a:pPr>
            <a:endParaRPr lang="en-IN" sz="2000" dirty="0">
              <a:latin typeface="Bell MT" pitchFamily="18" charset="0"/>
            </a:endParaRPr>
          </a:p>
        </p:txBody>
      </p:sp>
    </p:spTree>
    <p:extLst>
      <p:ext uri="{BB962C8B-B14F-4D97-AF65-F5344CB8AC3E}">
        <p14:creationId xmlns:p14="http://schemas.microsoft.com/office/powerpoint/2010/main" val="1700026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211" y="630560"/>
            <a:ext cx="9320157" cy="1111728"/>
          </a:xfrm>
        </p:spPr>
        <p:txBody>
          <a:bodyPr>
            <a:noAutofit/>
          </a:bodyPr>
          <a:lstStyle/>
          <a:p>
            <a:pPr algn="ctr"/>
            <a:r>
              <a:rPr lang="en-IN" sz="3200" b="1" u="sng" dirty="0">
                <a:solidFill>
                  <a:srgbClr val="7030A0"/>
                </a:solidFill>
                <a:latin typeface="Bell MT" pitchFamily="18" charset="0"/>
              </a:rPr>
              <a:t>What was driving factor that gave birth to On Contract?</a:t>
            </a:r>
          </a:p>
        </p:txBody>
      </p:sp>
      <p:sp>
        <p:nvSpPr>
          <p:cNvPr id="3" name="Content Placeholder 2"/>
          <p:cNvSpPr>
            <a:spLocks noGrp="1"/>
          </p:cNvSpPr>
          <p:nvPr>
            <p:ph idx="1"/>
          </p:nvPr>
        </p:nvSpPr>
        <p:spPr>
          <a:xfrm>
            <a:off x="1296220" y="1998712"/>
            <a:ext cx="8784975" cy="4351204"/>
          </a:xfrm>
        </p:spPr>
        <p:txBody>
          <a:bodyPr>
            <a:normAutofit/>
          </a:bodyPr>
          <a:lstStyle/>
          <a:p>
            <a:pPr marL="82296" indent="0" algn="just">
              <a:buClr>
                <a:schemeClr val="tx2"/>
              </a:buClr>
              <a:buNone/>
            </a:pPr>
            <a:r>
              <a:rPr lang="en-IN" sz="1900" dirty="0">
                <a:latin typeface="Bell MT" pitchFamily="18" charset="0"/>
              </a:rPr>
              <a:t>According to Mr </a:t>
            </a:r>
            <a:r>
              <a:rPr lang="en-IN" sz="1900" dirty="0" err="1">
                <a:latin typeface="Bell MT" pitchFamily="18" charset="0"/>
              </a:rPr>
              <a:t>Chetan</a:t>
            </a:r>
            <a:r>
              <a:rPr lang="en-IN" sz="1900" dirty="0">
                <a:latin typeface="Bell MT" pitchFamily="18" charset="0"/>
              </a:rPr>
              <a:t>, any start up typically is born out of pain area being seen and felt. One Conviction that whatever solution existed at that time were not adequate and he thought better way of doing it. He faced the pain when he was Business Development person and in contracting Domain year after year in U.S,U.K and India. There was a logical and simpler approach to it and can be achieved in a much uncomplicated manner that drawn him to get into it.   </a:t>
            </a:r>
          </a:p>
        </p:txBody>
      </p:sp>
    </p:spTree>
    <p:extLst>
      <p:ext uri="{BB962C8B-B14F-4D97-AF65-F5344CB8AC3E}">
        <p14:creationId xmlns:p14="http://schemas.microsoft.com/office/powerpoint/2010/main" val="2558195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7822" y="2602946"/>
            <a:ext cx="8857108" cy="1098286"/>
          </a:xfrm>
        </p:spPr>
        <p:txBody>
          <a:bodyPr>
            <a:normAutofit fontScale="90000"/>
          </a:bodyPr>
          <a:lstStyle/>
          <a:p>
            <a:pPr algn="ctr"/>
            <a:r>
              <a:rPr lang="en-IN" sz="4900" b="1" dirty="0" err="1">
                <a:latin typeface="Bell MT" pitchFamily="18" charset="0"/>
              </a:rPr>
              <a:t>Mr.</a:t>
            </a:r>
            <a:r>
              <a:rPr lang="en-IN" sz="4900" b="1" dirty="0">
                <a:latin typeface="Bell MT" pitchFamily="18" charset="0"/>
              </a:rPr>
              <a:t> Surya Narayan</a:t>
            </a:r>
            <a:br>
              <a:rPr lang="en-IN" sz="4900" b="1" dirty="0">
                <a:latin typeface="Bell MT" pitchFamily="18" charset="0"/>
              </a:rPr>
            </a:br>
            <a:r>
              <a:rPr lang="en-IN" sz="2700" dirty="0">
                <a:latin typeface="Bell MT" pitchFamily="18" charset="0"/>
              </a:rPr>
              <a:t>Director-Hewlett Packard (HP)</a:t>
            </a:r>
          </a:p>
        </p:txBody>
      </p:sp>
    </p:spTree>
    <p:extLst>
      <p:ext uri="{BB962C8B-B14F-4D97-AF65-F5344CB8AC3E}">
        <p14:creationId xmlns:p14="http://schemas.microsoft.com/office/powerpoint/2010/main" val="256008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2765" y="250451"/>
            <a:ext cx="9186421" cy="1098286"/>
          </a:xfrm>
        </p:spPr>
        <p:txBody>
          <a:bodyPr>
            <a:noAutofit/>
          </a:bodyPr>
          <a:lstStyle/>
          <a:p>
            <a:pPr algn="ctr"/>
            <a:r>
              <a:rPr lang="en-IN" sz="3200" dirty="0">
                <a:solidFill>
                  <a:srgbClr val="002060"/>
                </a:solidFill>
                <a:latin typeface="Bell MT" pitchFamily="18" charset="0"/>
              </a:rPr>
              <a:t> </a:t>
            </a:r>
            <a:r>
              <a:rPr lang="en-IN" sz="2800" b="1" u="sng" dirty="0">
                <a:solidFill>
                  <a:srgbClr val="7030A0"/>
                </a:solidFill>
                <a:latin typeface="Bell MT" pitchFamily="18" charset="0"/>
              </a:rPr>
              <a:t>Professional Journey of </a:t>
            </a:r>
            <a:r>
              <a:rPr lang="en-IN" sz="2800" b="1" u="sng" dirty="0" err="1">
                <a:solidFill>
                  <a:srgbClr val="7030A0"/>
                </a:solidFill>
                <a:latin typeface="Bell MT" pitchFamily="18" charset="0"/>
              </a:rPr>
              <a:t>Mr.</a:t>
            </a:r>
            <a:r>
              <a:rPr lang="en-IN" sz="2800" b="1" u="sng" dirty="0">
                <a:solidFill>
                  <a:srgbClr val="7030A0"/>
                </a:solidFill>
                <a:latin typeface="Bell MT" pitchFamily="18" charset="0"/>
              </a:rPr>
              <a:t> Surya  Naraya</a:t>
            </a:r>
            <a:r>
              <a:rPr lang="en-IN" sz="2800" u="sng" dirty="0">
                <a:solidFill>
                  <a:srgbClr val="7030A0"/>
                </a:solidFill>
                <a:latin typeface="Bell MT" pitchFamily="18" charset="0"/>
              </a:rPr>
              <a:t>n</a:t>
            </a:r>
          </a:p>
        </p:txBody>
      </p:sp>
      <p:sp>
        <p:nvSpPr>
          <p:cNvPr id="4" name="Content Placeholder 3"/>
          <p:cNvSpPr>
            <a:spLocks noGrp="1"/>
          </p:cNvSpPr>
          <p:nvPr>
            <p:ph idx="1"/>
          </p:nvPr>
        </p:nvSpPr>
        <p:spPr>
          <a:xfrm>
            <a:off x="1232762" y="1357509"/>
            <a:ext cx="8591006" cy="4704990"/>
          </a:xfrm>
        </p:spPr>
        <p:txBody>
          <a:bodyPr>
            <a:normAutofit fontScale="92500" lnSpcReduction="10000"/>
          </a:bodyPr>
          <a:lstStyle/>
          <a:p>
            <a:pPr>
              <a:buClr>
                <a:schemeClr val="tx1"/>
              </a:buClr>
              <a:buFont typeface="Wingdings" pitchFamily="2" charset="2"/>
              <a:buChar char="§"/>
            </a:pPr>
            <a:r>
              <a:rPr lang="en-IN" sz="2100" dirty="0">
                <a:latin typeface="Bell MT" pitchFamily="18" charset="0"/>
              </a:rPr>
              <a:t>Started career from Co-operative Bank, IT Manager. </a:t>
            </a:r>
          </a:p>
          <a:p>
            <a:pPr>
              <a:buClr>
                <a:schemeClr val="tx1"/>
              </a:buClr>
              <a:buFont typeface="Wingdings" pitchFamily="2" charset="2"/>
              <a:buChar char="§"/>
            </a:pPr>
            <a:r>
              <a:rPr lang="en-IN" sz="2100" dirty="0">
                <a:latin typeface="Bell MT" pitchFamily="18" charset="0"/>
              </a:rPr>
              <a:t>He is a commerce graduate and had done PG in Bank Management, MS in software Engineering from Bits </a:t>
            </a:r>
            <a:r>
              <a:rPr lang="en-IN" sz="2100" dirty="0" err="1">
                <a:latin typeface="Bell MT" pitchFamily="18" charset="0"/>
              </a:rPr>
              <a:t>Pilani</a:t>
            </a:r>
            <a:r>
              <a:rPr lang="en-IN" sz="2100" dirty="0">
                <a:latin typeface="Bell MT" pitchFamily="18" charset="0"/>
              </a:rPr>
              <a:t>. He also holds MBA Degree in Financial Management.  </a:t>
            </a:r>
          </a:p>
          <a:p>
            <a:pPr>
              <a:buClr>
                <a:schemeClr val="tx1"/>
              </a:buClr>
              <a:buFont typeface="Wingdings" pitchFamily="2" charset="2"/>
              <a:buChar char="§"/>
            </a:pPr>
            <a:r>
              <a:rPr lang="en-IN" sz="2100" dirty="0">
                <a:latin typeface="Bell MT" pitchFamily="18" charset="0"/>
              </a:rPr>
              <a:t>It was lots of learning, action and challenging.</a:t>
            </a:r>
          </a:p>
          <a:p>
            <a:pPr>
              <a:buClr>
                <a:schemeClr val="tx1"/>
              </a:buClr>
              <a:buFont typeface="Wingdings" pitchFamily="2" charset="2"/>
              <a:buChar char="§"/>
            </a:pPr>
            <a:r>
              <a:rPr lang="en-IN" sz="2100" dirty="0">
                <a:latin typeface="Bell MT" pitchFamily="18" charset="0"/>
              </a:rPr>
              <a:t>It is all a long  been more a journey  on IT and finance.</a:t>
            </a:r>
          </a:p>
          <a:p>
            <a:pPr>
              <a:buClr>
                <a:schemeClr val="tx1"/>
              </a:buClr>
              <a:buFont typeface="Wingdings" pitchFamily="2" charset="2"/>
              <a:buChar char="§"/>
            </a:pPr>
            <a:r>
              <a:rPr lang="en-US" sz="2100" dirty="0">
                <a:latin typeface="Bell MT" pitchFamily="18" charset="0"/>
              </a:rPr>
              <a:t>Finally, Then he became  Director of  Hewlett Packard (HP)</a:t>
            </a:r>
          </a:p>
          <a:p>
            <a:pPr marL="82296" indent="0">
              <a:buClr>
                <a:schemeClr val="tx1"/>
              </a:buClr>
              <a:buNone/>
            </a:pPr>
            <a:endParaRPr lang="en-US" sz="1900" dirty="0">
              <a:latin typeface="Bell MT" pitchFamily="18" charset="0"/>
            </a:endParaRPr>
          </a:p>
          <a:p>
            <a:pPr marL="82296" indent="0">
              <a:buClr>
                <a:schemeClr val="tx1"/>
              </a:buClr>
              <a:buNone/>
            </a:pPr>
            <a:r>
              <a:rPr lang="en-US" sz="2000" b="1" u="sng" dirty="0">
                <a:solidFill>
                  <a:srgbClr val="7030A0"/>
                </a:solidFill>
                <a:latin typeface="Bell MT" pitchFamily="18" charset="0"/>
                <a:cs typeface="Arabic Typesetting" panose="03020402040406030203" pitchFamily="66" charset="-78"/>
              </a:rPr>
              <a:t>How was the  IT atmosphere back then, and what were the challenges in IT education during that time?</a:t>
            </a:r>
            <a:endParaRPr lang="en-US" sz="2000" u="sng" dirty="0">
              <a:solidFill>
                <a:srgbClr val="7030A0"/>
              </a:solidFill>
              <a:latin typeface="Arial Narrow" panose="020B0606020202030204" pitchFamily="34" charset="0"/>
              <a:cs typeface="Arabic Typesetting" panose="03020402040406030203" pitchFamily="66" charset="-78"/>
            </a:endParaRPr>
          </a:p>
          <a:p>
            <a:pPr marL="342900" indent="-342900">
              <a:buFont typeface="Wingdings" panose="05000000000000000000" pitchFamily="2" charset="2"/>
              <a:buChar char="Ø"/>
            </a:pPr>
            <a:r>
              <a:rPr lang="en-US" sz="2100" dirty="0">
                <a:latin typeface="Bell MT" pitchFamily="18" charset="0"/>
              </a:rPr>
              <a:t>The first so called institute came to  teach IT was NIIT.</a:t>
            </a:r>
          </a:p>
          <a:p>
            <a:pPr marL="342900" indent="-342900">
              <a:buFont typeface="Wingdings" panose="05000000000000000000" pitchFamily="2" charset="2"/>
              <a:buChar char="Ø"/>
            </a:pPr>
            <a:r>
              <a:rPr lang="en-US" sz="2100" dirty="0">
                <a:latin typeface="Bell MT" pitchFamily="18" charset="0"/>
              </a:rPr>
              <a:t>None of engineering college  really had anything on IT, there was   no specialization on computer it was either  electrical , electronic, telecommunication , instrumentation and chemical.</a:t>
            </a:r>
          </a:p>
          <a:p>
            <a:pPr marL="342900" indent="-342900">
              <a:buFont typeface="Wingdings" panose="05000000000000000000" pitchFamily="2" charset="2"/>
              <a:buChar char="Ø"/>
            </a:pPr>
            <a:r>
              <a:rPr lang="en-US" sz="2100" dirty="0">
                <a:latin typeface="Bell MT" pitchFamily="18" charset="0"/>
              </a:rPr>
              <a:t>Nobody ever talked the word about computer science or IT as  specialization</a:t>
            </a:r>
            <a:endParaRPr lang="en-US" sz="2100" u="sng" dirty="0">
              <a:solidFill>
                <a:srgbClr val="FF0000"/>
              </a:solidFill>
              <a:latin typeface="Bell MT" pitchFamily="18" charset="0"/>
              <a:cs typeface="Arabic Typesetting" panose="03020402040406030203" pitchFamily="66" charset="-78"/>
            </a:endParaRPr>
          </a:p>
          <a:p>
            <a:pPr>
              <a:buClr>
                <a:schemeClr val="tx1"/>
              </a:buClr>
              <a:buFont typeface="Wingdings" pitchFamily="2" charset="2"/>
              <a:buChar char="§"/>
            </a:pPr>
            <a:endParaRPr lang="en-US" sz="2100" u="sng" dirty="0">
              <a:solidFill>
                <a:srgbClr val="FF0000"/>
              </a:solidFill>
              <a:latin typeface="Arial Narrow" panose="020B0606020202030204" pitchFamily="34" charset="0"/>
              <a:cs typeface="Arabic Typesetting" panose="03020402040406030203" pitchFamily="66" charset="-78"/>
            </a:endParaRPr>
          </a:p>
          <a:p>
            <a:pPr>
              <a:buClr>
                <a:schemeClr val="tx1"/>
              </a:buClr>
              <a:buFont typeface="Wingdings" pitchFamily="2" charset="2"/>
              <a:buChar char="§"/>
            </a:pPr>
            <a:endParaRPr lang="en-US" sz="1900" u="sng" dirty="0">
              <a:solidFill>
                <a:srgbClr val="FF0000"/>
              </a:solidFill>
              <a:latin typeface="Arial Narrow" panose="020B0606020202030204" pitchFamily="34" charset="0"/>
              <a:cs typeface="Arabic Typesetting" panose="03020402040406030203" pitchFamily="66" charset="-78"/>
            </a:endParaRPr>
          </a:p>
          <a:p>
            <a:pPr>
              <a:buClr>
                <a:schemeClr val="tx1"/>
              </a:buClr>
              <a:buFont typeface="Wingdings" pitchFamily="2" charset="2"/>
              <a:buChar char="§"/>
            </a:pPr>
            <a:endParaRPr lang="en-US" sz="2000" dirty="0">
              <a:latin typeface="Bell MT" pitchFamily="18" charset="0"/>
            </a:endParaRPr>
          </a:p>
          <a:p>
            <a:pPr>
              <a:buClr>
                <a:schemeClr val="tx1"/>
              </a:buClr>
              <a:buFont typeface="Wingdings" pitchFamily="2" charset="2"/>
              <a:buChar char="§"/>
            </a:pPr>
            <a:endParaRPr lang="en-IN" sz="2000" dirty="0">
              <a:latin typeface="Bell MT" pitchFamily="18" charset="0"/>
            </a:endParaRPr>
          </a:p>
        </p:txBody>
      </p:sp>
    </p:spTree>
    <p:extLst>
      <p:ext uri="{BB962C8B-B14F-4D97-AF65-F5344CB8AC3E}">
        <p14:creationId xmlns:p14="http://schemas.microsoft.com/office/powerpoint/2010/main" val="2922902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250454"/>
            <a:ext cx="9101362" cy="1522203"/>
          </a:xfrm>
        </p:spPr>
        <p:txBody>
          <a:bodyPr>
            <a:noAutofit/>
          </a:bodyPr>
          <a:lstStyle/>
          <a:p>
            <a:pPr algn="ctr"/>
            <a:r>
              <a:rPr lang="en-IN" sz="2800" b="1" u="sng" dirty="0">
                <a:solidFill>
                  <a:srgbClr val="7030A0"/>
                </a:solidFill>
                <a:latin typeface="Bell MT" pitchFamily="18" charset="0"/>
              </a:rPr>
              <a:t>How did he feel when he left corporation bank was it an emotionally difficult to move on to another company when he has Spent such a long time of your life with them?</a:t>
            </a:r>
          </a:p>
        </p:txBody>
      </p:sp>
      <p:sp>
        <p:nvSpPr>
          <p:cNvPr id="3" name="Content Placeholder 2"/>
          <p:cNvSpPr>
            <a:spLocks noGrp="1"/>
          </p:cNvSpPr>
          <p:nvPr>
            <p:ph idx="1"/>
          </p:nvPr>
        </p:nvSpPr>
        <p:spPr>
          <a:xfrm>
            <a:off x="1232766" y="2395373"/>
            <a:ext cx="9016302" cy="3608588"/>
          </a:xfrm>
        </p:spPr>
        <p:txBody>
          <a:bodyPr>
            <a:normAutofit/>
          </a:bodyPr>
          <a:lstStyle/>
          <a:p>
            <a:pPr>
              <a:buFont typeface="Wingdings" pitchFamily="2" charset="2"/>
              <a:buChar char="§"/>
            </a:pPr>
            <a:r>
              <a:rPr lang="en-IN" sz="1900" dirty="0">
                <a:latin typeface="Bell MT" pitchFamily="18" charset="0"/>
              </a:rPr>
              <a:t>Training 20 years in organization culture was always bit painful.</a:t>
            </a:r>
          </a:p>
          <a:p>
            <a:pPr>
              <a:buFont typeface="Wingdings" pitchFamily="2" charset="2"/>
              <a:buChar char="§"/>
            </a:pPr>
            <a:r>
              <a:rPr lang="en-IN" sz="1900" dirty="0">
                <a:latin typeface="Bell MT" pitchFamily="18" charset="0"/>
              </a:rPr>
              <a:t>It was not easy but some time you have to make decision</a:t>
            </a:r>
          </a:p>
          <a:p>
            <a:pPr>
              <a:buFont typeface="Wingdings" pitchFamily="2" charset="2"/>
              <a:buChar char="§"/>
            </a:pPr>
            <a:r>
              <a:rPr lang="en-IN" sz="1900" dirty="0">
                <a:latin typeface="Bell MT" pitchFamily="18" charset="0"/>
              </a:rPr>
              <a:t>He was in banking IT , moved to banking IT.</a:t>
            </a:r>
          </a:p>
          <a:p>
            <a:pPr>
              <a:buFont typeface="Wingdings" pitchFamily="2" charset="2"/>
              <a:buChar char="§"/>
            </a:pPr>
            <a:r>
              <a:rPr lang="en-IN" sz="1900" dirty="0">
                <a:latin typeface="Bell MT" pitchFamily="18" charset="0"/>
              </a:rPr>
              <a:t>Fortunately  and unfortunately some other seniors were also there working  with second  job also so it was sort of continuity in a different environment, different challenges.</a:t>
            </a:r>
          </a:p>
          <a:p>
            <a:pPr>
              <a:buFont typeface="Wingdings" pitchFamily="2" charset="2"/>
              <a:buChar char="§"/>
            </a:pPr>
            <a:r>
              <a:rPr lang="en-IN" sz="1900" dirty="0">
                <a:latin typeface="Bell MT" pitchFamily="18" charset="0"/>
              </a:rPr>
              <a:t>Fundamentally missed friends in the office, missed the culture, place changes in first six months.</a:t>
            </a:r>
          </a:p>
          <a:p>
            <a:pPr>
              <a:buFont typeface="Wingdings" pitchFamily="2" charset="2"/>
              <a:buChar char="§"/>
            </a:pPr>
            <a:r>
              <a:rPr lang="en-IN" sz="1900" dirty="0">
                <a:latin typeface="Bell MT" pitchFamily="18" charset="0"/>
              </a:rPr>
              <a:t>He was a front office banker with an exposure to IT .</a:t>
            </a:r>
          </a:p>
          <a:p>
            <a:pPr>
              <a:buFont typeface="Wingdings" pitchFamily="2" charset="2"/>
              <a:buChar char="§"/>
            </a:pPr>
            <a:endParaRPr lang="en-IN" sz="1800" dirty="0">
              <a:latin typeface="Bell MT" pitchFamily="18" charset="0"/>
            </a:endParaRPr>
          </a:p>
          <a:p>
            <a:pPr>
              <a:buFont typeface="Wingdings" pitchFamily="2" charset="2"/>
              <a:buChar char="§"/>
            </a:pPr>
            <a:endParaRPr lang="en-IN" sz="2000" dirty="0">
              <a:latin typeface="Bell MT" pitchFamily="18" charset="0"/>
            </a:endParaRPr>
          </a:p>
          <a:p>
            <a:pPr>
              <a:buFont typeface="Wingdings" pitchFamily="2" charset="2"/>
              <a:buChar char="§"/>
            </a:pPr>
            <a:endParaRPr lang="en-IN" sz="2000" dirty="0">
              <a:latin typeface="Bell MT" pitchFamily="18" charset="0"/>
            </a:endParaRPr>
          </a:p>
        </p:txBody>
      </p:sp>
    </p:spTree>
    <p:extLst>
      <p:ext uri="{BB962C8B-B14F-4D97-AF65-F5344CB8AC3E}">
        <p14:creationId xmlns:p14="http://schemas.microsoft.com/office/powerpoint/2010/main" val="3158407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3121" y="2810519"/>
            <a:ext cx="8857108" cy="1098286"/>
          </a:xfrm>
        </p:spPr>
        <p:txBody>
          <a:bodyPr>
            <a:normAutofit/>
          </a:bodyPr>
          <a:lstStyle/>
          <a:p>
            <a:pPr algn="ctr"/>
            <a:r>
              <a:rPr lang="en-IN" sz="4000" b="1" dirty="0">
                <a:solidFill>
                  <a:schemeClr val="tx2">
                    <a:lumMod val="75000"/>
                  </a:schemeClr>
                </a:solidFill>
                <a:latin typeface="Bell MT" pitchFamily="18" charset="0"/>
              </a:rPr>
              <a:t>NEWS WIRE</a:t>
            </a:r>
          </a:p>
        </p:txBody>
      </p:sp>
    </p:spTree>
    <p:extLst>
      <p:ext uri="{BB962C8B-B14F-4D97-AF65-F5344CB8AC3E}">
        <p14:creationId xmlns:p14="http://schemas.microsoft.com/office/powerpoint/2010/main" val="818374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24211" y="250452"/>
            <a:ext cx="9073008" cy="830292"/>
          </a:xfrm>
        </p:spPr>
        <p:txBody>
          <a:bodyPr>
            <a:noAutofit/>
            <a:scene3d>
              <a:camera prst="orthographicFront"/>
              <a:lightRig rig="threePt" dir="t"/>
            </a:scene3d>
            <a:sp3d>
              <a:bevelT w="57150"/>
              <a:bevelB h="82550"/>
            </a:sp3d>
          </a:bodyPr>
          <a:lstStyle/>
          <a:p>
            <a:pPr algn="ctr"/>
            <a:r>
              <a:rPr lang="en-IN" sz="2800" b="1" u="sng" dirty="0">
                <a:solidFill>
                  <a:srgbClr val="7030A0"/>
                </a:solidFill>
                <a:latin typeface="Bell MT" pitchFamily="18" charset="0"/>
              </a:rPr>
              <a:t>Meet Likely to replace DUO as Google looks to better take on </a:t>
            </a:r>
          </a:p>
        </p:txBody>
      </p:sp>
      <p:sp>
        <p:nvSpPr>
          <p:cNvPr id="4" name="Content Placeholder 3"/>
          <p:cNvSpPr>
            <a:spLocks noGrp="1"/>
          </p:cNvSpPr>
          <p:nvPr>
            <p:ph idx="1"/>
          </p:nvPr>
        </p:nvSpPr>
        <p:spPr>
          <a:xfrm>
            <a:off x="1232761" y="1219126"/>
            <a:ext cx="9101362" cy="4981754"/>
          </a:xfrm>
        </p:spPr>
        <p:txBody>
          <a:bodyPr>
            <a:noAutofit/>
          </a:bodyPr>
          <a:lstStyle/>
          <a:p>
            <a:pPr algn="just"/>
            <a:r>
              <a:rPr lang="en-IN" sz="1900" dirty="0">
                <a:latin typeface="Bell MT" pitchFamily="18" charset="0"/>
              </a:rPr>
              <a:t>Google Duo: Google  might be cutting Google Duo lose!. There are reports that the Tech Giant could get rid of Google Duo. which company has for so long pitched as a video calling platform for informal purposes. However with Zoom rapidly having gained user base due to first mover advantage at the beginning of the pandemic-induced lockdown. Google had to shift from it’s traditional positioning strategy and had to launch meet as a perfect competitor’s for zoom, for professional video meetings,  as well as personal video calls. if reports are  to be believed that was made Duo redundant. at least in the eyes of G suite head Javier </a:t>
            </a:r>
            <a:r>
              <a:rPr lang="en-IN" sz="1900" dirty="0" err="1">
                <a:latin typeface="Bell MT" pitchFamily="18" charset="0"/>
              </a:rPr>
              <a:t>Soltero</a:t>
            </a:r>
            <a:r>
              <a:rPr lang="en-IN" sz="1900" dirty="0">
                <a:latin typeface="Bell MT" pitchFamily="18" charset="0"/>
              </a:rPr>
              <a:t> who will now also take care  of consumer communication services.</a:t>
            </a:r>
          </a:p>
          <a:p>
            <a:pPr algn="just"/>
            <a:r>
              <a:rPr lang="en-IN" sz="1900" dirty="0">
                <a:latin typeface="Bell MT" pitchFamily="18" charset="0"/>
              </a:rPr>
              <a:t>Google had launched Meet and made it free to use, much like Duo  itself Meet had become integrated with Desktop version of Gmail and more recently it was even introduced to the Gmail mobile app. The company might be keeping only app to serve the video calling purposes and as per reports and they could merge both Duo  and Meet to make Duet.</a:t>
            </a:r>
          </a:p>
        </p:txBody>
      </p:sp>
    </p:spTree>
    <p:extLst>
      <p:ext uri="{BB962C8B-B14F-4D97-AF65-F5344CB8AC3E}">
        <p14:creationId xmlns:p14="http://schemas.microsoft.com/office/powerpoint/2010/main" val="3884863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1" y="774575"/>
            <a:ext cx="8928992" cy="5229385"/>
          </a:xfrm>
        </p:spPr>
        <p:txBody>
          <a:bodyPr>
            <a:noAutofit/>
          </a:bodyPr>
          <a:lstStyle/>
          <a:p>
            <a:pPr algn="just"/>
            <a:r>
              <a:rPr lang="en-IN" sz="1900" dirty="0">
                <a:latin typeface="Bell MT" pitchFamily="18" charset="0"/>
              </a:rPr>
              <a:t>Duo was an important part of Google products before Meet was introduced especially after Google </a:t>
            </a:r>
            <a:r>
              <a:rPr lang="en-IN" sz="1900" dirty="0" err="1">
                <a:latin typeface="Bell MT" pitchFamily="18" charset="0"/>
              </a:rPr>
              <a:t>Allo’s</a:t>
            </a:r>
            <a:r>
              <a:rPr lang="en-IN" sz="1900" dirty="0">
                <a:latin typeface="Bell MT" pitchFamily="18" charset="0"/>
              </a:rPr>
              <a:t> could not take off.</a:t>
            </a:r>
          </a:p>
          <a:p>
            <a:pPr algn="just"/>
            <a:r>
              <a:rPr lang="en-IN" sz="1900" dirty="0">
                <a:latin typeface="Bell MT" pitchFamily="18" charset="0"/>
              </a:rPr>
              <a:t>Duo has several features like group calls, web clients as well as audio and video messages. Duo has  several features like group calls, web client as well as video and audio messages. It came pre-installed in android phones and was integrated with phone-dialler and Google messages. It was specially easy to start a video call with a contact using Duo.</a:t>
            </a:r>
          </a:p>
          <a:p>
            <a:pPr algn="just"/>
            <a:r>
              <a:rPr lang="en-IN" sz="1900" dirty="0">
                <a:latin typeface="Bell MT" pitchFamily="18" charset="0"/>
              </a:rPr>
              <a:t>It is likely that Meet app could be reworked to introduce  some of the features of Duo like phone contacting users for window, end to end encryption of calls and 3D effect among others.</a:t>
            </a:r>
          </a:p>
          <a:p>
            <a:pPr algn="just"/>
            <a:r>
              <a:rPr lang="en-IN" sz="1900" dirty="0">
                <a:latin typeface="Bell MT" pitchFamily="18" charset="0"/>
              </a:rPr>
              <a:t>Of the two-video calling apps, it is most likely that Google is choosing to get rid of Duo due to popularity of Meet which has overtaken that of Duo. The newly launched platform saw it’s peak daily use jump by  whopping 30 times in latter end of April. whereas the jump for Duo for corresponding period was a mere 8 times.    </a:t>
            </a:r>
          </a:p>
          <a:p>
            <a:endParaRPr lang="en-IN" sz="1900" dirty="0">
              <a:latin typeface="Bell MT" pitchFamily="18" charset="0"/>
            </a:endParaRPr>
          </a:p>
          <a:p>
            <a:pPr marL="82296" indent="0">
              <a:buNone/>
            </a:pPr>
            <a:r>
              <a:rPr lang="en-IN" sz="1900" dirty="0"/>
              <a:t> </a:t>
            </a:r>
          </a:p>
        </p:txBody>
      </p:sp>
    </p:spTree>
    <p:extLst>
      <p:ext uri="{BB962C8B-B14F-4D97-AF65-F5344CB8AC3E}">
        <p14:creationId xmlns:p14="http://schemas.microsoft.com/office/powerpoint/2010/main" val="96959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821" y="527216"/>
            <a:ext cx="8749094" cy="622719"/>
          </a:xfrm>
        </p:spPr>
        <p:txBody>
          <a:bodyPr>
            <a:normAutofit fontScale="90000"/>
          </a:bodyPr>
          <a:lstStyle/>
          <a:p>
            <a:pPr algn="ctr"/>
            <a:br>
              <a:rPr lang="en-IN" dirty="0"/>
            </a:br>
            <a:r>
              <a:rPr lang="en-IN" sz="3100" b="1" u="sng" dirty="0">
                <a:solidFill>
                  <a:srgbClr val="7030A0"/>
                </a:solidFill>
                <a:latin typeface="Bell MT" pitchFamily="18" charset="0"/>
              </a:rPr>
              <a:t>Our Daily Life</a:t>
            </a:r>
          </a:p>
        </p:txBody>
      </p:sp>
      <p:sp>
        <p:nvSpPr>
          <p:cNvPr id="3" name="Subtitle 2"/>
          <p:cNvSpPr>
            <a:spLocks noGrp="1"/>
          </p:cNvSpPr>
          <p:nvPr>
            <p:ph type="subTitle" idx="1"/>
          </p:nvPr>
        </p:nvSpPr>
        <p:spPr>
          <a:xfrm>
            <a:off x="1368227" y="1495890"/>
            <a:ext cx="8712968" cy="4289844"/>
          </a:xfrm>
        </p:spPr>
        <p:txBody>
          <a:bodyPr>
            <a:normAutofit fontScale="25000" lnSpcReduction="20000"/>
          </a:bodyPr>
          <a:lstStyle/>
          <a:p>
            <a:pPr algn="just"/>
            <a:r>
              <a:rPr lang="en-IN" sz="3000" b="1" dirty="0">
                <a:solidFill>
                  <a:srgbClr val="C00000"/>
                </a:solidFill>
                <a:latin typeface="Bell MT" pitchFamily="18" charset="0"/>
              </a:rPr>
              <a:t>                           </a:t>
            </a:r>
            <a:endParaRPr lang="en-IN" dirty="0"/>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No matter where we live our mind are always pre- occupied with thoughts, emotions and bodily issues of some or other kind.</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are not used to keep ourselves unoccupied even for some time of day.  </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crave for what  we do not have and  keep longing and asking for more  and more from life.</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cannot make the best of life that we can, if we know how to.</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We suffer from ailments, physical and psychological disease and keep suffering until it starts taking a toll on the life and then we rush to the doctors and healers.</a:t>
            </a:r>
          </a:p>
          <a:p>
            <a:pPr marL="342900" indent="-342900">
              <a:buFont typeface="Wingdings" pitchFamily="2" charset="2"/>
              <a:buChar char="§"/>
            </a:pPr>
            <a:r>
              <a:rPr lang="en-IN" sz="7600" dirty="0">
                <a:solidFill>
                  <a:schemeClr val="tx1"/>
                </a:solidFill>
                <a:latin typeface="Bell MT" pitchFamily="18" charset="0"/>
                <a:ea typeface="Arial Unicode MS" pitchFamily="34" charset="-128"/>
                <a:cs typeface="Arial Unicode MS" pitchFamily="34" charset="-128"/>
              </a:rPr>
              <a:t>Can we change all this ??? And the answer is yes with the help of   meditation. </a:t>
            </a:r>
          </a:p>
          <a:p>
            <a:pPr marL="342900" indent="-342900" algn="l">
              <a:buFont typeface="Arial" pitchFamily="34" charset="0"/>
              <a:buChar char="•"/>
            </a:pPr>
            <a:endParaRPr lang="en-IN" sz="7600" dirty="0">
              <a:solidFill>
                <a:schemeClr val="tx1"/>
              </a:solidFill>
              <a:latin typeface="Bell MT" pitchFamily="18" charset="0"/>
              <a:ea typeface="Arial Unicode MS" pitchFamily="34" charset="-128"/>
              <a:cs typeface="Arial Unicode MS" pitchFamily="34" charset="-128"/>
            </a:endParaRPr>
          </a:p>
          <a:p>
            <a:pPr algn="l"/>
            <a:endParaRPr lang="en-IN" sz="7600" dirty="0">
              <a:solidFill>
                <a:schemeClr val="tx1"/>
              </a:solidFill>
              <a:latin typeface="Arial Unicode MS" pitchFamily="34" charset="-128"/>
              <a:ea typeface="Arial Unicode MS" pitchFamily="34" charset="-128"/>
              <a:cs typeface="Arial Unicode MS" pitchFamily="34" charset="-128"/>
            </a:endParaRPr>
          </a:p>
          <a:p>
            <a:pPr algn="l"/>
            <a:r>
              <a:rPr lang="en-IN" sz="7600" dirty="0">
                <a:solidFill>
                  <a:schemeClr val="tx1"/>
                </a:solidFill>
                <a:latin typeface="Arial Unicode MS" pitchFamily="34" charset="-128"/>
                <a:ea typeface="Arial Unicode MS" pitchFamily="34" charset="-128"/>
                <a:cs typeface="Arial Unicode MS" pitchFamily="34" charset="-128"/>
              </a:rPr>
              <a:t>           </a:t>
            </a:r>
          </a:p>
          <a:p>
            <a:pPr algn="l"/>
            <a:endParaRPr lang="en-IN" sz="2000" dirty="0">
              <a:solidFill>
                <a:schemeClr val="tx1"/>
              </a:solidFill>
              <a:latin typeface="Century Gothic" pitchFamily="34" charset="0"/>
            </a:endParaRPr>
          </a:p>
          <a:p>
            <a:pPr algn="l"/>
            <a:endParaRPr lang="en-IN" sz="2000" dirty="0">
              <a:solidFill>
                <a:schemeClr val="tx1"/>
              </a:solidFill>
              <a:latin typeface="Century Gothic" pitchFamily="34" charset="0"/>
            </a:endParaRPr>
          </a:p>
          <a:p>
            <a:pPr marL="457200" indent="-457200" algn="l">
              <a:buFont typeface="Wingdings" pitchFamily="2" charset="2"/>
              <a:buChar char="§"/>
            </a:pPr>
            <a:endParaRPr lang="en-IN" sz="2000" dirty="0">
              <a:solidFill>
                <a:schemeClr val="tx1"/>
              </a:solidFill>
              <a:latin typeface="Century Gothic" pitchFamily="34" charset="0"/>
            </a:endParaRPr>
          </a:p>
          <a:p>
            <a:pPr algn="l"/>
            <a:endParaRPr lang="en-IN" dirty="0">
              <a:solidFill>
                <a:schemeClr val="tx1"/>
              </a:solidFill>
            </a:endParaRPr>
          </a:p>
          <a:p>
            <a:endParaRPr lang="en-IN" dirty="0"/>
          </a:p>
        </p:txBody>
      </p:sp>
    </p:spTree>
    <p:extLst>
      <p:ext uri="{BB962C8B-B14F-4D97-AF65-F5344CB8AC3E}">
        <p14:creationId xmlns:p14="http://schemas.microsoft.com/office/powerpoint/2010/main" val="2120635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5" y="2"/>
            <a:ext cx="9186421" cy="1011553"/>
          </a:xfrm>
        </p:spPr>
        <p:txBody>
          <a:bodyPr>
            <a:normAutofit/>
          </a:bodyPr>
          <a:lstStyle/>
          <a:p>
            <a:pPr algn="ctr"/>
            <a:r>
              <a:rPr lang="en-IN" sz="2800" b="1" u="sng" dirty="0">
                <a:solidFill>
                  <a:srgbClr val="7030A0"/>
                </a:solidFill>
                <a:latin typeface="Bell MT" pitchFamily="18" charset="0"/>
              </a:rPr>
              <a:t>Five Financial Lessons From The Current COVID Pandemic</a:t>
            </a:r>
          </a:p>
        </p:txBody>
      </p:sp>
      <p:sp>
        <p:nvSpPr>
          <p:cNvPr id="3" name="Content Placeholder 2"/>
          <p:cNvSpPr>
            <a:spLocks noGrp="1"/>
          </p:cNvSpPr>
          <p:nvPr>
            <p:ph idx="1"/>
          </p:nvPr>
        </p:nvSpPr>
        <p:spPr>
          <a:xfrm>
            <a:off x="1224211" y="990600"/>
            <a:ext cx="9145016" cy="5382463"/>
          </a:xfrm>
        </p:spPr>
        <p:txBody>
          <a:bodyPr>
            <a:noAutofit/>
          </a:bodyPr>
          <a:lstStyle/>
          <a:p>
            <a:pPr marL="82296" indent="0">
              <a:buClr>
                <a:srgbClr val="002060"/>
              </a:buClr>
              <a:buSzPct val="81000"/>
              <a:buNone/>
            </a:pPr>
            <a:r>
              <a:rPr lang="en-IN" sz="1900" dirty="0">
                <a:latin typeface="Bell MT" pitchFamily="18" charset="0"/>
              </a:rPr>
              <a:t>The Covid-19 pandemic has brought the world to a standstill.  Probably, this is one of the biggest crisis in the last 75 years. However the pandemic is temporary and most of us are going to sail through this tough time. Moreover, experiencing such a difficult time makes us better prepared for the future. This  pandemic encourages us to revisit our financial needs and help us to revaluate our financial plans.</a:t>
            </a:r>
          </a:p>
          <a:p>
            <a:pPr marL="82296" indent="0">
              <a:buNone/>
            </a:pPr>
            <a:r>
              <a:rPr lang="en-IN" sz="1900" b="1" dirty="0">
                <a:solidFill>
                  <a:srgbClr val="002060"/>
                </a:solidFill>
                <a:latin typeface="Bell MT" pitchFamily="18" charset="0"/>
              </a:rPr>
              <a:t> </a:t>
            </a:r>
            <a:r>
              <a:rPr lang="en-IN" sz="2000" b="1" u="sng" dirty="0">
                <a:solidFill>
                  <a:srgbClr val="002060"/>
                </a:solidFill>
                <a:latin typeface="Bell MT" pitchFamily="18" charset="0"/>
              </a:rPr>
              <a:t>Increase your emergency fund</a:t>
            </a:r>
          </a:p>
          <a:p>
            <a:pPr marL="82296" indent="0">
              <a:buClr>
                <a:srgbClr val="002060"/>
              </a:buClr>
              <a:buNone/>
            </a:pPr>
            <a:r>
              <a:rPr lang="en-IN" sz="1900" dirty="0">
                <a:latin typeface="Bell MT" pitchFamily="18" charset="0"/>
              </a:rPr>
              <a:t>Having an emergency fund equivalent to six months of expenditure may not be enough anymore. A crisis like this can keep people out of the job market for a very long time and also bring  unexpected large medical expenditure to make sure we get to live our normal life.</a:t>
            </a:r>
          </a:p>
          <a:p>
            <a:pPr marL="82296" indent="0">
              <a:buClr>
                <a:srgbClr val="002060"/>
              </a:buClr>
              <a:buNone/>
            </a:pPr>
            <a:r>
              <a:rPr lang="en-IN" sz="1900" dirty="0">
                <a:latin typeface="Bell MT" pitchFamily="18" charset="0"/>
              </a:rPr>
              <a:t>Having an emergency fund of at least two years of expenditure could give us adequate protection to find any future unforeseen circumstances. Individuals should keep the emergency funds  in low-risk and liquid fixed income assets.</a:t>
            </a:r>
          </a:p>
          <a:p>
            <a:pPr marL="82296" indent="0">
              <a:buClr>
                <a:srgbClr val="002060"/>
              </a:buClr>
              <a:buNone/>
            </a:pPr>
            <a:r>
              <a:rPr lang="en-IN" sz="2000" b="1" u="sng" dirty="0">
                <a:solidFill>
                  <a:srgbClr val="002060"/>
                </a:solidFill>
                <a:latin typeface="Bell MT" pitchFamily="18" charset="0"/>
              </a:rPr>
              <a:t>Recalculate your insurance  needs</a:t>
            </a:r>
          </a:p>
          <a:p>
            <a:pPr marL="82296" indent="0">
              <a:buClr>
                <a:srgbClr val="002060"/>
              </a:buClr>
              <a:buSzPct val="85000"/>
              <a:buNone/>
            </a:pPr>
            <a:r>
              <a:rPr lang="en-IN" sz="1900" dirty="0">
                <a:latin typeface="Bell MT" pitchFamily="18" charset="0"/>
              </a:rPr>
              <a:t> A good health insurance plan is a must for all .If it’s a family insurance  then coverage definitely needs to be higher than Rs.5 lakh. Investors should</a:t>
            </a:r>
            <a:endParaRPr lang="en-IN" sz="1900" b="1" dirty="0">
              <a:latin typeface="Bell MT" pitchFamily="18" charset="0"/>
            </a:endParaRPr>
          </a:p>
          <a:p>
            <a:pPr marL="82296" indent="0">
              <a:buNone/>
            </a:pPr>
            <a:endParaRPr lang="en-IN" sz="1900" b="1" dirty="0">
              <a:latin typeface="Bell MT" pitchFamily="18" charset="0"/>
            </a:endParaRPr>
          </a:p>
          <a:p>
            <a:pPr marL="82296" indent="0">
              <a:buNone/>
            </a:pPr>
            <a:r>
              <a:rPr lang="en-IN" sz="1900" b="1" dirty="0">
                <a:latin typeface="Bell MT" pitchFamily="18" charset="0"/>
              </a:rPr>
              <a:t>     </a:t>
            </a:r>
          </a:p>
        </p:txBody>
      </p:sp>
    </p:spTree>
    <p:extLst>
      <p:ext uri="{BB962C8B-B14F-4D97-AF65-F5344CB8AC3E}">
        <p14:creationId xmlns:p14="http://schemas.microsoft.com/office/powerpoint/2010/main" val="2966414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6220" y="614469"/>
            <a:ext cx="9145016" cy="5959153"/>
          </a:xfrm>
        </p:spPr>
        <p:txBody>
          <a:bodyPr>
            <a:noAutofit/>
          </a:bodyPr>
          <a:lstStyle/>
          <a:p>
            <a:pPr marL="82296" indent="0">
              <a:buClr>
                <a:srgbClr val="002060"/>
              </a:buClr>
              <a:buNone/>
            </a:pPr>
            <a:r>
              <a:rPr lang="en-IN" sz="1900" dirty="0">
                <a:latin typeface="Bell MT" pitchFamily="18" charset="0"/>
              </a:rPr>
              <a:t>consider having low cost top-up insurance to increase the coverage amount .Further, adequate term  insurance for main earning member of the </a:t>
            </a:r>
            <a:r>
              <a:rPr lang="en-IN" sz="1900" dirty="0" err="1">
                <a:latin typeface="Bell MT" pitchFamily="18" charset="0"/>
              </a:rPr>
              <a:t>familys</a:t>
            </a:r>
            <a:r>
              <a:rPr lang="en-IN" sz="1900" dirty="0">
                <a:latin typeface="Bell MT" pitchFamily="18" charset="0"/>
              </a:rPr>
              <a:t>  necessary </a:t>
            </a:r>
          </a:p>
          <a:p>
            <a:pPr marL="82296" indent="0">
              <a:buClr>
                <a:srgbClr val="002060"/>
              </a:buClr>
              <a:buNone/>
            </a:pPr>
            <a:r>
              <a:rPr lang="en-IN" sz="2000" b="1" u="sng" dirty="0">
                <a:solidFill>
                  <a:srgbClr val="002060"/>
                </a:solidFill>
                <a:latin typeface="Bell MT" pitchFamily="18" charset="0"/>
              </a:rPr>
              <a:t>Revisit your financial Goals</a:t>
            </a:r>
          </a:p>
          <a:p>
            <a:pPr marL="82296" indent="0">
              <a:buClr>
                <a:srgbClr val="002060"/>
              </a:buClr>
              <a:buNone/>
            </a:pPr>
            <a:r>
              <a:rPr lang="en-IN" sz="1900" dirty="0">
                <a:latin typeface="Bell MT" pitchFamily="18" charset="0"/>
              </a:rPr>
              <a:t>Travelling and large social gatherings are two things that are stopped due to this crisis. Many individuals keep vacation as one of their major financial goals Further expenditure on family functions has reduced substantially. Use the excess money from vacation fund and big family function fund and big family function fund to create a large emergency fund, Further re-assess your other major  financial goals .</a:t>
            </a:r>
          </a:p>
          <a:p>
            <a:pPr marL="82296" indent="0">
              <a:buClr>
                <a:srgbClr val="002060"/>
              </a:buClr>
              <a:buNone/>
            </a:pPr>
            <a:r>
              <a:rPr lang="en-IN" sz="2000" dirty="0">
                <a:latin typeface="Bell MT" pitchFamily="18" charset="0"/>
              </a:rPr>
              <a:t> </a:t>
            </a:r>
            <a:r>
              <a:rPr lang="en-IN" sz="2000" b="1" u="sng" dirty="0">
                <a:solidFill>
                  <a:srgbClr val="002060"/>
                </a:solidFill>
                <a:latin typeface="Bell MT" pitchFamily="18" charset="0"/>
              </a:rPr>
              <a:t>Reassess your Budget</a:t>
            </a:r>
            <a:endParaRPr lang="en-IN" sz="2000" dirty="0">
              <a:solidFill>
                <a:srgbClr val="002060"/>
              </a:solidFill>
              <a:latin typeface="Bell MT" pitchFamily="18" charset="0"/>
            </a:endParaRPr>
          </a:p>
          <a:p>
            <a:pPr marL="82296" indent="0">
              <a:buClr>
                <a:srgbClr val="002060"/>
              </a:buClr>
              <a:buNone/>
            </a:pPr>
            <a:r>
              <a:rPr lang="en-IN" sz="1900" dirty="0">
                <a:latin typeface="Bell MT" pitchFamily="18" charset="0"/>
              </a:rPr>
              <a:t>One major realisation from this pandemic is now being able to clearly distinguish between necessary and luxury expenditures. Individuals should take it as opportunity to reassess their budget and reduce unnecessary expenditures.</a:t>
            </a:r>
          </a:p>
          <a:p>
            <a:pPr marL="82296" indent="0">
              <a:buNone/>
            </a:pPr>
            <a:r>
              <a:rPr lang="en-IN" sz="2000" b="1" u="sng" dirty="0">
                <a:solidFill>
                  <a:srgbClr val="002060"/>
                </a:solidFill>
                <a:latin typeface="Bell MT" pitchFamily="18" charset="0"/>
              </a:rPr>
              <a:t>Rebalance  your Portfolio</a:t>
            </a:r>
          </a:p>
          <a:p>
            <a:pPr marL="82296" indent="0">
              <a:buClr>
                <a:srgbClr val="002060"/>
              </a:buClr>
              <a:buNone/>
            </a:pPr>
            <a:r>
              <a:rPr lang="en-IN" sz="1900" dirty="0">
                <a:latin typeface="Bell MT" pitchFamily="18" charset="0"/>
              </a:rPr>
              <a:t>Look at your investment portfolio carefully to assesses whether it is reflecting your planned asset allocation and current risk appetite appropriately .Don’t try to hold on any bad investment decisions. Acknowledge  and come out of it.</a:t>
            </a:r>
          </a:p>
          <a:p>
            <a:pPr marL="82296" indent="0">
              <a:buNone/>
            </a:pPr>
            <a:endParaRPr lang="en-IN" sz="1900" dirty="0">
              <a:latin typeface="Bell MT" pitchFamily="18" charset="0"/>
            </a:endParaRPr>
          </a:p>
          <a:p>
            <a:endParaRPr lang="en-IN" sz="1900" dirty="0">
              <a:latin typeface="Bell MT" pitchFamily="18" charset="0"/>
            </a:endParaRPr>
          </a:p>
          <a:p>
            <a:r>
              <a:rPr lang="en-IN" sz="1900" dirty="0">
                <a:latin typeface="Bell MT" pitchFamily="18" charset="0"/>
              </a:rPr>
              <a:t> </a:t>
            </a:r>
          </a:p>
          <a:p>
            <a:endParaRPr lang="en-IN" sz="1900" dirty="0">
              <a:latin typeface="Bell MT" pitchFamily="18" charset="0"/>
            </a:endParaRPr>
          </a:p>
          <a:p>
            <a:endParaRPr lang="en-IN" sz="1900" dirty="0">
              <a:latin typeface="Bell MT" pitchFamily="18" charset="0"/>
            </a:endParaRPr>
          </a:p>
          <a:p>
            <a:r>
              <a:rPr lang="en-IN" sz="1900" dirty="0">
                <a:latin typeface="Bell MT" pitchFamily="18" charset="0"/>
              </a:rPr>
              <a:t>   </a:t>
            </a:r>
          </a:p>
        </p:txBody>
      </p:sp>
    </p:spTree>
    <p:extLst>
      <p:ext uri="{BB962C8B-B14F-4D97-AF65-F5344CB8AC3E}">
        <p14:creationId xmlns:p14="http://schemas.microsoft.com/office/powerpoint/2010/main" val="2558497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4" y="250455"/>
            <a:ext cx="9437547" cy="1314629"/>
          </a:xfrm>
        </p:spPr>
        <p:txBody>
          <a:bodyPr>
            <a:noAutofit/>
          </a:bodyPr>
          <a:lstStyle/>
          <a:p>
            <a:pPr algn="ctr"/>
            <a:r>
              <a:rPr lang="en-IN" sz="2800" b="1" u="sng" dirty="0">
                <a:solidFill>
                  <a:srgbClr val="7030A0"/>
                </a:solidFill>
                <a:latin typeface="Bell MT" pitchFamily="18" charset="0"/>
              </a:rPr>
              <a:t>WHATSAPP MAY SOON ALLOW USERS TO SYNC THEIR CHATS ACROSS ANDROID AND IOS DEVICES</a:t>
            </a:r>
          </a:p>
        </p:txBody>
      </p:sp>
      <p:sp>
        <p:nvSpPr>
          <p:cNvPr id="3" name="Content Placeholder 2"/>
          <p:cNvSpPr>
            <a:spLocks noGrp="1"/>
          </p:cNvSpPr>
          <p:nvPr>
            <p:ph idx="1"/>
          </p:nvPr>
        </p:nvSpPr>
        <p:spPr>
          <a:xfrm>
            <a:off x="1232764" y="1703464"/>
            <a:ext cx="9136464" cy="4438880"/>
          </a:xfrm>
        </p:spPr>
        <p:txBody>
          <a:bodyPr>
            <a:normAutofit/>
          </a:bodyPr>
          <a:lstStyle/>
          <a:p>
            <a:r>
              <a:rPr lang="en-IN" sz="1900" dirty="0" err="1">
                <a:latin typeface="Bell MT" pitchFamily="18" charset="0"/>
              </a:rPr>
              <a:t>Whats</a:t>
            </a:r>
            <a:r>
              <a:rPr lang="en-IN" sz="1900" dirty="0">
                <a:latin typeface="Bell MT" pitchFamily="18" charset="0"/>
              </a:rPr>
              <a:t> App is reportedly working on new features  that will allow users to sync their chats on multiple devices. There is no doubt that </a:t>
            </a:r>
            <a:r>
              <a:rPr lang="en-IN" sz="1900" dirty="0" err="1">
                <a:latin typeface="Bell MT" pitchFamily="18" charset="0"/>
              </a:rPr>
              <a:t>WhatsApp</a:t>
            </a:r>
            <a:r>
              <a:rPr lang="en-IN" sz="1900" dirty="0">
                <a:latin typeface="Bell MT" pitchFamily="18" charset="0"/>
              </a:rPr>
              <a:t> for long has been working on bringing options that will let users access one account of different devices. However it is complicated to develop and the company is working on it step by step, and in parts. A report by WA Beta Info has indicated that the company will soon allow chats to be synced across devices.</a:t>
            </a:r>
          </a:p>
          <a:p>
            <a:r>
              <a:rPr lang="en-IN" sz="1900" dirty="0">
                <a:latin typeface="Bell MT" pitchFamily="18" charset="0"/>
              </a:rPr>
              <a:t>So far, users can open </a:t>
            </a:r>
            <a:r>
              <a:rPr lang="en-IN" sz="1900" dirty="0" err="1">
                <a:latin typeface="Bell MT" pitchFamily="18" charset="0"/>
              </a:rPr>
              <a:t>Whats</a:t>
            </a:r>
            <a:r>
              <a:rPr lang="en-IN" sz="1900" dirty="0">
                <a:latin typeface="Bell MT" pitchFamily="18" charset="0"/>
              </a:rPr>
              <a:t> App web by linking their phones. Users do not have to put username or password to run </a:t>
            </a:r>
            <a:r>
              <a:rPr lang="en-IN" sz="1900" dirty="0" err="1">
                <a:latin typeface="Bell MT" pitchFamily="18" charset="0"/>
              </a:rPr>
              <a:t>Whats</a:t>
            </a:r>
            <a:r>
              <a:rPr lang="en-IN" sz="1900" dirty="0">
                <a:latin typeface="Bell MT" pitchFamily="18" charset="0"/>
              </a:rPr>
              <a:t> App on desktop as the web version  is always connected  to the phone. This ,therefore, means that users can really use one device at a time. The new  offering will safely copy the chat history will also be synced across platforms. The report highlighted that whenever a device is used or changed, encryption keys  will also change accordingly.</a:t>
            </a:r>
          </a:p>
          <a:p>
            <a:pPr marL="82296" indent="0">
              <a:buNone/>
            </a:pPr>
            <a:r>
              <a:rPr lang="en-IN" sz="1900" dirty="0">
                <a:latin typeface="Bell MT" pitchFamily="18" charset="0"/>
              </a:rPr>
              <a:t>    </a:t>
            </a:r>
          </a:p>
          <a:p>
            <a:endParaRPr lang="en-IN" sz="2000" dirty="0">
              <a:latin typeface="Bell MT" pitchFamily="18" charset="0"/>
            </a:endParaRPr>
          </a:p>
        </p:txBody>
      </p:sp>
    </p:spTree>
    <p:extLst>
      <p:ext uri="{BB962C8B-B14F-4D97-AF65-F5344CB8AC3E}">
        <p14:creationId xmlns:p14="http://schemas.microsoft.com/office/powerpoint/2010/main" val="714318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0" y="846584"/>
            <a:ext cx="8856985" cy="5423488"/>
          </a:xfrm>
        </p:spPr>
        <p:txBody>
          <a:bodyPr>
            <a:normAutofit/>
          </a:bodyPr>
          <a:lstStyle/>
          <a:p>
            <a:r>
              <a:rPr lang="en-IN" sz="1900" dirty="0">
                <a:latin typeface="Bell MT" pitchFamily="18" charset="0"/>
              </a:rPr>
              <a:t>Whenever the encryption key will change, all active users will be  notified of it as well. Further ,the report said that the company  has also made an i Pad app which can be released after the company  brings out multiple devices usage options. As far as development on Android  is concerned, the report said that  it has not been confirmed yet. </a:t>
            </a:r>
            <a:r>
              <a:rPr lang="en-IN" sz="1900" dirty="0" err="1">
                <a:latin typeface="Bell MT" pitchFamily="18" charset="0"/>
              </a:rPr>
              <a:t>WhatsApp</a:t>
            </a:r>
            <a:r>
              <a:rPr lang="en-IN" sz="1900" dirty="0">
                <a:latin typeface="Bell MT" pitchFamily="18" charset="0"/>
              </a:rPr>
              <a:t> is trying to convert the </a:t>
            </a:r>
            <a:r>
              <a:rPr lang="en-IN" sz="1900" dirty="0" err="1">
                <a:latin typeface="Bell MT" pitchFamily="18" charset="0"/>
              </a:rPr>
              <a:t>Ios</a:t>
            </a:r>
            <a:r>
              <a:rPr lang="en-IN" sz="1900" dirty="0">
                <a:latin typeface="Bell MT" pitchFamily="18" charset="0"/>
              </a:rPr>
              <a:t>  database into a format that’s compatible with  Android.</a:t>
            </a:r>
          </a:p>
          <a:p>
            <a:r>
              <a:rPr lang="en-IN" sz="1900" dirty="0">
                <a:latin typeface="Bell MT" pitchFamily="18" charset="0"/>
              </a:rPr>
              <a:t>To be sure, the company is still working on this feature. Therefore </a:t>
            </a:r>
            <a:r>
              <a:rPr lang="en-IN" sz="1900" dirty="0" err="1">
                <a:latin typeface="Bell MT" pitchFamily="18" charset="0"/>
              </a:rPr>
              <a:t>WhatsApp</a:t>
            </a:r>
            <a:r>
              <a:rPr lang="en-IN" sz="1900" dirty="0">
                <a:latin typeface="Bell MT" pitchFamily="18" charset="0"/>
              </a:rPr>
              <a:t> cannot be used on multiple platforms currently. There is also no certainty as to when the company will be ready to roll out multiple device support features. </a:t>
            </a:r>
          </a:p>
          <a:p>
            <a:pPr marL="82296" indent="0">
              <a:buNone/>
            </a:pPr>
            <a:r>
              <a:rPr lang="en-IN" sz="1900" dirty="0">
                <a:latin typeface="Bell MT" pitchFamily="18" charset="0"/>
              </a:rPr>
              <a:t>     </a:t>
            </a:r>
          </a:p>
        </p:txBody>
      </p:sp>
    </p:spTree>
    <p:extLst>
      <p:ext uri="{BB962C8B-B14F-4D97-AF65-F5344CB8AC3E}">
        <p14:creationId xmlns:p14="http://schemas.microsoft.com/office/powerpoint/2010/main" val="2593513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2766" y="263896"/>
            <a:ext cx="9320157" cy="747659"/>
          </a:xfrm>
        </p:spPr>
        <p:txBody>
          <a:bodyPr>
            <a:normAutofit/>
          </a:bodyPr>
          <a:lstStyle/>
          <a:p>
            <a:pPr algn="ctr"/>
            <a:r>
              <a:rPr lang="en-IN" sz="2800" b="1" u="sng" dirty="0">
                <a:solidFill>
                  <a:srgbClr val="7030A0"/>
                </a:solidFill>
                <a:latin typeface="Bell MT" pitchFamily="18" charset="0"/>
              </a:rPr>
              <a:t>3 P’S OF SMART INVESTING</a:t>
            </a:r>
          </a:p>
        </p:txBody>
      </p:sp>
      <p:sp>
        <p:nvSpPr>
          <p:cNvPr id="5" name="Content Placeholder 4"/>
          <p:cNvSpPr>
            <a:spLocks noGrp="1"/>
          </p:cNvSpPr>
          <p:nvPr>
            <p:ph idx="1"/>
          </p:nvPr>
        </p:nvSpPr>
        <p:spPr>
          <a:xfrm>
            <a:off x="1147706" y="1080745"/>
            <a:ext cx="9077506" cy="5258518"/>
          </a:xfrm>
        </p:spPr>
        <p:txBody>
          <a:bodyPr>
            <a:noAutofit/>
          </a:bodyPr>
          <a:lstStyle/>
          <a:p>
            <a:pPr>
              <a:buClr>
                <a:srgbClr val="0D0DE0"/>
              </a:buClr>
              <a:buFont typeface="Wingdings" pitchFamily="2" charset="2"/>
              <a:buChar char="§"/>
            </a:pPr>
            <a:r>
              <a:rPr lang="en-IN" sz="1900" dirty="0">
                <a:latin typeface="Bell MT" pitchFamily="18" charset="0"/>
              </a:rPr>
              <a:t>Making an investment plan involves more than just choosing the right product to put money in .One has to consider the financial situation, risk appetite and investment goals. It’s also important to define the timeline and how much risk an investor is willing to take on in order to determine the optimal asset allocation.</a:t>
            </a:r>
          </a:p>
          <a:p>
            <a:pPr>
              <a:buClr>
                <a:srgbClr val="0D0DE0"/>
              </a:buClr>
              <a:buFont typeface="Wingdings" pitchFamily="2" charset="2"/>
              <a:buChar char="§"/>
            </a:pPr>
            <a:r>
              <a:rPr lang="en-IN" sz="1900" dirty="0">
                <a:latin typeface="Bell MT" pitchFamily="18" charset="0"/>
              </a:rPr>
              <a:t>Here are three P’s of smart investing -Plan, Prepare and Persist to achieve long term goals.</a:t>
            </a:r>
          </a:p>
          <a:p>
            <a:pPr marL="82296" indent="0">
              <a:buNone/>
            </a:pPr>
            <a:r>
              <a:rPr lang="en-IN" sz="2000" dirty="0">
                <a:latin typeface="Bell MT" pitchFamily="18" charset="0"/>
              </a:rPr>
              <a:t>1.  </a:t>
            </a:r>
            <a:r>
              <a:rPr lang="en-IN" sz="2000" b="1" u="sng" dirty="0">
                <a:solidFill>
                  <a:srgbClr val="002060"/>
                </a:solidFill>
                <a:latin typeface="Bell MT" pitchFamily="18" charset="0"/>
              </a:rPr>
              <a:t>PLAN</a:t>
            </a:r>
          </a:p>
          <a:p>
            <a:pPr>
              <a:buClr>
                <a:srgbClr val="0D0DE0"/>
              </a:buClr>
              <a:buFont typeface="Wingdings" pitchFamily="2" charset="2"/>
              <a:buChar char="§"/>
            </a:pPr>
            <a:r>
              <a:rPr lang="en-IN" sz="1900" dirty="0">
                <a:latin typeface="Bell MT" pitchFamily="18" charset="0"/>
              </a:rPr>
              <a:t>Setup an SIP to inculcate a habit of regular saving and build discipline.</a:t>
            </a:r>
          </a:p>
          <a:p>
            <a:pPr>
              <a:buClr>
                <a:srgbClr val="0D0DE0"/>
              </a:buClr>
              <a:buFont typeface="Wingdings" pitchFamily="2" charset="2"/>
              <a:buChar char="§"/>
            </a:pPr>
            <a:r>
              <a:rPr lang="en-IN" sz="1900" dirty="0">
                <a:latin typeface="Bell MT" pitchFamily="18" charset="0"/>
              </a:rPr>
              <a:t>Look for right asset –mix based on your risk-appetite and financial goals</a:t>
            </a:r>
          </a:p>
          <a:p>
            <a:pPr marL="82296" indent="0">
              <a:buNone/>
            </a:pPr>
            <a:r>
              <a:rPr lang="en-IN" sz="2000" dirty="0">
                <a:latin typeface="Bell MT" pitchFamily="18" charset="0"/>
              </a:rPr>
              <a:t>2.   </a:t>
            </a:r>
            <a:r>
              <a:rPr lang="en-IN" sz="2000" b="1" u="sng" dirty="0">
                <a:solidFill>
                  <a:srgbClr val="002060"/>
                </a:solidFill>
                <a:latin typeface="Bell MT" pitchFamily="18" charset="0"/>
              </a:rPr>
              <a:t>Prepare</a:t>
            </a:r>
          </a:p>
          <a:p>
            <a:pPr>
              <a:buClr>
                <a:srgbClr val="0D0DE0"/>
              </a:buClr>
              <a:buFont typeface="Wingdings" pitchFamily="2" charset="2"/>
              <a:buChar char="§"/>
            </a:pPr>
            <a:r>
              <a:rPr lang="en-IN" sz="1900" dirty="0">
                <a:latin typeface="Bell MT" pitchFamily="18" charset="0"/>
              </a:rPr>
              <a:t>Consult a Financial Advisor/Planner to plan and build your portfolio as per your goals and risk-taking ability.</a:t>
            </a:r>
          </a:p>
          <a:p>
            <a:pPr>
              <a:buClr>
                <a:srgbClr val="0D0DE0"/>
              </a:buClr>
              <a:buFont typeface="Wingdings" pitchFamily="2" charset="2"/>
              <a:buChar char="§"/>
            </a:pPr>
            <a:r>
              <a:rPr lang="en-IN" sz="1900" dirty="0">
                <a:latin typeface="Bell MT" pitchFamily="18" charset="0"/>
              </a:rPr>
              <a:t>Diverse your portfolio across various asset classes to mitigate risk.     </a:t>
            </a:r>
          </a:p>
          <a:p>
            <a:pPr marL="82296" indent="0">
              <a:buNone/>
            </a:pPr>
            <a:r>
              <a:rPr lang="en-IN" sz="1900" dirty="0">
                <a:latin typeface="Bell MT" pitchFamily="18" charset="0"/>
              </a:rPr>
              <a:t>    </a:t>
            </a:r>
          </a:p>
        </p:txBody>
      </p:sp>
    </p:spTree>
    <p:extLst>
      <p:ext uri="{BB962C8B-B14F-4D97-AF65-F5344CB8AC3E}">
        <p14:creationId xmlns:p14="http://schemas.microsoft.com/office/powerpoint/2010/main" val="1314794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1" y="846584"/>
            <a:ext cx="8928992" cy="5157376"/>
          </a:xfrm>
        </p:spPr>
        <p:txBody>
          <a:bodyPr>
            <a:normAutofit/>
          </a:bodyPr>
          <a:lstStyle/>
          <a:p>
            <a:pPr marL="82296" indent="0">
              <a:buNone/>
            </a:pPr>
            <a:r>
              <a:rPr lang="en-IN" sz="2200" b="1" dirty="0">
                <a:solidFill>
                  <a:srgbClr val="7030A0"/>
                </a:solidFill>
                <a:latin typeface="Bell MT" pitchFamily="18" charset="0"/>
              </a:rPr>
              <a:t>3. </a:t>
            </a:r>
            <a:r>
              <a:rPr lang="en-IN" sz="2200" b="1" u="sng" dirty="0">
                <a:solidFill>
                  <a:srgbClr val="7030A0"/>
                </a:solidFill>
                <a:latin typeface="Bell MT" pitchFamily="18" charset="0"/>
              </a:rPr>
              <a:t>PERSIST</a:t>
            </a:r>
          </a:p>
          <a:p>
            <a:pPr>
              <a:buFont typeface="Wingdings" pitchFamily="2" charset="2"/>
              <a:buChar char="§"/>
            </a:pPr>
            <a:r>
              <a:rPr lang="en-IN" sz="1900" dirty="0">
                <a:latin typeface="Bell MT" pitchFamily="18" charset="0"/>
              </a:rPr>
              <a:t>With rupee-cost averaging you can take advantage of the market highs and lows to benefit over the long term.</a:t>
            </a:r>
          </a:p>
          <a:p>
            <a:pPr>
              <a:buFont typeface="Wingdings" pitchFamily="2" charset="2"/>
              <a:buChar char="§"/>
            </a:pPr>
            <a:r>
              <a:rPr lang="en-IN" sz="1900" dirty="0">
                <a:latin typeface="Bell MT" pitchFamily="18" charset="0"/>
              </a:rPr>
              <a:t>Stay invested with SIP or lump sum to reap maximum benefits over the long term.</a:t>
            </a:r>
          </a:p>
          <a:p>
            <a:pPr>
              <a:buFont typeface="Wingdings" pitchFamily="2" charset="2"/>
              <a:buChar char="§"/>
            </a:pPr>
            <a:r>
              <a:rPr lang="en-IN" sz="1900" dirty="0">
                <a:latin typeface="Bell MT" pitchFamily="18" charset="0"/>
              </a:rPr>
              <a:t>As the saying goes,” The art is not in making money, but in keeping it”. So one needs to sit down with a financial planner and understand the importance of making a comprehensive investment portfolio to achieve the required goals.</a:t>
            </a:r>
          </a:p>
          <a:p>
            <a:pPr>
              <a:buFont typeface="Wingdings" pitchFamily="2" charset="2"/>
              <a:buChar char="§"/>
            </a:pPr>
            <a:r>
              <a:rPr lang="en-IN" sz="1900" dirty="0">
                <a:latin typeface="Bell MT" pitchFamily="18" charset="0"/>
              </a:rPr>
              <a:t>  An Investor Education and Awareness Initiative.</a:t>
            </a:r>
          </a:p>
          <a:p>
            <a:pPr marL="82296" indent="0">
              <a:buNone/>
            </a:pPr>
            <a:r>
              <a:rPr lang="en-IN" sz="1900" dirty="0">
                <a:latin typeface="Bell MT" pitchFamily="18" charset="0"/>
              </a:rPr>
              <a:t>Investors should deal only with Registered Mutual Funds, to be verified   on SEBI website under Intermediaries/Market Infrastructure Institutions". Refer </a:t>
            </a:r>
            <a:r>
              <a:rPr lang="en-IN" sz="1900" dirty="0">
                <a:latin typeface="Bell MT" pitchFamily="18" charset="0"/>
                <a:hlinkClick r:id="rId3"/>
              </a:rPr>
              <a:t>www.Itfs.com</a:t>
            </a:r>
            <a:r>
              <a:rPr lang="en-IN" sz="1900" dirty="0">
                <a:latin typeface="Bell MT" pitchFamily="18" charset="0"/>
              </a:rPr>
              <a:t> for details on completing a one-time KYC process, change of details like address, phone number </a:t>
            </a:r>
            <a:r>
              <a:rPr lang="en-IN" sz="1900" dirty="0" err="1">
                <a:latin typeface="Bell MT" pitchFamily="18" charset="0"/>
              </a:rPr>
              <a:t>etc</a:t>
            </a:r>
            <a:r>
              <a:rPr lang="en-IN" sz="1900" dirty="0">
                <a:latin typeface="Bell MT" pitchFamily="18" charset="0"/>
              </a:rPr>
              <a:t> and change of bank details. etc. For complaints </a:t>
            </a:r>
            <a:r>
              <a:rPr lang="en-IN" sz="1900" dirty="0" err="1">
                <a:latin typeface="Bell MT" pitchFamily="18" charset="0"/>
              </a:rPr>
              <a:t>redressal</a:t>
            </a:r>
            <a:r>
              <a:rPr lang="en-IN" sz="1900" dirty="0">
                <a:latin typeface="Bell MT" pitchFamily="18" charset="0"/>
              </a:rPr>
              <a:t>, either visit </a:t>
            </a:r>
            <a:r>
              <a:rPr lang="en-IN" sz="1900" dirty="0">
                <a:latin typeface="Bell MT" pitchFamily="18" charset="0"/>
                <a:hlinkClick r:id="rId3"/>
              </a:rPr>
              <a:t>www.Itfs.com</a:t>
            </a:r>
            <a:r>
              <a:rPr lang="en-IN" sz="1900" dirty="0">
                <a:latin typeface="Bell MT" pitchFamily="18" charset="0"/>
              </a:rPr>
              <a:t> or SEBI ‘s website www.scores.gov.in.</a:t>
            </a:r>
          </a:p>
          <a:p>
            <a:pPr marL="82296" indent="0">
              <a:buNone/>
            </a:pPr>
            <a:r>
              <a:rPr lang="en-IN" sz="2000" dirty="0"/>
              <a:t>  </a:t>
            </a:r>
          </a:p>
          <a:p>
            <a:pPr marL="82296" indent="0">
              <a:buNone/>
            </a:pPr>
            <a:endParaRPr lang="en-IN" dirty="0"/>
          </a:p>
        </p:txBody>
      </p:sp>
    </p:spTree>
    <p:extLst>
      <p:ext uri="{BB962C8B-B14F-4D97-AF65-F5344CB8AC3E}">
        <p14:creationId xmlns:p14="http://schemas.microsoft.com/office/powerpoint/2010/main" val="1608790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319646"/>
            <a:ext cx="9405218" cy="1176247"/>
          </a:xfrm>
        </p:spPr>
        <p:txBody>
          <a:bodyPr>
            <a:noAutofit/>
          </a:bodyPr>
          <a:lstStyle/>
          <a:p>
            <a:pPr algn="ctr"/>
            <a:r>
              <a:rPr lang="en-IN" sz="2800" b="1" u="sng" dirty="0">
                <a:solidFill>
                  <a:srgbClr val="7030A0"/>
                </a:solidFill>
                <a:latin typeface="Bell MT" pitchFamily="18" charset="0"/>
              </a:rPr>
              <a:t>EMPLOYEES WANT EVEN MORE FEEDBACK IN THE NEW WORK ENVIRONMENT,STUDY SAYS</a:t>
            </a:r>
          </a:p>
        </p:txBody>
      </p:sp>
      <p:sp>
        <p:nvSpPr>
          <p:cNvPr id="3" name="Content Placeholder 2"/>
          <p:cNvSpPr>
            <a:spLocks noGrp="1"/>
          </p:cNvSpPr>
          <p:nvPr>
            <p:ph idx="1"/>
          </p:nvPr>
        </p:nvSpPr>
        <p:spPr>
          <a:xfrm>
            <a:off x="1224211" y="1566664"/>
            <a:ext cx="9145016" cy="4635799"/>
          </a:xfrm>
        </p:spPr>
        <p:txBody>
          <a:bodyPr>
            <a:normAutofit/>
          </a:bodyPr>
          <a:lstStyle/>
          <a:p>
            <a:pPr marL="82296" indent="0">
              <a:buNone/>
            </a:pPr>
            <a:r>
              <a:rPr lang="en-IN" sz="2000" b="1" dirty="0">
                <a:solidFill>
                  <a:srgbClr val="7030A0"/>
                </a:solidFill>
                <a:latin typeface="Bell MT" pitchFamily="18" charset="0"/>
              </a:rPr>
              <a:t>  </a:t>
            </a:r>
            <a:r>
              <a:rPr lang="en-IN" sz="2000" b="1" u="sng" dirty="0">
                <a:solidFill>
                  <a:srgbClr val="7030A0"/>
                </a:solidFill>
                <a:latin typeface="Bell MT" pitchFamily="18" charset="0"/>
              </a:rPr>
              <a:t>Dive Brief </a:t>
            </a:r>
            <a:r>
              <a:rPr lang="en-IN" sz="2000" b="1" dirty="0">
                <a:solidFill>
                  <a:srgbClr val="7030A0"/>
                </a:solidFill>
                <a:latin typeface="Bell MT" pitchFamily="18" charset="0"/>
              </a:rPr>
              <a:t>:</a:t>
            </a:r>
          </a:p>
          <a:p>
            <a:pPr>
              <a:buClr>
                <a:srgbClr val="0D0DE0"/>
              </a:buClr>
              <a:buFont typeface="Wingdings" pitchFamily="2" charset="2"/>
              <a:buChar char="§"/>
            </a:pPr>
            <a:r>
              <a:rPr lang="en-IN" sz="1900" dirty="0">
                <a:latin typeface="Bell MT" pitchFamily="18" charset="0"/>
              </a:rPr>
              <a:t>Employees and Employers agree that continuous coaching is necessary especially in the new york environment, accordingly to the result of a  recent Reflective survey.</a:t>
            </a:r>
          </a:p>
          <a:p>
            <a:pPr>
              <a:buClr>
                <a:srgbClr val="0D0DE0"/>
              </a:buClr>
              <a:buFont typeface="Wingdings" pitchFamily="2" charset="2"/>
              <a:buChar char="§"/>
            </a:pPr>
            <a:r>
              <a:rPr lang="en-IN" sz="1900" dirty="0">
                <a:latin typeface="Bell MT" pitchFamily="18" charset="0"/>
              </a:rPr>
              <a:t>The amount of HR and business leaders who expects managers to offer daily feedback has increased 170% since 2018, Reflective said. The survey  of 445 HR and business leaders and 622 employees also revealed an 89% increase in employees who want formal performance conversations on at least monthly basis.</a:t>
            </a:r>
          </a:p>
          <a:p>
            <a:pPr>
              <a:buClr>
                <a:srgbClr val="0D0DE0"/>
              </a:buClr>
              <a:buFont typeface="Wingdings" pitchFamily="2" charset="2"/>
              <a:buChar char="§"/>
            </a:pPr>
            <a:r>
              <a:rPr lang="en-IN" sz="1900" dirty="0">
                <a:latin typeface="Bell MT" pitchFamily="18" charset="0"/>
              </a:rPr>
              <a:t>But a quarter of employee respondents said they don’t know how to ask  for a feedback, while 85 % of managers said they believe employees are  clear on feedback request process. Ensured that employees are empowered to initiate feedback conversations is crucial in helping them grow and develop, the organization concluded .</a:t>
            </a:r>
            <a:endParaRPr lang="en-IN" sz="1900" u="sng" dirty="0">
              <a:latin typeface="Bell MT" pitchFamily="18" charset="0"/>
            </a:endParaRPr>
          </a:p>
        </p:txBody>
      </p:sp>
    </p:spTree>
    <p:extLst>
      <p:ext uri="{BB962C8B-B14F-4D97-AF65-F5344CB8AC3E}">
        <p14:creationId xmlns:p14="http://schemas.microsoft.com/office/powerpoint/2010/main" val="2485968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1" y="414536"/>
            <a:ext cx="8784976" cy="6175179"/>
          </a:xfrm>
        </p:spPr>
        <p:txBody>
          <a:bodyPr>
            <a:normAutofit fontScale="92500"/>
          </a:bodyPr>
          <a:lstStyle/>
          <a:p>
            <a:pPr marL="82296" indent="0">
              <a:buNone/>
            </a:pPr>
            <a:r>
              <a:rPr lang="en-IN" dirty="0">
                <a:solidFill>
                  <a:srgbClr val="7030A0"/>
                </a:solidFill>
              </a:rPr>
              <a:t> </a:t>
            </a:r>
            <a:r>
              <a:rPr lang="en-IN" sz="2800" b="1" u="sng" dirty="0">
                <a:solidFill>
                  <a:srgbClr val="7030A0"/>
                </a:solidFill>
                <a:latin typeface="Bell MT" pitchFamily="18" charset="0"/>
              </a:rPr>
              <a:t>Dive Insight:</a:t>
            </a:r>
          </a:p>
          <a:p>
            <a:pPr>
              <a:buClr>
                <a:srgbClr val="0D0DE0"/>
              </a:buClr>
            </a:pPr>
            <a:r>
              <a:rPr lang="en-IN" sz="2100" dirty="0">
                <a:latin typeface="Bell MT" pitchFamily="18" charset="0"/>
              </a:rPr>
              <a:t>It’s no secret that employees are eager to get more time and feedback from managers. An October 2019 study from Bette works found that HR professionals whose organization used continuous performance management programs were 50% more satisfied with the process. As employees increasingly seek individualized development opportunities. frequent manager feedback can be a part of solution.</a:t>
            </a:r>
          </a:p>
          <a:p>
            <a:pPr>
              <a:buClr>
                <a:srgbClr val="0D0DE0"/>
              </a:buClr>
            </a:pPr>
            <a:r>
              <a:rPr lang="en-IN" sz="2100" dirty="0">
                <a:latin typeface="Bell MT" pitchFamily="18" charset="0"/>
              </a:rPr>
              <a:t>Any changes to PMS process may require  training for front-line managers to understand and uphold new standards. Direct, useful feedback is not easy to deliver, sources say it requires a healthy culture of honesty and continuous improvement.” To truly engage employees in  way that won’t overload them. a culture of constructive, helpful and  enabling feedback is necessary , </a:t>
            </a:r>
            <a:r>
              <a:rPr lang="en-IN" sz="2100" dirty="0" err="1">
                <a:latin typeface="Bell MT" pitchFamily="18" charset="0"/>
              </a:rPr>
              <a:t>Niamh</a:t>
            </a:r>
            <a:r>
              <a:rPr lang="en-IN" sz="2100" dirty="0">
                <a:latin typeface="Bell MT" pitchFamily="18" charset="0"/>
              </a:rPr>
              <a:t> Graham, vice president of global HR at Work Human, previously told HR Dive. ”This starts at top of organization.”</a:t>
            </a:r>
          </a:p>
          <a:p>
            <a:pPr>
              <a:buClr>
                <a:srgbClr val="0D0DE0"/>
              </a:buClr>
            </a:pPr>
            <a:r>
              <a:rPr lang="en-IN" sz="2100" dirty="0">
                <a:latin typeface="Bell MT" pitchFamily="18" charset="0"/>
              </a:rPr>
              <a:t>Due to coronavirus pandemic, many employees and managers are now experiencing these conversations remotely. Managing remote employees can involve many changes, including rethinking hours, timing and structure of team meetings and communication method and frequency. All sign point to a need for managers to be more assertive and proactive in outreach and instructions for direct reports. </a:t>
            </a:r>
          </a:p>
          <a:p>
            <a:endParaRPr lang="en-IN" sz="2000" u="sng" dirty="0">
              <a:latin typeface="Bell MT" pitchFamily="18" charset="0"/>
            </a:endParaRPr>
          </a:p>
        </p:txBody>
      </p:sp>
    </p:spTree>
    <p:extLst>
      <p:ext uri="{BB962C8B-B14F-4D97-AF65-F5344CB8AC3E}">
        <p14:creationId xmlns:p14="http://schemas.microsoft.com/office/powerpoint/2010/main" val="1723180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6" y="250452"/>
            <a:ext cx="9320157" cy="1111728"/>
          </a:xfrm>
        </p:spPr>
        <p:txBody>
          <a:bodyPr>
            <a:noAutofit/>
          </a:bodyPr>
          <a:lstStyle/>
          <a:p>
            <a:pPr algn="ctr"/>
            <a:r>
              <a:rPr lang="en-IN" sz="2800" b="1" u="sng" dirty="0">
                <a:solidFill>
                  <a:srgbClr val="7030A0"/>
                </a:solidFill>
                <a:latin typeface="Bell MT" pitchFamily="18" charset="0"/>
              </a:rPr>
              <a:t>RECRUITERS THINK PROCESSES TO KEEP BUSY AMID HIRING FREEZES,SURVEY SHOWS</a:t>
            </a:r>
          </a:p>
        </p:txBody>
      </p:sp>
      <p:sp>
        <p:nvSpPr>
          <p:cNvPr id="3" name="Content Placeholder 2"/>
          <p:cNvSpPr>
            <a:spLocks noGrp="1"/>
          </p:cNvSpPr>
          <p:nvPr>
            <p:ph idx="1"/>
          </p:nvPr>
        </p:nvSpPr>
        <p:spPr>
          <a:xfrm>
            <a:off x="1296219" y="1426699"/>
            <a:ext cx="8928992" cy="5050945"/>
          </a:xfrm>
        </p:spPr>
        <p:txBody>
          <a:bodyPr>
            <a:noAutofit/>
          </a:bodyPr>
          <a:lstStyle/>
          <a:p>
            <a:pPr marL="82296" indent="0">
              <a:buNone/>
            </a:pPr>
            <a:r>
              <a:rPr lang="en-IN" sz="1900" b="1" u="sng" dirty="0">
                <a:solidFill>
                  <a:srgbClr val="7030A0"/>
                </a:solidFill>
                <a:latin typeface="Bell MT" pitchFamily="18" charset="0"/>
              </a:rPr>
              <a:t>Dive Brief:</a:t>
            </a:r>
          </a:p>
          <a:p>
            <a:pPr marL="82296" indent="0">
              <a:buNone/>
            </a:pPr>
            <a:r>
              <a:rPr lang="en-IN" sz="1900" dirty="0">
                <a:latin typeface="Bell MT" pitchFamily="18" charset="0"/>
              </a:rPr>
              <a:t>Pandemic-driven hiring freezes have shaken up recruiting responsibilities for many HR professionals, according to Aug 4 results of a Lever survey.</a:t>
            </a:r>
          </a:p>
          <a:p>
            <a:pPr marL="82296" indent="0">
              <a:buNone/>
            </a:pPr>
            <a:r>
              <a:rPr lang="en-IN" sz="1900" dirty="0">
                <a:latin typeface="Bell MT" pitchFamily="18" charset="0"/>
              </a:rPr>
              <a:t>Slightly more than half of respondents -709 talent and HR decision makers in the U.S and Canada-said they are navigating other COVID-related HR tasks, such as administering paid leave. Slightly fewer said they are assisting other departments.</a:t>
            </a:r>
          </a:p>
          <a:p>
            <a:pPr marL="82296" indent="0">
              <a:buNone/>
            </a:pPr>
            <a:r>
              <a:rPr lang="en-IN" sz="1900" dirty="0">
                <a:latin typeface="Bell MT" pitchFamily="18" charset="0"/>
              </a:rPr>
              <a:t>After that recruiters reported cleaning recruiting data (41%),rethinking recruiting processes (37%) and engaging more with employees (35%).</a:t>
            </a:r>
          </a:p>
          <a:p>
            <a:pPr marL="82296" indent="0">
              <a:buNone/>
            </a:pPr>
            <a:endParaRPr lang="en-IN" sz="1900" b="1" u="sng" dirty="0">
              <a:solidFill>
                <a:srgbClr val="7030A0"/>
              </a:solidFill>
              <a:latin typeface="Bell MT" pitchFamily="18" charset="0"/>
            </a:endParaRPr>
          </a:p>
          <a:p>
            <a:pPr marL="82296" indent="0">
              <a:buNone/>
            </a:pPr>
            <a:r>
              <a:rPr lang="en-IN" sz="1900" b="1" u="sng" dirty="0">
                <a:solidFill>
                  <a:srgbClr val="7030A0"/>
                </a:solidFill>
                <a:latin typeface="Bell MT" pitchFamily="18" charset="0"/>
              </a:rPr>
              <a:t>Dive Insight</a:t>
            </a:r>
            <a:r>
              <a:rPr lang="en-IN" sz="1900" u="sng" dirty="0">
                <a:solidFill>
                  <a:srgbClr val="7030A0"/>
                </a:solidFill>
                <a:latin typeface="Bell MT" pitchFamily="18" charset="0"/>
              </a:rPr>
              <a:t>:</a:t>
            </a:r>
          </a:p>
          <a:p>
            <a:pPr marL="82296" indent="0">
              <a:buNone/>
            </a:pPr>
            <a:r>
              <a:rPr lang="en-IN" sz="1900" dirty="0">
                <a:latin typeface="Bell MT" pitchFamily="18" charset="0"/>
              </a:rPr>
              <a:t>As the novel coronavirus spread in the U.S.A Willis Tower report revealed that hiring freezes and slowdowns were employer’s most common cost control method. Other’s , however found  themselves on hiring sprees . Employer’s   like CVS and Papa John’s for example have been hiring tens of thousand of workers</a:t>
            </a:r>
          </a:p>
          <a:p>
            <a:pPr marL="82296" indent="0">
              <a:buNone/>
            </a:pPr>
            <a:endParaRPr lang="en-IN" sz="1900" dirty="0"/>
          </a:p>
          <a:p>
            <a:pPr marL="82296" indent="0">
              <a:buNone/>
            </a:pPr>
            <a:endParaRPr lang="en-IN" sz="1900" dirty="0"/>
          </a:p>
          <a:p>
            <a:pPr marL="82296" indent="0">
              <a:buNone/>
            </a:pPr>
            <a:r>
              <a:rPr lang="en-IN" sz="1900" u="sng" dirty="0"/>
              <a:t>   </a:t>
            </a:r>
          </a:p>
        </p:txBody>
      </p:sp>
    </p:spTree>
    <p:extLst>
      <p:ext uri="{BB962C8B-B14F-4D97-AF65-F5344CB8AC3E}">
        <p14:creationId xmlns:p14="http://schemas.microsoft.com/office/powerpoint/2010/main" val="1712702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2881" y="702568"/>
            <a:ext cx="8534298" cy="5301395"/>
          </a:xfrm>
        </p:spPr>
        <p:txBody>
          <a:bodyPr>
            <a:normAutofit/>
          </a:bodyPr>
          <a:lstStyle/>
          <a:p>
            <a:pPr marL="82296" indent="0">
              <a:buNone/>
            </a:pPr>
            <a:r>
              <a:rPr lang="en-IN" sz="1900" dirty="0">
                <a:latin typeface="Bell MT" pitchFamily="18" charset="0"/>
              </a:rPr>
              <a:t>to keep up with the increased demand for delivery. CVS aimed to on board 50,000 new workers in a matter of weeks while Papa’s John reported a short-term goal of 30,000.</a:t>
            </a:r>
          </a:p>
          <a:p>
            <a:pPr marL="82296" indent="0">
              <a:buNone/>
            </a:pPr>
            <a:r>
              <a:rPr lang="en-IN" sz="1900" dirty="0">
                <a:latin typeface="Bell MT" pitchFamily="18" charset="0"/>
              </a:rPr>
              <a:t>Those recruiting professionals still focused on talent acquisition-whether dealing with mass-scale hiring or reduced workload-have had to rethink many processes, as Lever noted. From virtual career fairs to remote Form I-9 document review, the entire recruiting life cycle now requires creative solutions.</a:t>
            </a:r>
          </a:p>
          <a:p>
            <a:pPr marL="82296" indent="0">
              <a:buNone/>
            </a:pPr>
            <a:r>
              <a:rPr lang="en-IN" sz="1900" dirty="0">
                <a:latin typeface="Bell MT" pitchFamily="18" charset="0"/>
              </a:rPr>
              <a:t>Those shifts have raised questions about employer’s ability to assess candidates but others say it has levelled the playing field. Many changes driven by the pandemic  have made the processes more accessible to job applicants with disabilities for example, sources previously told HR Dive.</a:t>
            </a:r>
          </a:p>
          <a:p>
            <a:pPr marL="82296" indent="0">
              <a:buNone/>
            </a:pPr>
            <a:r>
              <a:rPr lang="en-IN" sz="1900" dirty="0">
                <a:latin typeface="Bell MT" pitchFamily="18" charset="0"/>
              </a:rPr>
              <a:t>And Many of these adjustments may be here to stay. Recruiting Automation for example has  seen accelerated adoption, and recruiting professional ,are unlikely to turn back after COVID-19 subsides. “The pandemic is going to change the way we hire for good”. Mike </a:t>
            </a:r>
            <a:r>
              <a:rPr lang="en-IN" sz="1900" dirty="0" err="1">
                <a:latin typeface="Bell MT" pitchFamily="18" charset="0"/>
              </a:rPr>
              <a:t>Hudy</a:t>
            </a:r>
            <a:r>
              <a:rPr lang="en-IN" sz="1900" dirty="0">
                <a:latin typeface="Bell MT" pitchFamily="18" charset="0"/>
              </a:rPr>
              <a:t> chief science officer at Modern Hire, previously told HR Dive. </a:t>
            </a:r>
          </a:p>
        </p:txBody>
      </p:sp>
    </p:spTree>
    <p:extLst>
      <p:ext uri="{BB962C8B-B14F-4D97-AF65-F5344CB8AC3E}">
        <p14:creationId xmlns:p14="http://schemas.microsoft.com/office/powerpoint/2010/main" val="5884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458026"/>
            <a:ext cx="9405218" cy="691910"/>
          </a:xfrm>
        </p:spPr>
        <p:txBody>
          <a:bodyPr>
            <a:normAutofit fontScale="90000"/>
          </a:bodyPr>
          <a:lstStyle/>
          <a:p>
            <a:pPr algn="ctr"/>
            <a:r>
              <a:rPr lang="en-IN" dirty="0"/>
              <a:t>   </a:t>
            </a:r>
            <a:br>
              <a:rPr lang="en-IN" dirty="0"/>
            </a:br>
            <a:r>
              <a:rPr lang="en-IN" sz="3100" b="1" u="sng" dirty="0">
                <a:solidFill>
                  <a:srgbClr val="7030A0"/>
                </a:solidFill>
                <a:latin typeface="Bell MT" pitchFamily="18" charset="0"/>
              </a:rPr>
              <a:t>Meditation Basics and Meaning</a:t>
            </a:r>
            <a:br>
              <a:rPr lang="en-IN" sz="3100" b="1" u="sng" dirty="0">
                <a:latin typeface="Bell MT" pitchFamily="18" charset="0"/>
              </a:rPr>
            </a:br>
            <a:endParaRPr lang="en-IN" sz="3100" b="1" u="sng" dirty="0">
              <a:latin typeface="Bell MT" pitchFamily="18" charset="0"/>
            </a:endParaRPr>
          </a:p>
        </p:txBody>
      </p:sp>
      <p:sp>
        <p:nvSpPr>
          <p:cNvPr id="3" name="Content Placeholder 2"/>
          <p:cNvSpPr>
            <a:spLocks noGrp="1"/>
          </p:cNvSpPr>
          <p:nvPr>
            <p:ph idx="1"/>
          </p:nvPr>
        </p:nvSpPr>
        <p:spPr>
          <a:xfrm>
            <a:off x="1232763" y="1565081"/>
            <a:ext cx="8931243" cy="4577262"/>
          </a:xfrm>
        </p:spPr>
        <p:txBody>
          <a:bodyPr>
            <a:normAutofit/>
          </a:bodyPr>
          <a:lstStyle/>
          <a:p>
            <a:r>
              <a:rPr lang="en-IN" sz="1900" dirty="0">
                <a:latin typeface="Bell MT" pitchFamily="18" charset="0"/>
              </a:rPr>
              <a:t>We need to understand that we are a combination of body, mind and spirit and cannot nurture only one of these for harmonious and peaceful life.</a:t>
            </a:r>
          </a:p>
          <a:p>
            <a:r>
              <a:rPr lang="en-IN" sz="1900" dirty="0">
                <a:latin typeface="Bell MT" pitchFamily="18" charset="0"/>
              </a:rPr>
              <a:t>We are a spirit with a body around and mind largely executing and governing  the life plans.</a:t>
            </a:r>
          </a:p>
          <a:p>
            <a:r>
              <a:rPr lang="en-IN" sz="1900" dirty="0">
                <a:latin typeface="Bell MT" pitchFamily="18" charset="0"/>
              </a:rPr>
              <a:t>If we could understand meditation, its background essential knowledge and simple ways of basic meditation, our life will be simpler and better.</a:t>
            </a:r>
          </a:p>
          <a:p>
            <a:r>
              <a:rPr lang="en-IN" sz="1900" dirty="0">
                <a:latin typeface="Bell MT" pitchFamily="18" charset="0"/>
              </a:rPr>
              <a:t>It is universal in nature and applicable to all of those who may or may not believe in God.</a:t>
            </a:r>
          </a:p>
          <a:p>
            <a:r>
              <a:rPr lang="en-IN" sz="1900" dirty="0">
                <a:latin typeface="Bell MT" pitchFamily="18" charset="0"/>
              </a:rPr>
              <a:t>Meditation has different meaning for different people For some it is way of relaxation for some it is a way of enlightenment and for some it is being  in awareness of  everything all the time. </a:t>
            </a:r>
            <a:r>
              <a:rPr lang="en-IN" sz="1900" dirty="0"/>
              <a:t> </a:t>
            </a:r>
          </a:p>
        </p:txBody>
      </p:sp>
    </p:spTree>
    <p:extLst>
      <p:ext uri="{BB962C8B-B14F-4D97-AF65-F5344CB8AC3E}">
        <p14:creationId xmlns:p14="http://schemas.microsoft.com/office/powerpoint/2010/main" val="3671202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883" y="527215"/>
            <a:ext cx="8857108" cy="1098286"/>
          </a:xfrm>
        </p:spPr>
        <p:txBody>
          <a:bodyPr>
            <a:noAutofit/>
          </a:bodyPr>
          <a:lstStyle/>
          <a:p>
            <a:pPr algn="ctr"/>
            <a:r>
              <a:rPr lang="en-IN" sz="2800" b="1" u="sng" dirty="0">
                <a:solidFill>
                  <a:srgbClr val="7030A0"/>
                </a:solidFill>
                <a:latin typeface="Bell MT" pitchFamily="18" charset="0"/>
              </a:rPr>
              <a:t>INNOVATING IN PANDEMIC,AROUND A THIRD OF COMPANIES WILL HAVE NEW PRODUCTS</a:t>
            </a:r>
          </a:p>
        </p:txBody>
      </p:sp>
      <p:sp>
        <p:nvSpPr>
          <p:cNvPr id="3" name="Content Placeholder 2"/>
          <p:cNvSpPr>
            <a:spLocks noGrp="1"/>
          </p:cNvSpPr>
          <p:nvPr>
            <p:ph idx="1"/>
          </p:nvPr>
        </p:nvSpPr>
        <p:spPr>
          <a:xfrm>
            <a:off x="1232766" y="1980231"/>
            <a:ext cx="8992446" cy="3874697"/>
          </a:xfrm>
        </p:spPr>
        <p:txBody>
          <a:bodyPr>
            <a:normAutofit/>
          </a:bodyPr>
          <a:lstStyle/>
          <a:p>
            <a:r>
              <a:rPr lang="en-IN" sz="1900" dirty="0">
                <a:latin typeface="Bell MT" pitchFamily="18" charset="0"/>
              </a:rPr>
              <a:t>Nearly half of companies surveyed were evaluating acquisitions, says PWC India Report.</a:t>
            </a:r>
          </a:p>
          <a:p>
            <a:r>
              <a:rPr lang="en-IN" sz="1900" dirty="0">
                <a:latin typeface="Bell MT" pitchFamily="18" charset="0"/>
              </a:rPr>
              <a:t>An automobile company started offering electric vehicle s to disinfect factories, malls and offices by fogging and spraying to prevent the spread of coronavirus. It isn’t the only one with a new product range.</a:t>
            </a:r>
          </a:p>
          <a:p>
            <a:r>
              <a:rPr lang="en-IN" sz="1900" dirty="0">
                <a:latin typeface="Bell MT" pitchFamily="18" charset="0"/>
              </a:rPr>
              <a:t>Around one out of every three companies expects to develop new products or offer new services from the coronavirus pandemic, according to a PWC India report released on Thursday. The audit and tax consultancy firm conducted an online survey of senior management personnel between 17 June and 10July.There were 225 respondents across industries.</a:t>
            </a:r>
          </a:p>
          <a:p>
            <a:r>
              <a:rPr lang="en-IN" sz="1900" dirty="0">
                <a:latin typeface="Bell MT" pitchFamily="18" charset="0"/>
              </a:rPr>
              <a:t>Many of those with plans to start something new hope to do so in areas close to their core competence, according to the report.</a:t>
            </a:r>
          </a:p>
          <a:p>
            <a:pPr marL="82296" indent="0">
              <a:buNone/>
            </a:pPr>
            <a:endParaRPr lang="en-IN" sz="2000" dirty="0">
              <a:latin typeface="Bell MT" pitchFamily="18" charset="0"/>
            </a:endParaRPr>
          </a:p>
        </p:txBody>
      </p:sp>
    </p:spTree>
    <p:extLst>
      <p:ext uri="{BB962C8B-B14F-4D97-AF65-F5344CB8AC3E}">
        <p14:creationId xmlns:p14="http://schemas.microsoft.com/office/powerpoint/2010/main" val="3696740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2766" y="774576"/>
            <a:ext cx="8992446" cy="5264924"/>
          </a:xfrm>
        </p:spPr>
        <p:txBody>
          <a:bodyPr>
            <a:normAutofit/>
          </a:bodyPr>
          <a:lstStyle/>
          <a:p>
            <a:r>
              <a:rPr lang="en-IN" sz="1900" dirty="0">
                <a:latin typeface="Bell MT" pitchFamily="18" charset="0"/>
              </a:rPr>
              <a:t>The key consideration for the development…is to widen the offerings       and thus diverse risk and ensure resilience. A significant majority of the respondents are focusing on incremental and not disruptive changes by offering adjacent(products or services),” it said. </a:t>
            </a:r>
          </a:p>
          <a:p>
            <a:r>
              <a:rPr lang="en-IN" sz="1900" dirty="0">
                <a:latin typeface="Bell MT" pitchFamily="18" charset="0"/>
              </a:rPr>
              <a:t>The report added that the business environment is tougher. It’s more expensive ,competition has increased and customers are more sensitive       to price. All these and other factors have contributed to a tougher environment.</a:t>
            </a:r>
          </a:p>
          <a:p>
            <a:r>
              <a:rPr lang="en-IN" sz="1900" dirty="0">
                <a:latin typeface="Bell MT" pitchFamily="18" charset="0"/>
              </a:rPr>
              <a:t>The report noted that consolidations seems high. Nearly half of the organisations surveyed were evaluating acquisitions.</a:t>
            </a:r>
          </a:p>
          <a:p>
            <a:r>
              <a:rPr lang="en-IN" sz="1900" dirty="0">
                <a:latin typeface="Bell MT" pitchFamily="18" charset="0"/>
              </a:rPr>
              <a:t>“More than two-thirds of the potential acquirers are evaluating consolidation opportunities to strategically grow their businesses to fill    gap in products ,delivery channels </a:t>
            </a:r>
            <a:r>
              <a:rPr lang="en-IN" sz="1900" dirty="0" err="1">
                <a:latin typeface="Bell MT" pitchFamily="18" charset="0"/>
              </a:rPr>
              <a:t>etc</a:t>
            </a:r>
            <a:r>
              <a:rPr lang="en-IN" sz="1900" dirty="0">
                <a:latin typeface="Bell MT" pitchFamily="18" charset="0"/>
              </a:rPr>
              <a:t>,” it said.</a:t>
            </a:r>
          </a:p>
          <a:p>
            <a:r>
              <a:rPr lang="en-IN" sz="1900" dirty="0">
                <a:latin typeface="Bell MT" pitchFamily="18" charset="0"/>
              </a:rPr>
              <a:t>Revenue numbers will be back to pre-</a:t>
            </a:r>
            <a:r>
              <a:rPr lang="en-IN" sz="1900" dirty="0" err="1">
                <a:latin typeface="Bell MT" pitchFamily="18" charset="0"/>
              </a:rPr>
              <a:t>covid</a:t>
            </a:r>
            <a:r>
              <a:rPr lang="en-IN" sz="1900" dirty="0">
                <a:latin typeface="Bell MT" pitchFamily="18" charset="0"/>
              </a:rPr>
              <a:t> levels only by June 2020, according to 82 </a:t>
            </a:r>
            <a:r>
              <a:rPr lang="en-IN" sz="1900" dirty="0" err="1">
                <a:latin typeface="Bell MT" pitchFamily="18" charset="0"/>
              </a:rPr>
              <a:t>percent</a:t>
            </a:r>
            <a:r>
              <a:rPr lang="en-IN" sz="1900" dirty="0">
                <a:latin typeface="Bell MT" pitchFamily="18" charset="0"/>
              </a:rPr>
              <a:t> of those surveyed.</a:t>
            </a:r>
          </a:p>
        </p:txBody>
      </p:sp>
    </p:spTree>
    <p:extLst>
      <p:ext uri="{BB962C8B-B14F-4D97-AF65-F5344CB8AC3E}">
        <p14:creationId xmlns:p14="http://schemas.microsoft.com/office/powerpoint/2010/main" val="17182977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u="sng" dirty="0">
                <a:solidFill>
                  <a:srgbClr val="7030A0"/>
                </a:solidFill>
                <a:latin typeface="Bell MT" pitchFamily="18" charset="0"/>
              </a:rPr>
              <a:t>3 TOXIC PHRASES YOU SHOULD NEVER HEAR COME OUT OF LEADER’S MOUTH.</a:t>
            </a:r>
          </a:p>
        </p:txBody>
      </p:sp>
      <p:sp>
        <p:nvSpPr>
          <p:cNvPr id="3" name="Content Placeholder 2"/>
          <p:cNvSpPr>
            <a:spLocks noGrp="1"/>
          </p:cNvSpPr>
          <p:nvPr>
            <p:ph idx="1"/>
          </p:nvPr>
        </p:nvSpPr>
        <p:spPr>
          <a:xfrm>
            <a:off x="1232766" y="1426699"/>
            <a:ext cx="8848429" cy="4981754"/>
          </a:xfrm>
        </p:spPr>
        <p:txBody>
          <a:bodyPr>
            <a:normAutofit/>
          </a:bodyPr>
          <a:lstStyle/>
          <a:p>
            <a:pPr marL="82296" indent="0">
              <a:buNone/>
            </a:pPr>
            <a:r>
              <a:rPr lang="en-IN" sz="1900" dirty="0">
                <a:latin typeface="Bell MT" pitchFamily="18" charset="0"/>
              </a:rPr>
              <a:t>Being a good leader certainly involves the word you choose.</a:t>
            </a:r>
          </a:p>
          <a:p>
            <a:pPr marL="82296" indent="0">
              <a:buNone/>
            </a:pPr>
            <a:r>
              <a:rPr lang="en-IN" sz="1900" dirty="0">
                <a:latin typeface="Bell MT" pitchFamily="18" charset="0"/>
              </a:rPr>
              <a:t>Too many managers are improperly placed in positions of leadership when they aren’t equipped with the competency to inspire and engage their employees.</a:t>
            </a:r>
          </a:p>
          <a:p>
            <a:pPr marL="82296" indent="0">
              <a:buNone/>
            </a:pPr>
            <a:r>
              <a:rPr lang="en-IN" sz="1900" dirty="0">
                <a:latin typeface="Bell MT" pitchFamily="18" charset="0"/>
              </a:rPr>
              <a:t> Leadership competency certainly involves the words you choose as it relates to communicating with people. While  action speak louder than words, saying the wrong thing can be devastating to an employee and strip them of their ability to perform well.</a:t>
            </a:r>
          </a:p>
          <a:p>
            <a:pPr marL="82296" indent="0">
              <a:buNone/>
            </a:pPr>
            <a:r>
              <a:rPr lang="en-IN" sz="1900" dirty="0">
                <a:latin typeface="Bell MT" pitchFamily="18" charset="0"/>
              </a:rPr>
              <a:t>Using your positional authority or status to attack and  </a:t>
            </a:r>
            <a:r>
              <a:rPr lang="en-IN" sz="1900" dirty="0" err="1">
                <a:latin typeface="Bell MT" pitchFamily="18" charset="0"/>
              </a:rPr>
              <a:t>dishonor</a:t>
            </a:r>
            <a:r>
              <a:rPr lang="en-IN" sz="1900" dirty="0">
                <a:latin typeface="Bell MT" pitchFamily="18" charset="0"/>
              </a:rPr>
              <a:t>  another human being in a lower position contributes directly to that person’s morale and state of being.</a:t>
            </a:r>
          </a:p>
          <a:p>
            <a:pPr marL="82296" indent="0">
              <a:buNone/>
            </a:pPr>
            <a:r>
              <a:rPr lang="en-IN" sz="1900" dirty="0">
                <a:latin typeface="Bell MT" pitchFamily="18" charset="0"/>
              </a:rPr>
              <a:t>With that said here are three phrases you most likely will never hear come out of a good leader’s mouth. </a:t>
            </a:r>
          </a:p>
          <a:p>
            <a:pPr marL="539496" indent="-457200">
              <a:buAutoNum type="arabicPeriod"/>
            </a:pPr>
            <a:r>
              <a:rPr lang="en-IN" sz="1900" b="1" u="sng" dirty="0">
                <a:solidFill>
                  <a:srgbClr val="7030A0"/>
                </a:solidFill>
                <a:latin typeface="Bell MT" pitchFamily="18" charset="0"/>
              </a:rPr>
              <a:t>I Don’t Need your advice  </a:t>
            </a:r>
          </a:p>
          <a:p>
            <a:r>
              <a:rPr lang="en-IN" sz="1900" dirty="0">
                <a:latin typeface="Bell MT" pitchFamily="18" charset="0"/>
              </a:rPr>
              <a:t>Toxic bosses aren’t team players because they don’t trust their people enough to delegate or seek their input on things—it’s about power and control and they must exercise it to feed  their ego. when facing tough challenges, on the other hand, good</a:t>
            </a:r>
          </a:p>
        </p:txBody>
      </p:sp>
    </p:spTree>
    <p:extLst>
      <p:ext uri="{BB962C8B-B14F-4D97-AF65-F5344CB8AC3E}">
        <p14:creationId xmlns:p14="http://schemas.microsoft.com/office/powerpoint/2010/main" val="3020941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1" y="702568"/>
            <a:ext cx="9073008" cy="5616624"/>
          </a:xfrm>
        </p:spPr>
        <p:txBody>
          <a:bodyPr>
            <a:noAutofit/>
          </a:bodyPr>
          <a:lstStyle/>
          <a:p>
            <a:pPr marL="82296" indent="0">
              <a:buNone/>
            </a:pPr>
            <a:r>
              <a:rPr lang="en-IN" sz="1900" dirty="0">
                <a:latin typeface="Bell MT" pitchFamily="18" charset="0"/>
              </a:rPr>
              <a:t>leaders put the team first by seeking perspective  from several angles. They talk to various people to get clarity and determine a course of action. At times the decision may not be the most popular, but it’s  always the right one because they sought many voices from sound minds.</a:t>
            </a:r>
          </a:p>
          <a:p>
            <a:pPr marL="82296" indent="0">
              <a:buNone/>
            </a:pPr>
            <a:r>
              <a:rPr lang="en-IN" sz="1900" dirty="0">
                <a:solidFill>
                  <a:srgbClr val="7030A0"/>
                </a:solidFill>
                <a:latin typeface="Bell MT" pitchFamily="18" charset="0"/>
              </a:rPr>
              <a:t> 2. </a:t>
            </a:r>
            <a:r>
              <a:rPr lang="en-IN" sz="1900" b="1" dirty="0">
                <a:solidFill>
                  <a:srgbClr val="7030A0"/>
                </a:solidFill>
                <a:latin typeface="Bell MT" pitchFamily="18" charset="0"/>
              </a:rPr>
              <a:t> </a:t>
            </a:r>
            <a:r>
              <a:rPr lang="en-IN" sz="1900" b="1" u="sng" dirty="0">
                <a:solidFill>
                  <a:srgbClr val="7030A0"/>
                </a:solidFill>
                <a:latin typeface="Bell MT" pitchFamily="18" charset="0"/>
              </a:rPr>
              <a:t>“ I am not responsible.”</a:t>
            </a:r>
          </a:p>
          <a:p>
            <a:pPr marL="82296" indent="0">
              <a:buNone/>
            </a:pPr>
            <a:r>
              <a:rPr lang="en-IN" sz="1900" dirty="0">
                <a:latin typeface="Bell MT" pitchFamily="18" charset="0"/>
              </a:rPr>
              <a:t>     Toxic bosses deflect responsibility and  cast blame elsewhere to protect    themselves at all costs. On the other hand,  good leaders put their ego aside, because admitting to being human  and making mistakes actually increases trust. When leaders model this type of </a:t>
            </a:r>
            <a:r>
              <a:rPr lang="en-IN" sz="1900" dirty="0" err="1">
                <a:latin typeface="Bell MT" pitchFamily="18" charset="0"/>
              </a:rPr>
              <a:t>authencity</a:t>
            </a:r>
            <a:r>
              <a:rPr lang="en-IN" sz="1900" dirty="0">
                <a:latin typeface="Bell MT" pitchFamily="18" charset="0"/>
              </a:rPr>
              <a:t> , employees feel safe enough to take risks, make their own mistakes, and be  open enough to say, “Hey, boss, I messed up.”  </a:t>
            </a:r>
          </a:p>
          <a:p>
            <a:pPr marL="82296" indent="0">
              <a:buNone/>
            </a:pPr>
            <a:r>
              <a:rPr lang="en-IN" sz="1900" dirty="0">
                <a:solidFill>
                  <a:srgbClr val="7030A0"/>
                </a:solidFill>
                <a:latin typeface="Bell MT" pitchFamily="18" charset="0"/>
              </a:rPr>
              <a:t>  3. </a:t>
            </a:r>
            <a:r>
              <a:rPr lang="en-IN" sz="1900" b="1" u="sng" dirty="0">
                <a:solidFill>
                  <a:srgbClr val="7030A0"/>
                </a:solidFill>
                <a:latin typeface="Bell MT" pitchFamily="18" charset="0"/>
              </a:rPr>
              <a:t>“Nothing is wrong”</a:t>
            </a:r>
          </a:p>
          <a:p>
            <a:pPr marL="82296" indent="0">
              <a:buNone/>
            </a:pPr>
            <a:r>
              <a:rPr lang="en-IN" sz="1900" dirty="0">
                <a:latin typeface="Bell MT" pitchFamily="18" charset="0"/>
              </a:rPr>
              <a:t>    Employees aren’t stupid. They  can feel the pulse of the organization during challenging times  and will see right through a boss who isn’t telling the whole story or pretending everything is fine when the building is on fire. On the flip side ,while some things  are on a need to Know basis, good leaders will keep employees abreast of what’s going on ,especially when it impacts their work, their livelihood, and their customers.</a:t>
            </a:r>
          </a:p>
          <a:p>
            <a:pPr marL="82296" indent="0">
              <a:buNone/>
            </a:pPr>
            <a:r>
              <a:rPr lang="en-IN" sz="1900" dirty="0">
                <a:latin typeface="Bell MT" pitchFamily="18" charset="0"/>
              </a:rPr>
              <a:t>     </a:t>
            </a:r>
          </a:p>
        </p:txBody>
      </p:sp>
    </p:spTree>
    <p:extLst>
      <p:ext uri="{BB962C8B-B14F-4D97-AF65-F5344CB8AC3E}">
        <p14:creationId xmlns:p14="http://schemas.microsoft.com/office/powerpoint/2010/main" val="16958132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03" y="263894"/>
            <a:ext cx="9405218" cy="1098286"/>
          </a:xfrm>
        </p:spPr>
        <p:txBody>
          <a:bodyPr>
            <a:normAutofit/>
          </a:bodyPr>
          <a:lstStyle/>
          <a:p>
            <a:pPr algn="ctr"/>
            <a:r>
              <a:rPr lang="en-IN" sz="2800" b="1" u="sng" dirty="0">
                <a:solidFill>
                  <a:srgbClr val="7030A0"/>
                </a:solidFill>
                <a:latin typeface="Bell MT" pitchFamily="18" charset="0"/>
              </a:rPr>
              <a:t>CLOUD LEADING COMPANIES THROUGH COV-ID19 CRISIS,SAYS APTUM RESEARCH</a:t>
            </a:r>
          </a:p>
        </p:txBody>
      </p:sp>
      <p:sp>
        <p:nvSpPr>
          <p:cNvPr id="3" name="Content Placeholder 2"/>
          <p:cNvSpPr>
            <a:spLocks noGrp="1"/>
          </p:cNvSpPr>
          <p:nvPr>
            <p:ph idx="1"/>
          </p:nvPr>
        </p:nvSpPr>
        <p:spPr>
          <a:xfrm>
            <a:off x="1224211" y="1494656"/>
            <a:ext cx="9073007" cy="4752528"/>
          </a:xfrm>
        </p:spPr>
        <p:txBody>
          <a:bodyPr>
            <a:normAutofit/>
          </a:bodyPr>
          <a:lstStyle/>
          <a:p>
            <a:r>
              <a:rPr lang="en-IN" sz="1900" dirty="0">
                <a:latin typeface="Bell MT" pitchFamily="18" charset="0"/>
              </a:rPr>
              <a:t>A Study by </a:t>
            </a:r>
            <a:r>
              <a:rPr lang="en-IN" sz="1900" dirty="0" err="1">
                <a:latin typeface="Bell MT" pitchFamily="18" charset="0"/>
              </a:rPr>
              <a:t>Aptum</a:t>
            </a:r>
            <a:r>
              <a:rPr lang="en-IN" sz="1900" dirty="0">
                <a:latin typeface="Bell MT" pitchFamily="18" charset="0"/>
              </a:rPr>
              <a:t>, has found that cloud technologies have been commonly used by companies to navigate through the COV-ID19 pandemic.</a:t>
            </a:r>
          </a:p>
          <a:p>
            <a:r>
              <a:rPr lang="en-IN" sz="1900" dirty="0">
                <a:latin typeface="Bell MT" pitchFamily="18" charset="0"/>
              </a:rPr>
              <a:t>Over one third (38%) of companies have used cloud technology to scale infrastructure in order to meet demand and  control costs since the start of the Covid-19 pandemic, according to </a:t>
            </a:r>
            <a:r>
              <a:rPr lang="en-IN" sz="1900" dirty="0" err="1">
                <a:latin typeface="Bell MT" pitchFamily="18" charset="0"/>
              </a:rPr>
              <a:t>Aptum</a:t>
            </a:r>
            <a:r>
              <a:rPr lang="en-IN" sz="1900" dirty="0">
                <a:latin typeface="Bell MT" pitchFamily="18" charset="0"/>
              </a:rPr>
              <a:t>, while nearly half(48%) have adopted cloud solutions to provide critical services to end customers.</a:t>
            </a:r>
          </a:p>
          <a:p>
            <a:r>
              <a:rPr lang="en-IN" sz="1900" dirty="0">
                <a:latin typeface="Bell MT" pitchFamily="18" charset="0"/>
              </a:rPr>
              <a:t>In addition,76% of participants said that they have been using cloud services to facilitate remote working, while 92% expressed confidence in their company’s business continuity due to managed cloud services.</a:t>
            </a:r>
          </a:p>
          <a:p>
            <a:r>
              <a:rPr lang="en-IN" sz="1900" dirty="0">
                <a:latin typeface="Bell MT" pitchFamily="18" charset="0"/>
              </a:rPr>
              <a:t>Susan Bowen,  CEO and president of </a:t>
            </a:r>
            <a:r>
              <a:rPr lang="en-IN" sz="1900" dirty="0" err="1">
                <a:latin typeface="Bell MT" pitchFamily="18" charset="0"/>
              </a:rPr>
              <a:t>Aptum</a:t>
            </a:r>
            <a:r>
              <a:rPr lang="en-IN" sz="1900" dirty="0">
                <a:latin typeface="Bell MT" pitchFamily="18" charset="0"/>
              </a:rPr>
              <a:t>, said:” Managed cloud services provide business leaders with  the confidence to maintain and adapt their business strategies. The pandemic could easily bring business processes and productivity to a stop. </a:t>
            </a:r>
          </a:p>
        </p:txBody>
      </p:sp>
    </p:spTree>
    <p:extLst>
      <p:ext uri="{BB962C8B-B14F-4D97-AF65-F5344CB8AC3E}">
        <p14:creationId xmlns:p14="http://schemas.microsoft.com/office/powerpoint/2010/main" val="4991375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4211" y="630561"/>
            <a:ext cx="9073008" cy="5777892"/>
          </a:xfrm>
        </p:spPr>
        <p:txBody>
          <a:bodyPr>
            <a:normAutofit/>
          </a:bodyPr>
          <a:lstStyle/>
          <a:p>
            <a:r>
              <a:rPr lang="en-IN" sz="1900" dirty="0">
                <a:latin typeface="Bell MT" pitchFamily="18" charset="0"/>
              </a:rPr>
              <a:t>“Yet this study shows how cloud services have  been used to adapt and respond to unprecedented challenges of COVID-19,in  addition to many cases of continuing to function. </a:t>
            </a:r>
          </a:p>
          <a:p>
            <a:r>
              <a:rPr lang="en-IN" sz="1900" dirty="0">
                <a:latin typeface="Bell MT" pitchFamily="18" charset="0"/>
              </a:rPr>
              <a:t>“The cloud is critical to long-term sustainability and profitability, and the rewards have quickly become apparent.”</a:t>
            </a:r>
          </a:p>
          <a:p>
            <a:r>
              <a:rPr lang="en-IN" sz="1900" dirty="0">
                <a:latin typeface="Bell MT" pitchFamily="18" charset="0"/>
              </a:rPr>
              <a:t>Craig Tavares, global head of cloud at </a:t>
            </a:r>
            <a:r>
              <a:rPr lang="en-IN" sz="1900" dirty="0" err="1">
                <a:latin typeface="Bell MT" pitchFamily="18" charset="0"/>
              </a:rPr>
              <a:t>Aptum</a:t>
            </a:r>
            <a:r>
              <a:rPr lang="en-IN" sz="1900" dirty="0">
                <a:latin typeface="Bell MT" pitchFamily="18" charset="0"/>
              </a:rPr>
              <a:t>, added “The majority of companies did not initially envisage a global pandemic as a use case for managed cloud services. We have seen many organizations, including same of our customers, realise the potential of cloud to rapidly scale and deploy new services ,particularly in terms of remote working.</a:t>
            </a:r>
          </a:p>
          <a:p>
            <a:r>
              <a:rPr lang="en-IN" sz="1900" dirty="0">
                <a:latin typeface="Bell MT" pitchFamily="18" charset="0"/>
              </a:rPr>
              <a:t>“As we navigate the economic effects of COVID-19,now is the time for businesses to ensure any  response measures that were put in place quickly are now robust and enterprise-grade. This will  allow organisations to continue to accommodate long periods of remote working and distributed workforces.</a:t>
            </a:r>
          </a:p>
          <a:p>
            <a:r>
              <a:rPr lang="en-IN" sz="1900" dirty="0">
                <a:latin typeface="Bell MT" pitchFamily="18" charset="0"/>
              </a:rPr>
              <a:t>400 senior IT professionals in the UK,US and Canada, working across IT, technology, financial services, manufacturing , retail, telecommunications, public and commercial sectors, participated in survey from </a:t>
            </a:r>
            <a:r>
              <a:rPr lang="en-IN" sz="1900" dirty="0" err="1">
                <a:latin typeface="Bell MT" pitchFamily="18" charset="0"/>
              </a:rPr>
              <a:t>Aptum</a:t>
            </a:r>
            <a:r>
              <a:rPr lang="en-IN" sz="1900" dirty="0">
                <a:latin typeface="Bell MT" pitchFamily="18" charset="0"/>
              </a:rPr>
              <a:t>.</a:t>
            </a:r>
          </a:p>
        </p:txBody>
      </p:sp>
    </p:spTree>
    <p:extLst>
      <p:ext uri="{BB962C8B-B14F-4D97-AF65-F5344CB8AC3E}">
        <p14:creationId xmlns:p14="http://schemas.microsoft.com/office/powerpoint/2010/main" val="67673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2" y="665597"/>
            <a:ext cx="9405218" cy="1098286"/>
          </a:xfrm>
        </p:spPr>
        <p:txBody>
          <a:bodyPr>
            <a:noAutofit/>
          </a:bodyPr>
          <a:lstStyle/>
          <a:p>
            <a:pPr algn="ctr"/>
            <a:r>
              <a:rPr lang="en-IN" sz="2800" b="1" u="sng" dirty="0">
                <a:solidFill>
                  <a:srgbClr val="7030A0"/>
                </a:solidFill>
                <a:latin typeface="Bell MT" pitchFamily="18" charset="0"/>
              </a:rPr>
              <a:t>INDIA EXTENDS WORK FROM HOME FOR IT COMPANIES AND BPOS</a:t>
            </a:r>
          </a:p>
        </p:txBody>
      </p:sp>
      <p:sp>
        <p:nvSpPr>
          <p:cNvPr id="3" name="Content Placeholder 2"/>
          <p:cNvSpPr>
            <a:spLocks noGrp="1"/>
          </p:cNvSpPr>
          <p:nvPr>
            <p:ph idx="1"/>
          </p:nvPr>
        </p:nvSpPr>
        <p:spPr>
          <a:xfrm>
            <a:off x="1317824" y="2049418"/>
            <a:ext cx="8846183" cy="3805506"/>
          </a:xfrm>
        </p:spPr>
        <p:txBody>
          <a:bodyPr>
            <a:normAutofit/>
          </a:bodyPr>
          <a:lstStyle/>
          <a:p>
            <a:r>
              <a:rPr lang="en-IN" sz="1900" dirty="0">
                <a:latin typeface="Bell MT" pitchFamily="18" charset="0"/>
              </a:rPr>
              <a:t>India has extended the relaxations of norms for IT Companies and BPOs to allow work from home for their employees  till December 31,2020.</a:t>
            </a:r>
          </a:p>
          <a:p>
            <a:r>
              <a:rPr lang="en-IN" sz="1900" dirty="0">
                <a:latin typeface="Bell MT" pitchFamily="18" charset="0"/>
              </a:rPr>
              <a:t>The relaxations to the norms brought about for the convenience and safety of the IT sector employees amid the pandemic were due to end on July 31.</a:t>
            </a:r>
          </a:p>
          <a:p>
            <a:r>
              <a:rPr lang="en-IN" sz="1900" dirty="0">
                <a:latin typeface="Bell MT" pitchFamily="18" charset="0"/>
              </a:rPr>
              <a:t>DoT has extended the relaxations in the terms and conditions for other service providers(OSPs) up to 31 December 2020 to facilitate work from home in view of the on going concern due to Covid-19,said the Department of Telecommunications.(DoT).</a:t>
            </a:r>
          </a:p>
          <a:p>
            <a:r>
              <a:rPr lang="en-IN" sz="1900" dirty="0">
                <a:latin typeface="Bell MT" pitchFamily="18" charset="0"/>
              </a:rPr>
              <a:t>The government had first relaxed the norms till April and later extended till July 31.</a:t>
            </a:r>
          </a:p>
        </p:txBody>
      </p:sp>
    </p:spTree>
    <p:extLst>
      <p:ext uri="{BB962C8B-B14F-4D97-AF65-F5344CB8AC3E}">
        <p14:creationId xmlns:p14="http://schemas.microsoft.com/office/powerpoint/2010/main" val="1250953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2761" y="1080744"/>
            <a:ext cx="9101362" cy="4912563"/>
          </a:xfrm>
        </p:spPr>
        <p:txBody>
          <a:bodyPr>
            <a:normAutofit/>
          </a:bodyPr>
          <a:lstStyle/>
          <a:p>
            <a:pPr marL="82296" indent="0">
              <a:buNone/>
            </a:pPr>
            <a:r>
              <a:rPr lang="en-IN" sz="1900" dirty="0" err="1">
                <a:latin typeface="Bell MT" pitchFamily="18" charset="0"/>
              </a:rPr>
              <a:t>Nasscom</a:t>
            </a:r>
            <a:r>
              <a:rPr lang="en-IN" sz="1900" dirty="0">
                <a:latin typeface="Bell MT" pitchFamily="18" charset="0"/>
              </a:rPr>
              <a:t> President  </a:t>
            </a:r>
            <a:r>
              <a:rPr lang="en-IN" sz="1900" dirty="0" err="1">
                <a:latin typeface="Bell MT" pitchFamily="18" charset="0"/>
              </a:rPr>
              <a:t>Debjani</a:t>
            </a:r>
            <a:r>
              <a:rPr lang="en-IN" sz="1900" dirty="0">
                <a:latin typeface="Bell MT" pitchFamily="18" charset="0"/>
              </a:rPr>
              <a:t> </a:t>
            </a:r>
            <a:r>
              <a:rPr lang="en-IN" sz="1900" dirty="0" err="1">
                <a:latin typeface="Bell MT" pitchFamily="18" charset="0"/>
              </a:rPr>
              <a:t>Ghosh</a:t>
            </a:r>
            <a:r>
              <a:rPr lang="en-IN" sz="1900" dirty="0">
                <a:latin typeface="Bell MT" pitchFamily="18" charset="0"/>
              </a:rPr>
              <a:t> tweeted that the move will ensure business continuity and employee safety along with increase of the industry’s talent pool in tier-II and tier –III cities.</a:t>
            </a:r>
          </a:p>
          <a:p>
            <a:pPr marL="82296" indent="0">
              <a:buNone/>
            </a:pPr>
            <a:r>
              <a:rPr lang="en-IN" sz="1900" dirty="0">
                <a:latin typeface="Bell MT" pitchFamily="18" charset="0"/>
              </a:rPr>
              <a:t>Wipro chairman </a:t>
            </a:r>
            <a:r>
              <a:rPr lang="en-IN" sz="1900" dirty="0" err="1">
                <a:latin typeface="Bell MT" pitchFamily="18" charset="0"/>
              </a:rPr>
              <a:t>Rishad</a:t>
            </a:r>
            <a:r>
              <a:rPr lang="en-IN" sz="1900" dirty="0">
                <a:latin typeface="Bell MT" pitchFamily="18" charset="0"/>
              </a:rPr>
              <a:t> </a:t>
            </a:r>
            <a:r>
              <a:rPr lang="en-IN" sz="1900" dirty="0" err="1">
                <a:latin typeface="Bell MT" pitchFamily="18" charset="0"/>
              </a:rPr>
              <a:t>Premji</a:t>
            </a:r>
            <a:r>
              <a:rPr lang="en-IN" sz="1900" dirty="0">
                <a:latin typeface="Bell MT" pitchFamily="18" charset="0"/>
              </a:rPr>
              <a:t>, “Thank you to the government for their tremendous support on the new ways of working from day1.This has helped tremendously in further elevating our standing and responsiveness globally.”</a:t>
            </a:r>
          </a:p>
        </p:txBody>
      </p:sp>
    </p:spTree>
    <p:extLst>
      <p:ext uri="{BB962C8B-B14F-4D97-AF65-F5344CB8AC3E}">
        <p14:creationId xmlns:p14="http://schemas.microsoft.com/office/powerpoint/2010/main" val="2263094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766" y="3087284"/>
            <a:ext cx="9320157" cy="1107056"/>
          </a:xfrm>
        </p:spPr>
        <p:txBody>
          <a:bodyPr>
            <a:normAutofit/>
          </a:bodyPr>
          <a:lstStyle/>
          <a:p>
            <a:r>
              <a:rPr lang="en-IN" sz="4800" dirty="0"/>
              <a:t>             </a:t>
            </a:r>
            <a:r>
              <a:rPr lang="en-IN" sz="4800" b="1" dirty="0">
                <a:solidFill>
                  <a:srgbClr val="7030A0"/>
                </a:solidFill>
                <a:latin typeface="Bell MT" pitchFamily="18" charset="0"/>
              </a:rPr>
              <a:t>THANK YOU</a:t>
            </a:r>
          </a:p>
        </p:txBody>
      </p:sp>
    </p:spTree>
    <p:extLst>
      <p:ext uri="{BB962C8B-B14F-4D97-AF65-F5344CB8AC3E}">
        <p14:creationId xmlns:p14="http://schemas.microsoft.com/office/powerpoint/2010/main" val="53516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2766" y="458024"/>
            <a:ext cx="9016302" cy="5535282"/>
          </a:xfrm>
        </p:spPr>
        <p:txBody>
          <a:bodyPr>
            <a:normAutofit fontScale="92500" lnSpcReduction="20000"/>
          </a:bodyPr>
          <a:lstStyle/>
          <a:p>
            <a:pPr algn="ctr"/>
            <a:r>
              <a:rPr lang="en-IN" sz="3300" dirty="0">
                <a:solidFill>
                  <a:srgbClr val="860C0B"/>
                </a:solidFill>
                <a:latin typeface="Bell MT" pitchFamily="18" charset="0"/>
              </a:rPr>
              <a:t>       </a:t>
            </a:r>
            <a:r>
              <a:rPr lang="en-IN" sz="3300" b="1" u="sng" dirty="0">
                <a:solidFill>
                  <a:srgbClr val="7030A0"/>
                </a:solidFill>
                <a:latin typeface="Bell MT" pitchFamily="18" charset="0"/>
              </a:rPr>
              <a:t>Meditation method and Types </a:t>
            </a:r>
          </a:p>
          <a:p>
            <a:endParaRPr lang="en-IN" b="1" dirty="0">
              <a:solidFill>
                <a:srgbClr val="C00000"/>
              </a:solidFill>
              <a:latin typeface="Bell MT" pitchFamily="18" charset="0"/>
            </a:endParaRP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Meditation normally includes:</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Sitting in a Comfortable Position</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Closing the eyes</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Using special inner breathing technique</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Sometimes chanting of mantra </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Other Techniques of Higher awareness.</a:t>
            </a:r>
          </a:p>
          <a:p>
            <a:pPr marL="457200" indent="-457200" algn="l">
              <a:buFont typeface="Wingdings" pitchFamily="2" charset="2"/>
              <a:buChar char="§"/>
            </a:pPr>
            <a:endParaRPr lang="en-IN" sz="2100" dirty="0">
              <a:solidFill>
                <a:srgbClr val="C00000"/>
              </a:solidFill>
              <a:latin typeface="Bell MT" pitchFamily="18" charset="0"/>
              <a:ea typeface="Arial Unicode MS" pitchFamily="34" charset="-128"/>
              <a:cs typeface="Arial Unicode MS" pitchFamily="34" charset="-128"/>
            </a:endParaRPr>
          </a:p>
          <a:p>
            <a:pPr algn="l"/>
            <a:r>
              <a:rPr lang="en-IN" sz="2100" dirty="0">
                <a:solidFill>
                  <a:srgbClr val="7030A0"/>
                </a:solidFill>
                <a:latin typeface="Bell MT" pitchFamily="18" charset="0"/>
                <a:ea typeface="Arial Unicode MS" pitchFamily="34" charset="-128"/>
                <a:cs typeface="Arial Unicode MS" pitchFamily="34" charset="-128"/>
              </a:rPr>
              <a:t>       </a:t>
            </a:r>
            <a:r>
              <a:rPr lang="en-IN" sz="2200" dirty="0">
                <a:solidFill>
                  <a:srgbClr val="7030A0"/>
                </a:solidFill>
                <a:latin typeface="Bell MT" pitchFamily="18" charset="0"/>
                <a:ea typeface="Arial Unicode MS" pitchFamily="34" charset="-128"/>
                <a:cs typeface="Arial Unicode MS" pitchFamily="34" charset="-128"/>
              </a:rPr>
              <a:t> </a:t>
            </a:r>
            <a:r>
              <a:rPr lang="en-IN" sz="2200" b="1" u="sng" dirty="0">
                <a:solidFill>
                  <a:srgbClr val="7030A0"/>
                </a:solidFill>
                <a:latin typeface="Bell MT" pitchFamily="18" charset="0"/>
                <a:ea typeface="Arial Unicode MS" pitchFamily="34" charset="-128"/>
                <a:cs typeface="Arial Unicode MS" pitchFamily="34" charset="-128"/>
              </a:rPr>
              <a:t>Meditation Types</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For Healing different organs and auras, for inner power</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Esoteric Meditation like </a:t>
            </a:r>
            <a:r>
              <a:rPr lang="en-IN" sz="2100" dirty="0" err="1">
                <a:solidFill>
                  <a:schemeClr val="tx1"/>
                </a:solidFill>
                <a:latin typeface="Bell MT" pitchFamily="18" charset="0"/>
                <a:ea typeface="Arial Unicode MS" pitchFamily="34" charset="-128"/>
                <a:cs typeface="Arial Unicode MS" pitchFamily="34" charset="-128"/>
              </a:rPr>
              <a:t>Kundali</a:t>
            </a:r>
            <a:r>
              <a:rPr lang="en-IN" sz="2100" dirty="0">
                <a:solidFill>
                  <a:schemeClr val="tx1"/>
                </a:solidFill>
                <a:latin typeface="Bell MT" pitchFamily="18" charset="0"/>
                <a:ea typeface="Arial Unicode MS" pitchFamily="34" charset="-128"/>
                <a:cs typeface="Arial Unicode MS" pitchFamily="34" charset="-128"/>
              </a:rPr>
              <a:t> awakening etc.</a:t>
            </a:r>
          </a:p>
          <a:p>
            <a:pPr marL="457200" indent="-457200" algn="l">
              <a:buFont typeface="Wingdings" pitchFamily="2" charset="2"/>
              <a:buChar char="§"/>
            </a:pPr>
            <a:r>
              <a:rPr lang="en-IN" sz="2100" dirty="0">
                <a:solidFill>
                  <a:schemeClr val="tx1"/>
                </a:solidFill>
                <a:latin typeface="Bell MT" pitchFamily="18" charset="0"/>
                <a:ea typeface="Arial Unicode MS" pitchFamily="34" charset="-128"/>
                <a:cs typeface="Arial Unicode MS" pitchFamily="34" charset="-128"/>
              </a:rPr>
              <a:t>Meditation for Masters: For Sages </a:t>
            </a:r>
            <a:r>
              <a:rPr lang="en-IN" sz="2100" dirty="0" err="1">
                <a:solidFill>
                  <a:schemeClr val="tx1"/>
                </a:solidFill>
                <a:latin typeface="Bell MT" pitchFamily="18" charset="0"/>
                <a:ea typeface="Arial Unicode MS" pitchFamily="34" charset="-128"/>
                <a:cs typeface="Arial Unicode MS" pitchFamily="34" charset="-128"/>
              </a:rPr>
              <a:t>etc</a:t>
            </a:r>
            <a:r>
              <a:rPr lang="en-IN" sz="2100" dirty="0">
                <a:solidFill>
                  <a:schemeClr val="tx1"/>
                </a:solidFill>
                <a:latin typeface="Bell MT" pitchFamily="18" charset="0"/>
                <a:ea typeface="Arial Unicode MS" pitchFamily="34" charset="-128"/>
                <a:cs typeface="Arial Unicode MS" pitchFamily="34" charset="-128"/>
              </a:rPr>
              <a:t> who work on overall human evolution.</a:t>
            </a:r>
          </a:p>
          <a:p>
            <a:pPr algn="l"/>
            <a:r>
              <a:rPr lang="en-IN" sz="2100" dirty="0">
                <a:solidFill>
                  <a:schemeClr val="tx1"/>
                </a:solidFill>
                <a:latin typeface="Bell MT" pitchFamily="18" charset="0"/>
                <a:ea typeface="Arial Unicode MS" pitchFamily="34" charset="-128"/>
                <a:cs typeface="Arial Unicode MS" pitchFamily="34" charset="-128"/>
              </a:rPr>
              <a:t>      </a:t>
            </a:r>
          </a:p>
          <a:p>
            <a:pPr algn="l"/>
            <a:r>
              <a:rPr lang="en-IN" sz="2100" dirty="0">
                <a:solidFill>
                  <a:srgbClr val="C00000"/>
                </a:solidFill>
                <a:latin typeface="Arial Unicode MS" pitchFamily="34" charset="-128"/>
                <a:ea typeface="Arial Unicode MS" pitchFamily="34" charset="-128"/>
                <a:cs typeface="Arial Unicode MS" pitchFamily="34" charset="-128"/>
              </a:rPr>
              <a:t>        </a:t>
            </a:r>
            <a:endParaRPr lang="en-IN" sz="2100" b="1" dirty="0">
              <a:solidFill>
                <a:schemeClr val="tx1"/>
              </a:solidFill>
            </a:endParaRPr>
          </a:p>
          <a:p>
            <a:pPr algn="just"/>
            <a:r>
              <a:rPr lang="en-IN" sz="2100" b="1" dirty="0">
                <a:solidFill>
                  <a:srgbClr val="C00000"/>
                </a:solidFill>
              </a:rPr>
              <a:t>  </a:t>
            </a:r>
          </a:p>
          <a:p>
            <a:endParaRPr lang="en-IN" sz="2300" b="1" dirty="0">
              <a:solidFill>
                <a:srgbClr val="C00000"/>
              </a:solidFill>
            </a:endParaRPr>
          </a:p>
          <a:p>
            <a:endParaRPr lang="en-IN" sz="2300" b="1" dirty="0">
              <a:solidFill>
                <a:srgbClr val="C00000"/>
              </a:solidFill>
            </a:endParaRPr>
          </a:p>
        </p:txBody>
      </p:sp>
    </p:spTree>
    <p:extLst>
      <p:ext uri="{BB962C8B-B14F-4D97-AF65-F5344CB8AC3E}">
        <p14:creationId xmlns:p14="http://schemas.microsoft.com/office/powerpoint/2010/main" val="380896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2764" y="734792"/>
            <a:ext cx="9208545" cy="761101"/>
          </a:xfrm>
        </p:spPr>
        <p:txBody>
          <a:bodyPr>
            <a:normAutofit/>
          </a:bodyPr>
          <a:lstStyle/>
          <a:p>
            <a:pPr algn="ctr"/>
            <a:r>
              <a:rPr lang="en-IN" sz="2800" b="1" u="sng" dirty="0">
                <a:solidFill>
                  <a:srgbClr val="7030A0"/>
                </a:solidFill>
                <a:latin typeface="Bell MT" pitchFamily="18" charset="0"/>
              </a:rPr>
              <a:t>Meditation Categories and Benefits</a:t>
            </a:r>
          </a:p>
        </p:txBody>
      </p:sp>
      <p:sp>
        <p:nvSpPr>
          <p:cNvPr id="3" name="Subtitle 2"/>
          <p:cNvSpPr>
            <a:spLocks noGrp="1"/>
          </p:cNvSpPr>
          <p:nvPr>
            <p:ph type="subTitle" idx="1"/>
          </p:nvPr>
        </p:nvSpPr>
        <p:spPr>
          <a:xfrm>
            <a:off x="1232766" y="1634272"/>
            <a:ext cx="9016302" cy="4635799"/>
          </a:xfrm>
        </p:spPr>
        <p:txBody>
          <a:bodyPr>
            <a:normAutofit fontScale="92500" lnSpcReduction="20000"/>
          </a:bodyPr>
          <a:lstStyle/>
          <a:p>
            <a:pPr marL="342900" indent="-342900" algn="just">
              <a:buFont typeface="Wingdings" pitchFamily="2" charset="2"/>
              <a:buChar char="§"/>
            </a:pPr>
            <a:r>
              <a:rPr lang="en-IN" sz="2100" dirty="0">
                <a:solidFill>
                  <a:schemeClr val="tx1"/>
                </a:solidFill>
                <a:latin typeface="Bell MT" pitchFamily="18" charset="0"/>
              </a:rPr>
              <a:t>Relaxation Meditation: It involves both physical and mental relaxation</a:t>
            </a:r>
          </a:p>
          <a:p>
            <a:pPr marL="342900" indent="-342900">
              <a:buFont typeface="Wingdings" pitchFamily="2" charset="2"/>
              <a:buChar char="§"/>
            </a:pPr>
            <a:r>
              <a:rPr lang="en-IN" sz="2100" dirty="0">
                <a:solidFill>
                  <a:schemeClr val="tx1"/>
                </a:solidFill>
                <a:latin typeface="Bell MT" pitchFamily="18" charset="0"/>
              </a:rPr>
              <a:t>Mindfulness meditation: To over come states of suffering and depression</a:t>
            </a:r>
          </a:p>
          <a:p>
            <a:pPr marL="342900" indent="-342900" algn="just">
              <a:buFont typeface="Wingdings" pitchFamily="2" charset="2"/>
              <a:buChar char="§"/>
            </a:pPr>
            <a:r>
              <a:rPr lang="en-IN" sz="2100" dirty="0">
                <a:solidFill>
                  <a:schemeClr val="tx1"/>
                </a:solidFill>
                <a:latin typeface="Bell MT" pitchFamily="18" charset="0"/>
              </a:rPr>
              <a:t>Devotional meditation: Meditators contemplate on their chosen divine idol. </a:t>
            </a:r>
          </a:p>
          <a:p>
            <a:pPr marL="342900" indent="-342900" algn="just">
              <a:buFont typeface="Wingdings" pitchFamily="2" charset="2"/>
              <a:buChar char="§"/>
            </a:pPr>
            <a:r>
              <a:rPr lang="en-IN" sz="2100" dirty="0">
                <a:solidFill>
                  <a:schemeClr val="tx1"/>
                </a:solidFill>
                <a:latin typeface="Bell MT" pitchFamily="18" charset="0"/>
              </a:rPr>
              <a:t>Invocative meditation: this is for psychics who are spiritually and psychically  receptive and sensitive. </a:t>
            </a:r>
          </a:p>
          <a:p>
            <a:pPr marL="342900" indent="-342900" algn="just">
              <a:buFont typeface="Wingdings" pitchFamily="2" charset="2"/>
              <a:buChar char="§"/>
            </a:pPr>
            <a:endParaRPr lang="en-IN" sz="2200" b="1" dirty="0">
              <a:solidFill>
                <a:schemeClr val="tx1"/>
              </a:solidFill>
              <a:latin typeface="Bell MT" pitchFamily="18" charset="0"/>
            </a:endParaRPr>
          </a:p>
          <a:p>
            <a:pPr algn="just"/>
            <a:r>
              <a:rPr lang="en-IN" sz="2200" b="1" dirty="0">
                <a:solidFill>
                  <a:srgbClr val="7030A0"/>
                </a:solidFill>
                <a:latin typeface="Bell MT" pitchFamily="18" charset="0"/>
              </a:rPr>
              <a:t>  </a:t>
            </a:r>
            <a:r>
              <a:rPr lang="en-IN" sz="2200" b="1" u="sng" dirty="0">
                <a:solidFill>
                  <a:srgbClr val="7030A0"/>
                </a:solidFill>
                <a:latin typeface="Bell MT" pitchFamily="18" charset="0"/>
              </a:rPr>
              <a:t>Benefits of Meditation </a:t>
            </a:r>
          </a:p>
          <a:p>
            <a:pPr marL="457200" indent="-457200" algn="l">
              <a:buFont typeface="Wingdings" pitchFamily="2" charset="2"/>
              <a:buChar char="§"/>
            </a:pPr>
            <a:r>
              <a:rPr lang="en-IN" sz="2100" dirty="0">
                <a:solidFill>
                  <a:schemeClr val="tx1"/>
                </a:solidFill>
                <a:latin typeface="Bell MT" pitchFamily="18" charset="0"/>
              </a:rPr>
              <a:t>Release stress or anxiety.</a:t>
            </a:r>
          </a:p>
          <a:p>
            <a:pPr marL="457200" indent="-457200" algn="l">
              <a:buFont typeface="Wingdings" pitchFamily="2" charset="2"/>
              <a:buChar char="§"/>
            </a:pPr>
            <a:r>
              <a:rPr lang="en-IN" sz="2100" dirty="0">
                <a:solidFill>
                  <a:schemeClr val="tx1"/>
                </a:solidFill>
                <a:latin typeface="Bell MT" pitchFamily="18" charset="0"/>
              </a:rPr>
              <a:t>Beat fatigue or restlessness.</a:t>
            </a:r>
          </a:p>
          <a:p>
            <a:pPr marL="457200" indent="-457200" algn="l">
              <a:buFont typeface="Wingdings" pitchFamily="2" charset="2"/>
              <a:buChar char="§"/>
            </a:pPr>
            <a:r>
              <a:rPr lang="en-IN" sz="2100" dirty="0">
                <a:solidFill>
                  <a:schemeClr val="tx1"/>
                </a:solidFill>
                <a:latin typeface="Bell MT" pitchFamily="18" charset="0"/>
              </a:rPr>
              <a:t>Anti-aging  and  rejuvenation .</a:t>
            </a:r>
          </a:p>
          <a:p>
            <a:pPr marL="457200" indent="-457200" algn="l">
              <a:buFont typeface="Wingdings" pitchFamily="2" charset="2"/>
              <a:buChar char="§"/>
            </a:pPr>
            <a:r>
              <a:rPr lang="en-IN" sz="2100" dirty="0">
                <a:solidFill>
                  <a:schemeClr val="tx1"/>
                </a:solidFill>
                <a:latin typeface="Bell MT" pitchFamily="18" charset="0"/>
              </a:rPr>
              <a:t>Oxygenation of blood.</a:t>
            </a:r>
          </a:p>
          <a:p>
            <a:pPr marL="457200" indent="-457200" algn="l">
              <a:buFont typeface="Wingdings" pitchFamily="2" charset="2"/>
              <a:buChar char="§"/>
            </a:pPr>
            <a:r>
              <a:rPr lang="en-IN" sz="2100" dirty="0">
                <a:solidFill>
                  <a:schemeClr val="tx1"/>
                </a:solidFill>
                <a:latin typeface="Bell MT" pitchFamily="18" charset="0"/>
              </a:rPr>
              <a:t>Happier and improved quality of life.</a:t>
            </a:r>
          </a:p>
          <a:p>
            <a:pPr marL="457200" indent="-457200" algn="l">
              <a:buFont typeface="Wingdings" pitchFamily="2" charset="2"/>
              <a:buChar char="§"/>
            </a:pPr>
            <a:r>
              <a:rPr lang="en-IN" sz="2100" dirty="0">
                <a:solidFill>
                  <a:schemeClr val="tx1"/>
                </a:solidFill>
                <a:latin typeface="Bell MT" pitchFamily="18" charset="0"/>
              </a:rPr>
              <a:t>Work smarter and be more productive.</a:t>
            </a:r>
          </a:p>
          <a:p>
            <a:pPr marL="457200" indent="-457200" algn="l">
              <a:buFont typeface="Wingdings" pitchFamily="2" charset="2"/>
              <a:buChar char="§"/>
            </a:pPr>
            <a:r>
              <a:rPr lang="en-IN" sz="2100" dirty="0">
                <a:solidFill>
                  <a:schemeClr val="tx1"/>
                </a:solidFill>
                <a:latin typeface="Bell MT" pitchFamily="18" charset="0"/>
              </a:rPr>
              <a:t>Inner development  and mental power. </a:t>
            </a:r>
          </a:p>
          <a:p>
            <a:endParaRPr lang="en-IN" sz="2000" b="1" dirty="0">
              <a:solidFill>
                <a:srgbClr val="C00000"/>
              </a:solidFill>
            </a:endParaRPr>
          </a:p>
        </p:txBody>
      </p:sp>
    </p:spTree>
    <p:extLst>
      <p:ext uri="{BB962C8B-B14F-4D97-AF65-F5344CB8AC3E}">
        <p14:creationId xmlns:p14="http://schemas.microsoft.com/office/powerpoint/2010/main" val="41110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6179" y="2214736"/>
            <a:ext cx="9721216" cy="1296144"/>
          </a:xfrm>
        </p:spPr>
        <p:txBody>
          <a:bodyPr>
            <a:normAutofit/>
          </a:bodyPr>
          <a:lstStyle/>
          <a:p>
            <a:r>
              <a:rPr lang="en-IN" b="1" dirty="0">
                <a:latin typeface="Bell MT" pitchFamily="18" charset="0"/>
              </a:rPr>
              <a:t>           2. </a:t>
            </a:r>
            <a:r>
              <a:rPr lang="en-IN" b="1" u="sng" dirty="0">
                <a:effectLst>
                  <a:outerShdw blurRad="38100" dist="38100" dir="2700000" algn="tl">
                    <a:srgbClr val="000000">
                      <a:alpha val="43137"/>
                    </a:srgbClr>
                  </a:outerShdw>
                </a:effectLst>
                <a:latin typeface="Bell MT" pitchFamily="18" charset="0"/>
              </a:rPr>
              <a:t>SUCCESS ATTITUDE </a:t>
            </a:r>
          </a:p>
        </p:txBody>
      </p:sp>
    </p:spTree>
    <p:extLst>
      <p:ext uri="{BB962C8B-B14F-4D97-AF65-F5344CB8AC3E}">
        <p14:creationId xmlns:p14="http://schemas.microsoft.com/office/powerpoint/2010/main" val="82319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C00000"/>
                </a:solidFill>
                <a:effectLst/>
                <a:latin typeface="Bell MT" pitchFamily="18" charset="0"/>
              </a:rPr>
              <a:t>                  </a:t>
            </a:r>
            <a:r>
              <a:rPr lang="en-IN" sz="4000" b="1" u="sng" dirty="0">
                <a:solidFill>
                  <a:srgbClr val="7030A0"/>
                </a:solidFill>
                <a:effectLst>
                  <a:outerShdw blurRad="38100" dist="38100" dir="2700000" algn="tl">
                    <a:srgbClr val="000000">
                      <a:alpha val="43137"/>
                    </a:srgbClr>
                  </a:outerShdw>
                </a:effectLst>
                <a:latin typeface="Bell MT" pitchFamily="18" charset="0"/>
              </a:rPr>
              <a:t>Attitude</a:t>
            </a:r>
            <a:r>
              <a:rPr lang="en-IN" sz="4000" b="1" u="sng" dirty="0">
                <a:solidFill>
                  <a:srgbClr val="C00000"/>
                </a:solidFill>
                <a:effectLst>
                  <a:outerShdw blurRad="38100" dist="38100" dir="2700000" algn="tl">
                    <a:srgbClr val="000000">
                      <a:alpha val="43137"/>
                    </a:srgbClr>
                  </a:outerShdw>
                </a:effectLst>
                <a:latin typeface="Bell MT" pitchFamily="18" charset="0"/>
              </a:rPr>
              <a:t> </a:t>
            </a:r>
          </a:p>
        </p:txBody>
      </p:sp>
      <p:sp>
        <p:nvSpPr>
          <p:cNvPr id="3" name="Content Placeholder 2"/>
          <p:cNvSpPr>
            <a:spLocks noGrp="1"/>
          </p:cNvSpPr>
          <p:nvPr>
            <p:ph idx="1"/>
          </p:nvPr>
        </p:nvSpPr>
        <p:spPr>
          <a:xfrm>
            <a:off x="1232766" y="1219127"/>
            <a:ext cx="9320157" cy="4784835"/>
          </a:xfrm>
        </p:spPr>
        <p:txBody>
          <a:bodyPr>
            <a:normAutofit/>
          </a:bodyPr>
          <a:lstStyle/>
          <a:p>
            <a:pPr>
              <a:buFont typeface="Wingdings" panose="05000000000000000000" pitchFamily="2" charset="2"/>
              <a:buChar char="q"/>
            </a:pPr>
            <a:r>
              <a:rPr lang="en-IN" sz="2400" dirty="0">
                <a:latin typeface="Bell MT" pitchFamily="18" charset="0"/>
              </a:rPr>
              <a:t>Life is full of challenges. Meeting deadline, withdrawal of support by partners or vendors  in business , daily commuting , work –life –balance issues  are  very  much  challenging .</a:t>
            </a:r>
          </a:p>
          <a:p>
            <a:pPr>
              <a:buFont typeface="Wingdings" panose="05000000000000000000" pitchFamily="2" charset="2"/>
              <a:buChar char="q"/>
            </a:pPr>
            <a:r>
              <a:rPr lang="en-IN" sz="2400" dirty="0">
                <a:latin typeface="Bell MT" pitchFamily="18" charset="0"/>
              </a:rPr>
              <a:t>To cope up with all this, we should  understand  ‘</a:t>
            </a:r>
            <a:r>
              <a:rPr lang="en-IN" sz="2400" b="1" dirty="0">
                <a:latin typeface="Bell MT" pitchFamily="18" charset="0"/>
              </a:rPr>
              <a:t>ATTITUDE’</a:t>
            </a:r>
            <a:r>
              <a:rPr lang="en-IN" sz="2400" dirty="0">
                <a:latin typeface="Bell MT" pitchFamily="18" charset="0"/>
              </a:rPr>
              <a:t>  in a positive  way.</a:t>
            </a:r>
          </a:p>
          <a:p>
            <a:pPr>
              <a:buFont typeface="Wingdings" panose="05000000000000000000" pitchFamily="2" charset="2"/>
              <a:buChar char="q"/>
            </a:pPr>
            <a:r>
              <a:rPr lang="en-IN" sz="2400" dirty="0">
                <a:latin typeface="Bell MT" pitchFamily="18" charset="0"/>
              </a:rPr>
              <a:t>Attitude is our overall way of looking at life. It is a persistent  in  nature.</a:t>
            </a:r>
          </a:p>
          <a:p>
            <a:pPr>
              <a:buFont typeface="Wingdings" panose="05000000000000000000" pitchFamily="2" charset="2"/>
              <a:buChar char="q"/>
            </a:pPr>
            <a:r>
              <a:rPr lang="en-IN" sz="2400" dirty="0">
                <a:latin typeface="Bell MT" pitchFamily="18" charset="0"/>
              </a:rPr>
              <a:t>Attitude is like goggles we are wearing, the clearer the glasses clearer the sight and darker the shades, darker is the view .</a:t>
            </a:r>
          </a:p>
        </p:txBody>
      </p:sp>
    </p:spTree>
    <p:extLst>
      <p:ext uri="{BB962C8B-B14F-4D97-AF65-F5344CB8AC3E}">
        <p14:creationId xmlns:p14="http://schemas.microsoft.com/office/powerpoint/2010/main" val="1192227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5137</TotalTime>
  <Words>5667</Words>
  <Application>Microsoft Office PowerPoint</Application>
  <PresentationFormat>Custom</PresentationFormat>
  <Paragraphs>350</Paragraphs>
  <Slides>58</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58</vt:i4>
      </vt:variant>
    </vt:vector>
  </HeadingPairs>
  <TitlesOfParts>
    <vt:vector size="72" baseType="lpstr">
      <vt:lpstr>Arial</vt:lpstr>
      <vt:lpstr>Arial Narrow</vt:lpstr>
      <vt:lpstr>Arial Unicode MS</vt:lpstr>
      <vt:lpstr>Baskerville Old Face</vt:lpstr>
      <vt:lpstr>Bell MT</vt:lpstr>
      <vt:lpstr>Bodoni MT</vt:lpstr>
      <vt:lpstr>Calibri</vt:lpstr>
      <vt:lpstr>Century Gothic</vt:lpstr>
      <vt:lpstr>Gill Sans MT</vt:lpstr>
      <vt:lpstr>Times New Roman</vt:lpstr>
      <vt:lpstr>Verdana</vt:lpstr>
      <vt:lpstr>Wingdings</vt:lpstr>
      <vt:lpstr>Wingdings 2</vt:lpstr>
      <vt:lpstr>Solstice</vt:lpstr>
      <vt:lpstr>            PROJECT  WELIKE</vt:lpstr>
      <vt:lpstr>                     WE TUBE</vt:lpstr>
      <vt:lpstr>   1. Fundamentals of Meditation</vt:lpstr>
      <vt:lpstr> Our Daily Life</vt:lpstr>
      <vt:lpstr>    Meditation Basics and Meaning </vt:lpstr>
      <vt:lpstr>PowerPoint Presentation</vt:lpstr>
      <vt:lpstr>Meditation Categories and Benefits</vt:lpstr>
      <vt:lpstr>           2. SUCCESS ATTITUDE </vt:lpstr>
      <vt:lpstr>                  Attitude </vt:lpstr>
      <vt:lpstr>                     Positive Attitude </vt:lpstr>
      <vt:lpstr>           How To Develop Success Attitude </vt:lpstr>
      <vt:lpstr>  3. Meeting Etiquette</vt:lpstr>
      <vt:lpstr> Handshake-Approach to shake hands </vt:lpstr>
      <vt:lpstr>                         Self- Introduction</vt:lpstr>
      <vt:lpstr>                             Meetings </vt:lpstr>
      <vt:lpstr>What Not to Do in a Meeting</vt:lpstr>
      <vt:lpstr>4. HOW TO BE A PINNACLE                       PERFORMER </vt:lpstr>
      <vt:lpstr>         Meaning of Pinnacle Performer </vt:lpstr>
      <vt:lpstr>PowerPoint Presentation</vt:lpstr>
      <vt:lpstr>             What Pinnacle Performers Try</vt:lpstr>
      <vt:lpstr>                       5. CORPORATE ETHICS</vt:lpstr>
      <vt:lpstr>Business Ethics is everyone business</vt:lpstr>
      <vt:lpstr>Corporate Ethics </vt:lpstr>
      <vt:lpstr>Individual Philosophy</vt:lpstr>
      <vt:lpstr>How to Battle the Devil?</vt:lpstr>
      <vt:lpstr>PowerPoint Presentation</vt:lpstr>
      <vt:lpstr>WE LOUNGE</vt:lpstr>
      <vt:lpstr>Mr. Mainak Dhar MD. General Mills</vt:lpstr>
      <vt:lpstr>Professional Journey of Mr. Mainak Dhar</vt:lpstr>
      <vt:lpstr>PowerPoint Presentation</vt:lpstr>
      <vt:lpstr>Mr. Chetan Indap Founder &amp; CEO Of On Contract. Com</vt:lpstr>
      <vt:lpstr>Professional  Journey of Mr. Chetan Indap</vt:lpstr>
      <vt:lpstr>What was driving factor that gave birth to On Contract?</vt:lpstr>
      <vt:lpstr>Mr. Surya Narayan Director-Hewlett Packard (HP)</vt:lpstr>
      <vt:lpstr> Professional Journey of Mr. Surya  Narayan</vt:lpstr>
      <vt:lpstr>How did he feel when he left corporation bank was it an emotionally difficult to move on to another company when he has Spent such a long time of your life with them?</vt:lpstr>
      <vt:lpstr>NEWS WIRE</vt:lpstr>
      <vt:lpstr>Meet Likely to replace DUO as Google looks to better take on </vt:lpstr>
      <vt:lpstr>PowerPoint Presentation</vt:lpstr>
      <vt:lpstr>Five Financial Lessons From The Current COVID Pandemic</vt:lpstr>
      <vt:lpstr>PowerPoint Presentation</vt:lpstr>
      <vt:lpstr>WHATSAPP MAY SOON ALLOW USERS TO SYNC THEIR CHATS ACROSS ANDROID AND IOS DEVICES</vt:lpstr>
      <vt:lpstr>PowerPoint Presentation</vt:lpstr>
      <vt:lpstr>3 P’S OF SMART INVESTING</vt:lpstr>
      <vt:lpstr>PowerPoint Presentation</vt:lpstr>
      <vt:lpstr>EMPLOYEES WANT EVEN MORE FEEDBACK IN THE NEW WORK ENVIRONMENT,STUDY SAYS</vt:lpstr>
      <vt:lpstr>PowerPoint Presentation</vt:lpstr>
      <vt:lpstr>RECRUITERS THINK PROCESSES TO KEEP BUSY AMID HIRING FREEZES,SURVEY SHOWS</vt:lpstr>
      <vt:lpstr>PowerPoint Presentation</vt:lpstr>
      <vt:lpstr>INNOVATING IN PANDEMIC,AROUND A THIRD OF COMPANIES WILL HAVE NEW PRODUCTS</vt:lpstr>
      <vt:lpstr>PowerPoint Presentation</vt:lpstr>
      <vt:lpstr>3 TOXIC PHRASES YOU SHOULD NEVER HEAR COME OUT OF LEADER’S MOUTH.</vt:lpstr>
      <vt:lpstr>PowerPoint Presentation</vt:lpstr>
      <vt:lpstr>CLOUD LEADING COMPANIES THROUGH COV-ID19 CRISIS,SAYS APTUM RESEARCH</vt:lpstr>
      <vt:lpstr>PowerPoint Presentation</vt:lpstr>
      <vt:lpstr>INDIA EXTENDS WORK FROM HOME FOR IT COMPANIES AND BPOS</vt:lpstr>
      <vt:lpstr>PowerPoint Presentation</vt:lpstr>
      <vt:lpstr>             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WELIKE</dc:title>
  <dc:creator>s</dc:creator>
  <cp:lastModifiedBy>Neeraj Tiwari</cp:lastModifiedBy>
  <cp:revision>290</cp:revision>
  <dcterms:created xsi:type="dcterms:W3CDTF">2020-07-11T14:32:30Z</dcterms:created>
  <dcterms:modified xsi:type="dcterms:W3CDTF">2022-08-15T15:28:39Z</dcterms:modified>
</cp:coreProperties>
</file>