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 id="2147483745" r:id="rId2"/>
    <p:sldMasterId id="2147483930" r:id="rId3"/>
    <p:sldMasterId id="2147483961" r:id="rId4"/>
    <p:sldMasterId id="2147483888" r:id="rId5"/>
    <p:sldMasterId id="2147484079" r:id="rId6"/>
  </p:sldMasterIdLst>
  <p:notesMasterIdLst>
    <p:notesMasterId r:id="rId65"/>
  </p:notesMasterIdLst>
  <p:sldIdLst>
    <p:sldId id="343" r:id="rId7"/>
    <p:sldId id="257" r:id="rId8"/>
    <p:sldId id="260" r:id="rId9"/>
    <p:sldId id="279" r:id="rId10"/>
    <p:sldId id="280" r:id="rId11"/>
    <p:sldId id="281" r:id="rId12"/>
    <p:sldId id="295" r:id="rId13"/>
    <p:sldId id="384" r:id="rId14"/>
    <p:sldId id="283" r:id="rId15"/>
    <p:sldId id="296" r:id="rId16"/>
    <p:sldId id="285" r:id="rId17"/>
    <p:sldId id="286" r:id="rId18"/>
    <p:sldId id="287" r:id="rId19"/>
    <p:sldId id="299" r:id="rId20"/>
    <p:sldId id="300" r:id="rId21"/>
    <p:sldId id="301" r:id="rId22"/>
    <p:sldId id="302" r:id="rId23"/>
    <p:sldId id="303" r:id="rId24"/>
    <p:sldId id="304" r:id="rId25"/>
    <p:sldId id="308" r:id="rId26"/>
    <p:sldId id="309" r:id="rId27"/>
    <p:sldId id="310" r:id="rId28"/>
    <p:sldId id="311" r:id="rId29"/>
    <p:sldId id="312" r:id="rId30"/>
    <p:sldId id="305" r:id="rId31"/>
    <p:sldId id="306" r:id="rId32"/>
    <p:sldId id="307" r:id="rId33"/>
    <p:sldId id="313" r:id="rId34"/>
    <p:sldId id="314" r:id="rId35"/>
    <p:sldId id="315" r:id="rId36"/>
    <p:sldId id="316" r:id="rId37"/>
    <p:sldId id="317" r:id="rId38"/>
    <p:sldId id="318" r:id="rId39"/>
    <p:sldId id="319" r:id="rId40"/>
    <p:sldId id="320" r:id="rId41"/>
    <p:sldId id="321" r:id="rId42"/>
    <p:sldId id="322" r:id="rId43"/>
    <p:sldId id="349" r:id="rId44"/>
    <p:sldId id="376" r:id="rId45"/>
    <p:sldId id="375" r:id="rId46"/>
    <p:sldId id="351" r:id="rId47"/>
    <p:sldId id="350" r:id="rId48"/>
    <p:sldId id="352" r:id="rId49"/>
    <p:sldId id="368" r:id="rId50"/>
    <p:sldId id="369" r:id="rId51"/>
    <p:sldId id="370" r:id="rId52"/>
    <p:sldId id="371" r:id="rId53"/>
    <p:sldId id="372" r:id="rId54"/>
    <p:sldId id="373" r:id="rId55"/>
    <p:sldId id="374" r:id="rId56"/>
    <p:sldId id="377" r:id="rId57"/>
    <p:sldId id="378" r:id="rId58"/>
    <p:sldId id="379" r:id="rId59"/>
    <p:sldId id="380" r:id="rId60"/>
    <p:sldId id="381" r:id="rId61"/>
    <p:sldId id="382" r:id="rId62"/>
    <p:sldId id="383" r:id="rId63"/>
    <p:sldId id="342" r:id="rId64"/>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snapToGrid="0">
      <p:cViewPr varScale="1">
        <p:scale>
          <a:sx n="87" d="100"/>
          <a:sy n="87" d="100"/>
        </p:scale>
        <p:origin x="58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92F57DD6-A46D-4AA7-90BA-D87F0B68EB14}" type="datetimeFigureOut">
              <a:rPr lang="en-IN" smtClean="0"/>
              <a:t>08-11-2019</a:t>
            </a:fld>
            <a:endParaRPr lang="en-IN"/>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5A4D026E-FA82-4CB2-95E9-BEC1B0C06A51}" type="slidenum">
              <a:rPr lang="en-IN" smtClean="0"/>
              <a:t>‹#›</a:t>
            </a:fld>
            <a:endParaRPr lang="en-IN"/>
          </a:p>
        </p:txBody>
      </p:sp>
    </p:spTree>
    <p:extLst>
      <p:ext uri="{BB962C8B-B14F-4D97-AF65-F5344CB8AC3E}">
        <p14:creationId xmlns:p14="http://schemas.microsoft.com/office/powerpoint/2010/main" val="172504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D23165-3D9E-4EBF-90D1-9C8EBDEA9BF3}" type="slidenum">
              <a:rPr lang="en-US" smtClean="0"/>
              <a:t>1</a:t>
            </a:fld>
            <a:endParaRPr lang="en-US" dirty="0"/>
          </a:p>
        </p:txBody>
      </p:sp>
    </p:spTree>
    <p:extLst>
      <p:ext uri="{BB962C8B-B14F-4D97-AF65-F5344CB8AC3E}">
        <p14:creationId xmlns:p14="http://schemas.microsoft.com/office/powerpoint/2010/main" val="178412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1B98CD-359A-45EA-9E88-C7602A79DB9B}"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DF2DAB-1169-4EB8-B60A-D84D32E368E3}" type="slidenum">
              <a:rPr lang="en-US" smtClean="0"/>
              <a:t>‹#›</a:t>
            </a:fld>
            <a:endParaRPr lang="en-US" dirty="0"/>
          </a:p>
        </p:txBody>
      </p:sp>
    </p:spTree>
    <p:extLst>
      <p:ext uri="{BB962C8B-B14F-4D97-AF65-F5344CB8AC3E}">
        <p14:creationId xmlns:p14="http://schemas.microsoft.com/office/powerpoint/2010/main" val="113125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B98CD-359A-45EA-9E88-C7602A79DB9B}"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DF2DAB-1169-4EB8-B60A-D84D32E368E3}" type="slidenum">
              <a:rPr lang="en-US" smtClean="0"/>
              <a:t>‹#›</a:t>
            </a:fld>
            <a:endParaRPr lang="en-US" dirty="0"/>
          </a:p>
        </p:txBody>
      </p:sp>
    </p:spTree>
    <p:extLst>
      <p:ext uri="{BB962C8B-B14F-4D97-AF65-F5344CB8AC3E}">
        <p14:creationId xmlns:p14="http://schemas.microsoft.com/office/powerpoint/2010/main" val="143652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B98CD-359A-45EA-9E88-C7602A79DB9B}"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DF2DAB-1169-4EB8-B60A-D84D32E368E3}" type="slidenum">
              <a:rPr lang="en-US" smtClean="0"/>
              <a:t>‹#›</a:t>
            </a:fld>
            <a:endParaRPr lang="en-US" dirty="0"/>
          </a:p>
        </p:txBody>
      </p:sp>
    </p:spTree>
    <p:extLst>
      <p:ext uri="{BB962C8B-B14F-4D97-AF65-F5344CB8AC3E}">
        <p14:creationId xmlns:p14="http://schemas.microsoft.com/office/powerpoint/2010/main" val="137133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7D7447C-CD98-495B-A1E4-C753C54924A6}"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4A75DB-0F91-405F-9B3B-54111690CF93}" type="slidenum">
              <a:rPr lang="en-US" smtClean="0"/>
              <a:t>‹#›</a:t>
            </a:fld>
            <a:endParaRPr lang="en-US" dirty="0"/>
          </a:p>
        </p:txBody>
      </p:sp>
    </p:spTree>
    <p:extLst>
      <p:ext uri="{BB962C8B-B14F-4D97-AF65-F5344CB8AC3E}">
        <p14:creationId xmlns:p14="http://schemas.microsoft.com/office/powerpoint/2010/main" val="263365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7447C-CD98-495B-A1E4-C753C54924A6}"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4A75DB-0F91-405F-9B3B-54111690CF93}" type="slidenum">
              <a:rPr lang="en-US" smtClean="0"/>
              <a:t>‹#›</a:t>
            </a:fld>
            <a:endParaRPr lang="en-US" dirty="0"/>
          </a:p>
        </p:txBody>
      </p:sp>
    </p:spTree>
    <p:extLst>
      <p:ext uri="{BB962C8B-B14F-4D97-AF65-F5344CB8AC3E}">
        <p14:creationId xmlns:p14="http://schemas.microsoft.com/office/powerpoint/2010/main" val="1842332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D7447C-CD98-495B-A1E4-C753C54924A6}"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4A75DB-0F91-405F-9B3B-54111690CF93}" type="slidenum">
              <a:rPr lang="en-US" smtClean="0"/>
              <a:t>‹#›</a:t>
            </a:fld>
            <a:endParaRPr lang="en-US" dirty="0"/>
          </a:p>
        </p:txBody>
      </p:sp>
    </p:spTree>
    <p:extLst>
      <p:ext uri="{BB962C8B-B14F-4D97-AF65-F5344CB8AC3E}">
        <p14:creationId xmlns:p14="http://schemas.microsoft.com/office/powerpoint/2010/main" val="2361048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D7447C-CD98-495B-A1E4-C753C54924A6}"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4A75DB-0F91-405F-9B3B-54111690CF93}" type="slidenum">
              <a:rPr lang="en-US" smtClean="0"/>
              <a:t>‹#›</a:t>
            </a:fld>
            <a:endParaRPr lang="en-US" dirty="0"/>
          </a:p>
        </p:txBody>
      </p:sp>
    </p:spTree>
    <p:extLst>
      <p:ext uri="{BB962C8B-B14F-4D97-AF65-F5344CB8AC3E}">
        <p14:creationId xmlns:p14="http://schemas.microsoft.com/office/powerpoint/2010/main" val="1163621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D7447C-CD98-495B-A1E4-C753C54924A6}" type="datetimeFigureOut">
              <a:rPr lang="en-US" smtClean="0"/>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54A75DB-0F91-405F-9B3B-54111690CF93}" type="slidenum">
              <a:rPr lang="en-US" smtClean="0"/>
              <a:t>‹#›</a:t>
            </a:fld>
            <a:endParaRPr lang="en-US" dirty="0"/>
          </a:p>
        </p:txBody>
      </p:sp>
    </p:spTree>
    <p:extLst>
      <p:ext uri="{BB962C8B-B14F-4D97-AF65-F5344CB8AC3E}">
        <p14:creationId xmlns:p14="http://schemas.microsoft.com/office/powerpoint/2010/main" val="3261676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D7447C-CD98-495B-A1E4-C753C54924A6}" type="datetimeFigureOut">
              <a:rPr lang="en-US" smtClean="0"/>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54A75DB-0F91-405F-9B3B-54111690CF93}" type="slidenum">
              <a:rPr lang="en-US" smtClean="0"/>
              <a:t>‹#›</a:t>
            </a:fld>
            <a:endParaRPr lang="en-US" dirty="0"/>
          </a:p>
        </p:txBody>
      </p:sp>
    </p:spTree>
    <p:extLst>
      <p:ext uri="{BB962C8B-B14F-4D97-AF65-F5344CB8AC3E}">
        <p14:creationId xmlns:p14="http://schemas.microsoft.com/office/powerpoint/2010/main" val="1780684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7447C-CD98-495B-A1E4-C753C54924A6}" type="datetimeFigureOut">
              <a:rPr lang="en-US" smtClean="0"/>
              <a:t>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54A75DB-0F91-405F-9B3B-54111690CF93}" type="slidenum">
              <a:rPr lang="en-US" smtClean="0"/>
              <a:t>‹#›</a:t>
            </a:fld>
            <a:endParaRPr lang="en-US" dirty="0"/>
          </a:p>
        </p:txBody>
      </p:sp>
    </p:spTree>
    <p:extLst>
      <p:ext uri="{BB962C8B-B14F-4D97-AF65-F5344CB8AC3E}">
        <p14:creationId xmlns:p14="http://schemas.microsoft.com/office/powerpoint/2010/main" val="2620170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D7447C-CD98-495B-A1E4-C753C54924A6}"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4A75DB-0F91-405F-9B3B-54111690CF93}" type="slidenum">
              <a:rPr lang="en-US" smtClean="0"/>
              <a:t>‹#›</a:t>
            </a:fld>
            <a:endParaRPr lang="en-US" dirty="0"/>
          </a:p>
        </p:txBody>
      </p:sp>
    </p:spTree>
    <p:extLst>
      <p:ext uri="{BB962C8B-B14F-4D97-AF65-F5344CB8AC3E}">
        <p14:creationId xmlns:p14="http://schemas.microsoft.com/office/powerpoint/2010/main" val="562402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B98CD-359A-45EA-9E88-C7602A79DB9B}"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DF2DAB-1169-4EB8-B60A-D84D32E368E3}" type="slidenum">
              <a:rPr lang="en-US" smtClean="0"/>
              <a:t>‹#›</a:t>
            </a:fld>
            <a:endParaRPr lang="en-US" dirty="0"/>
          </a:p>
        </p:txBody>
      </p:sp>
    </p:spTree>
    <p:extLst>
      <p:ext uri="{BB962C8B-B14F-4D97-AF65-F5344CB8AC3E}">
        <p14:creationId xmlns:p14="http://schemas.microsoft.com/office/powerpoint/2010/main" val="3362246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D7447C-CD98-495B-A1E4-C753C54924A6}"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4A75DB-0F91-405F-9B3B-54111690CF93}" type="slidenum">
              <a:rPr lang="en-US" smtClean="0"/>
              <a:t>‹#›</a:t>
            </a:fld>
            <a:endParaRPr lang="en-US" dirty="0"/>
          </a:p>
        </p:txBody>
      </p:sp>
    </p:spTree>
    <p:extLst>
      <p:ext uri="{BB962C8B-B14F-4D97-AF65-F5344CB8AC3E}">
        <p14:creationId xmlns:p14="http://schemas.microsoft.com/office/powerpoint/2010/main" val="35001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7447C-CD98-495B-A1E4-C753C54924A6}"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4A75DB-0F91-405F-9B3B-54111690CF93}" type="slidenum">
              <a:rPr lang="en-US" smtClean="0"/>
              <a:t>‹#›</a:t>
            </a:fld>
            <a:endParaRPr lang="en-US" dirty="0"/>
          </a:p>
        </p:txBody>
      </p:sp>
    </p:spTree>
    <p:extLst>
      <p:ext uri="{BB962C8B-B14F-4D97-AF65-F5344CB8AC3E}">
        <p14:creationId xmlns:p14="http://schemas.microsoft.com/office/powerpoint/2010/main" val="584812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7447C-CD98-495B-A1E4-C753C54924A6}"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4A75DB-0F91-405F-9B3B-54111690CF93}" type="slidenum">
              <a:rPr lang="en-US" smtClean="0"/>
              <a:t>‹#›</a:t>
            </a:fld>
            <a:endParaRPr lang="en-US" dirty="0"/>
          </a:p>
        </p:txBody>
      </p:sp>
    </p:spTree>
    <p:extLst>
      <p:ext uri="{BB962C8B-B14F-4D97-AF65-F5344CB8AC3E}">
        <p14:creationId xmlns:p14="http://schemas.microsoft.com/office/powerpoint/2010/main" val="3892489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25C326-2FCC-45BF-BC8C-E33DABCB31D8}"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C9E3A-CC99-4DC1-8642-780F25B37932}" type="slidenum">
              <a:rPr lang="en-US" smtClean="0"/>
              <a:t>‹#›</a:t>
            </a:fld>
            <a:endParaRPr lang="en-US"/>
          </a:p>
        </p:txBody>
      </p:sp>
    </p:spTree>
    <p:extLst>
      <p:ext uri="{BB962C8B-B14F-4D97-AF65-F5344CB8AC3E}">
        <p14:creationId xmlns:p14="http://schemas.microsoft.com/office/powerpoint/2010/main" val="4184239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25C326-2FCC-45BF-BC8C-E33DABCB31D8}"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C9E3A-CC99-4DC1-8642-780F25B37932}" type="slidenum">
              <a:rPr lang="en-US" smtClean="0"/>
              <a:t>‹#›</a:t>
            </a:fld>
            <a:endParaRPr lang="en-US"/>
          </a:p>
        </p:txBody>
      </p:sp>
    </p:spTree>
    <p:extLst>
      <p:ext uri="{BB962C8B-B14F-4D97-AF65-F5344CB8AC3E}">
        <p14:creationId xmlns:p14="http://schemas.microsoft.com/office/powerpoint/2010/main" val="3470542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25C326-2FCC-45BF-BC8C-E33DABCB31D8}"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C9E3A-CC99-4DC1-8642-780F25B37932}" type="slidenum">
              <a:rPr lang="en-US" smtClean="0"/>
              <a:t>‹#›</a:t>
            </a:fld>
            <a:endParaRPr lang="en-US"/>
          </a:p>
        </p:txBody>
      </p:sp>
    </p:spTree>
    <p:extLst>
      <p:ext uri="{BB962C8B-B14F-4D97-AF65-F5344CB8AC3E}">
        <p14:creationId xmlns:p14="http://schemas.microsoft.com/office/powerpoint/2010/main" val="26241563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25C326-2FCC-45BF-BC8C-E33DABCB31D8}"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C9E3A-CC99-4DC1-8642-780F25B37932}" type="slidenum">
              <a:rPr lang="en-US" smtClean="0"/>
              <a:t>‹#›</a:t>
            </a:fld>
            <a:endParaRPr lang="en-US"/>
          </a:p>
        </p:txBody>
      </p:sp>
    </p:spTree>
    <p:extLst>
      <p:ext uri="{BB962C8B-B14F-4D97-AF65-F5344CB8AC3E}">
        <p14:creationId xmlns:p14="http://schemas.microsoft.com/office/powerpoint/2010/main" val="3919397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25C326-2FCC-45BF-BC8C-E33DABCB31D8}"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C9E3A-CC99-4DC1-8642-780F25B37932}" type="slidenum">
              <a:rPr lang="en-US" smtClean="0"/>
              <a:t>‹#›</a:t>
            </a:fld>
            <a:endParaRPr lang="en-US"/>
          </a:p>
        </p:txBody>
      </p:sp>
    </p:spTree>
    <p:extLst>
      <p:ext uri="{BB962C8B-B14F-4D97-AF65-F5344CB8AC3E}">
        <p14:creationId xmlns:p14="http://schemas.microsoft.com/office/powerpoint/2010/main" val="2881780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25C326-2FCC-45BF-BC8C-E33DABCB31D8}"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C9E3A-CC99-4DC1-8642-780F25B37932}" type="slidenum">
              <a:rPr lang="en-US" smtClean="0"/>
              <a:t>‹#›</a:t>
            </a:fld>
            <a:endParaRPr lang="en-US"/>
          </a:p>
        </p:txBody>
      </p:sp>
    </p:spTree>
    <p:extLst>
      <p:ext uri="{BB962C8B-B14F-4D97-AF65-F5344CB8AC3E}">
        <p14:creationId xmlns:p14="http://schemas.microsoft.com/office/powerpoint/2010/main" val="2186790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5C326-2FCC-45BF-BC8C-E33DABCB31D8}"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C9E3A-CC99-4DC1-8642-780F25B37932}" type="slidenum">
              <a:rPr lang="en-US" smtClean="0"/>
              <a:t>‹#›</a:t>
            </a:fld>
            <a:endParaRPr lang="en-US"/>
          </a:p>
        </p:txBody>
      </p:sp>
    </p:spTree>
    <p:extLst>
      <p:ext uri="{BB962C8B-B14F-4D97-AF65-F5344CB8AC3E}">
        <p14:creationId xmlns:p14="http://schemas.microsoft.com/office/powerpoint/2010/main" val="371097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1B98CD-359A-45EA-9E88-C7602A79DB9B}"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DF2DAB-1169-4EB8-B60A-D84D32E368E3}" type="slidenum">
              <a:rPr lang="en-US" smtClean="0"/>
              <a:t>‹#›</a:t>
            </a:fld>
            <a:endParaRPr lang="en-US" dirty="0"/>
          </a:p>
        </p:txBody>
      </p:sp>
    </p:spTree>
    <p:extLst>
      <p:ext uri="{BB962C8B-B14F-4D97-AF65-F5344CB8AC3E}">
        <p14:creationId xmlns:p14="http://schemas.microsoft.com/office/powerpoint/2010/main" val="33267009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25C326-2FCC-45BF-BC8C-E33DABCB31D8}"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C9E3A-CC99-4DC1-8642-780F25B37932}" type="slidenum">
              <a:rPr lang="en-US" smtClean="0"/>
              <a:t>‹#›</a:t>
            </a:fld>
            <a:endParaRPr lang="en-US"/>
          </a:p>
        </p:txBody>
      </p:sp>
    </p:spTree>
    <p:extLst>
      <p:ext uri="{BB962C8B-B14F-4D97-AF65-F5344CB8AC3E}">
        <p14:creationId xmlns:p14="http://schemas.microsoft.com/office/powerpoint/2010/main" val="3896359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25C326-2FCC-45BF-BC8C-E33DABCB31D8}"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C9E3A-CC99-4DC1-8642-780F25B37932}" type="slidenum">
              <a:rPr lang="en-US" smtClean="0"/>
              <a:t>‹#›</a:t>
            </a:fld>
            <a:endParaRPr lang="en-US"/>
          </a:p>
        </p:txBody>
      </p:sp>
    </p:spTree>
    <p:extLst>
      <p:ext uri="{BB962C8B-B14F-4D97-AF65-F5344CB8AC3E}">
        <p14:creationId xmlns:p14="http://schemas.microsoft.com/office/powerpoint/2010/main" val="35997808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25C326-2FCC-45BF-BC8C-E33DABCB31D8}"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C9E3A-CC99-4DC1-8642-780F25B37932}" type="slidenum">
              <a:rPr lang="en-US" smtClean="0"/>
              <a:t>‹#›</a:t>
            </a:fld>
            <a:endParaRPr lang="en-US"/>
          </a:p>
        </p:txBody>
      </p:sp>
    </p:spTree>
    <p:extLst>
      <p:ext uri="{BB962C8B-B14F-4D97-AF65-F5344CB8AC3E}">
        <p14:creationId xmlns:p14="http://schemas.microsoft.com/office/powerpoint/2010/main" val="33548964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25C326-2FCC-45BF-BC8C-E33DABCB31D8}"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C9E3A-CC99-4DC1-8642-780F25B37932}" type="slidenum">
              <a:rPr lang="en-US" smtClean="0"/>
              <a:t>‹#›</a:t>
            </a:fld>
            <a:endParaRPr lang="en-US"/>
          </a:p>
        </p:txBody>
      </p:sp>
    </p:spTree>
    <p:extLst>
      <p:ext uri="{BB962C8B-B14F-4D97-AF65-F5344CB8AC3E}">
        <p14:creationId xmlns:p14="http://schemas.microsoft.com/office/powerpoint/2010/main" val="3748322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25C326-2FCC-45BF-BC8C-E33DABCB31D8}"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C9E3A-CC99-4DC1-8642-780F25B37932}" type="slidenum">
              <a:rPr lang="en-US" smtClean="0"/>
              <a:t>‹#›</a:t>
            </a:fld>
            <a:endParaRPr lang="en-US"/>
          </a:p>
        </p:txBody>
      </p:sp>
    </p:spTree>
    <p:extLst>
      <p:ext uri="{BB962C8B-B14F-4D97-AF65-F5344CB8AC3E}">
        <p14:creationId xmlns:p14="http://schemas.microsoft.com/office/powerpoint/2010/main" val="324796785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B53CDF-BEC0-4E11-B13E-E184AC9EF9E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18126401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53CDF-BEC0-4E11-B13E-E184AC9EF9E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12017350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B53CDF-BEC0-4E11-B13E-E184AC9EF9E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41600695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B53CDF-BEC0-4E11-B13E-E184AC9EF9EE}"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10452656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B53CDF-BEC0-4E11-B13E-E184AC9EF9EE}"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1990644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1B98CD-359A-45EA-9E88-C7602A79DB9B}"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DF2DAB-1169-4EB8-B60A-D84D32E368E3}" type="slidenum">
              <a:rPr lang="en-US" smtClean="0"/>
              <a:t>‹#›</a:t>
            </a:fld>
            <a:endParaRPr lang="en-US" dirty="0"/>
          </a:p>
        </p:txBody>
      </p:sp>
    </p:spTree>
    <p:extLst>
      <p:ext uri="{BB962C8B-B14F-4D97-AF65-F5344CB8AC3E}">
        <p14:creationId xmlns:p14="http://schemas.microsoft.com/office/powerpoint/2010/main" val="20763752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B53CDF-BEC0-4E11-B13E-E184AC9EF9EE}"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38966430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53CDF-BEC0-4E11-B13E-E184AC9EF9EE}"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9196941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B53CDF-BEC0-4E11-B13E-E184AC9EF9EE}"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13288502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B53CDF-BEC0-4E11-B13E-E184AC9EF9EE}"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34953011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53CDF-BEC0-4E11-B13E-E184AC9EF9E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29271347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B53CDF-BEC0-4E11-B13E-E184AC9EF9E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22825472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31704B-0F89-4CA7-A84A-BAD1AA724003}"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CA5E22-AB20-4015-B7E3-E536B05A68DF}" type="slidenum">
              <a:rPr lang="en-US" smtClean="0"/>
              <a:t>‹#›</a:t>
            </a:fld>
            <a:endParaRPr lang="en-US" dirty="0"/>
          </a:p>
        </p:txBody>
      </p:sp>
    </p:spTree>
    <p:extLst>
      <p:ext uri="{BB962C8B-B14F-4D97-AF65-F5344CB8AC3E}">
        <p14:creationId xmlns:p14="http://schemas.microsoft.com/office/powerpoint/2010/main" val="34855549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31704B-0F89-4CA7-A84A-BAD1AA724003}"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CA5E22-AB20-4015-B7E3-E536B05A68DF}" type="slidenum">
              <a:rPr lang="en-US" smtClean="0"/>
              <a:t>‹#›</a:t>
            </a:fld>
            <a:endParaRPr lang="en-US" dirty="0"/>
          </a:p>
        </p:txBody>
      </p:sp>
    </p:spTree>
    <p:extLst>
      <p:ext uri="{BB962C8B-B14F-4D97-AF65-F5344CB8AC3E}">
        <p14:creationId xmlns:p14="http://schemas.microsoft.com/office/powerpoint/2010/main" val="25441449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31704B-0F89-4CA7-A84A-BAD1AA724003}"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CA5E22-AB20-4015-B7E3-E536B05A68DF}" type="slidenum">
              <a:rPr lang="en-US" smtClean="0"/>
              <a:t>‹#›</a:t>
            </a:fld>
            <a:endParaRPr lang="en-US" dirty="0"/>
          </a:p>
        </p:txBody>
      </p:sp>
    </p:spTree>
    <p:extLst>
      <p:ext uri="{BB962C8B-B14F-4D97-AF65-F5344CB8AC3E}">
        <p14:creationId xmlns:p14="http://schemas.microsoft.com/office/powerpoint/2010/main" val="36438127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31704B-0F89-4CA7-A84A-BAD1AA724003}"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CA5E22-AB20-4015-B7E3-E536B05A68DF}" type="slidenum">
              <a:rPr lang="en-US" smtClean="0"/>
              <a:t>‹#›</a:t>
            </a:fld>
            <a:endParaRPr lang="en-US" dirty="0"/>
          </a:p>
        </p:txBody>
      </p:sp>
    </p:spTree>
    <p:extLst>
      <p:ext uri="{BB962C8B-B14F-4D97-AF65-F5344CB8AC3E}">
        <p14:creationId xmlns:p14="http://schemas.microsoft.com/office/powerpoint/2010/main" val="215835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1B98CD-359A-45EA-9E88-C7602A79DB9B}" type="datetimeFigureOut">
              <a:rPr lang="en-US" smtClean="0"/>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DF2DAB-1169-4EB8-B60A-D84D32E368E3}" type="slidenum">
              <a:rPr lang="en-US" smtClean="0"/>
              <a:t>‹#›</a:t>
            </a:fld>
            <a:endParaRPr lang="en-US" dirty="0"/>
          </a:p>
        </p:txBody>
      </p:sp>
    </p:spTree>
    <p:extLst>
      <p:ext uri="{BB962C8B-B14F-4D97-AF65-F5344CB8AC3E}">
        <p14:creationId xmlns:p14="http://schemas.microsoft.com/office/powerpoint/2010/main" val="1505576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31704B-0F89-4CA7-A84A-BAD1AA724003}" type="datetimeFigureOut">
              <a:rPr lang="en-US" smtClean="0"/>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CCA5E22-AB20-4015-B7E3-E536B05A68DF}" type="slidenum">
              <a:rPr lang="en-US" smtClean="0"/>
              <a:t>‹#›</a:t>
            </a:fld>
            <a:endParaRPr lang="en-US" dirty="0"/>
          </a:p>
        </p:txBody>
      </p:sp>
    </p:spTree>
    <p:extLst>
      <p:ext uri="{BB962C8B-B14F-4D97-AF65-F5344CB8AC3E}">
        <p14:creationId xmlns:p14="http://schemas.microsoft.com/office/powerpoint/2010/main" val="16450143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31704B-0F89-4CA7-A84A-BAD1AA724003}" type="datetimeFigureOut">
              <a:rPr lang="en-US" smtClean="0"/>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CCA5E22-AB20-4015-B7E3-E536B05A68DF}" type="slidenum">
              <a:rPr lang="en-US" smtClean="0"/>
              <a:t>‹#›</a:t>
            </a:fld>
            <a:endParaRPr lang="en-US" dirty="0"/>
          </a:p>
        </p:txBody>
      </p:sp>
    </p:spTree>
    <p:extLst>
      <p:ext uri="{BB962C8B-B14F-4D97-AF65-F5344CB8AC3E}">
        <p14:creationId xmlns:p14="http://schemas.microsoft.com/office/powerpoint/2010/main" val="15593935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1704B-0F89-4CA7-A84A-BAD1AA724003}" type="datetimeFigureOut">
              <a:rPr lang="en-US" smtClean="0"/>
              <a:t>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CCA5E22-AB20-4015-B7E3-E536B05A68DF}" type="slidenum">
              <a:rPr lang="en-US" smtClean="0"/>
              <a:t>‹#›</a:t>
            </a:fld>
            <a:endParaRPr lang="en-US" dirty="0"/>
          </a:p>
        </p:txBody>
      </p:sp>
    </p:spTree>
    <p:extLst>
      <p:ext uri="{BB962C8B-B14F-4D97-AF65-F5344CB8AC3E}">
        <p14:creationId xmlns:p14="http://schemas.microsoft.com/office/powerpoint/2010/main" val="1709866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31704B-0F89-4CA7-A84A-BAD1AA724003}"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CA5E22-AB20-4015-B7E3-E536B05A68DF}" type="slidenum">
              <a:rPr lang="en-US" smtClean="0"/>
              <a:t>‹#›</a:t>
            </a:fld>
            <a:endParaRPr lang="en-US" dirty="0"/>
          </a:p>
        </p:txBody>
      </p:sp>
    </p:spTree>
    <p:extLst>
      <p:ext uri="{BB962C8B-B14F-4D97-AF65-F5344CB8AC3E}">
        <p14:creationId xmlns:p14="http://schemas.microsoft.com/office/powerpoint/2010/main" val="34414324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31704B-0F89-4CA7-A84A-BAD1AA724003}"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CA5E22-AB20-4015-B7E3-E536B05A68DF}" type="slidenum">
              <a:rPr lang="en-US" smtClean="0"/>
              <a:t>‹#›</a:t>
            </a:fld>
            <a:endParaRPr lang="en-US" dirty="0"/>
          </a:p>
        </p:txBody>
      </p:sp>
    </p:spTree>
    <p:extLst>
      <p:ext uri="{BB962C8B-B14F-4D97-AF65-F5344CB8AC3E}">
        <p14:creationId xmlns:p14="http://schemas.microsoft.com/office/powerpoint/2010/main" val="35311767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31704B-0F89-4CA7-A84A-BAD1AA724003}"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CA5E22-AB20-4015-B7E3-E536B05A68DF}" type="slidenum">
              <a:rPr lang="en-US" smtClean="0"/>
              <a:t>‹#›</a:t>
            </a:fld>
            <a:endParaRPr lang="en-US" dirty="0"/>
          </a:p>
        </p:txBody>
      </p:sp>
    </p:spTree>
    <p:extLst>
      <p:ext uri="{BB962C8B-B14F-4D97-AF65-F5344CB8AC3E}">
        <p14:creationId xmlns:p14="http://schemas.microsoft.com/office/powerpoint/2010/main" val="17429101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31704B-0F89-4CA7-A84A-BAD1AA724003}"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CA5E22-AB20-4015-B7E3-E536B05A68DF}" type="slidenum">
              <a:rPr lang="en-US" smtClean="0"/>
              <a:t>‹#›</a:t>
            </a:fld>
            <a:endParaRPr lang="en-US" dirty="0"/>
          </a:p>
        </p:txBody>
      </p:sp>
    </p:spTree>
    <p:extLst>
      <p:ext uri="{BB962C8B-B14F-4D97-AF65-F5344CB8AC3E}">
        <p14:creationId xmlns:p14="http://schemas.microsoft.com/office/powerpoint/2010/main" val="2319490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B53CDF-BEC0-4E11-B13E-E184AC9EF9E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2197169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B53CDF-BEC0-4E11-B13E-E184AC9EF9E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15699792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B53CDF-BEC0-4E11-B13E-E184AC9EF9E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204998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1B98CD-359A-45EA-9E88-C7602A79DB9B}" type="datetimeFigureOut">
              <a:rPr lang="en-US" smtClean="0"/>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DF2DAB-1169-4EB8-B60A-D84D32E368E3}" type="slidenum">
              <a:rPr lang="en-US" smtClean="0"/>
              <a:t>‹#›</a:t>
            </a:fld>
            <a:endParaRPr lang="en-US" dirty="0"/>
          </a:p>
        </p:txBody>
      </p:sp>
    </p:spTree>
    <p:extLst>
      <p:ext uri="{BB962C8B-B14F-4D97-AF65-F5344CB8AC3E}">
        <p14:creationId xmlns:p14="http://schemas.microsoft.com/office/powerpoint/2010/main" val="10461205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B53CDF-BEC0-4E11-B13E-E184AC9EF9EE}"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41523820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B53CDF-BEC0-4E11-B13E-E184AC9EF9EE}"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21720634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53CDF-BEC0-4E11-B13E-E184AC9EF9EE}"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29486691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53CDF-BEC0-4E11-B13E-E184AC9EF9EE}"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34402687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B53CDF-BEC0-4E11-B13E-E184AC9EF9EE}"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10891882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B53CDF-BEC0-4E11-B13E-E184AC9EF9EE}"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19346490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B53CDF-BEC0-4E11-B13E-E184AC9EF9E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19809585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B53CDF-BEC0-4E11-B13E-E184AC9EF9E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D98B9E-47AF-49C9-9216-AF1657C039E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49952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8B53CDF-BEC0-4E11-B13E-E184AC9EF9EE}"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34600221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8B53CDF-BEC0-4E11-B13E-E184AC9EF9EE}"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D98B9E-47AF-49C9-9216-AF1657C039E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417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B98CD-359A-45EA-9E88-C7602A79DB9B}" type="datetimeFigureOut">
              <a:rPr lang="en-US" smtClean="0"/>
              <a:t>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DF2DAB-1169-4EB8-B60A-D84D32E368E3}" type="slidenum">
              <a:rPr lang="en-US" smtClean="0"/>
              <a:t>‹#›</a:t>
            </a:fld>
            <a:endParaRPr lang="en-US" dirty="0"/>
          </a:p>
        </p:txBody>
      </p:sp>
    </p:spTree>
    <p:extLst>
      <p:ext uri="{BB962C8B-B14F-4D97-AF65-F5344CB8AC3E}">
        <p14:creationId xmlns:p14="http://schemas.microsoft.com/office/powerpoint/2010/main" val="7989955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8B53CDF-BEC0-4E11-B13E-E184AC9EF9EE}"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192916909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B53CDF-BEC0-4E11-B13E-E184AC9EF9E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366385130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B53CDF-BEC0-4E11-B13E-E184AC9EF9EE}"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D98B9E-47AF-49C9-9216-AF1657C039EE}" type="slidenum">
              <a:rPr lang="en-US" smtClean="0"/>
              <a:t>‹#›</a:t>
            </a:fld>
            <a:endParaRPr lang="en-US"/>
          </a:p>
        </p:txBody>
      </p:sp>
    </p:spTree>
    <p:extLst>
      <p:ext uri="{BB962C8B-B14F-4D97-AF65-F5344CB8AC3E}">
        <p14:creationId xmlns:p14="http://schemas.microsoft.com/office/powerpoint/2010/main" val="249278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1B98CD-359A-45EA-9E88-C7602A79DB9B}"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DF2DAB-1169-4EB8-B60A-D84D32E368E3}" type="slidenum">
              <a:rPr lang="en-US" smtClean="0"/>
              <a:t>‹#›</a:t>
            </a:fld>
            <a:endParaRPr lang="en-US" dirty="0"/>
          </a:p>
        </p:txBody>
      </p:sp>
    </p:spTree>
    <p:extLst>
      <p:ext uri="{BB962C8B-B14F-4D97-AF65-F5344CB8AC3E}">
        <p14:creationId xmlns:p14="http://schemas.microsoft.com/office/powerpoint/2010/main" val="246915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1B98CD-359A-45EA-9E88-C7602A79DB9B}"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DF2DAB-1169-4EB8-B60A-D84D32E368E3}" type="slidenum">
              <a:rPr lang="en-US" smtClean="0"/>
              <a:t>‹#›</a:t>
            </a:fld>
            <a:endParaRPr lang="en-US" dirty="0"/>
          </a:p>
        </p:txBody>
      </p:sp>
    </p:spTree>
    <p:extLst>
      <p:ext uri="{BB962C8B-B14F-4D97-AF65-F5344CB8AC3E}">
        <p14:creationId xmlns:p14="http://schemas.microsoft.com/office/powerpoint/2010/main" val="172964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theme" Target="../theme/theme6.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B98CD-359A-45EA-9E88-C7602A79DB9B}" type="datetimeFigureOut">
              <a:rPr lang="en-US" smtClean="0"/>
              <a:t>11/8/2019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F2DAB-1169-4EB8-B60A-D84D32E368E3}" type="slidenum">
              <a:rPr lang="en-US" smtClean="0"/>
              <a:t>‹#›</a:t>
            </a:fld>
            <a:endParaRPr lang="en-US" dirty="0"/>
          </a:p>
        </p:txBody>
      </p:sp>
    </p:spTree>
    <p:extLst>
      <p:ext uri="{BB962C8B-B14F-4D97-AF65-F5344CB8AC3E}">
        <p14:creationId xmlns:p14="http://schemas.microsoft.com/office/powerpoint/2010/main" val="175568652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7447C-CD98-495B-A1E4-C753C54924A6}" type="datetimeFigureOut">
              <a:rPr lang="en-US" smtClean="0"/>
              <a:t>11/8/2019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A75DB-0F91-405F-9B3B-54111690CF93}" type="slidenum">
              <a:rPr lang="en-US" smtClean="0"/>
              <a:t>‹#›</a:t>
            </a:fld>
            <a:endParaRPr lang="en-US" dirty="0"/>
          </a:p>
        </p:txBody>
      </p:sp>
    </p:spTree>
    <p:extLst>
      <p:ext uri="{BB962C8B-B14F-4D97-AF65-F5344CB8AC3E}">
        <p14:creationId xmlns:p14="http://schemas.microsoft.com/office/powerpoint/2010/main" val="29898808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5C326-2FCC-45BF-BC8C-E33DABCB31D8}" type="datetimeFigureOut">
              <a:rPr lang="en-US" smtClean="0"/>
              <a:t>11/8/2019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C9E3A-CC99-4DC1-8642-780F25B37932}" type="slidenum">
              <a:rPr lang="en-US" smtClean="0"/>
              <a:t>‹#›</a:t>
            </a:fld>
            <a:endParaRPr lang="en-US"/>
          </a:p>
        </p:txBody>
      </p:sp>
    </p:spTree>
    <p:extLst>
      <p:ext uri="{BB962C8B-B14F-4D97-AF65-F5344CB8AC3E}">
        <p14:creationId xmlns:p14="http://schemas.microsoft.com/office/powerpoint/2010/main" val="268079861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53CDF-BEC0-4E11-B13E-E184AC9EF9EE}" type="datetimeFigureOut">
              <a:rPr lang="en-US" smtClean="0"/>
              <a:t>11/8/2019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98B9E-47AF-49C9-9216-AF1657C039EE}" type="slidenum">
              <a:rPr lang="en-US" smtClean="0"/>
              <a:t>‹#›</a:t>
            </a:fld>
            <a:endParaRPr lang="en-US"/>
          </a:p>
        </p:txBody>
      </p:sp>
    </p:spTree>
    <p:extLst>
      <p:ext uri="{BB962C8B-B14F-4D97-AF65-F5344CB8AC3E}">
        <p14:creationId xmlns:p14="http://schemas.microsoft.com/office/powerpoint/2010/main" val="2402922522"/>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1704B-0F89-4CA7-A84A-BAD1AA724003}" type="datetimeFigureOut">
              <a:rPr lang="en-US" smtClean="0"/>
              <a:t>11/8/2019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A5E22-AB20-4015-B7E3-E536B05A68DF}" type="slidenum">
              <a:rPr lang="en-US" smtClean="0"/>
              <a:t>‹#›</a:t>
            </a:fld>
            <a:endParaRPr lang="en-US" dirty="0"/>
          </a:p>
        </p:txBody>
      </p:sp>
    </p:spTree>
    <p:extLst>
      <p:ext uri="{BB962C8B-B14F-4D97-AF65-F5344CB8AC3E}">
        <p14:creationId xmlns:p14="http://schemas.microsoft.com/office/powerpoint/2010/main" val="3052576670"/>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31B98CD-359A-45EA-9E88-C7602A79DB9B}" type="datetimeFigureOut">
              <a:rPr lang="en-US" smtClean="0"/>
              <a:t>11/8/2019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8DF2DAB-1169-4EB8-B60A-D84D32E368E3}" type="slidenum">
              <a:rPr lang="en-US" smtClean="0"/>
              <a:t>‹#›</a:t>
            </a:fld>
            <a:endParaRPr lang="en-US" dirty="0"/>
          </a:p>
        </p:txBody>
      </p:sp>
    </p:spTree>
    <p:extLst>
      <p:ext uri="{BB962C8B-B14F-4D97-AF65-F5344CB8AC3E}">
        <p14:creationId xmlns:p14="http://schemas.microsoft.com/office/powerpoint/2010/main" val="3631563"/>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1" y="500743"/>
            <a:ext cx="8915399" cy="2262781"/>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b="1" dirty="0">
                <a:latin typeface="Arial" pitchFamily="34" charset="0"/>
                <a:cs typeface="Arial" pitchFamily="34" charset="0"/>
              </a:rPr>
              <a:t>PROJECT WELIKE</a:t>
            </a:r>
            <a:endParaRPr lang="en-IN" b="1" dirty="0">
              <a:latin typeface="Arial" pitchFamily="34" charset="0"/>
              <a:cs typeface="Arial" pitchFamily="34" charset="0"/>
            </a:endParaRPr>
          </a:p>
        </p:txBody>
      </p:sp>
      <p:sp>
        <p:nvSpPr>
          <p:cNvPr id="6" name="TextBox 5"/>
          <p:cNvSpPr txBox="1"/>
          <p:nvPr/>
        </p:nvSpPr>
        <p:spPr>
          <a:xfrm>
            <a:off x="2379862" y="3487523"/>
            <a:ext cx="7786742" cy="1200329"/>
          </a:xfrm>
          <a:prstGeom prst="rect">
            <a:avLst/>
          </a:prstGeom>
          <a:noFill/>
        </p:spPr>
        <p:txBody>
          <a:bodyPr wrap="square" rtlCol="0">
            <a:spAutoFit/>
          </a:bodyPr>
          <a:lstStyle/>
          <a:p>
            <a:pPr algn="ctr"/>
            <a:r>
              <a:rPr lang="en-IN" sz="2400" b="1" dirty="0" smtClean="0">
                <a:solidFill>
                  <a:schemeClr val="accent1">
                    <a:lumMod val="50000"/>
                  </a:schemeClr>
                </a:solidFill>
                <a:latin typeface="Arial Rounded MT Bold" pitchFamily="34" charset="0"/>
              </a:rPr>
              <a:t>   </a:t>
            </a:r>
            <a:r>
              <a:rPr lang="en-IN" sz="2400" b="1" dirty="0">
                <a:solidFill>
                  <a:schemeClr val="accent1">
                    <a:lumMod val="50000"/>
                  </a:schemeClr>
                </a:solidFill>
                <a:latin typeface="Arial" pitchFamily="34" charset="0"/>
                <a:cs typeface="Arial" pitchFamily="34" charset="0"/>
              </a:rPr>
              <a:t>Presented by</a:t>
            </a:r>
            <a:r>
              <a:rPr lang="en-IN" sz="2400" b="1" dirty="0" smtClean="0">
                <a:solidFill>
                  <a:schemeClr val="accent1">
                    <a:lumMod val="50000"/>
                  </a:schemeClr>
                </a:solidFill>
                <a:latin typeface="Arial" pitchFamily="34" charset="0"/>
                <a:cs typeface="Arial" pitchFamily="34" charset="0"/>
              </a:rPr>
              <a:t>: Swapnil P Jangle</a:t>
            </a:r>
            <a:endParaRPr lang="en-IN" sz="2400" b="1" dirty="0">
              <a:solidFill>
                <a:schemeClr val="accent1">
                  <a:lumMod val="50000"/>
                </a:schemeClr>
              </a:solidFill>
              <a:latin typeface="Arial" pitchFamily="34" charset="0"/>
              <a:cs typeface="Arial" pitchFamily="34" charset="0"/>
            </a:endParaRPr>
          </a:p>
          <a:p>
            <a:pPr algn="ctr"/>
            <a:r>
              <a:rPr lang="en-IN" sz="2400" b="1" dirty="0" smtClean="0">
                <a:solidFill>
                  <a:schemeClr val="accent1">
                    <a:lumMod val="50000"/>
                  </a:schemeClr>
                </a:solidFill>
                <a:latin typeface="Arial" pitchFamily="34" charset="0"/>
                <a:cs typeface="Arial" pitchFamily="34" charset="0"/>
              </a:rPr>
              <a:t>  Batch</a:t>
            </a:r>
            <a:r>
              <a:rPr lang="en-IN" sz="2400" b="1" dirty="0">
                <a:solidFill>
                  <a:schemeClr val="accent1">
                    <a:lumMod val="50000"/>
                  </a:schemeClr>
                </a:solidFill>
                <a:latin typeface="Arial" pitchFamily="34" charset="0"/>
                <a:cs typeface="Arial" pitchFamily="34" charset="0"/>
              </a:rPr>
              <a:t>: </a:t>
            </a:r>
            <a:r>
              <a:rPr lang="en-IN" sz="2400" b="1" dirty="0" smtClean="0">
                <a:solidFill>
                  <a:schemeClr val="accent1">
                    <a:lumMod val="50000"/>
                  </a:schemeClr>
                </a:solidFill>
                <a:latin typeface="Arial" pitchFamily="34" charset="0"/>
                <a:cs typeface="Arial" pitchFamily="34" charset="0"/>
              </a:rPr>
              <a:t>July 2018</a:t>
            </a:r>
          </a:p>
          <a:p>
            <a:pPr algn="ctr"/>
            <a:r>
              <a:rPr lang="en-IN" sz="2400" b="1" dirty="0" smtClean="0">
                <a:solidFill>
                  <a:schemeClr val="accent1">
                    <a:lumMod val="50000"/>
                  </a:schemeClr>
                </a:solidFill>
                <a:latin typeface="Arial" pitchFamily="34" charset="0"/>
                <a:cs typeface="Arial" pitchFamily="34" charset="0"/>
              </a:rPr>
              <a:t>Admission No: HPGD/JL18/2850</a:t>
            </a:r>
            <a:endParaRPr lang="en-IN" sz="2400" b="1"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283034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07229" y="2382522"/>
            <a:ext cx="6096000" cy="1815882"/>
          </a:xfrm>
          <a:prstGeom prst="rect">
            <a:avLst/>
          </a:prstGeom>
        </p:spPr>
        <p:txBody>
          <a:bodyPr>
            <a:spAutoFit/>
          </a:bodyPr>
          <a:lstStyle/>
          <a:p>
            <a:pPr algn="ctr"/>
            <a:r>
              <a:rPr lang="en-US" sz="6600" dirty="0" smtClean="0">
                <a:solidFill>
                  <a:srgbClr val="FF0000"/>
                </a:solidFill>
                <a:latin typeface="Arial Narrow" panose="020B0606020202030204" pitchFamily="34" charset="0"/>
                <a:cs typeface="Arabic Typesetting" panose="03020402040406030203" pitchFamily="66" charset="-78"/>
              </a:rPr>
              <a:t>Mr.Surya Narayan</a:t>
            </a:r>
          </a:p>
          <a:p>
            <a:pPr algn="ctr"/>
            <a:endParaRPr lang="en-US" dirty="0">
              <a:solidFill>
                <a:srgbClr val="FF0000"/>
              </a:solidFill>
              <a:latin typeface="Arial Narrow" panose="020B0606020202030204" pitchFamily="34" charset="0"/>
              <a:cs typeface="Arabic Typesetting" panose="03020402040406030203" pitchFamily="66" charset="-78"/>
            </a:endParaRPr>
          </a:p>
          <a:p>
            <a:pPr algn="ctr"/>
            <a:r>
              <a:rPr lang="en-US" sz="2800" dirty="0">
                <a:solidFill>
                  <a:srgbClr val="FF0000"/>
                </a:solidFill>
                <a:latin typeface="Arial Narrow" panose="020B0606020202030204" pitchFamily="34" charset="0"/>
                <a:cs typeface="Arabic Typesetting" panose="03020402040406030203" pitchFamily="66" charset="-78"/>
              </a:rPr>
              <a:t>Director-Hewlett Packard (HP)</a:t>
            </a:r>
          </a:p>
        </p:txBody>
      </p:sp>
    </p:spTree>
    <p:extLst>
      <p:ext uri="{BB962C8B-B14F-4D97-AF65-F5344CB8AC3E}">
        <p14:creationId xmlns:p14="http://schemas.microsoft.com/office/powerpoint/2010/main" val="4147166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4042" y="364660"/>
            <a:ext cx="10617958" cy="8463855"/>
          </a:xfrm>
          <a:prstGeom prst="rect">
            <a:avLst/>
          </a:prstGeom>
        </p:spPr>
        <p:txBody>
          <a:bodyPr wrap="square">
            <a:spAutoFit/>
          </a:bodyPr>
          <a:lstStyle/>
          <a:p>
            <a:r>
              <a:rPr lang="en-US" sz="4400" i="1" u="sng" dirty="0">
                <a:solidFill>
                  <a:srgbClr val="FF0000"/>
                </a:solidFill>
              </a:rPr>
              <a:t>Journey of </a:t>
            </a:r>
            <a:r>
              <a:rPr lang="en-US" sz="4400" i="1" u="sng" dirty="0" err="1" smtClean="0">
                <a:solidFill>
                  <a:srgbClr val="FF0000"/>
                </a:solidFill>
              </a:rPr>
              <a:t>Mr.Surya</a:t>
            </a:r>
            <a:r>
              <a:rPr lang="en-US" sz="4400" i="1" u="sng" dirty="0" smtClean="0">
                <a:solidFill>
                  <a:srgbClr val="FF0000"/>
                </a:solidFill>
              </a:rPr>
              <a:t> </a:t>
            </a:r>
            <a:r>
              <a:rPr lang="en-US" sz="4400" i="1" u="sng" dirty="0">
                <a:solidFill>
                  <a:srgbClr val="FF0000"/>
                </a:solidFill>
              </a:rPr>
              <a:t>Narayan</a:t>
            </a:r>
          </a:p>
          <a:p>
            <a:endParaRPr lang="en-US" dirty="0"/>
          </a:p>
          <a:p>
            <a:pPr marL="285750" indent="-285750">
              <a:buFont typeface="Wingdings" panose="05000000000000000000" pitchFamily="2" charset="2"/>
              <a:buChar char="Ø"/>
            </a:pPr>
            <a:r>
              <a:rPr lang="en-US" dirty="0" smtClean="0"/>
              <a:t>Started  job in corporate bank   as  a IT Manager.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It was lots of learning  , action  and challenging.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It is all a long  win more a journey  on IT and finance.</a:t>
            </a:r>
          </a:p>
          <a:p>
            <a:endParaRPr lang="en-US" dirty="0" smtClean="0"/>
          </a:p>
          <a:p>
            <a:pPr marL="285750" indent="-285750">
              <a:buFont typeface="Wingdings" panose="05000000000000000000" pitchFamily="2" charset="2"/>
              <a:buChar char="Ø"/>
            </a:pPr>
            <a:r>
              <a:rPr lang="en-US" dirty="0" smtClean="0"/>
              <a:t>Today he </a:t>
            </a:r>
            <a:r>
              <a:rPr lang="en-US" dirty="0"/>
              <a:t>is a </a:t>
            </a:r>
            <a:r>
              <a:rPr lang="en-US" dirty="0" smtClean="0"/>
              <a:t> Director of  </a:t>
            </a:r>
            <a:r>
              <a:rPr lang="en-US" dirty="0"/>
              <a:t>Hewlett Packard (HP</a:t>
            </a:r>
            <a:r>
              <a:rPr lang="en-US" dirty="0" smtClean="0"/>
              <a:t>) .</a:t>
            </a:r>
          </a:p>
          <a:p>
            <a:endParaRPr lang="en-US" dirty="0" smtClean="0"/>
          </a:p>
          <a:p>
            <a:r>
              <a:rPr lang="en-US" sz="2400" u="sng" dirty="0">
                <a:solidFill>
                  <a:srgbClr val="FF0000"/>
                </a:solidFill>
                <a:latin typeface="Arial Narrow" panose="020B0606020202030204" pitchFamily="34" charset="0"/>
                <a:cs typeface="Arabic Typesetting" panose="03020402040406030203" pitchFamily="66" charset="-78"/>
              </a:rPr>
              <a:t>How was the  IT atmosphere back the, and what were the challenges in IT education during that time</a:t>
            </a:r>
            <a:r>
              <a:rPr lang="en-US" sz="2400" u="sng" dirty="0" smtClean="0">
                <a:solidFill>
                  <a:srgbClr val="FF0000"/>
                </a:solidFill>
                <a:latin typeface="Arial Narrow" panose="020B0606020202030204" pitchFamily="34" charset="0"/>
                <a:cs typeface="Arabic Typesetting" panose="03020402040406030203" pitchFamily="66" charset="-78"/>
              </a:rPr>
              <a:t>?</a:t>
            </a:r>
          </a:p>
          <a:p>
            <a:endParaRPr lang="en-US" sz="2400" dirty="0">
              <a:solidFill>
                <a:srgbClr val="FF0000"/>
              </a:solidFill>
              <a:latin typeface="Arial Narrow" panose="020B0606020202030204" pitchFamily="34" charset="0"/>
              <a:cs typeface="Arabic Typesetting" panose="03020402040406030203" pitchFamily="66" charset="-78"/>
            </a:endParaRPr>
          </a:p>
          <a:p>
            <a:pPr marL="342900" indent="-342900">
              <a:buFont typeface="Wingdings" panose="05000000000000000000" pitchFamily="2" charset="2"/>
              <a:buChar char="Ø"/>
            </a:pPr>
            <a:r>
              <a:rPr lang="en-US" dirty="0"/>
              <a:t>The first so call institute come to a teach IT is NIIT.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None of engineering college is really hard anything on IT , almost specialization on computer instead electrical , electronic , telecommunication , instrumentation </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Nobody ever talk the word about computer science or IT as  specialization.</a:t>
            </a:r>
          </a:p>
          <a:p>
            <a:endParaRPr lang="en-US" dirty="0" smtClean="0"/>
          </a:p>
          <a:p>
            <a:endParaRPr lang="en-US" sz="3200" i="1" u="sng" dirty="0">
              <a:solidFill>
                <a:srgbClr val="FF0000"/>
              </a:solidFill>
            </a:endParaRPr>
          </a:p>
          <a:p>
            <a:endParaRPr lang="en-US" dirty="0" smtClean="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443979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5739" y="695390"/>
            <a:ext cx="10918209" cy="5293757"/>
          </a:xfrm>
          <a:prstGeom prst="rect">
            <a:avLst/>
          </a:prstGeom>
        </p:spPr>
        <p:txBody>
          <a:bodyPr wrap="square">
            <a:spAutoFit/>
          </a:bodyPr>
          <a:lstStyle/>
          <a:p>
            <a:r>
              <a:rPr lang="en-US" sz="2400" i="1" u="sng" dirty="0" smtClean="0">
                <a:solidFill>
                  <a:srgbClr val="FF0000"/>
                </a:solidFill>
              </a:rPr>
              <a:t>How did he feel when  left Corporation Bank, was it an emotionally difficult to move on to another company when he has Spent such a long time of your life with them?</a:t>
            </a:r>
          </a:p>
          <a:p>
            <a:endParaRPr lang="en-US" sz="2400" i="1" u="sng" dirty="0">
              <a:solidFill>
                <a:srgbClr val="FF0000"/>
              </a:solidFill>
            </a:endParaRPr>
          </a:p>
          <a:p>
            <a:pPr marL="342900" indent="-342900">
              <a:buFont typeface="Wingdings" panose="05000000000000000000" pitchFamily="2" charset="2"/>
              <a:buChar char="Ø"/>
            </a:pPr>
            <a:r>
              <a:rPr lang="en-US" dirty="0"/>
              <a:t>Training  20 years in organization  the culture always big faithful.</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It was not easy  but some time how  to make decision.</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He  was banking IT , want  to more banking IT</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 </a:t>
            </a:r>
            <a:r>
              <a:rPr lang="en-US" dirty="0"/>
              <a:t>fortunately  and unfortunately some other seniors  it seems he was working second  job also so it sort of  continuity ,any  different  endowment , different challenges .</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Fundamentally  miss friends  in the office , miss the culture , place changes a first six months. </a:t>
            </a:r>
            <a:endParaRPr lang="en-US" dirty="0" smtClean="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He was  a front  office banker  with nextporsel to IT .</a:t>
            </a:r>
            <a:endParaRPr lang="en-US" dirty="0"/>
          </a:p>
          <a:p>
            <a:endParaRPr lang="en-US" sz="3200" i="1" u="sng" dirty="0">
              <a:solidFill>
                <a:srgbClr val="FF0000"/>
              </a:solidFill>
            </a:endParaRPr>
          </a:p>
          <a:p>
            <a:endParaRPr lang="en-US" dirty="0"/>
          </a:p>
        </p:txBody>
      </p:sp>
    </p:spTree>
    <p:extLst>
      <p:ext uri="{BB962C8B-B14F-4D97-AF65-F5344CB8AC3E}">
        <p14:creationId xmlns:p14="http://schemas.microsoft.com/office/powerpoint/2010/main" val="3756183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6621" y="1382937"/>
            <a:ext cx="10795379" cy="4247317"/>
          </a:xfrm>
          <a:prstGeom prst="rect">
            <a:avLst/>
          </a:prstGeom>
        </p:spPr>
        <p:txBody>
          <a:bodyPr wrap="square">
            <a:spAutoFit/>
          </a:bodyPr>
          <a:lstStyle/>
          <a:p>
            <a:r>
              <a:rPr lang="en-US" sz="2400" i="1" u="sng" dirty="0">
                <a:solidFill>
                  <a:srgbClr val="FF0000"/>
                </a:solidFill>
              </a:rPr>
              <a:t>What qualities does one look at when hiring a management candidate in </a:t>
            </a:r>
            <a:r>
              <a:rPr lang="en-US" sz="2400" i="1" u="sng" dirty="0" smtClean="0">
                <a:solidFill>
                  <a:srgbClr val="FF0000"/>
                </a:solidFill>
              </a:rPr>
              <a:t>HP</a:t>
            </a:r>
          </a:p>
          <a:p>
            <a:endParaRPr lang="en-US" sz="2400" i="1" u="sng" dirty="0">
              <a:solidFill>
                <a:srgbClr val="FF0000"/>
              </a:solidFill>
            </a:endParaRPr>
          </a:p>
          <a:p>
            <a:pPr marL="342900" indent="-342900">
              <a:buFont typeface="Wingdings" panose="05000000000000000000" pitchFamily="2" charset="2"/>
              <a:buChar char="Ø"/>
            </a:pPr>
            <a:r>
              <a:rPr lang="en-US" dirty="0"/>
              <a:t>Look for how  people you take with you , how  you  interact with people , how are you in question to work in a team.</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 As a manager you need to have knowledge with which you can help team perform and another is team spirit  how are you going to take the team and how are you going to make it.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Basically look for leadership qualities but then  at a entry level look  leadership streets.</a:t>
            </a:r>
          </a:p>
          <a:p>
            <a:pPr marL="342900" indent="-342900">
              <a:buFont typeface="Wingdings" panose="05000000000000000000" pitchFamily="2" charset="2"/>
              <a:buChar char="Ø"/>
            </a:pPr>
            <a:endParaRPr lang="en-US" sz="2400" i="1" u="sng" dirty="0">
              <a:solidFill>
                <a:srgbClr val="FF0000"/>
              </a:solidFill>
            </a:endParaRPr>
          </a:p>
          <a:p>
            <a:pPr marL="342900" indent="-342900">
              <a:buFont typeface="Wingdings" panose="05000000000000000000" pitchFamily="2" charset="2"/>
              <a:buChar char="Ø"/>
            </a:pPr>
            <a:endParaRPr lang="en-US" sz="2400" i="1" u="sng" dirty="0" smtClean="0">
              <a:solidFill>
                <a:srgbClr val="FF0000"/>
              </a:solidFill>
            </a:endParaRPr>
          </a:p>
          <a:p>
            <a:pPr marL="342900" indent="-342900">
              <a:buFont typeface="Wingdings" panose="05000000000000000000" pitchFamily="2" charset="2"/>
              <a:buChar char="Ø"/>
            </a:pPr>
            <a:endParaRPr lang="en-US" sz="2400" i="1" u="sng" dirty="0">
              <a:solidFill>
                <a:srgbClr val="FF0000"/>
              </a:solidFill>
            </a:endParaRPr>
          </a:p>
          <a:p>
            <a:pPr marL="342900" indent="-342900">
              <a:buFont typeface="Wingdings" panose="05000000000000000000" pitchFamily="2" charset="2"/>
              <a:buChar char="Ø"/>
            </a:pPr>
            <a:endParaRPr lang="en-US" sz="2400" i="1" u="sng" dirty="0">
              <a:solidFill>
                <a:srgbClr val="FF0000"/>
              </a:solidFill>
            </a:endParaRPr>
          </a:p>
        </p:txBody>
      </p:sp>
    </p:spTree>
    <p:extLst>
      <p:ext uri="{BB962C8B-B14F-4D97-AF65-F5344CB8AC3E}">
        <p14:creationId xmlns:p14="http://schemas.microsoft.com/office/powerpoint/2010/main" val="2550541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6328" y="1502228"/>
            <a:ext cx="8915399" cy="2262781"/>
          </a:xfrm>
        </p:spPr>
        <p:txBody>
          <a:bodyPr/>
          <a:lstStyle/>
          <a:p>
            <a:pPr algn="ctr"/>
            <a:r>
              <a:rPr lang="en-US" sz="6600" dirty="0">
                <a:solidFill>
                  <a:srgbClr val="0070C0"/>
                </a:solidFill>
                <a:latin typeface="Andalus" panose="02020603050405020304" pitchFamily="18" charset="-78"/>
                <a:cs typeface="Andalus" panose="02020603050405020304" pitchFamily="18" charset="-78"/>
              </a:rPr>
              <a:t>We Tube</a:t>
            </a:r>
            <a:endParaRPr lang="en-US" sz="6600" dirty="0">
              <a:solidFill>
                <a:srgbClr val="0070C0"/>
              </a:solidFill>
            </a:endParaRPr>
          </a:p>
        </p:txBody>
      </p:sp>
    </p:spTree>
    <p:extLst>
      <p:ext uri="{BB962C8B-B14F-4D97-AF65-F5344CB8AC3E}">
        <p14:creationId xmlns:p14="http://schemas.microsoft.com/office/powerpoint/2010/main" val="1059348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83429" y="2732353"/>
            <a:ext cx="6096000" cy="1446550"/>
          </a:xfrm>
          <a:prstGeom prst="rect">
            <a:avLst/>
          </a:prstGeom>
        </p:spPr>
        <p:txBody>
          <a:bodyPr>
            <a:spAutoFit/>
          </a:bodyPr>
          <a:lstStyle/>
          <a:p>
            <a:pPr algn="ctr"/>
            <a:r>
              <a:rPr lang="en-US" sz="5400" dirty="0">
                <a:solidFill>
                  <a:srgbClr val="FF0000"/>
                </a:solidFill>
                <a:latin typeface="Arial Narrow" panose="020B0606020202030204" pitchFamily="34" charset="0"/>
                <a:cs typeface="Arabic Typesetting" panose="03020402040406030203" pitchFamily="66" charset="-78"/>
              </a:rPr>
              <a:t>Real Time Marketing</a:t>
            </a:r>
            <a:r>
              <a:rPr lang="en-US" sz="1600" dirty="0">
                <a:solidFill>
                  <a:srgbClr val="FF0000"/>
                </a:solidFill>
                <a:latin typeface="Arabic Typesetting" panose="03020402040406030203" pitchFamily="66" charset="-78"/>
                <a:cs typeface="Arabic Typesetting" panose="03020402040406030203" pitchFamily="66" charset="-78"/>
              </a:rPr>
              <a:t/>
            </a:r>
            <a:br>
              <a:rPr lang="en-US" sz="1600" dirty="0">
                <a:solidFill>
                  <a:srgbClr val="FF0000"/>
                </a:solidFill>
                <a:latin typeface="Arabic Typesetting" panose="03020402040406030203" pitchFamily="66" charset="-78"/>
                <a:cs typeface="Arabic Typesetting" panose="03020402040406030203" pitchFamily="66" charset="-78"/>
              </a:rPr>
            </a:br>
            <a:r>
              <a:rPr lang="en-US" sz="1600" dirty="0">
                <a:solidFill>
                  <a:srgbClr val="FF0000"/>
                </a:solidFill>
                <a:latin typeface="Arabic Typesetting" panose="03020402040406030203" pitchFamily="66" charset="-78"/>
                <a:cs typeface="Arabic Typesetting" panose="03020402040406030203" pitchFamily="66" charset="-78"/>
              </a:rPr>
              <a:t/>
            </a:r>
            <a:br>
              <a:rPr lang="en-US" sz="1600" dirty="0">
                <a:solidFill>
                  <a:srgbClr val="FF0000"/>
                </a:solidFill>
                <a:latin typeface="Arabic Typesetting" panose="03020402040406030203" pitchFamily="66" charset="-78"/>
                <a:cs typeface="Arabic Typesetting" panose="03020402040406030203" pitchFamily="66" charset="-78"/>
              </a:rPr>
            </a:br>
            <a:endParaRPr lang="en-US" dirty="0"/>
          </a:p>
        </p:txBody>
      </p:sp>
    </p:spTree>
    <p:extLst>
      <p:ext uri="{BB962C8B-B14F-4D97-AF65-F5344CB8AC3E}">
        <p14:creationId xmlns:p14="http://schemas.microsoft.com/office/powerpoint/2010/main" val="4110267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07029" y="637267"/>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What is RTM?</a:t>
            </a:r>
          </a:p>
        </p:txBody>
      </p:sp>
      <p:sp>
        <p:nvSpPr>
          <p:cNvPr id="3" name="Content Placeholder 2"/>
          <p:cNvSpPr txBox="1">
            <a:spLocks/>
          </p:cNvSpPr>
          <p:nvPr/>
        </p:nvSpPr>
        <p:spPr>
          <a:xfrm>
            <a:off x="1676400" y="1735182"/>
            <a:ext cx="10515600" cy="471392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t>The strategy and practice of responding with immediacy to external events</a:t>
            </a:r>
          </a:p>
          <a:p>
            <a:pPr marL="0" indent="0">
              <a:buNone/>
            </a:pPr>
            <a:r>
              <a:rPr lang="en-US" sz="2000" dirty="0"/>
              <a:t>     and triggers.</a:t>
            </a:r>
          </a:p>
          <a:p>
            <a:pPr marL="0" indent="0">
              <a:buFont typeface="Wingdings 3" charset="2"/>
              <a:buNone/>
            </a:pPr>
            <a:endParaRPr lang="en-US" sz="2000" dirty="0"/>
          </a:p>
          <a:p>
            <a:pPr>
              <a:buFont typeface="Wingdings" panose="05000000000000000000" pitchFamily="2" charset="2"/>
              <a:buChar char="Ø"/>
            </a:pPr>
            <a:r>
              <a:rPr lang="en-US" sz="2000" dirty="0"/>
              <a:t>It’s arguably the most relevant form of marketing, achieved by listening to</a:t>
            </a:r>
          </a:p>
          <a:p>
            <a:pPr marL="0" indent="0">
              <a:buNone/>
            </a:pPr>
            <a:r>
              <a:rPr lang="en-US" sz="2000" dirty="0"/>
              <a:t>    and anticipating consumer interests and needs.</a:t>
            </a:r>
          </a:p>
          <a:p>
            <a:pPr marL="0" indent="0">
              <a:buFont typeface="Wingdings 3" charset="2"/>
              <a:buNone/>
            </a:pPr>
            <a:endParaRPr lang="en-US" sz="2000" dirty="0"/>
          </a:p>
          <a:p>
            <a:pPr>
              <a:buFont typeface="Wingdings" panose="05000000000000000000" pitchFamily="2" charset="2"/>
              <a:buChar char="Ø"/>
            </a:pPr>
            <a:r>
              <a:rPr lang="en-US" sz="2000" dirty="0"/>
              <a:t>Marketing is performed “on the fly” to determine appropriate or optimal </a:t>
            </a:r>
          </a:p>
          <a:p>
            <a:pPr marL="0" indent="0">
              <a:buNone/>
            </a:pPr>
            <a:r>
              <a:rPr lang="en-US" sz="2000" dirty="0"/>
              <a:t>    approach to a particular customer at a particular time and place.</a:t>
            </a:r>
          </a:p>
        </p:txBody>
      </p:sp>
    </p:spTree>
    <p:extLst>
      <p:ext uri="{BB962C8B-B14F-4D97-AF65-F5344CB8AC3E}">
        <p14:creationId xmlns:p14="http://schemas.microsoft.com/office/powerpoint/2010/main" val="2008479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48543" y="615496"/>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History</a:t>
            </a:r>
          </a:p>
        </p:txBody>
      </p:sp>
      <p:sp>
        <p:nvSpPr>
          <p:cNvPr id="3" name="Content Placeholder 2"/>
          <p:cNvSpPr txBox="1">
            <a:spLocks/>
          </p:cNvSpPr>
          <p:nvPr/>
        </p:nvSpPr>
        <p:spPr>
          <a:xfrm>
            <a:off x="1796143" y="1713411"/>
            <a:ext cx="10515600" cy="471392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US" dirty="0"/>
          </a:p>
          <a:p>
            <a:pPr>
              <a:buFont typeface="Wingdings" panose="05000000000000000000" pitchFamily="2" charset="2"/>
              <a:buChar char="Ø"/>
            </a:pPr>
            <a:r>
              <a:rPr lang="en-US" sz="2000" dirty="0"/>
              <a:t>Real Time Marketing techniques developed during the mid 1990s.</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Following the initial deployment of CRM solutions in major retail banking, </a:t>
            </a:r>
          </a:p>
          <a:p>
            <a:pPr marL="0" indent="0">
              <a:buNone/>
            </a:pPr>
            <a:r>
              <a:rPr lang="en-US" sz="2000" dirty="0"/>
              <a:t>     investment banking and telecommunications companies.</a:t>
            </a:r>
          </a:p>
          <a:p>
            <a:pPr marL="0" indent="0">
              <a:buFont typeface="Wingdings 3" charset="2"/>
              <a:buNone/>
            </a:pPr>
            <a:endParaRPr lang="en-US" sz="2000" dirty="0"/>
          </a:p>
          <a:p>
            <a:pPr>
              <a:buFont typeface="Wingdings" panose="05000000000000000000" pitchFamily="2" charset="2"/>
              <a:buChar char="Ø"/>
            </a:pPr>
            <a:r>
              <a:rPr lang="en-US" sz="2000" dirty="0"/>
              <a:t>It enabled niche players to manage their various campaigns.</a:t>
            </a:r>
          </a:p>
        </p:txBody>
      </p:sp>
    </p:spTree>
    <p:extLst>
      <p:ext uri="{BB962C8B-B14F-4D97-AF65-F5344CB8AC3E}">
        <p14:creationId xmlns:p14="http://schemas.microsoft.com/office/powerpoint/2010/main" val="3426056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48543" y="561067"/>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Benefits of RTM</a:t>
            </a:r>
          </a:p>
        </p:txBody>
      </p:sp>
      <p:sp>
        <p:nvSpPr>
          <p:cNvPr id="3" name="Content Placeholder 2"/>
          <p:cNvSpPr txBox="1">
            <a:spLocks/>
          </p:cNvSpPr>
          <p:nvPr/>
        </p:nvSpPr>
        <p:spPr>
          <a:xfrm>
            <a:off x="1948543" y="1658982"/>
            <a:ext cx="10515600" cy="471392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t>Creates and element of surprise and delight.</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Delivers the right message at the right time.</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Has more brand relevance.</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Always on there is no end to the possibilities and no time limes for running </a:t>
            </a:r>
          </a:p>
          <a:p>
            <a:pPr marL="0" indent="0">
              <a:buNone/>
            </a:pPr>
            <a:r>
              <a:rPr lang="en-US" sz="2000" dirty="0"/>
              <a:t>    the campaign.</a:t>
            </a:r>
          </a:p>
        </p:txBody>
      </p:sp>
    </p:spTree>
    <p:extLst>
      <p:ext uri="{BB962C8B-B14F-4D97-AF65-F5344CB8AC3E}">
        <p14:creationId xmlns:p14="http://schemas.microsoft.com/office/powerpoint/2010/main" val="2117083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96142" y="659040"/>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Challenges for RTM</a:t>
            </a:r>
          </a:p>
        </p:txBody>
      </p:sp>
      <p:sp>
        <p:nvSpPr>
          <p:cNvPr id="3" name="Content Placeholder 2"/>
          <p:cNvSpPr txBox="1">
            <a:spLocks/>
          </p:cNvSpPr>
          <p:nvPr/>
        </p:nvSpPr>
        <p:spPr>
          <a:xfrm>
            <a:off x="1796142" y="1680754"/>
            <a:ext cx="10515600" cy="471392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t>Plotting strategy and analysis.</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Requires intensive preparation and training.</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Potential for risk and reactivity.</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Shift in mindset.</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Risk of “Culture-Jacking”.</a:t>
            </a:r>
          </a:p>
        </p:txBody>
      </p:sp>
    </p:spTree>
    <p:extLst>
      <p:ext uri="{BB962C8B-B14F-4D97-AF65-F5344CB8AC3E}">
        <p14:creationId xmlns:p14="http://schemas.microsoft.com/office/powerpoint/2010/main" val="1943963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a:xfrm>
            <a:off x="4425064" y="2247921"/>
            <a:ext cx="7766936" cy="1646302"/>
          </a:xfrm>
        </p:spPr>
        <p:txBody>
          <a:bodyPr>
            <a:normAutofit fontScale="90000"/>
          </a:bodyPr>
          <a:lstStyle/>
          <a:p>
            <a:r>
              <a:rPr lang="en-US" b="1" i="1" dirty="0" smtClean="0">
                <a:solidFill>
                  <a:srgbClr val="00B050"/>
                </a:solidFill>
                <a:latin typeface="Andalus" panose="02020603050405020304" pitchFamily="18" charset="-78"/>
                <a:cs typeface="Andalus" panose="02020603050405020304" pitchFamily="18" charset="-78"/>
              </a:rPr>
              <a:t>We </a:t>
            </a:r>
            <a:r>
              <a:rPr lang="en-US" b="1" i="1" dirty="0">
                <a:solidFill>
                  <a:srgbClr val="00B050"/>
                </a:solidFill>
                <a:latin typeface="Andalus" panose="02020603050405020304" pitchFamily="18" charset="-78"/>
                <a:cs typeface="Andalus" panose="02020603050405020304" pitchFamily="18" charset="-78"/>
              </a:rPr>
              <a:t>Lounge</a:t>
            </a:r>
            <a:br>
              <a:rPr lang="en-US" b="1" i="1" dirty="0">
                <a:solidFill>
                  <a:srgbClr val="00B050"/>
                </a:solidFill>
                <a:latin typeface="Andalus" panose="02020603050405020304" pitchFamily="18" charset="-78"/>
                <a:cs typeface="Andalus" panose="02020603050405020304" pitchFamily="18" charset="-78"/>
              </a:rPr>
            </a:br>
            <a:endParaRPr lang="en-US" dirty="0"/>
          </a:p>
        </p:txBody>
      </p:sp>
    </p:spTree>
    <p:extLst>
      <p:ext uri="{BB962C8B-B14F-4D97-AF65-F5344CB8AC3E}">
        <p14:creationId xmlns:p14="http://schemas.microsoft.com/office/powerpoint/2010/main" val="680490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0681" y="2728518"/>
            <a:ext cx="6691255" cy="923330"/>
          </a:xfrm>
          <a:prstGeom prst="rect">
            <a:avLst/>
          </a:prstGeom>
        </p:spPr>
        <p:txBody>
          <a:bodyPr wrap="none">
            <a:spAutoFit/>
          </a:bodyPr>
          <a:lstStyle/>
          <a:p>
            <a:pPr algn="ctr"/>
            <a:r>
              <a:rPr lang="en-US" sz="5400" dirty="0" smtClean="0">
                <a:solidFill>
                  <a:srgbClr val="FF0000"/>
                </a:solidFill>
                <a:latin typeface="Arial Narrow" panose="020B0606020202030204" pitchFamily="34" charset="0"/>
                <a:cs typeface="Arabic Typesetting" panose="03020402040406030203" pitchFamily="66" charset="-78"/>
              </a:rPr>
              <a:t>Social Media in Marketing</a:t>
            </a:r>
            <a:endParaRPr lang="en-US" sz="5400" dirty="0">
              <a:latin typeface="Arial Narrow" panose="020B0606020202030204" pitchFamily="34" charset="0"/>
            </a:endParaRPr>
          </a:p>
        </p:txBody>
      </p:sp>
    </p:spTree>
    <p:extLst>
      <p:ext uri="{BB962C8B-B14F-4D97-AF65-F5344CB8AC3E}">
        <p14:creationId xmlns:p14="http://schemas.microsoft.com/office/powerpoint/2010/main" val="1021600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14600" y="550182"/>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What is Social Media?</a:t>
            </a:r>
          </a:p>
        </p:txBody>
      </p:sp>
      <p:sp>
        <p:nvSpPr>
          <p:cNvPr id="3" name="Content Placeholder 2"/>
          <p:cNvSpPr txBox="1">
            <a:spLocks/>
          </p:cNvSpPr>
          <p:nvPr/>
        </p:nvSpPr>
        <p:spPr>
          <a:xfrm>
            <a:off x="2362200" y="1822268"/>
            <a:ext cx="10515600" cy="471392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t>Online social interaction integrated with technology.</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Mix of words, pictures, videos and audios.</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Transforms people from content consumers into content producers.</a:t>
            </a:r>
          </a:p>
          <a:p>
            <a:pPr marL="0" indent="0">
              <a:buFont typeface="Wingdings 3" charset="2"/>
              <a:buNone/>
            </a:pPr>
            <a:endParaRPr lang="en-US" sz="2000" dirty="0"/>
          </a:p>
          <a:p>
            <a:pPr marL="0" indent="0">
              <a:buFont typeface="Wingdings 3" charset="2"/>
              <a:buNone/>
            </a:pPr>
            <a:r>
              <a:rPr lang="en-US" sz="2000" dirty="0"/>
              <a:t> </a:t>
            </a:r>
            <a:r>
              <a:rPr lang="en-US" sz="2000" dirty="0" smtClean="0"/>
              <a:t>    </a:t>
            </a:r>
            <a:r>
              <a:rPr lang="en-US" sz="2000" dirty="0"/>
              <a:t>A way to describe the zillions of conversations people </a:t>
            </a:r>
          </a:p>
          <a:p>
            <a:pPr marL="0" indent="0">
              <a:buFont typeface="Wingdings 3" charset="2"/>
              <a:buNone/>
            </a:pPr>
            <a:r>
              <a:rPr lang="en-US" sz="2000" dirty="0"/>
              <a:t>     </a:t>
            </a:r>
            <a:r>
              <a:rPr lang="en-US" sz="2000" dirty="0" smtClean="0"/>
              <a:t>are </a:t>
            </a:r>
            <a:r>
              <a:rPr lang="en-US" sz="2000" dirty="0"/>
              <a:t>having online 27/7</a:t>
            </a:r>
          </a:p>
        </p:txBody>
      </p:sp>
    </p:spTree>
    <p:extLst>
      <p:ext uri="{BB962C8B-B14F-4D97-AF65-F5344CB8AC3E}">
        <p14:creationId xmlns:p14="http://schemas.microsoft.com/office/powerpoint/2010/main" val="1314565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63486" y="582839"/>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IS Social Media Important?</a:t>
            </a:r>
          </a:p>
        </p:txBody>
      </p:sp>
      <p:sp>
        <p:nvSpPr>
          <p:cNvPr id="3" name="Content Placeholder 2"/>
          <p:cNvSpPr txBox="1">
            <a:spLocks/>
          </p:cNvSpPr>
          <p:nvPr/>
        </p:nvSpPr>
        <p:spPr>
          <a:xfrm>
            <a:off x="1763486" y="1756955"/>
            <a:ext cx="10515600" cy="471392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a:t>Yes…Because…..</a:t>
            </a:r>
          </a:p>
          <a:p>
            <a:pPr marL="0" indent="0">
              <a:buFont typeface="Wingdings 3" charset="2"/>
              <a:buNone/>
            </a:pPr>
            <a:endParaRPr lang="en-US" sz="2000" dirty="0"/>
          </a:p>
          <a:p>
            <a:pPr>
              <a:buFont typeface="Wingdings" panose="05000000000000000000" pitchFamily="2" charset="2"/>
              <a:buChar char="Ø"/>
            </a:pPr>
            <a:r>
              <a:rPr lang="en-US" sz="2000" dirty="0"/>
              <a:t>2.307 Billion people are active on social media.</a:t>
            </a:r>
          </a:p>
          <a:p>
            <a:pPr>
              <a:buFont typeface="Wingdings" panose="05000000000000000000" pitchFamily="2" charset="2"/>
              <a:buChar char="Ø"/>
            </a:pPr>
            <a:r>
              <a:rPr lang="en-US" sz="2000" dirty="0"/>
              <a:t>1.968 Billion people are using their mobile phone to interact online.</a:t>
            </a:r>
          </a:p>
          <a:p>
            <a:pPr>
              <a:buFont typeface="Wingdings" panose="05000000000000000000" pitchFamily="2" charset="2"/>
              <a:buChar char="Ø"/>
            </a:pPr>
            <a:r>
              <a:rPr lang="en-US" sz="2000" dirty="0"/>
              <a:t> 75% of customers are using social media as part of the buying process.</a:t>
            </a:r>
          </a:p>
          <a:p>
            <a:pPr>
              <a:buFont typeface="Wingdings" panose="05000000000000000000" pitchFamily="2" charset="2"/>
              <a:buChar char="Ø"/>
            </a:pPr>
            <a:r>
              <a:rPr lang="en-US" sz="2000" dirty="0"/>
              <a:t>Time spent on social networks is growing at 3X the overall internet rate.</a:t>
            </a:r>
          </a:p>
          <a:p>
            <a:pPr>
              <a:buFont typeface="Wingdings" panose="05000000000000000000" pitchFamily="2" charset="2"/>
              <a:buChar char="Ø"/>
            </a:pPr>
            <a:r>
              <a:rPr lang="en-US" sz="2000" dirty="0"/>
              <a:t>Expected to reach some 2.95 Billion by 2020, around a third of earth’s entire</a:t>
            </a:r>
          </a:p>
          <a:p>
            <a:pPr marL="0" indent="0">
              <a:buNone/>
            </a:pPr>
            <a:r>
              <a:rPr lang="en-US" sz="2000" dirty="0"/>
              <a:t>     population.</a:t>
            </a:r>
          </a:p>
        </p:txBody>
      </p:sp>
    </p:spTree>
    <p:extLst>
      <p:ext uri="{BB962C8B-B14F-4D97-AF65-F5344CB8AC3E}">
        <p14:creationId xmlns:p14="http://schemas.microsoft.com/office/powerpoint/2010/main" val="2299735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648154"/>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is Social Media impacting Business?</a:t>
            </a:r>
          </a:p>
        </p:txBody>
      </p:sp>
      <p:sp>
        <p:nvSpPr>
          <p:cNvPr id="3" name="Content Placeholder 2"/>
          <p:cNvSpPr txBox="1">
            <a:spLocks/>
          </p:cNvSpPr>
          <p:nvPr/>
        </p:nvSpPr>
        <p:spPr>
          <a:xfrm>
            <a:off x="1676400" y="1746069"/>
            <a:ext cx="10515600" cy="471392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a:p>
            <a:pPr marL="0" indent="0">
              <a:buFont typeface="Wingdings 3" charset="2"/>
              <a:buNone/>
            </a:pPr>
            <a:endParaRPr lang="en-US" sz="2000" dirty="0"/>
          </a:p>
          <a:p>
            <a:pPr marL="0" indent="0">
              <a:buFont typeface="Wingdings 3" charset="2"/>
              <a:buNone/>
            </a:pPr>
            <a:r>
              <a:rPr lang="en-US" sz="2000" dirty="0"/>
              <a:t>93% of social media users believe a company should have a presence  in </a:t>
            </a:r>
          </a:p>
          <a:p>
            <a:pPr marL="0" indent="0">
              <a:buFont typeface="Wingdings 3" charset="2"/>
              <a:buNone/>
            </a:pPr>
            <a:r>
              <a:rPr lang="en-US" sz="2000" dirty="0"/>
              <a:t>social media.</a:t>
            </a:r>
          </a:p>
          <a:p>
            <a:pPr marL="0" indent="0">
              <a:buFont typeface="Wingdings 3" charset="2"/>
              <a:buNone/>
            </a:pPr>
            <a:endParaRPr lang="en-US" sz="2000" dirty="0"/>
          </a:p>
          <a:p>
            <a:pPr marL="0" indent="0">
              <a:buFont typeface="Wingdings 3" charset="2"/>
              <a:buNone/>
            </a:pPr>
            <a:endParaRPr lang="en-US" sz="2000" dirty="0"/>
          </a:p>
          <a:p>
            <a:pPr marL="0" indent="0">
              <a:buFont typeface="Wingdings 3" charset="2"/>
              <a:buNone/>
            </a:pPr>
            <a:r>
              <a:rPr lang="en-US" sz="2000" dirty="0"/>
              <a:t>85% of social media users believe that a company should also interact with its </a:t>
            </a:r>
          </a:p>
          <a:p>
            <a:pPr marL="0" indent="0">
              <a:buFont typeface="Wingdings 3" charset="2"/>
              <a:buNone/>
            </a:pPr>
            <a:r>
              <a:rPr lang="en-US" sz="2000" dirty="0"/>
              <a:t>customers online.</a:t>
            </a:r>
          </a:p>
        </p:txBody>
      </p:sp>
    </p:spTree>
    <p:extLst>
      <p:ext uri="{BB962C8B-B14F-4D97-AF65-F5344CB8AC3E}">
        <p14:creationId xmlns:p14="http://schemas.microsoft.com/office/powerpoint/2010/main" val="1194196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17914" y="618661"/>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Social Media in Marketing?</a:t>
            </a:r>
          </a:p>
        </p:txBody>
      </p:sp>
      <p:sp>
        <p:nvSpPr>
          <p:cNvPr id="3" name="Content Placeholder 2"/>
          <p:cNvSpPr txBox="1">
            <a:spLocks/>
          </p:cNvSpPr>
          <p:nvPr/>
        </p:nvSpPr>
        <p:spPr>
          <a:xfrm>
            <a:off x="1817914" y="1505077"/>
            <a:ext cx="10515600" cy="471392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t>Involves social sharing of content, videos and images for marketing </a:t>
            </a:r>
          </a:p>
          <a:p>
            <a:pPr marL="0" indent="0">
              <a:buNone/>
            </a:pPr>
            <a:r>
              <a:rPr lang="en-US" sz="2000" dirty="0"/>
              <a:t>     purpose.</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Process of gaining website traffic or attention through social media sites.</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Creating content that attracts attention, encouraging sharing across social </a:t>
            </a:r>
          </a:p>
          <a:p>
            <a:pPr marL="0" indent="0">
              <a:buNone/>
            </a:pPr>
            <a:r>
              <a:rPr lang="en-US" sz="2000" dirty="0"/>
              <a:t>     networks.</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Enables business looking to further their reach to more customers.</a:t>
            </a:r>
          </a:p>
        </p:txBody>
      </p:sp>
    </p:spTree>
    <p:extLst>
      <p:ext uri="{BB962C8B-B14F-4D97-AF65-F5344CB8AC3E}">
        <p14:creationId xmlns:p14="http://schemas.microsoft.com/office/powerpoint/2010/main" val="2802880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4917" y="1902880"/>
            <a:ext cx="6096000" cy="1754326"/>
          </a:xfrm>
          <a:prstGeom prst="rect">
            <a:avLst/>
          </a:prstGeom>
        </p:spPr>
        <p:txBody>
          <a:bodyPr>
            <a:spAutoFit/>
          </a:bodyPr>
          <a:lstStyle/>
          <a:p>
            <a:pPr algn="ctr"/>
            <a:r>
              <a:rPr lang="en-US" sz="5400" dirty="0">
                <a:solidFill>
                  <a:srgbClr val="FF0000"/>
                </a:solidFill>
                <a:latin typeface="Andalus" panose="02020603050405020304" pitchFamily="18" charset="-78"/>
                <a:cs typeface="Andalus" panose="02020603050405020304" pitchFamily="18" charset="-78"/>
              </a:rPr>
              <a:t/>
            </a:r>
            <a:br>
              <a:rPr lang="en-US" sz="5400" dirty="0">
                <a:solidFill>
                  <a:srgbClr val="FF0000"/>
                </a:solidFill>
                <a:latin typeface="Andalus" panose="02020603050405020304" pitchFamily="18" charset="-78"/>
                <a:cs typeface="Andalus" panose="02020603050405020304" pitchFamily="18" charset="-78"/>
              </a:rPr>
            </a:br>
            <a:r>
              <a:rPr lang="en-US" sz="5400" dirty="0">
                <a:solidFill>
                  <a:srgbClr val="FF0000"/>
                </a:solidFill>
                <a:latin typeface="Arial Narrow" panose="020B0606020202030204" pitchFamily="34" charset="0"/>
                <a:cs typeface="Arabic Typesetting" panose="03020402040406030203" pitchFamily="66" charset="-78"/>
              </a:rPr>
              <a:t>Project Management</a:t>
            </a:r>
            <a:endParaRPr lang="en-US" sz="5400" dirty="0">
              <a:latin typeface="Arial Narrow" panose="020B0606020202030204" pitchFamily="34" charset="0"/>
            </a:endParaRPr>
          </a:p>
        </p:txBody>
      </p:sp>
    </p:spTree>
    <p:extLst>
      <p:ext uri="{BB962C8B-B14F-4D97-AF65-F5344CB8AC3E}">
        <p14:creationId xmlns:p14="http://schemas.microsoft.com/office/powerpoint/2010/main" val="3723452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09057" y="618661"/>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Project Management Objectives</a:t>
            </a:r>
          </a:p>
        </p:txBody>
      </p:sp>
      <p:sp>
        <p:nvSpPr>
          <p:cNvPr id="3" name="Content Placeholder 2"/>
          <p:cNvSpPr txBox="1">
            <a:spLocks/>
          </p:cNvSpPr>
          <p:nvPr/>
        </p:nvSpPr>
        <p:spPr>
          <a:xfrm>
            <a:off x="1709057" y="1798991"/>
            <a:ext cx="10515600" cy="471392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t>Provide an understanding of Project Management and its core areas.</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Introduce Project Management knowledge areas and how they can be </a:t>
            </a:r>
          </a:p>
          <a:p>
            <a:pPr marL="0" indent="0">
              <a:buNone/>
            </a:pPr>
            <a:r>
              <a:rPr lang="en-US" sz="2000" dirty="0"/>
              <a:t>    applied to improve project performance.</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Acquaint with Project Management terminology and standards.</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Introduction to Project Management terminologies, tools, techniques and methodologies, like project charter, critical path method, work break down </a:t>
            </a:r>
          </a:p>
          <a:p>
            <a:pPr marL="0" indent="0">
              <a:buNone/>
            </a:pPr>
            <a:r>
              <a:rPr lang="en-US" sz="2000" dirty="0"/>
              <a:t>    structure etc.</a:t>
            </a:r>
          </a:p>
        </p:txBody>
      </p:sp>
    </p:spTree>
    <p:extLst>
      <p:ext uri="{BB962C8B-B14F-4D97-AF65-F5344CB8AC3E}">
        <p14:creationId xmlns:p14="http://schemas.microsoft.com/office/powerpoint/2010/main" val="3080390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72342" y="660045"/>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What is Project?</a:t>
            </a:r>
          </a:p>
        </p:txBody>
      </p:sp>
      <p:sp>
        <p:nvSpPr>
          <p:cNvPr id="3" name="Content Placeholder 2"/>
          <p:cNvSpPr txBox="1">
            <a:spLocks/>
          </p:cNvSpPr>
          <p:nvPr/>
        </p:nvSpPr>
        <p:spPr>
          <a:xfrm>
            <a:off x="1872342" y="2144077"/>
            <a:ext cx="10515600" cy="471392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t>Temporary : The temporary nature of the projects indicates a definite                    beginning and end.</a:t>
            </a:r>
          </a:p>
          <a:p>
            <a:pPr>
              <a:buFont typeface="Wingdings" panose="05000000000000000000" pitchFamily="2" charset="2"/>
              <a:buChar char="Ø"/>
            </a:pPr>
            <a:r>
              <a:rPr lang="en-US" sz="2000" dirty="0"/>
              <a:t>To Create : Gas an intention to produce something (project "deliverables”)</a:t>
            </a:r>
          </a:p>
          <a:p>
            <a:pPr>
              <a:buFont typeface="Wingdings" panose="05000000000000000000" pitchFamily="2" charset="2"/>
              <a:buChar char="Ø"/>
            </a:pPr>
            <a:r>
              <a:rPr lang="en-US" sz="2000" dirty="0"/>
              <a:t>Unique : One of kind, rather than a collection of identical items.</a:t>
            </a:r>
          </a:p>
          <a:p>
            <a:pPr>
              <a:buFont typeface="Wingdings" panose="05000000000000000000" pitchFamily="2" charset="2"/>
              <a:buChar char="Ø"/>
            </a:pPr>
            <a:r>
              <a:rPr lang="en-US" sz="2000" dirty="0"/>
              <a:t>Product : Tangible objects, but could include things like computer software.</a:t>
            </a:r>
          </a:p>
          <a:p>
            <a:pPr>
              <a:buFont typeface="Wingdings" panose="05000000000000000000" pitchFamily="2" charset="2"/>
              <a:buChar char="Ø"/>
            </a:pPr>
            <a:r>
              <a:rPr lang="en-US" sz="2000" dirty="0"/>
              <a:t>Service : Might include the establishment of a day care center, for instance, </a:t>
            </a:r>
          </a:p>
          <a:p>
            <a:pPr marL="0" indent="0">
              <a:buNone/>
            </a:pPr>
            <a:r>
              <a:rPr lang="en-US" sz="2000" dirty="0"/>
              <a:t>     but not its daily operation.</a:t>
            </a:r>
          </a:p>
        </p:txBody>
      </p:sp>
    </p:spTree>
    <p:extLst>
      <p:ext uri="{BB962C8B-B14F-4D97-AF65-F5344CB8AC3E}">
        <p14:creationId xmlns:p14="http://schemas.microsoft.com/office/powerpoint/2010/main" val="1525995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79172" y="665905"/>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Role of a Project Manager?</a:t>
            </a:r>
          </a:p>
        </p:txBody>
      </p:sp>
      <p:sp>
        <p:nvSpPr>
          <p:cNvPr id="3" name="Content Placeholder 2"/>
          <p:cNvSpPr txBox="1">
            <a:spLocks/>
          </p:cNvSpPr>
          <p:nvPr/>
        </p:nvSpPr>
        <p:spPr>
          <a:xfrm>
            <a:off x="2079172" y="1676734"/>
            <a:ext cx="10515600" cy="471392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A Project Manager is responsible for:</a:t>
            </a:r>
          </a:p>
          <a:p>
            <a:pPr marL="0" indent="0">
              <a:buFont typeface="Wingdings 3" charset="2"/>
              <a:buNone/>
            </a:pPr>
            <a:endParaRPr lang="en-US" dirty="0"/>
          </a:p>
          <a:p>
            <a:pPr>
              <a:buFont typeface="Wingdings" panose="05000000000000000000" pitchFamily="2" charset="2"/>
              <a:buChar char="Ø"/>
            </a:pPr>
            <a:r>
              <a:rPr lang="en-US" dirty="0"/>
              <a:t>Conduct stakeholder analysis</a:t>
            </a:r>
          </a:p>
          <a:p>
            <a:pPr>
              <a:buFont typeface="Wingdings" panose="05000000000000000000" pitchFamily="2" charset="2"/>
              <a:buChar char="Ø"/>
            </a:pPr>
            <a:r>
              <a:rPr lang="en-US" dirty="0"/>
              <a:t>Communicate to stakeholder</a:t>
            </a:r>
          </a:p>
          <a:p>
            <a:pPr>
              <a:buFont typeface="Wingdings" panose="05000000000000000000" pitchFamily="2" charset="2"/>
              <a:buChar char="Ø"/>
            </a:pPr>
            <a:r>
              <a:rPr lang="en-US" dirty="0"/>
              <a:t>Identify quality standards</a:t>
            </a:r>
          </a:p>
          <a:p>
            <a:pPr>
              <a:buFont typeface="Wingdings" panose="05000000000000000000" pitchFamily="2" charset="2"/>
              <a:buChar char="Ø"/>
            </a:pPr>
            <a:r>
              <a:rPr lang="en-US" dirty="0"/>
              <a:t>Develop major plans</a:t>
            </a:r>
          </a:p>
          <a:p>
            <a:pPr>
              <a:buFont typeface="Wingdings" panose="05000000000000000000" pitchFamily="2" charset="2"/>
              <a:buChar char="Ø"/>
            </a:pPr>
            <a:r>
              <a:rPr lang="en-US" dirty="0"/>
              <a:t>Manage, lead, develop team</a:t>
            </a:r>
          </a:p>
          <a:p>
            <a:pPr>
              <a:buFont typeface="Wingdings" panose="05000000000000000000" pitchFamily="2" charset="2"/>
              <a:buChar char="Ø"/>
            </a:pPr>
            <a:r>
              <a:rPr lang="en-US" dirty="0"/>
              <a:t>Resolve conflicts an issue</a:t>
            </a:r>
          </a:p>
          <a:p>
            <a:pPr>
              <a:buFont typeface="Wingdings" panose="05000000000000000000" pitchFamily="2" charset="2"/>
              <a:buChar char="Ø"/>
            </a:pPr>
            <a:r>
              <a:rPr lang="en-US" dirty="0"/>
              <a:t>Professional responsibility</a:t>
            </a:r>
          </a:p>
          <a:p>
            <a:pPr>
              <a:buFont typeface="Wingdings" panose="05000000000000000000" pitchFamily="2" charset="2"/>
              <a:buChar char="Ø"/>
            </a:pPr>
            <a:r>
              <a:rPr lang="en-US" dirty="0"/>
              <a:t>Facilitate risk identification</a:t>
            </a:r>
          </a:p>
        </p:txBody>
      </p:sp>
    </p:spTree>
    <p:extLst>
      <p:ext uri="{BB962C8B-B14F-4D97-AF65-F5344CB8AC3E}">
        <p14:creationId xmlns:p14="http://schemas.microsoft.com/office/powerpoint/2010/main" val="2460751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1890" y="2541954"/>
            <a:ext cx="4102405" cy="923330"/>
          </a:xfrm>
          <a:prstGeom prst="rect">
            <a:avLst/>
          </a:prstGeom>
        </p:spPr>
        <p:txBody>
          <a:bodyPr wrap="none">
            <a:spAutoFit/>
          </a:bodyPr>
          <a:lstStyle/>
          <a:p>
            <a:r>
              <a:rPr lang="en-US" sz="5400" dirty="0">
                <a:solidFill>
                  <a:srgbClr val="FF0000"/>
                </a:solidFill>
                <a:latin typeface="Arial Narrow" panose="020B0606020202030204" pitchFamily="34" charset="0"/>
                <a:cs typeface="Andalus" panose="02020603050405020304" pitchFamily="18" charset="-78"/>
              </a:rPr>
              <a:t>Solution Selling</a:t>
            </a:r>
            <a:endParaRPr lang="en-US" sz="5400" dirty="0">
              <a:latin typeface="Arial Narrow" panose="020B0606020202030204" pitchFamily="34" charset="0"/>
            </a:endParaRPr>
          </a:p>
        </p:txBody>
      </p:sp>
    </p:spTree>
    <p:extLst>
      <p:ext uri="{BB962C8B-B14F-4D97-AF65-F5344CB8AC3E}">
        <p14:creationId xmlns:p14="http://schemas.microsoft.com/office/powerpoint/2010/main" val="3679870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94315" y="1631837"/>
            <a:ext cx="6096000" cy="2954655"/>
          </a:xfrm>
          <a:prstGeom prst="rect">
            <a:avLst/>
          </a:prstGeom>
        </p:spPr>
        <p:txBody>
          <a:bodyPr>
            <a:spAutoFit/>
          </a:bodyPr>
          <a:lstStyle/>
          <a:p>
            <a:pPr algn="ctr"/>
            <a:r>
              <a:rPr lang="en-US" sz="6600" dirty="0">
                <a:solidFill>
                  <a:srgbClr val="FF0000"/>
                </a:solidFill>
                <a:latin typeface="Arial Narrow" panose="020B0606020202030204" pitchFamily="34" charset="0"/>
                <a:cs typeface="Arabic Typesetting" panose="03020402040406030203" pitchFamily="66" charset="-78"/>
              </a:rPr>
              <a:t>Ms. Kainaz Turel</a:t>
            </a:r>
          </a:p>
          <a:p>
            <a:pPr algn="ctr"/>
            <a:endParaRPr lang="en-US" sz="3200" dirty="0">
              <a:solidFill>
                <a:srgbClr val="FF0000"/>
              </a:solidFill>
              <a:latin typeface="Arial Narrow" panose="020B0606020202030204" pitchFamily="34" charset="0"/>
              <a:cs typeface="Arabic Typesetting" panose="03020402040406030203" pitchFamily="66" charset="-78"/>
            </a:endParaRPr>
          </a:p>
          <a:p>
            <a:pPr algn="ctr"/>
            <a:endParaRPr lang="en-US" sz="3200" dirty="0">
              <a:solidFill>
                <a:srgbClr val="FF0000"/>
              </a:solidFill>
              <a:latin typeface="Arial Narrow" panose="020B0606020202030204" pitchFamily="34" charset="0"/>
              <a:cs typeface="Arabic Typesetting" panose="03020402040406030203" pitchFamily="66" charset="-78"/>
            </a:endParaRPr>
          </a:p>
          <a:p>
            <a:pPr algn="ctr"/>
            <a:r>
              <a:rPr lang="en-US" sz="2800" dirty="0">
                <a:solidFill>
                  <a:srgbClr val="FF0000"/>
                </a:solidFill>
                <a:latin typeface="Arial Narrow" panose="020B0606020202030204" pitchFamily="34" charset="0"/>
                <a:cs typeface="Arabic Typesetting" panose="03020402040406030203" pitchFamily="66" charset="-78"/>
              </a:rPr>
              <a:t>Promotion Planning &amp; Execution Excellence,</a:t>
            </a:r>
          </a:p>
          <a:p>
            <a:pPr algn="ctr"/>
            <a:r>
              <a:rPr lang="en-US" sz="2800" dirty="0">
                <a:solidFill>
                  <a:srgbClr val="FF0000"/>
                </a:solidFill>
                <a:latin typeface="Arial Narrow" panose="020B0606020202030204" pitchFamily="34" charset="0"/>
                <a:cs typeface="Arabic Typesetting" panose="03020402040406030203" pitchFamily="66" charset="-78"/>
              </a:rPr>
              <a:t>Big Bazar</a:t>
            </a:r>
            <a:endParaRPr lang="en-US" sz="2800"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140953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1584"/>
            <a:ext cx="10515600" cy="2335872"/>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Customer Insight</a:t>
            </a:r>
            <a:br>
              <a:rPr lang="en-US" dirty="0"/>
            </a:br>
            <a:r>
              <a:rPr lang="en-US" dirty="0"/>
              <a:t/>
            </a:r>
            <a:br>
              <a:rPr lang="en-US" dirty="0"/>
            </a:br>
            <a:r>
              <a:rPr lang="en-US" dirty="0"/>
              <a:t>Understanding Customer Need:</a:t>
            </a:r>
          </a:p>
        </p:txBody>
      </p:sp>
      <p:sp>
        <p:nvSpPr>
          <p:cNvPr id="3" name="Content Placeholder 2"/>
          <p:cNvSpPr txBox="1">
            <a:spLocks/>
          </p:cNvSpPr>
          <p:nvPr/>
        </p:nvSpPr>
        <p:spPr>
          <a:xfrm>
            <a:off x="1676400" y="2067281"/>
            <a:ext cx="10515600" cy="471392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a:p>
            <a:pPr marL="0" indent="0">
              <a:buFont typeface="Wingdings 3" charset="2"/>
              <a:buNone/>
            </a:pPr>
            <a:r>
              <a:rPr lang="en-US" sz="2000" dirty="0"/>
              <a:t>The classic 4W 1H principle..</a:t>
            </a:r>
          </a:p>
          <a:p>
            <a:pPr>
              <a:buFont typeface="Wingdings" panose="05000000000000000000" pitchFamily="2" charset="2"/>
              <a:buChar char="Ø"/>
            </a:pPr>
            <a:r>
              <a:rPr lang="en-US" sz="2000" dirty="0"/>
              <a:t>Why does he want solution?</a:t>
            </a:r>
          </a:p>
          <a:p>
            <a:pPr>
              <a:buFont typeface="Wingdings" panose="05000000000000000000" pitchFamily="2" charset="2"/>
              <a:buChar char="Ø"/>
            </a:pPr>
            <a:r>
              <a:rPr lang="en-US" sz="2000" dirty="0"/>
              <a:t>What is the right kind of solution for such a need?</a:t>
            </a:r>
          </a:p>
          <a:p>
            <a:pPr>
              <a:buFont typeface="Wingdings" panose="05000000000000000000" pitchFamily="2" charset="2"/>
              <a:buChar char="Ø"/>
            </a:pPr>
            <a:r>
              <a:rPr lang="en-US" sz="2000" dirty="0"/>
              <a:t>Where does he want to get the solution delivered?</a:t>
            </a:r>
          </a:p>
          <a:p>
            <a:pPr>
              <a:buFont typeface="Wingdings" panose="05000000000000000000" pitchFamily="2" charset="2"/>
              <a:buChar char="Ø"/>
            </a:pPr>
            <a:r>
              <a:rPr lang="en-US" sz="2000" dirty="0"/>
              <a:t>When does he want the solution handed over?</a:t>
            </a:r>
          </a:p>
          <a:p>
            <a:pPr>
              <a:buFont typeface="Wingdings" panose="05000000000000000000" pitchFamily="2" charset="2"/>
              <a:buChar char="Ø"/>
            </a:pPr>
            <a:r>
              <a:rPr lang="en-US" sz="2000" dirty="0"/>
              <a:t>How is the decision making going to happen in this case and how much is                   the ready to pay for the solution?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80747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783268"/>
            <a:ext cx="10515600" cy="2532819"/>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Buying Process</a:t>
            </a:r>
            <a:br>
              <a:rPr lang="en-US" dirty="0"/>
            </a:br>
            <a:r>
              <a:rPr lang="en-US" dirty="0"/>
              <a:t/>
            </a:r>
            <a:br>
              <a:rPr lang="en-US" dirty="0"/>
            </a:br>
            <a:r>
              <a:rPr lang="en-US" dirty="0"/>
              <a:t>Decision making criteria:</a:t>
            </a:r>
          </a:p>
        </p:txBody>
      </p:sp>
      <p:sp>
        <p:nvSpPr>
          <p:cNvPr id="3" name="Content Placeholder 2"/>
          <p:cNvSpPr txBox="1">
            <a:spLocks/>
          </p:cNvSpPr>
          <p:nvPr/>
        </p:nvSpPr>
        <p:spPr>
          <a:xfrm>
            <a:off x="1676400" y="2922395"/>
            <a:ext cx="10515600" cy="471392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t>Does the proposed solution satisfy all his requirement?</a:t>
            </a:r>
          </a:p>
          <a:p>
            <a:pPr>
              <a:buFont typeface="Wingdings" panose="05000000000000000000" pitchFamily="2" charset="2"/>
              <a:buChar char="Ø"/>
            </a:pPr>
            <a:r>
              <a:rPr lang="en-US" sz="2000" dirty="0"/>
              <a:t>Are we clear on the performance metrics of the solution?</a:t>
            </a:r>
          </a:p>
          <a:p>
            <a:pPr>
              <a:buFont typeface="Wingdings" panose="05000000000000000000" pitchFamily="2" charset="2"/>
              <a:buChar char="Ø"/>
            </a:pPr>
            <a:r>
              <a:rPr lang="en-US" sz="2000" dirty="0"/>
              <a:t>What are the potential benefits that the proposed solution many offer?</a:t>
            </a:r>
          </a:p>
          <a:p>
            <a:pPr>
              <a:buFont typeface="Wingdings" panose="05000000000000000000" pitchFamily="2" charset="2"/>
              <a:buChar char="Ø"/>
            </a:pPr>
            <a:r>
              <a:rPr lang="en-US" sz="2000" dirty="0"/>
              <a:t>Does the solution fall within the proposed budget of the organization?</a:t>
            </a:r>
          </a:p>
          <a:p>
            <a:pPr>
              <a:buFont typeface="Wingdings" panose="05000000000000000000" pitchFamily="2" charset="2"/>
              <a:buChar char="Ø"/>
            </a:pPr>
            <a:r>
              <a:rPr lang="en-US" sz="2000" dirty="0"/>
              <a:t>What is the criteria that would trigger the purchase decision?</a:t>
            </a:r>
          </a:p>
          <a:p>
            <a:pPr>
              <a:buFont typeface="Wingdings" panose="05000000000000000000" pitchFamily="2" charset="2"/>
              <a:buChar char="Ø"/>
            </a:pPr>
            <a:r>
              <a:rPr lang="en-US" sz="2000" dirty="0"/>
              <a:t>What is the competitive scenario? Is it a competitors key account?</a:t>
            </a:r>
          </a:p>
          <a:p>
            <a:pPr marL="0" indent="0">
              <a:buNone/>
            </a:pPr>
            <a:r>
              <a:rPr lang="en-US" dirty="0"/>
              <a:t> </a:t>
            </a:r>
          </a:p>
        </p:txBody>
      </p:sp>
    </p:spTree>
    <p:extLst>
      <p:ext uri="{BB962C8B-B14F-4D97-AF65-F5344CB8AC3E}">
        <p14:creationId xmlns:p14="http://schemas.microsoft.com/office/powerpoint/2010/main" val="268011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29451" y="677797"/>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Positioning of our proposal</a:t>
            </a:r>
          </a:p>
        </p:txBody>
      </p:sp>
      <p:sp>
        <p:nvSpPr>
          <p:cNvPr id="3" name="Content Placeholder 2"/>
          <p:cNvSpPr txBox="1">
            <a:spLocks/>
          </p:cNvSpPr>
          <p:nvPr/>
        </p:nvSpPr>
        <p:spPr>
          <a:xfrm>
            <a:off x="1929451" y="1775712"/>
            <a:ext cx="10515600" cy="471392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a:t> Most critical point sales process:</a:t>
            </a:r>
          </a:p>
          <a:p>
            <a:pPr>
              <a:buFont typeface="Wingdings" panose="05000000000000000000" pitchFamily="2" charset="2"/>
              <a:buChar char="Ø"/>
            </a:pPr>
            <a:r>
              <a:rPr lang="en-US" sz="2000" dirty="0"/>
              <a:t>Do we have a clear understanding on the customer insight and buying process?</a:t>
            </a:r>
          </a:p>
          <a:p>
            <a:pPr>
              <a:buFont typeface="Wingdings" panose="05000000000000000000" pitchFamily="2" charset="2"/>
              <a:buChar char="Ø"/>
            </a:pPr>
            <a:r>
              <a:rPr lang="en-US" sz="2000" dirty="0"/>
              <a:t>What is our competitive advantage in this case?</a:t>
            </a:r>
          </a:p>
          <a:p>
            <a:pPr marL="0" indent="0">
              <a:buFont typeface="Wingdings 3" charset="2"/>
              <a:buNone/>
            </a:pPr>
            <a:r>
              <a:rPr lang="en-US" sz="2000" dirty="0"/>
              <a:t>      -Technical excellence </a:t>
            </a:r>
          </a:p>
          <a:p>
            <a:pPr marL="0" indent="0">
              <a:buFont typeface="Wingdings 3" charset="2"/>
              <a:buNone/>
            </a:pPr>
            <a:r>
              <a:rPr lang="en-US" sz="2000" dirty="0"/>
              <a:t>      - Price </a:t>
            </a:r>
          </a:p>
          <a:p>
            <a:pPr marL="0" indent="0">
              <a:buFont typeface="Wingdings 3" charset="2"/>
              <a:buNone/>
            </a:pPr>
            <a:r>
              <a:rPr lang="en-US" sz="2000" dirty="0"/>
              <a:t>      -Quality</a:t>
            </a:r>
          </a:p>
          <a:p>
            <a:pPr marL="0" indent="0">
              <a:buFont typeface="Wingdings 3" charset="2"/>
              <a:buNone/>
            </a:pPr>
            <a:r>
              <a:rPr lang="en-US" sz="2000" dirty="0"/>
              <a:t>      -Value.</a:t>
            </a:r>
          </a:p>
          <a:p>
            <a:pPr>
              <a:buFont typeface="Wingdings" panose="05000000000000000000" pitchFamily="2" charset="2"/>
              <a:buChar char="Ø"/>
            </a:pPr>
            <a:r>
              <a:rPr lang="en-US" sz="2000" dirty="0"/>
              <a:t>How can we leverage organization capability?</a:t>
            </a:r>
          </a:p>
          <a:p>
            <a:pPr marL="0" indent="0">
              <a:buFont typeface="Wingdings 3" charset="2"/>
              <a:buNone/>
            </a:pPr>
            <a:r>
              <a:rPr lang="en-US" sz="2000" dirty="0"/>
              <a:t>       -Delivery and Project management across India.</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967431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7031" y="2627700"/>
            <a:ext cx="5141151" cy="923330"/>
          </a:xfrm>
          <a:prstGeom prst="rect">
            <a:avLst/>
          </a:prstGeom>
        </p:spPr>
        <p:txBody>
          <a:bodyPr wrap="none">
            <a:spAutoFit/>
          </a:bodyPr>
          <a:lstStyle/>
          <a:p>
            <a:r>
              <a:rPr lang="en-US" sz="5400" dirty="0">
                <a:solidFill>
                  <a:srgbClr val="FF0000"/>
                </a:solidFill>
                <a:latin typeface="Arial Narrow" panose="020B0606020202030204" pitchFamily="34" charset="0"/>
                <a:cs typeface="Andalus" panose="02020603050405020304" pitchFamily="18" charset="-78"/>
              </a:rPr>
              <a:t>TV Show Marketing</a:t>
            </a:r>
            <a:endParaRPr lang="en-US" sz="5400" dirty="0">
              <a:latin typeface="Arial Narrow" panose="020B0606020202030204" pitchFamily="34" charset="0"/>
            </a:endParaRPr>
          </a:p>
        </p:txBody>
      </p:sp>
    </p:spTree>
    <p:extLst>
      <p:ext uri="{BB962C8B-B14F-4D97-AF65-F5344CB8AC3E}">
        <p14:creationId xmlns:p14="http://schemas.microsoft.com/office/powerpoint/2010/main" val="2829061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618661"/>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Basics of TV Show Marketing</a:t>
            </a:r>
          </a:p>
        </p:txBody>
      </p:sp>
      <p:sp>
        <p:nvSpPr>
          <p:cNvPr id="3" name="Content Placeholder 2"/>
          <p:cNvSpPr txBox="1">
            <a:spLocks/>
          </p:cNvSpPr>
          <p:nvPr/>
        </p:nvSpPr>
        <p:spPr>
          <a:xfrm>
            <a:off x="1752600" y="1537733"/>
            <a:ext cx="10515600" cy="488148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t>Show marketing- launch and sustenance</a:t>
            </a:r>
          </a:p>
          <a:p>
            <a:pPr>
              <a:buFont typeface="Wingdings" panose="05000000000000000000" pitchFamily="2" charset="2"/>
              <a:buChar char="Ø"/>
            </a:pPr>
            <a:r>
              <a:rPr lang="en-US" sz="2000" dirty="0"/>
              <a:t>Timeslot marketing- promotion of appointment viewing</a:t>
            </a:r>
          </a:p>
          <a:p>
            <a:pPr>
              <a:buFont typeface="Wingdings" panose="05000000000000000000" pitchFamily="2" charset="2"/>
              <a:buChar char="Ø"/>
            </a:pPr>
            <a:r>
              <a:rPr lang="en-US" sz="2000" dirty="0"/>
              <a:t>Start out with a launch reach objective and a budget</a:t>
            </a:r>
          </a:p>
          <a:p>
            <a:pPr>
              <a:buFont typeface="Wingdings" panose="05000000000000000000" pitchFamily="2" charset="2"/>
              <a:buChar char="Ø"/>
            </a:pPr>
            <a:r>
              <a:rPr lang="en-US" sz="2000" dirty="0"/>
              <a:t>Create a communication plan</a:t>
            </a:r>
          </a:p>
          <a:p>
            <a:pPr>
              <a:buFont typeface="Wingdings" panose="05000000000000000000" pitchFamily="2" charset="2"/>
              <a:buChar char="Ø"/>
            </a:pPr>
            <a:r>
              <a:rPr lang="en-US" sz="2000" dirty="0"/>
              <a:t>Points to note/directions:</a:t>
            </a:r>
          </a:p>
          <a:p>
            <a:pPr marL="0" indent="0">
              <a:buFont typeface="Wingdings 3" charset="2"/>
              <a:buNone/>
            </a:pPr>
            <a:r>
              <a:rPr lang="en-US" sz="2000" dirty="0"/>
              <a:t>      -Reach and Buzz, joined by a big idea</a:t>
            </a:r>
          </a:p>
          <a:p>
            <a:pPr marL="0" indent="0">
              <a:buFont typeface="Wingdings 3" charset="2"/>
              <a:buNone/>
            </a:pPr>
            <a:r>
              <a:rPr lang="en-US" sz="2000" dirty="0"/>
              <a:t>      -Reach-manifest the big idea into promos and promote it on your</a:t>
            </a:r>
          </a:p>
          <a:p>
            <a:pPr marL="0" indent="0">
              <a:buFont typeface="Wingdings 3" charset="2"/>
              <a:buNone/>
            </a:pPr>
            <a:r>
              <a:rPr lang="en-US" sz="2000" dirty="0"/>
              <a:t>       channel</a:t>
            </a:r>
          </a:p>
          <a:p>
            <a:pPr>
              <a:buFont typeface="Wingdings" panose="05000000000000000000" pitchFamily="2" charset="2"/>
              <a:buChar char="Ø"/>
            </a:pPr>
            <a:r>
              <a:rPr lang="en-US" sz="2000" dirty="0"/>
              <a:t>Gamification, interesting stories, content that has viral ability/ability to              attract interest.</a:t>
            </a:r>
          </a:p>
          <a:p>
            <a:pPr marL="0" indent="0">
              <a:buFont typeface="Wingdings 3" charset="2"/>
              <a:buNone/>
            </a:pPr>
            <a:r>
              <a:rPr lang="en-US" sz="2000" dirty="0"/>
              <a:t>     -Radio, outdoor</a:t>
            </a:r>
          </a:p>
        </p:txBody>
      </p:sp>
    </p:spTree>
    <p:extLst>
      <p:ext uri="{BB962C8B-B14F-4D97-AF65-F5344CB8AC3E}">
        <p14:creationId xmlns:p14="http://schemas.microsoft.com/office/powerpoint/2010/main" val="1546173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26772" y="618661"/>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Learnings</a:t>
            </a:r>
          </a:p>
        </p:txBody>
      </p:sp>
      <p:sp>
        <p:nvSpPr>
          <p:cNvPr id="3" name="Content Placeholder 2"/>
          <p:cNvSpPr txBox="1">
            <a:spLocks/>
          </p:cNvSpPr>
          <p:nvPr/>
        </p:nvSpPr>
        <p:spPr>
          <a:xfrm>
            <a:off x="1926772" y="1505077"/>
            <a:ext cx="10515600" cy="488148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t>Media used: primarily digital, with reach and reminder media support                    when required</a:t>
            </a:r>
          </a:p>
          <a:p>
            <a:pPr>
              <a:buFont typeface="Wingdings" panose="05000000000000000000" pitchFamily="2" charset="2"/>
              <a:buChar char="Ø"/>
            </a:pPr>
            <a:r>
              <a:rPr lang="en-US" sz="2000" dirty="0"/>
              <a:t>Existing content used to create high levels of curiosity</a:t>
            </a:r>
          </a:p>
          <a:p>
            <a:pPr>
              <a:buFont typeface="Wingdings" panose="05000000000000000000" pitchFamily="2" charset="2"/>
              <a:buChar char="Ø"/>
            </a:pPr>
            <a:r>
              <a:rPr lang="en-US" sz="2000" dirty="0"/>
              <a:t>Never letting up on grabbing interest </a:t>
            </a:r>
          </a:p>
          <a:p>
            <a:pPr>
              <a:buFont typeface="Wingdings" panose="05000000000000000000" pitchFamily="2" charset="2"/>
              <a:buChar char="Ø"/>
            </a:pPr>
            <a:r>
              <a:rPr lang="en-US" sz="2000" dirty="0"/>
              <a:t>Media used: primarily traditional</a:t>
            </a:r>
          </a:p>
          <a:p>
            <a:pPr marL="0" indent="0">
              <a:buNone/>
            </a:pPr>
            <a:r>
              <a:rPr lang="en-US" sz="2000" dirty="0"/>
              <a:t> </a:t>
            </a:r>
            <a:r>
              <a:rPr lang="en-US" sz="2000" dirty="0" smtClean="0"/>
              <a:t> </a:t>
            </a:r>
            <a:r>
              <a:rPr lang="en-US" sz="2000" dirty="0" smtClean="0"/>
              <a:t>   </a:t>
            </a:r>
            <a:r>
              <a:rPr lang="en-US" sz="2000" dirty="0"/>
              <a:t>-Target audience consumes traditional media</a:t>
            </a:r>
          </a:p>
          <a:p>
            <a:pPr>
              <a:buFont typeface="Wingdings" panose="05000000000000000000" pitchFamily="2" charset="2"/>
              <a:buChar char="Ø"/>
            </a:pPr>
            <a:r>
              <a:rPr lang="en-US" sz="2000" dirty="0"/>
              <a:t>Differentiating in a commoditized market with multiple choice </a:t>
            </a:r>
          </a:p>
          <a:p>
            <a:pPr>
              <a:buFont typeface="Wingdings" panose="05000000000000000000" pitchFamily="2" charset="2"/>
              <a:buChar char="Ø"/>
            </a:pPr>
            <a:r>
              <a:rPr lang="en-US" sz="2000" dirty="0"/>
              <a:t>Content tweaks and marketing this tweaked content is central to the                   show’s strategy</a:t>
            </a:r>
          </a:p>
        </p:txBody>
      </p:sp>
    </p:spTree>
    <p:extLst>
      <p:ext uri="{BB962C8B-B14F-4D97-AF65-F5344CB8AC3E}">
        <p14:creationId xmlns:p14="http://schemas.microsoft.com/office/powerpoint/2010/main" val="107311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17914" y="618661"/>
            <a:ext cx="10515600" cy="109791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Reach</a:t>
            </a:r>
          </a:p>
        </p:txBody>
      </p:sp>
      <p:sp>
        <p:nvSpPr>
          <p:cNvPr id="3" name="Content Placeholder 2"/>
          <p:cNvSpPr txBox="1">
            <a:spLocks/>
          </p:cNvSpPr>
          <p:nvPr/>
        </p:nvSpPr>
        <p:spPr>
          <a:xfrm>
            <a:off x="1817914" y="1494190"/>
            <a:ext cx="10515600" cy="488148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t>Promo Plan:</a:t>
            </a:r>
          </a:p>
          <a:p>
            <a:pPr marL="0" indent="0">
              <a:buFont typeface="Wingdings 3" charset="2"/>
              <a:buNone/>
            </a:pPr>
            <a:r>
              <a:rPr lang="en-US" sz="2000" dirty="0"/>
              <a:t>   -TV Channel on which show plays</a:t>
            </a:r>
          </a:p>
          <a:p>
            <a:pPr marL="0" indent="0">
              <a:buFont typeface="Wingdings 3" charset="2"/>
              <a:buNone/>
            </a:pPr>
            <a:r>
              <a:rPr lang="en-US" sz="2000" dirty="0"/>
              <a:t>   -Network TV channels to build frequency </a:t>
            </a:r>
          </a:p>
          <a:p>
            <a:pPr marL="0" indent="0">
              <a:buFont typeface="Wingdings 3" charset="2"/>
              <a:buNone/>
            </a:pPr>
            <a:r>
              <a:rPr lang="en-US" sz="2000" dirty="0"/>
              <a:t>   -Buying ad inventory on outside channels to build further reach</a:t>
            </a:r>
          </a:p>
          <a:p>
            <a:pPr>
              <a:buFont typeface="Wingdings" panose="05000000000000000000" pitchFamily="2" charset="2"/>
              <a:buChar char="Ø"/>
            </a:pPr>
            <a:r>
              <a:rPr lang="en-US" sz="2000" dirty="0"/>
              <a:t>Radio Plan:</a:t>
            </a:r>
          </a:p>
          <a:p>
            <a:pPr marL="0" indent="0">
              <a:buFont typeface="Wingdings 3" charset="2"/>
              <a:buNone/>
            </a:pPr>
            <a:r>
              <a:rPr lang="en-US" sz="2000" dirty="0"/>
              <a:t>    -Identify radio channel and stations that are most relevant</a:t>
            </a:r>
          </a:p>
          <a:p>
            <a:pPr marL="0" indent="0">
              <a:buFont typeface="Wingdings 3" charset="2"/>
              <a:buNone/>
            </a:pPr>
            <a:r>
              <a:rPr lang="en-US" sz="2000" dirty="0"/>
              <a:t>    -Manage frequency of radio advertising basis viewership data</a:t>
            </a:r>
          </a:p>
          <a:p>
            <a:pPr>
              <a:buFont typeface="Wingdings" panose="05000000000000000000" pitchFamily="2" charset="2"/>
              <a:buChar char="Ø"/>
            </a:pPr>
            <a:r>
              <a:rPr lang="en-US" sz="2000" dirty="0"/>
              <a:t>Outdoor and Activation Plan:</a:t>
            </a:r>
          </a:p>
          <a:p>
            <a:pPr marL="0" indent="0">
              <a:buFont typeface="Wingdings 3" charset="2"/>
              <a:buNone/>
            </a:pPr>
            <a:r>
              <a:rPr lang="en-US" sz="2000" dirty="0"/>
              <a:t>    -Identify audience touch points and put up hoardings</a:t>
            </a:r>
          </a:p>
          <a:p>
            <a:pPr marL="0" indent="0">
              <a:buFont typeface="Wingdings 3" charset="2"/>
              <a:buNone/>
            </a:pPr>
            <a:r>
              <a:rPr lang="en-US" sz="2000" dirty="0"/>
              <a:t>    -Branding activities at malls/cinemas</a:t>
            </a:r>
          </a:p>
          <a:p>
            <a:pPr>
              <a:buFont typeface="Wingdings" panose="05000000000000000000" pitchFamily="2" charset="2"/>
              <a:buChar char="§"/>
            </a:pPr>
            <a:endParaRPr lang="en-US" dirty="0"/>
          </a:p>
          <a:p>
            <a:pPr marL="0" indent="0">
              <a:buFont typeface="Wingdings 3" charset="2"/>
              <a:buNone/>
            </a:pPr>
            <a:endParaRPr lang="en-US" dirty="0"/>
          </a:p>
        </p:txBody>
      </p:sp>
    </p:spTree>
    <p:extLst>
      <p:ext uri="{BB962C8B-B14F-4D97-AF65-F5344CB8AC3E}">
        <p14:creationId xmlns:p14="http://schemas.microsoft.com/office/powerpoint/2010/main" val="480101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5831" y="335616"/>
            <a:ext cx="8825658" cy="3329581"/>
          </a:xfrm>
        </p:spPr>
        <p:txBody>
          <a:bodyPr/>
          <a:lstStyle/>
          <a:p>
            <a:pPr algn="ctr"/>
            <a:r>
              <a:rPr lang="en-US" sz="5400" dirty="0">
                <a:solidFill>
                  <a:schemeClr val="tx1">
                    <a:lumMod val="75000"/>
                  </a:schemeClr>
                </a:solidFill>
                <a:latin typeface="Arial Narrow" panose="020B0606020202030204" pitchFamily="34" charset="0"/>
                <a:cs typeface="Andalus" panose="02020603050405020304" pitchFamily="18" charset="-78"/>
              </a:rPr>
              <a:t>NEWSWIRE</a:t>
            </a:r>
            <a:r>
              <a:rPr lang="en-US" sz="5400" dirty="0"/>
              <a:t> </a:t>
            </a:r>
          </a:p>
        </p:txBody>
      </p:sp>
    </p:spTree>
    <p:extLst>
      <p:ext uri="{BB962C8B-B14F-4D97-AF65-F5344CB8AC3E}">
        <p14:creationId xmlns:p14="http://schemas.microsoft.com/office/powerpoint/2010/main" val="2901588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855" y="0"/>
            <a:ext cx="9568543" cy="830997"/>
          </a:xfrm>
          <a:prstGeom prst="rect">
            <a:avLst/>
          </a:prstGeom>
        </p:spPr>
        <p:txBody>
          <a:bodyPr wrap="square">
            <a:spAutoFit/>
          </a:bodyPr>
          <a:lstStyle/>
          <a:p>
            <a:r>
              <a:rPr lang="en-US" sz="2400" b="1" u="sng" dirty="0">
                <a:solidFill>
                  <a:srgbClr val="FF0000"/>
                </a:solidFill>
              </a:rPr>
              <a:t>THE RISE OF CLOUD COMPUTING THREATS: HOW TO PROTECT YOUR CLOUD CUSTOMERS FROM SECURITY RISKS</a:t>
            </a:r>
            <a:endParaRPr lang="en-IN" sz="2400" dirty="0">
              <a:solidFill>
                <a:srgbClr val="FF0000"/>
              </a:solidFill>
            </a:endParaRPr>
          </a:p>
        </p:txBody>
      </p:sp>
      <p:sp>
        <p:nvSpPr>
          <p:cNvPr id="4" name="TextBox 3"/>
          <p:cNvSpPr txBox="1"/>
          <p:nvPr/>
        </p:nvSpPr>
        <p:spPr>
          <a:xfrm>
            <a:off x="1632855" y="932766"/>
            <a:ext cx="10482943" cy="6463308"/>
          </a:xfrm>
          <a:prstGeom prst="rect">
            <a:avLst/>
          </a:prstGeom>
          <a:noFill/>
        </p:spPr>
        <p:txBody>
          <a:bodyPr wrap="square" rtlCol="0">
            <a:spAutoFit/>
          </a:bodyPr>
          <a:lstStyle/>
          <a:p>
            <a:endParaRPr lang="en-US" dirty="0" smtClean="0"/>
          </a:p>
          <a:p>
            <a:r>
              <a:rPr lang="en-US" dirty="0" smtClean="0"/>
              <a:t>Cloud </a:t>
            </a:r>
            <a:r>
              <a:rPr lang="en-US" dirty="0"/>
              <a:t>computing is revolutionizing the way small-to-medium businesses (SMBs) and enterprises work. While it has plenty of advantages over on-</a:t>
            </a:r>
            <a:r>
              <a:rPr lang="en-US" dirty="0" err="1"/>
              <a:t>prem</a:t>
            </a:r>
            <a:r>
              <a:rPr lang="en-US" dirty="0"/>
              <a:t> software, it opens up companies to a new age of cyber threats.</a:t>
            </a:r>
          </a:p>
          <a:p>
            <a:endParaRPr lang="en-US" dirty="0"/>
          </a:p>
          <a:p>
            <a:r>
              <a:rPr lang="en-US" dirty="0"/>
              <a:t>One recent example is the city of Baltimore, which was held hostage by a </a:t>
            </a:r>
            <a:r>
              <a:rPr lang="en-US" dirty="0" err="1"/>
              <a:t>ransomware</a:t>
            </a:r>
            <a:r>
              <a:rPr lang="en-US" dirty="0"/>
              <a:t> attack that paralyzed its computer systems for weeks.</a:t>
            </a:r>
          </a:p>
          <a:p>
            <a:endParaRPr lang="en-US" dirty="0"/>
          </a:p>
          <a:p>
            <a:r>
              <a:rPr lang="en-US" dirty="0"/>
              <a:t>As recorded by NPR, Baltimore denied paying $75,000 USD to the perpetrator, which resulted in an attack on data and operations</a:t>
            </a:r>
            <a:r>
              <a:rPr lang="en-US" dirty="0" smtClean="0"/>
              <a:t>.</a:t>
            </a:r>
            <a:endParaRPr lang="en-US" dirty="0"/>
          </a:p>
          <a:p>
            <a:r>
              <a:rPr lang="en-US" dirty="0"/>
              <a:t>The cost of denying the ransom—more than $18 million USD</a:t>
            </a:r>
            <a:r>
              <a:rPr lang="en-US" dirty="0" smtClean="0"/>
              <a:t>.</a:t>
            </a:r>
            <a:endParaRPr lang="en-US" dirty="0"/>
          </a:p>
          <a:p>
            <a:r>
              <a:rPr lang="en-US" dirty="0"/>
              <a:t>Unfortunately, Baltimore is not alone.</a:t>
            </a:r>
          </a:p>
          <a:p>
            <a:endParaRPr lang="en-US" dirty="0"/>
          </a:p>
          <a:p>
            <a:r>
              <a:rPr lang="en-US" dirty="0"/>
              <a:t>Both private and public organizations are increasingly under </a:t>
            </a:r>
            <a:r>
              <a:rPr lang="en-US" dirty="0" err="1"/>
              <a:t>cyberattack</a:t>
            </a:r>
            <a:r>
              <a:rPr lang="en-US" dirty="0"/>
              <a:t> and security risk. That’s why securing the cloud infrastructure market has become a CEO-level issue for businesses.</a:t>
            </a:r>
          </a:p>
          <a:p>
            <a:endParaRPr lang="en-US" dirty="0"/>
          </a:p>
          <a:p>
            <a:r>
              <a:rPr lang="en-US" dirty="0"/>
              <a:t>To help organizations prevent cloud computing threats, we’ll discuss cloud security’s biggest issues—and best practices.</a:t>
            </a:r>
          </a:p>
          <a:p>
            <a:endParaRPr lang="en-US" dirty="0"/>
          </a:p>
          <a:p>
            <a:r>
              <a:rPr lang="en-US" dirty="0"/>
              <a:t>Let’s begin.</a:t>
            </a:r>
          </a:p>
          <a:p>
            <a:endParaRPr lang="en-US" dirty="0"/>
          </a:p>
          <a:p>
            <a:r>
              <a:rPr lang="en-US" dirty="0"/>
              <a:t> </a:t>
            </a:r>
          </a:p>
          <a:p>
            <a:endParaRPr lang="en-US" dirty="0"/>
          </a:p>
        </p:txBody>
      </p:sp>
    </p:spTree>
    <p:extLst>
      <p:ext uri="{BB962C8B-B14F-4D97-AF65-F5344CB8AC3E}">
        <p14:creationId xmlns:p14="http://schemas.microsoft.com/office/powerpoint/2010/main" val="4212202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2456" y="948690"/>
            <a:ext cx="9601200" cy="5909310"/>
          </a:xfrm>
          <a:prstGeom prst="rect">
            <a:avLst/>
          </a:prstGeom>
          <a:noFill/>
        </p:spPr>
        <p:txBody>
          <a:bodyPr wrap="square" rtlCol="0">
            <a:spAutoFit/>
          </a:bodyPr>
          <a:lstStyle/>
          <a:p>
            <a:endParaRPr lang="en-US" dirty="0" smtClean="0"/>
          </a:p>
          <a:p>
            <a:r>
              <a:rPr lang="en-US" dirty="0"/>
              <a:t> What are cloud computing security threats?</a:t>
            </a:r>
          </a:p>
          <a:p>
            <a:endParaRPr lang="en-US" dirty="0"/>
          </a:p>
          <a:p>
            <a:r>
              <a:rPr lang="en-US" dirty="0"/>
              <a:t>Any event that endures unexpected loss to both customers and organizations at large (e.g., data breaches, hijacked accounts, data loss, denial of service, system vulnerability) is categorized as a cloud computing threat.</a:t>
            </a:r>
          </a:p>
          <a:p>
            <a:endParaRPr lang="en-US" dirty="0"/>
          </a:p>
          <a:p>
            <a:r>
              <a:rPr lang="en-US" dirty="0"/>
              <a:t>Having to live through such a nightmare is catastrophic. You need a response plan in place to mitigate the impact and minimize damage.</a:t>
            </a:r>
          </a:p>
          <a:p>
            <a:endParaRPr lang="en-US" dirty="0"/>
          </a:p>
          <a:p>
            <a:r>
              <a:rPr lang="en-US" dirty="0"/>
              <a:t>Which security risks affect cloud data?</a:t>
            </a:r>
          </a:p>
          <a:p>
            <a:endParaRPr lang="en-US" dirty="0"/>
          </a:p>
          <a:p>
            <a:r>
              <a:rPr lang="en-US" dirty="0"/>
              <a:t>Here </a:t>
            </a:r>
            <a:r>
              <a:rPr lang="en-US" dirty="0" smtClean="0"/>
              <a:t>is cloud </a:t>
            </a:r>
            <a:r>
              <a:rPr lang="en-US" dirty="0"/>
              <a:t>security threats and 6 ways to prevent them.</a:t>
            </a:r>
          </a:p>
          <a:p>
            <a:endParaRPr lang="en-US" dirty="0"/>
          </a:p>
          <a:p>
            <a:r>
              <a:rPr lang="en-US" dirty="0" smtClean="0"/>
              <a:t> </a:t>
            </a:r>
            <a:r>
              <a:rPr lang="en-US" dirty="0"/>
              <a:t>Risk of Data Breaches</a:t>
            </a:r>
          </a:p>
          <a:p>
            <a:endParaRPr lang="en-US" dirty="0"/>
          </a:p>
          <a:p>
            <a:r>
              <a:rPr lang="en-US" dirty="0"/>
              <a:t>With the amount of data stored on the cloud environment, it’s only rational to state that data breaches are not stopping anytime soon. From phishing to security scams, hackers are always on the lookout for loopholes.</a:t>
            </a:r>
          </a:p>
          <a:p>
            <a:endParaRPr lang="en-US" dirty="0"/>
          </a:p>
          <a:p>
            <a:r>
              <a:rPr lang="en-US" dirty="0"/>
              <a:t> </a:t>
            </a:r>
          </a:p>
        </p:txBody>
      </p:sp>
    </p:spTree>
    <p:extLst>
      <p:ext uri="{BB962C8B-B14F-4D97-AF65-F5344CB8AC3E}">
        <p14:creationId xmlns:p14="http://schemas.microsoft.com/office/powerpoint/2010/main" val="3533577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0795" y="893602"/>
            <a:ext cx="10424160" cy="4462760"/>
          </a:xfrm>
          <a:prstGeom prst="rect">
            <a:avLst/>
          </a:prstGeom>
        </p:spPr>
        <p:txBody>
          <a:bodyPr wrap="square">
            <a:spAutoFit/>
          </a:bodyPr>
          <a:lstStyle/>
          <a:p>
            <a:r>
              <a:rPr lang="en-US" sz="4400" i="1" u="sng" dirty="0">
                <a:solidFill>
                  <a:srgbClr val="FF0000"/>
                </a:solidFill>
              </a:rPr>
              <a:t>Journey of Ms.Kainaz Turel</a:t>
            </a:r>
          </a:p>
          <a:p>
            <a:endParaRPr lang="en-US" sz="2000" dirty="0"/>
          </a:p>
          <a:p>
            <a:endParaRPr lang="en-US" sz="2000" dirty="0"/>
          </a:p>
          <a:p>
            <a:endParaRPr lang="en-US" sz="2000" dirty="0"/>
          </a:p>
          <a:p>
            <a:pPr marL="285750" indent="-285750">
              <a:buFont typeface="Wingdings" panose="05000000000000000000" pitchFamily="2" charset="2"/>
              <a:buChar char="Ø"/>
            </a:pPr>
            <a:r>
              <a:rPr lang="en-US" sz="2000" dirty="0"/>
              <a:t>Completed her PGDM in 2003 in Marketing &amp; Retail from We School.</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Started off as an Sales  Asst.Manager in Pantaloons Retail India Ltd.</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Today she is a manager-Promotion, Planning &amp; Execution Excellence at Big Bazar</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A well rounded consumer retail professional with 13 years of progressive track record in bringing in consumer thinking in retrial operation product buying  and merchandising management as well as promotion planning.</a:t>
            </a:r>
          </a:p>
        </p:txBody>
      </p:sp>
    </p:spTree>
    <p:extLst>
      <p:ext uri="{BB962C8B-B14F-4D97-AF65-F5344CB8AC3E}">
        <p14:creationId xmlns:p14="http://schemas.microsoft.com/office/powerpoint/2010/main" val="2034550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1971" y="195944"/>
            <a:ext cx="9742715" cy="830997"/>
          </a:xfrm>
          <a:prstGeom prst="rect">
            <a:avLst/>
          </a:prstGeom>
        </p:spPr>
        <p:txBody>
          <a:bodyPr wrap="square">
            <a:spAutoFit/>
          </a:bodyPr>
          <a:lstStyle/>
          <a:p>
            <a:r>
              <a:rPr lang="en-US" sz="2400" b="1" u="sng" dirty="0">
                <a:solidFill>
                  <a:srgbClr val="FF0000"/>
                </a:solidFill>
                <a:latin typeface="+mj-lt"/>
              </a:rPr>
              <a:t>INTELLIGENT AUTOMATION TO MAKE SERIOUS IMPACT IN FORESEEABLE FUTURE</a:t>
            </a:r>
            <a:endParaRPr lang="en-IN" sz="2400" dirty="0">
              <a:solidFill>
                <a:srgbClr val="FF0000"/>
              </a:solidFill>
              <a:latin typeface="+mj-lt"/>
            </a:endParaRPr>
          </a:p>
        </p:txBody>
      </p:sp>
      <p:sp>
        <p:nvSpPr>
          <p:cNvPr id="4" name="TextBox 3"/>
          <p:cNvSpPr txBox="1"/>
          <p:nvPr/>
        </p:nvSpPr>
        <p:spPr>
          <a:xfrm>
            <a:off x="1621971" y="1106937"/>
            <a:ext cx="10482943" cy="5078313"/>
          </a:xfrm>
          <a:prstGeom prst="rect">
            <a:avLst/>
          </a:prstGeom>
          <a:noFill/>
        </p:spPr>
        <p:txBody>
          <a:bodyPr wrap="square" rtlCol="0">
            <a:spAutoFit/>
          </a:bodyPr>
          <a:lstStyle/>
          <a:p>
            <a:r>
              <a:rPr lang="en-US" dirty="0"/>
              <a:t>From a talent perspective, how is EY gearing up to serve its clients better in the area of IA? Also, what is the potential for the next generation workforce in this field?</a:t>
            </a:r>
          </a:p>
          <a:p>
            <a:endParaRPr lang="en-US" dirty="0"/>
          </a:p>
          <a:p>
            <a:r>
              <a:rPr lang="en-US" dirty="0"/>
              <a:t>Simon Constance: In terms of talent, we now have over 1,000 professionals qualified with Blue Prism globally. There must be a big concentration of those in a number of centers in India. We complement that with skills we have in machine learning and other technologies with the Microsoft practice.</a:t>
            </a:r>
          </a:p>
          <a:p>
            <a:r>
              <a:rPr lang="en-US" dirty="0" smtClean="0"/>
              <a:t>But</a:t>
            </a:r>
            <a:r>
              <a:rPr lang="en-US" dirty="0"/>
              <a:t>, the other skill-sets we think </a:t>
            </a:r>
            <a:r>
              <a:rPr lang="en-US" dirty="0" smtClean="0"/>
              <a:t>are really </a:t>
            </a:r>
            <a:r>
              <a:rPr lang="en-US" dirty="0"/>
              <a:t>important here, both in India and globally, is the ability to understand how you change your business operating model, and how that change fits in the context of the business function like finance or supply chain, , telecommunications, consumer products or the government, and how that operating model needs to evolve in line with the demands that customers places on those industries. We think that skill set is as important, if not, almost more important, than the technical skills to configure the software, deploy the software and test the software.</a:t>
            </a:r>
          </a:p>
          <a:p>
            <a:endParaRPr lang="en-US" dirty="0"/>
          </a:p>
          <a:p>
            <a:r>
              <a:rPr lang="en-US" dirty="0"/>
              <a:t> </a:t>
            </a:r>
            <a:r>
              <a:rPr lang="en-US" dirty="0" smtClean="0"/>
              <a:t>From </a:t>
            </a:r>
            <a:r>
              <a:rPr lang="en-US" dirty="0"/>
              <a:t>a talent point of view, we’re not just investing in growing technical professionals. We’re very interested in developing and growing those sectors, along </a:t>
            </a:r>
            <a:r>
              <a:rPr lang="en-US" dirty="0" smtClean="0"/>
              <a:t>with strategic </a:t>
            </a:r>
            <a:r>
              <a:rPr lang="en-US" dirty="0"/>
              <a:t>and operating model skills,tobring them together.</a:t>
            </a:r>
            <a:endParaRPr lang="en-IN" dirty="0"/>
          </a:p>
        </p:txBody>
      </p:sp>
    </p:spTree>
    <p:extLst>
      <p:ext uri="{BB962C8B-B14F-4D97-AF65-F5344CB8AC3E}">
        <p14:creationId xmlns:p14="http://schemas.microsoft.com/office/powerpoint/2010/main" val="42912590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7286" y="478971"/>
            <a:ext cx="9601200" cy="5909310"/>
          </a:xfrm>
          <a:prstGeom prst="rect">
            <a:avLst/>
          </a:prstGeom>
          <a:noFill/>
        </p:spPr>
        <p:txBody>
          <a:bodyPr wrap="square" rtlCol="0">
            <a:spAutoFit/>
          </a:bodyPr>
          <a:lstStyle/>
          <a:p>
            <a:endParaRPr lang="en-US" dirty="0" smtClean="0"/>
          </a:p>
          <a:p>
            <a:r>
              <a:rPr lang="en-US" dirty="0" smtClean="0"/>
              <a:t> </a:t>
            </a:r>
            <a:r>
              <a:rPr lang="en-US" dirty="0"/>
              <a:t>Everyone is talking about that automation is taking away the jobs of people? What will you say</a:t>
            </a:r>
            <a:r>
              <a:rPr lang="en-US" dirty="0" smtClean="0"/>
              <a:t>?</a:t>
            </a:r>
          </a:p>
          <a:p>
            <a:endParaRPr lang="en-US" dirty="0" smtClean="0"/>
          </a:p>
          <a:p>
            <a:endParaRPr lang="en-US" dirty="0"/>
          </a:p>
          <a:p>
            <a:r>
              <a:rPr lang="en-US" dirty="0"/>
              <a:t>Simon Constance: First thing I would say is, many of our clients, and indeed in EY, we’re still growing. The global economic climate has been bumpy, but most economies are still growing. And as a result, the reality is, this is offering an opportunity, while you’re growing. So, it’s not leading to mass job reductions. However, it is inevitable that in some programs, people will find their current job exists no more. And that’s been part of human history for hundreds of years, from before the industrial revolution</a:t>
            </a:r>
            <a:r>
              <a:rPr lang="en-US" dirty="0" smtClean="0"/>
              <a:t>.</a:t>
            </a:r>
          </a:p>
          <a:p>
            <a:endParaRPr lang="en-US" dirty="0" smtClean="0"/>
          </a:p>
          <a:p>
            <a:endParaRPr lang="en-US" dirty="0"/>
          </a:p>
          <a:p>
            <a:r>
              <a:rPr lang="en-US" dirty="0"/>
              <a:t>One thing that we very actively do on our projects is we don’t just implement the technology. We look about how to make the change happen. And in making the change happen, one of the first things we do is to look at what jobs will be affected. What skills do these people have? And then we look what jobs will exist after the project is completed. And then, we look at how can the people who are not going to have those jobs, move to the new jobs, and we build a transition plan. So, what skills you need to acquire, what training do you need to do to get to that new job, etc., are important.</a:t>
            </a:r>
          </a:p>
          <a:p>
            <a:endParaRPr lang="en-US" dirty="0"/>
          </a:p>
        </p:txBody>
      </p:sp>
    </p:spTree>
    <p:extLst>
      <p:ext uri="{BB962C8B-B14F-4D97-AF65-F5344CB8AC3E}">
        <p14:creationId xmlns:p14="http://schemas.microsoft.com/office/powerpoint/2010/main" val="13171013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7657" y="228600"/>
            <a:ext cx="9133114" cy="1384995"/>
          </a:xfrm>
          <a:prstGeom prst="rect">
            <a:avLst/>
          </a:prstGeom>
          <a:noFill/>
        </p:spPr>
        <p:txBody>
          <a:bodyPr wrap="square" rtlCol="0">
            <a:spAutoFit/>
          </a:bodyPr>
          <a:lstStyle/>
          <a:p>
            <a:r>
              <a:rPr lang="en-US" b="1" dirty="0">
                <a:solidFill>
                  <a:srgbClr val="FF0000"/>
                </a:solidFill>
              </a:rPr>
              <a:t> </a:t>
            </a:r>
            <a:r>
              <a:rPr lang="en-US" sz="2400" b="1" u="sng" dirty="0">
                <a:solidFill>
                  <a:srgbClr val="FF0000"/>
                </a:solidFill>
              </a:rPr>
              <a:t>IMPORTANT BENEFITS OF TECHNOLOGY YOU SHOULD KNOW</a:t>
            </a:r>
          </a:p>
          <a:p>
            <a:endParaRPr lang="en-US" sz="2400" dirty="0"/>
          </a:p>
          <a:p>
            <a:r>
              <a:rPr lang="en-US" dirty="0"/>
              <a:t> </a:t>
            </a:r>
            <a:endParaRPr lang="en-US" dirty="0" smtClean="0"/>
          </a:p>
          <a:p>
            <a:endParaRPr lang="en-IN" dirty="0"/>
          </a:p>
        </p:txBody>
      </p:sp>
      <p:sp>
        <p:nvSpPr>
          <p:cNvPr id="3" name="TextBox 2"/>
          <p:cNvSpPr txBox="1"/>
          <p:nvPr/>
        </p:nvSpPr>
        <p:spPr>
          <a:xfrm>
            <a:off x="1774370" y="1023256"/>
            <a:ext cx="9938658" cy="4524315"/>
          </a:xfrm>
          <a:prstGeom prst="rect">
            <a:avLst/>
          </a:prstGeom>
          <a:noFill/>
        </p:spPr>
        <p:txBody>
          <a:bodyPr wrap="square" rtlCol="0">
            <a:spAutoFit/>
          </a:bodyPr>
          <a:lstStyle/>
          <a:p>
            <a:endParaRPr lang="en-US" dirty="0" smtClean="0"/>
          </a:p>
          <a:p>
            <a:pPr algn="just"/>
            <a:r>
              <a:rPr lang="en-US" dirty="0" smtClean="0"/>
              <a:t>As </a:t>
            </a:r>
            <a:r>
              <a:rPr lang="en-US" dirty="0"/>
              <a:t>the world is moving from industrial age to information age, our needs and demands have also altered with time. Technology is considered a process and a product. The benefits of technology are omnipresent in the digitized 21st century.  It is an application that integrates skill and knowledge to manufacture goods or provide services.</a:t>
            </a:r>
          </a:p>
          <a:p>
            <a:pPr algn="just"/>
            <a:endParaRPr lang="en-US" dirty="0"/>
          </a:p>
          <a:p>
            <a:pPr algn="just"/>
            <a:endParaRPr lang="en-US" dirty="0" smtClean="0"/>
          </a:p>
          <a:p>
            <a:pPr algn="just"/>
            <a:r>
              <a:rPr lang="en-US" dirty="0" smtClean="0"/>
              <a:t>It </a:t>
            </a:r>
            <a:r>
              <a:rPr lang="en-US" dirty="0"/>
              <a:t>is a variable term that also means the inclusion of machinery and tools that an individual can use to change resources into any item they need. Technology is considered a key that facilitates change in-universe because new inventions have a way of altering the present equations dramatically.</a:t>
            </a:r>
          </a:p>
          <a:p>
            <a:pPr algn="just"/>
            <a:endParaRPr lang="en-US" dirty="0"/>
          </a:p>
          <a:p>
            <a:pPr algn="just"/>
            <a:r>
              <a:rPr lang="en-US" dirty="0"/>
              <a:t> </a:t>
            </a:r>
            <a:endParaRPr lang="en-US" dirty="0" smtClean="0"/>
          </a:p>
          <a:p>
            <a:pPr algn="just"/>
            <a:r>
              <a:rPr lang="en-US" dirty="0" smtClean="0"/>
              <a:t>The </a:t>
            </a:r>
            <a:r>
              <a:rPr lang="en-US" dirty="0"/>
              <a:t>last ten to fifteen years has seen tremendous advances in the field of science and technology. With time, it has become crucial to adapt to the change brought about by the revolutionary concepts because it has the power to resolve problems.</a:t>
            </a:r>
            <a:endParaRPr lang="en-IN" dirty="0"/>
          </a:p>
        </p:txBody>
      </p:sp>
    </p:spTree>
    <p:extLst>
      <p:ext uri="{BB962C8B-B14F-4D97-AF65-F5344CB8AC3E}">
        <p14:creationId xmlns:p14="http://schemas.microsoft.com/office/powerpoint/2010/main" val="3491025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3858" y="718457"/>
            <a:ext cx="9720943" cy="5909310"/>
          </a:xfrm>
          <a:prstGeom prst="rect">
            <a:avLst/>
          </a:prstGeom>
          <a:noFill/>
        </p:spPr>
        <p:txBody>
          <a:bodyPr wrap="square" rtlCol="0">
            <a:spAutoFit/>
          </a:bodyPr>
          <a:lstStyle/>
          <a:p>
            <a:r>
              <a:rPr lang="en-US" dirty="0"/>
              <a:t>Technology encourages creativity and innovation</a:t>
            </a:r>
          </a:p>
          <a:p>
            <a:endParaRPr lang="en-US" dirty="0"/>
          </a:p>
          <a:p>
            <a:pPr algn="just"/>
            <a:r>
              <a:rPr lang="en-US" dirty="0"/>
              <a:t>Technology helps in simplifying the way of accomplishing tasks most conveniently. Its implementation has made impossible tasks look achievable and possible.</a:t>
            </a:r>
          </a:p>
          <a:p>
            <a:pPr algn="just"/>
            <a:endParaRPr lang="en-US" dirty="0"/>
          </a:p>
          <a:p>
            <a:pPr algn="just"/>
            <a:r>
              <a:rPr lang="en-US" dirty="0"/>
              <a:t> </a:t>
            </a:r>
            <a:r>
              <a:rPr lang="en-US" dirty="0" smtClean="0"/>
              <a:t>It </a:t>
            </a:r>
            <a:r>
              <a:rPr lang="en-US" dirty="0"/>
              <a:t>has been designed to create specific solutions to a problem. If you are looking for benefits of technology, then remember it encourages creativity and innovation.</a:t>
            </a:r>
          </a:p>
          <a:p>
            <a:pPr algn="just"/>
            <a:endParaRPr lang="en-US" dirty="0"/>
          </a:p>
          <a:p>
            <a:pPr algn="just"/>
            <a:r>
              <a:rPr lang="en-US" dirty="0"/>
              <a:t> </a:t>
            </a:r>
            <a:r>
              <a:rPr lang="en-US" dirty="0" smtClean="0"/>
              <a:t>There </a:t>
            </a:r>
            <a:r>
              <a:rPr lang="en-US" dirty="0"/>
              <a:t>are several platforms which offer funds to creative developers. If their ideas are viable, it is easy to generate capital through these portals.</a:t>
            </a:r>
          </a:p>
          <a:p>
            <a:pPr algn="just"/>
            <a:endParaRPr lang="en-US" dirty="0"/>
          </a:p>
          <a:p>
            <a:pPr algn="just"/>
            <a:r>
              <a:rPr lang="en-US" dirty="0"/>
              <a:t> </a:t>
            </a:r>
            <a:r>
              <a:rPr lang="en-US" dirty="0" smtClean="0"/>
              <a:t>Technology </a:t>
            </a:r>
            <a:r>
              <a:rPr lang="en-US" dirty="0"/>
              <a:t>innovation has resulted in new jobs and opportunities. Workers are creating innovative ideas with the help of business technologies. These are used for expansion plans and growth.</a:t>
            </a:r>
          </a:p>
          <a:p>
            <a:pPr algn="just"/>
            <a:endParaRPr lang="en-US" dirty="0"/>
          </a:p>
          <a:p>
            <a:pPr algn="just"/>
            <a:r>
              <a:rPr lang="en-US" dirty="0"/>
              <a:t> </a:t>
            </a:r>
            <a:r>
              <a:rPr lang="en-US" dirty="0" smtClean="0"/>
              <a:t>There </a:t>
            </a:r>
            <a:r>
              <a:rPr lang="en-US" dirty="0"/>
              <a:t>are several companies and online portals that reward employees and individuals, respectively, who come up with creative ideas.</a:t>
            </a:r>
          </a:p>
          <a:p>
            <a:pPr algn="just"/>
            <a:endParaRPr lang="en-US" dirty="0"/>
          </a:p>
          <a:p>
            <a:pPr algn="just"/>
            <a:r>
              <a:rPr lang="en-US" dirty="0"/>
              <a:t> </a:t>
            </a:r>
            <a:r>
              <a:rPr lang="en-US" dirty="0" smtClean="0"/>
              <a:t>There </a:t>
            </a:r>
            <a:r>
              <a:rPr lang="en-US" dirty="0"/>
              <a:t>are social networks that encourage interaction and socializing between creative employees, and this ultimately leads to an exchange of facts and information via brainstorming</a:t>
            </a:r>
            <a:endParaRPr lang="en-IN" dirty="0"/>
          </a:p>
        </p:txBody>
      </p:sp>
    </p:spTree>
    <p:extLst>
      <p:ext uri="{BB962C8B-B14F-4D97-AF65-F5344CB8AC3E}">
        <p14:creationId xmlns:p14="http://schemas.microsoft.com/office/powerpoint/2010/main" val="12807722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0770" y="141514"/>
            <a:ext cx="9133114" cy="830997"/>
          </a:xfrm>
          <a:prstGeom prst="rect">
            <a:avLst/>
          </a:prstGeom>
          <a:noFill/>
        </p:spPr>
        <p:txBody>
          <a:bodyPr wrap="square" rtlCol="0">
            <a:spAutoFit/>
          </a:bodyPr>
          <a:lstStyle/>
          <a:p>
            <a:r>
              <a:rPr lang="en-US" sz="2400" dirty="0"/>
              <a:t> </a:t>
            </a:r>
            <a:r>
              <a:rPr lang="en-US" sz="2400" b="1" u="sng" dirty="0">
                <a:solidFill>
                  <a:srgbClr val="FF0000"/>
                </a:solidFill>
              </a:rPr>
              <a:t>THE LIMITS OF POSITIVE THINKING</a:t>
            </a:r>
            <a:endParaRPr lang="en-US" sz="2400" u="sng" dirty="0" smtClean="0">
              <a:solidFill>
                <a:srgbClr val="FF0000"/>
              </a:solidFill>
            </a:endParaRPr>
          </a:p>
          <a:p>
            <a:endParaRPr lang="en-IN" sz="2400" dirty="0"/>
          </a:p>
        </p:txBody>
      </p:sp>
      <p:sp>
        <p:nvSpPr>
          <p:cNvPr id="3" name="TextBox 2"/>
          <p:cNvSpPr txBox="1"/>
          <p:nvPr/>
        </p:nvSpPr>
        <p:spPr>
          <a:xfrm>
            <a:off x="1807029" y="957943"/>
            <a:ext cx="9938658" cy="5355312"/>
          </a:xfrm>
          <a:prstGeom prst="rect">
            <a:avLst/>
          </a:prstGeom>
          <a:noFill/>
        </p:spPr>
        <p:txBody>
          <a:bodyPr wrap="square" rtlCol="0">
            <a:spAutoFit/>
          </a:bodyPr>
          <a:lstStyle/>
          <a:p>
            <a:pPr algn="just"/>
            <a:r>
              <a:rPr lang="en-US" dirty="0"/>
              <a:t>The magical potency of positive thinking has been a common theme among motivational speakers for a long time. In 1952 Norman Vincent Peale published his seminal book, The Power of Positive Thinking. He advocated that you should always be optimistic. You should build a mental picture of yourself succeeding.</a:t>
            </a:r>
          </a:p>
          <a:p>
            <a:pPr algn="just"/>
            <a:endParaRPr lang="en-US" dirty="0" smtClean="0"/>
          </a:p>
          <a:p>
            <a:pPr algn="just"/>
            <a:endParaRPr lang="en-US" dirty="0"/>
          </a:p>
          <a:p>
            <a:pPr algn="just"/>
            <a:r>
              <a:rPr lang="en-US" dirty="0"/>
              <a:t>And at the same time you should drive out negative thoughts, doubts and self-criticism. His book became a best-seller. Evangelists for positive thinking such as Anthony Robbins built on these messages. The ideas were taken to an extreme by Rhonda Byrne who claimed in her best-selling book, The Secret, that thinking positive thoughts was the supernatural ingredient which would guarantee success in almost any situation. It was the only thing you needed. Positive thoughts would attract success and negative thoughts would attract </a:t>
            </a:r>
            <a:r>
              <a:rPr lang="en-US" dirty="0" smtClean="0"/>
              <a:t>failure</a:t>
            </a:r>
          </a:p>
          <a:p>
            <a:pPr algn="just"/>
            <a:endParaRPr lang="en-US" dirty="0"/>
          </a:p>
          <a:p>
            <a:pPr algn="just"/>
            <a:endParaRPr lang="en-US" dirty="0" smtClean="0"/>
          </a:p>
          <a:p>
            <a:pPr algn="just"/>
            <a:r>
              <a:rPr lang="en-US" dirty="0"/>
              <a:t>So it seems that we need a marriage of positive thinking and realism, of optimism and cold calculation. We need to be positive realists who build plans and adapt them as we work our way forward.</a:t>
            </a:r>
          </a:p>
          <a:p>
            <a:pPr algn="just"/>
            <a:endParaRPr lang="en-IN" dirty="0"/>
          </a:p>
        </p:txBody>
      </p:sp>
    </p:spTree>
    <p:extLst>
      <p:ext uri="{BB962C8B-B14F-4D97-AF65-F5344CB8AC3E}">
        <p14:creationId xmlns:p14="http://schemas.microsoft.com/office/powerpoint/2010/main" val="29931434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485" y="794656"/>
            <a:ext cx="9720943" cy="6740307"/>
          </a:xfrm>
          <a:prstGeom prst="rect">
            <a:avLst/>
          </a:prstGeom>
          <a:noFill/>
        </p:spPr>
        <p:txBody>
          <a:bodyPr wrap="square" rtlCol="0">
            <a:spAutoFit/>
          </a:bodyPr>
          <a:lstStyle/>
          <a:p>
            <a:endParaRPr lang="en-US" dirty="0" smtClean="0"/>
          </a:p>
          <a:p>
            <a:pPr algn="just"/>
            <a:r>
              <a:rPr lang="en-US" dirty="0" smtClean="0"/>
              <a:t>Unfortunately </a:t>
            </a:r>
            <a:r>
              <a:rPr lang="en-US" dirty="0"/>
              <a:t>for the advocates of positivity, most of the available research shows that the power of positive thinking is greatly overrated. Gabrielle Oettingen, professor of psychology at the University of New York, has carried out extensive studies in this area. In one experiment, obese people were divided into two groups and given the objective of losing weight. </a:t>
            </a:r>
            <a:endParaRPr lang="en-US" dirty="0" smtClean="0"/>
          </a:p>
          <a:p>
            <a:pPr algn="just"/>
            <a:endParaRPr lang="en-US" dirty="0" smtClean="0"/>
          </a:p>
          <a:p>
            <a:pPr algn="just"/>
            <a:r>
              <a:rPr lang="en-US" dirty="0" smtClean="0"/>
              <a:t>One </a:t>
            </a:r>
            <a:r>
              <a:rPr lang="en-US" dirty="0"/>
              <a:t>group was encouraged to think very positive thoughts about weight loss and to </a:t>
            </a:r>
            <a:r>
              <a:rPr lang="en-US" dirty="0" smtClean="0"/>
              <a:t>visualize </a:t>
            </a:r>
            <a:r>
              <a:rPr lang="en-US" dirty="0"/>
              <a:t>a slimmer version of themselves. After one year the results were striking. Those people who had had the most positive thoughts had lost the least weight. Why? The hypothesis is that </a:t>
            </a:r>
            <a:r>
              <a:rPr lang="en-US" dirty="0" smtClean="0"/>
              <a:t>visualizing </a:t>
            </a:r>
            <a:r>
              <a:rPr lang="en-US" dirty="0"/>
              <a:t>success can give you a feeling of satisfaction and achievement before you have properly earned it. And so diminish the motivation to work at it. </a:t>
            </a:r>
            <a:endParaRPr lang="en-US" dirty="0" smtClean="0"/>
          </a:p>
          <a:p>
            <a:pPr algn="just"/>
            <a:endParaRPr lang="en-US" dirty="0"/>
          </a:p>
          <a:p>
            <a:pPr algn="just"/>
            <a:r>
              <a:rPr lang="en-US" dirty="0" smtClean="0"/>
              <a:t>In </a:t>
            </a:r>
            <a:r>
              <a:rPr lang="en-US" dirty="0"/>
              <a:t>other researches optimists who thought more positively about their retirement saved less than pessimists who were more down to earth about the future. And students who were very positive before an exam scored less well than the control group who had no illusions. Professor Oettingen says, ‘The more positively people fantasize and daydream about their future success, the less well they do in terms of having actual success</a:t>
            </a:r>
            <a:r>
              <a:rPr lang="en-US" dirty="0" smtClean="0"/>
              <a:t>.”</a:t>
            </a:r>
          </a:p>
          <a:p>
            <a:pPr algn="just"/>
            <a:endParaRPr lang="en-US" dirty="0"/>
          </a:p>
          <a:p>
            <a:endParaRPr lang="en-US" dirty="0"/>
          </a:p>
          <a:p>
            <a:endParaRPr lang="en-US" dirty="0"/>
          </a:p>
          <a:p>
            <a:r>
              <a:rPr lang="en-US" dirty="0"/>
              <a:t> </a:t>
            </a:r>
            <a:endParaRPr lang="en-IN" dirty="0"/>
          </a:p>
        </p:txBody>
      </p:sp>
    </p:spTree>
    <p:extLst>
      <p:ext uri="{BB962C8B-B14F-4D97-AF65-F5344CB8AC3E}">
        <p14:creationId xmlns:p14="http://schemas.microsoft.com/office/powerpoint/2010/main" val="34405194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0486" y="165099"/>
            <a:ext cx="6516914" cy="461665"/>
          </a:xfrm>
          <a:prstGeom prst="rect">
            <a:avLst/>
          </a:prstGeom>
          <a:noFill/>
        </p:spPr>
        <p:txBody>
          <a:bodyPr wrap="square" rtlCol="0">
            <a:spAutoFit/>
          </a:bodyPr>
          <a:lstStyle/>
          <a:p>
            <a:r>
              <a:rPr lang="en-US" sz="2400" b="1" u="sng" dirty="0">
                <a:solidFill>
                  <a:srgbClr val="FF0000"/>
                </a:solidFill>
              </a:rPr>
              <a:t>FIVE STRENGTHS OF INNOVATION LEADERS</a:t>
            </a:r>
            <a:endParaRPr lang="en-IN" sz="2400" b="1" u="sng" dirty="0">
              <a:solidFill>
                <a:srgbClr val="FF0000"/>
              </a:solidFill>
            </a:endParaRPr>
          </a:p>
        </p:txBody>
      </p:sp>
      <p:sp>
        <p:nvSpPr>
          <p:cNvPr id="3" name="TextBox 2"/>
          <p:cNvSpPr txBox="1"/>
          <p:nvPr/>
        </p:nvSpPr>
        <p:spPr>
          <a:xfrm>
            <a:off x="1937657" y="859972"/>
            <a:ext cx="9938658" cy="6463308"/>
          </a:xfrm>
          <a:prstGeom prst="rect">
            <a:avLst/>
          </a:prstGeom>
          <a:noFill/>
        </p:spPr>
        <p:txBody>
          <a:bodyPr wrap="square" rtlCol="0">
            <a:spAutoFit/>
          </a:bodyPr>
          <a:lstStyle/>
          <a:p>
            <a:pPr algn="just"/>
            <a:r>
              <a:rPr lang="en-US" dirty="0"/>
              <a:t>Due to rapid changes and exponential growth of information, business leaders must realize what has worked in the past isn’t today’s best solution, and demonstrate a clear vision to see what has become now. Open-mindedness is a significant characteristic of innovation leadership. Innovative leaders are forward thinking and capable of predicting trends, managing future and present, delegating the past, perceiving the whole picture and applying creativity in areas not tried before.</a:t>
            </a:r>
          </a:p>
          <a:p>
            <a:pPr algn="just"/>
            <a:endParaRPr lang="en-US" dirty="0"/>
          </a:p>
          <a:p>
            <a:pPr algn="just"/>
            <a:r>
              <a:rPr lang="en-US" dirty="0"/>
              <a:t>Innovation can be a breakthrough—and notice that it requires a “break” to remove the old belief or habit and establish the trust and principles to inspire change. Every business is different, every industry is different, and the environment plays an important role in shaping innovation success. Innovation leaders face a complex reality today; they must be at the right moment, with an </a:t>
            </a:r>
            <a:r>
              <a:rPr lang="en-US" dirty="0" smtClean="0"/>
              <a:t>exportable </a:t>
            </a:r>
            <a:r>
              <a:rPr lang="en-US" dirty="0"/>
              <a:t>mind to catch great opportunities. Innovation leaders inspire creativity, encourage employees to do new things, show the right dose of risk appetite, and present high risk intelligence to push ideas forward.</a:t>
            </a:r>
          </a:p>
          <a:p>
            <a:pPr algn="just"/>
            <a:endParaRPr lang="en-US" dirty="0"/>
          </a:p>
          <a:p>
            <a:pPr algn="just"/>
            <a:r>
              <a:rPr lang="en-US" dirty="0"/>
              <a:t>Innovation leaders are also experimentalists who can experiment with new things, alternative solutions, hypothesize interventions, and iterate them till the right fit is made. They are able to identify key leverage points in which the non-proportional impact can be made to spread innovation. Even if the innovation effort fails, they learn from it and grow to make better products or services in the future.</a:t>
            </a:r>
          </a:p>
          <a:p>
            <a:endParaRPr lang="en-US" dirty="0"/>
          </a:p>
          <a:p>
            <a:r>
              <a:rPr lang="en-US" dirty="0"/>
              <a:t> </a:t>
            </a:r>
          </a:p>
          <a:p>
            <a:endParaRPr lang="en-US" dirty="0"/>
          </a:p>
        </p:txBody>
      </p:sp>
    </p:spTree>
    <p:extLst>
      <p:ext uri="{BB962C8B-B14F-4D97-AF65-F5344CB8AC3E}">
        <p14:creationId xmlns:p14="http://schemas.microsoft.com/office/powerpoint/2010/main" val="34987301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7286" y="1088571"/>
            <a:ext cx="9720943" cy="5355312"/>
          </a:xfrm>
          <a:prstGeom prst="rect">
            <a:avLst/>
          </a:prstGeom>
          <a:noFill/>
        </p:spPr>
        <p:txBody>
          <a:bodyPr wrap="square" rtlCol="0">
            <a:spAutoFit/>
          </a:bodyPr>
          <a:lstStyle/>
          <a:p>
            <a:endParaRPr lang="en-US" dirty="0" smtClean="0"/>
          </a:p>
          <a:p>
            <a:pPr algn="just"/>
            <a:r>
              <a:rPr lang="en-US" dirty="0" smtClean="0"/>
              <a:t>Innovative </a:t>
            </a:r>
            <a:r>
              <a:rPr lang="en-US" dirty="0"/>
              <a:t>leadership is essentially anchored on the leader’s overall multifaceted resourcefulness and multidimensional competencies to formulate creative alternatives or build unconventional solutions to resolve problems, to show versatility and flexibility in response to unpredictable or unanticipated circumstances.</a:t>
            </a:r>
          </a:p>
          <a:p>
            <a:pPr algn="just"/>
            <a:endParaRPr lang="en-US" dirty="0"/>
          </a:p>
          <a:p>
            <a:pPr algn="just"/>
            <a:r>
              <a:rPr lang="en-US" dirty="0"/>
              <a:t>We live in the era of information abundance; as an innovation leader, you need to be informative, but selective. Otherwise, it will drown you; you will lose your identity, and even be swallowed by the whirl of information. How skillfully digital leaders swim in the rough sea of information will decide their leadership effectiveness, innovativeness, and maturity.</a:t>
            </a:r>
          </a:p>
          <a:p>
            <a:pPr algn="just"/>
            <a:endParaRPr lang="en-US" dirty="0"/>
          </a:p>
          <a:p>
            <a:pPr algn="just"/>
            <a:r>
              <a:rPr lang="en-US" dirty="0"/>
              <a:t>With exponential growth of information and shortened knowledge lifecycle, even the top seasoned leaders admit there are known unknowns and unknown unknowns. Being resourceful provides one angle to show that you have the ability to learn, know how to learn and become learning agile. One day you will have new answers or complete answers to the questions that interest you or the problems you met before.</a:t>
            </a:r>
          </a:p>
          <a:p>
            <a:pPr algn="just"/>
            <a:endParaRPr lang="en-US" dirty="0"/>
          </a:p>
          <a:p>
            <a:pPr algn="just"/>
            <a:r>
              <a:rPr lang="en-US" dirty="0"/>
              <a:t> </a:t>
            </a:r>
            <a:endParaRPr lang="en-IN" dirty="0"/>
          </a:p>
        </p:txBody>
      </p:sp>
    </p:spTree>
    <p:extLst>
      <p:ext uri="{BB962C8B-B14F-4D97-AF65-F5344CB8AC3E}">
        <p14:creationId xmlns:p14="http://schemas.microsoft.com/office/powerpoint/2010/main" val="8262168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7715" y="174171"/>
            <a:ext cx="3998685" cy="461665"/>
          </a:xfrm>
          <a:prstGeom prst="rect">
            <a:avLst/>
          </a:prstGeom>
          <a:noFill/>
        </p:spPr>
        <p:txBody>
          <a:bodyPr wrap="square" rtlCol="0">
            <a:spAutoFit/>
          </a:bodyPr>
          <a:lstStyle/>
          <a:p>
            <a:r>
              <a:rPr lang="en-IN" sz="2400" b="1" u="sng" dirty="0">
                <a:solidFill>
                  <a:srgbClr val="FF0000"/>
                </a:solidFill>
              </a:rPr>
              <a:t>INNOVATION IS AGELESS</a:t>
            </a:r>
            <a:endParaRPr lang="en-IN" sz="2400" u="sng" dirty="0">
              <a:solidFill>
                <a:srgbClr val="FF0000"/>
              </a:solidFill>
            </a:endParaRPr>
          </a:p>
        </p:txBody>
      </p:sp>
      <p:sp>
        <p:nvSpPr>
          <p:cNvPr id="3" name="TextBox 2"/>
          <p:cNvSpPr txBox="1"/>
          <p:nvPr/>
        </p:nvSpPr>
        <p:spPr>
          <a:xfrm>
            <a:off x="1621971" y="1034143"/>
            <a:ext cx="9938658" cy="6463308"/>
          </a:xfrm>
          <a:prstGeom prst="rect">
            <a:avLst/>
          </a:prstGeom>
          <a:noFill/>
        </p:spPr>
        <p:txBody>
          <a:bodyPr wrap="square" rtlCol="0">
            <a:spAutoFit/>
          </a:bodyPr>
          <a:lstStyle/>
          <a:p>
            <a:pPr algn="just"/>
            <a:r>
              <a:rPr lang="en-US" dirty="0" smtClean="0"/>
              <a:t>Every </a:t>
            </a:r>
            <a:r>
              <a:rPr lang="en-US" dirty="0"/>
              <a:t>generation has its own slang and everyone over the age of 40 give or take a few years professes not to understand what "the kids" are saying, singing or emoji-</a:t>
            </a:r>
            <a:r>
              <a:rPr lang="en-US" dirty="0" err="1"/>
              <a:t>ing</a:t>
            </a:r>
            <a:r>
              <a:rPr lang="en-US" dirty="0"/>
              <a:t>. This isn't exactly new inter-generational news.  But it is part of a pervasive belief that is foisted upon us regularly and religiously by the mass media and, even more so, by lazy marketers. They  are quick to use age cohorts as speedy and simplistic guides to extract all sorts of meaning and to help them explain (or perhaps, more honestly, attempt to justify)  behaviors which, in truth, are far more complicated and more broadly distributed than they would prefer to admit or perhaps actually even understand. They seize on age as a shorthand, much like a drunk grabs a lamppost - not so much for illumination as for support.</a:t>
            </a:r>
          </a:p>
          <a:p>
            <a:pPr algn="just"/>
            <a:endParaRPr lang="en-US" dirty="0"/>
          </a:p>
          <a:p>
            <a:pPr algn="just"/>
            <a:r>
              <a:rPr lang="en-US" dirty="0"/>
              <a:t>They tell us that we act consistently and predictably in well-defined clusters and age-inflected groups; that our beliefs, desires and ultimately our own actions are inexorably dictated by chronological metrics; and thus demographics enforced by custom, tradition and peer pressures are the primary be-all and the end-all keys to discovering and manipulating our behaviors. The bulk of this conversation and most of the application of this idea has been toward product and service consumption. Yet every four years as we enter a new election cycle, we read, see and hear a great deal about how the same approach dictates the speeches, strategies, and spending of our politicians as well as they parade before and pander to defined segments of the populace.</a:t>
            </a:r>
          </a:p>
          <a:p>
            <a:pPr algn="just"/>
            <a:endParaRPr lang="en-US" dirty="0"/>
          </a:p>
          <a:p>
            <a:pPr algn="just"/>
            <a:r>
              <a:rPr lang="en-US" dirty="0"/>
              <a:t> </a:t>
            </a:r>
          </a:p>
        </p:txBody>
      </p:sp>
    </p:spTree>
    <p:extLst>
      <p:ext uri="{BB962C8B-B14F-4D97-AF65-F5344CB8AC3E}">
        <p14:creationId xmlns:p14="http://schemas.microsoft.com/office/powerpoint/2010/main" val="10309801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1714" y="-76200"/>
            <a:ext cx="9720943" cy="7571303"/>
          </a:xfrm>
          <a:prstGeom prst="rect">
            <a:avLst/>
          </a:prstGeom>
          <a:noFill/>
        </p:spPr>
        <p:txBody>
          <a:bodyPr wrap="square" rtlCol="0">
            <a:spAutoFit/>
          </a:bodyPr>
          <a:lstStyle/>
          <a:p>
            <a:pPr algn="just"/>
            <a:r>
              <a:rPr lang="en-US" dirty="0"/>
              <a:t>And frankly, while age no longer means very much in terms of what we as individuals buy, sell and consume, it means even less when you start talking about important and impactful innovations. The premise that the only real and dramatic changes - in medicine for example - come as a result of some Eureka! moment in a lab manned by researchers in their 30s along with their graduate student assistants doesn't comport with the facts on the ground.</a:t>
            </a:r>
          </a:p>
          <a:p>
            <a:pPr algn="just"/>
            <a:endParaRPr lang="en-US" dirty="0"/>
          </a:p>
          <a:p>
            <a:pPr algn="just"/>
            <a:r>
              <a:rPr lang="en-US" dirty="0"/>
              <a:t>One of the most compelling examples often cited by Dr. Darshak Sanghavi, the chief medical officer at OptumLabs, relates to the improvement between 1970 and 1995 in the long-term survival rates of children with leukemia,  which improved from under 20 percent to almost 80 percent during that time. This increase was impressive not only because it saved thousands of kids' lives--the ultimate goal-- and equally because of the very basic methodology that brought about such substantial improvements in outcomes.</a:t>
            </a:r>
          </a:p>
          <a:p>
            <a:pPr algn="just"/>
            <a:endParaRPr lang="en-US" dirty="0"/>
          </a:p>
          <a:p>
            <a:pPr algn="just"/>
            <a:r>
              <a:rPr lang="en-US" dirty="0"/>
              <a:t>There hadn't been any new chemotherapy drug or any material advance in the efficacy of the existing primary drugs during this period and yet there was a huge reduction in pediatric mortality basically because, through repeated programs of iterative trial and error, the doctors improved the use, consistent application, protocols and effectiveness of the existing drugs. They eventually learned what worked </a:t>
            </a:r>
            <a:r>
              <a:rPr lang="en-US" dirty="0" smtClean="0"/>
              <a:t>best.</a:t>
            </a:r>
          </a:p>
          <a:p>
            <a:pPr algn="just"/>
            <a:endParaRPr lang="en-US" dirty="0"/>
          </a:p>
          <a:p>
            <a:pPr algn="just"/>
            <a:r>
              <a:rPr lang="en-US" dirty="0"/>
              <a:t>If anything, this was a clear example, not of youthful and inspired invention, but of hard-core applications of the very traditional scientific methods which had been around just short of forever, and which are at the very heart of successful innovation.  </a:t>
            </a:r>
          </a:p>
          <a:p>
            <a:pPr algn="just"/>
            <a:endParaRPr lang="en-US" dirty="0"/>
          </a:p>
          <a:p>
            <a:pPr algn="just"/>
            <a:r>
              <a:rPr lang="en-US" dirty="0"/>
              <a:t> </a:t>
            </a:r>
            <a:endParaRPr lang="en-IN" dirty="0"/>
          </a:p>
        </p:txBody>
      </p:sp>
    </p:spTree>
    <p:extLst>
      <p:ext uri="{BB962C8B-B14F-4D97-AF65-F5344CB8AC3E}">
        <p14:creationId xmlns:p14="http://schemas.microsoft.com/office/powerpoint/2010/main" val="2653331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542" y="430058"/>
            <a:ext cx="10241280" cy="5078313"/>
          </a:xfrm>
          <a:prstGeom prst="rect">
            <a:avLst/>
          </a:prstGeom>
        </p:spPr>
        <p:txBody>
          <a:bodyPr wrap="square">
            <a:spAutoFit/>
          </a:bodyPr>
          <a:lstStyle/>
          <a:p>
            <a:r>
              <a:rPr lang="en-US" sz="4400" i="1" u="sng" dirty="0">
                <a:solidFill>
                  <a:srgbClr val="FF0000"/>
                </a:solidFill>
              </a:rPr>
              <a:t>Professional  journey  in Retail Industry</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dirty="0"/>
              <a:t>Her journey has started by lots of learning, hardworking, excitement of doing something new.</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Dr. Pragya Ram was her mentor when she started working in Pantaloon.</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One month before her placement session, she went to Dr.Swapna Pradhan and said she wants to be in Retail and asked to groom her.</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culture an d tradition of Pantaloon India made her to work in that company.</a:t>
            </a:r>
          </a:p>
          <a:p>
            <a:endParaRPr lang="en-US" sz="2000" dirty="0"/>
          </a:p>
          <a:p>
            <a:pPr marL="342900" indent="-342900">
              <a:buFont typeface="Wingdings" panose="05000000000000000000" pitchFamily="2" charset="2"/>
              <a:buChar char="Ø"/>
            </a:pPr>
            <a:r>
              <a:rPr lang="en-US" sz="2000" dirty="0"/>
              <a:t>She worked for 2 years in store operation.</a:t>
            </a:r>
          </a:p>
          <a:p>
            <a:endParaRPr lang="en-US" sz="2000" dirty="0"/>
          </a:p>
          <a:p>
            <a:pPr marL="342900" indent="-342900">
              <a:buFont typeface="Wingdings" panose="05000000000000000000" pitchFamily="2" charset="2"/>
              <a:buChar char="Ø"/>
            </a:pPr>
            <a:r>
              <a:rPr lang="en-US" sz="2000" dirty="0"/>
              <a:t>After 2 years being in Big Bazar she became a Category Manager.</a:t>
            </a:r>
          </a:p>
        </p:txBody>
      </p:sp>
    </p:spTree>
    <p:extLst>
      <p:ext uri="{BB962C8B-B14F-4D97-AF65-F5344CB8AC3E}">
        <p14:creationId xmlns:p14="http://schemas.microsoft.com/office/powerpoint/2010/main" val="2060221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152400"/>
            <a:ext cx="9808028" cy="830997"/>
          </a:xfrm>
          <a:prstGeom prst="rect">
            <a:avLst/>
          </a:prstGeom>
          <a:noFill/>
        </p:spPr>
        <p:txBody>
          <a:bodyPr wrap="square" rtlCol="0">
            <a:spAutoFit/>
          </a:bodyPr>
          <a:lstStyle/>
          <a:p>
            <a:r>
              <a:rPr lang="en-US" sz="2400" b="1" u="sng" dirty="0">
                <a:solidFill>
                  <a:srgbClr val="FF0000"/>
                </a:solidFill>
              </a:rPr>
              <a:t>PROFESSIONAL SKILLS -A COMPLETE LIST OF MUST-HAVE PROFESSIONAL SKILLS</a:t>
            </a:r>
            <a:endParaRPr lang="en-IN" sz="2400" u="sng" dirty="0">
              <a:solidFill>
                <a:srgbClr val="FF0000"/>
              </a:solidFill>
            </a:endParaRPr>
          </a:p>
        </p:txBody>
      </p:sp>
      <p:sp>
        <p:nvSpPr>
          <p:cNvPr id="3" name="TextBox 2"/>
          <p:cNvSpPr txBox="1"/>
          <p:nvPr/>
        </p:nvSpPr>
        <p:spPr>
          <a:xfrm>
            <a:off x="1926770" y="1055914"/>
            <a:ext cx="9938658" cy="5632311"/>
          </a:xfrm>
          <a:prstGeom prst="rect">
            <a:avLst/>
          </a:prstGeom>
          <a:noFill/>
        </p:spPr>
        <p:txBody>
          <a:bodyPr wrap="square" rtlCol="0">
            <a:spAutoFit/>
          </a:bodyPr>
          <a:lstStyle/>
          <a:p>
            <a:pPr algn="just"/>
            <a:r>
              <a:rPr lang="en-US" dirty="0"/>
              <a:t>In today’s fast-paced life, where the competition is increasing day by day, surviving in a professional world takes a lot more than just a college degree</a:t>
            </a:r>
            <a:r>
              <a:rPr lang="en-US" dirty="0" smtClean="0"/>
              <a:t>.</a:t>
            </a:r>
            <a:endParaRPr lang="en-US" dirty="0"/>
          </a:p>
          <a:p>
            <a:pPr algn="just"/>
            <a:r>
              <a:rPr lang="en-US" dirty="0"/>
              <a:t>Working successfully in a highly competitive professional world demands you to be highly accomplished in certain </a:t>
            </a:r>
            <a:r>
              <a:rPr lang="en-US" dirty="0" smtClean="0"/>
              <a:t>professional </a:t>
            </a:r>
            <a:r>
              <a:rPr lang="en-US" dirty="0"/>
              <a:t>skills.</a:t>
            </a:r>
          </a:p>
          <a:p>
            <a:pPr algn="just"/>
            <a:endParaRPr lang="en-US" dirty="0"/>
          </a:p>
          <a:p>
            <a:pPr algn="just"/>
            <a:r>
              <a:rPr lang="en-US" dirty="0"/>
              <a:t>Being skilled surely makes your life easier as you are among the top preferences among the recruiters, your boss will appreciate your work, and you will be able to stand out from the crowd.</a:t>
            </a:r>
          </a:p>
          <a:p>
            <a:pPr algn="just"/>
            <a:r>
              <a:rPr lang="en-US" dirty="0" smtClean="0"/>
              <a:t>Now </a:t>
            </a:r>
            <a:r>
              <a:rPr lang="en-US" dirty="0"/>
              <a:t>the main question that arises is that what are those skills that can do to your wonders an make you into a better professional</a:t>
            </a:r>
            <a:r>
              <a:rPr lang="en-US" dirty="0" smtClean="0"/>
              <a:t>?</a:t>
            </a:r>
            <a:endParaRPr lang="en-US" dirty="0"/>
          </a:p>
          <a:p>
            <a:pPr algn="just"/>
            <a:r>
              <a:rPr lang="en-US" dirty="0"/>
              <a:t>To know the answer to it, keep on reading below, and by the end of this article, you know what exactly you have to do next to become a good professional</a:t>
            </a:r>
            <a:r>
              <a:rPr lang="en-US" dirty="0" smtClean="0"/>
              <a:t>!</a:t>
            </a:r>
            <a:endParaRPr lang="en-US" dirty="0"/>
          </a:p>
          <a:p>
            <a:pPr algn="just"/>
            <a:r>
              <a:rPr lang="en-US" dirty="0"/>
              <a:t>Top Professional Skills you need to have to become a better professional</a:t>
            </a:r>
          </a:p>
          <a:p>
            <a:pPr algn="just"/>
            <a:endParaRPr lang="en-US" dirty="0"/>
          </a:p>
          <a:p>
            <a:pPr algn="just"/>
            <a:r>
              <a:rPr lang="en-US" dirty="0"/>
              <a:t>1) Problem-solving </a:t>
            </a:r>
            <a:r>
              <a:rPr lang="en-US" dirty="0" smtClean="0"/>
              <a:t>skills</a:t>
            </a:r>
            <a:endParaRPr lang="en-US" dirty="0"/>
          </a:p>
          <a:p>
            <a:pPr algn="just"/>
            <a:r>
              <a:rPr lang="en-US" dirty="0"/>
              <a:t>Now problems are something inevitable. No matter how perfectly you complete a task, there is always a possibility of problems arising</a:t>
            </a:r>
            <a:r>
              <a:rPr lang="en-US" dirty="0" smtClean="0"/>
              <a:t>.</a:t>
            </a:r>
            <a:endParaRPr lang="en-US" dirty="0"/>
          </a:p>
          <a:p>
            <a:pPr algn="just"/>
            <a:r>
              <a:rPr lang="en-US" dirty="0"/>
              <a:t>No matter if you are an employee at the entry-level or are handling some top level of managerial post, you will always come across situations where you will have to deal with problems. Now, this is where your problem-solving skills will do wonders for you</a:t>
            </a:r>
            <a:r>
              <a:rPr lang="en-US" dirty="0" smtClean="0"/>
              <a:t>.</a:t>
            </a:r>
            <a:endParaRPr lang="en-US" dirty="0"/>
          </a:p>
        </p:txBody>
      </p:sp>
    </p:spTree>
    <p:extLst>
      <p:ext uri="{BB962C8B-B14F-4D97-AF65-F5344CB8AC3E}">
        <p14:creationId xmlns:p14="http://schemas.microsoft.com/office/powerpoint/2010/main" val="202958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8543" y="671691"/>
            <a:ext cx="9720943" cy="6463308"/>
          </a:xfrm>
          <a:prstGeom prst="rect">
            <a:avLst/>
          </a:prstGeom>
          <a:noFill/>
        </p:spPr>
        <p:txBody>
          <a:bodyPr wrap="square" rtlCol="0">
            <a:spAutoFit/>
          </a:bodyPr>
          <a:lstStyle/>
          <a:p>
            <a:endParaRPr lang="en-US" dirty="0" smtClean="0"/>
          </a:p>
          <a:p>
            <a:pPr algn="just"/>
            <a:r>
              <a:rPr lang="en-US" dirty="0" smtClean="0"/>
              <a:t>2</a:t>
            </a:r>
            <a:r>
              <a:rPr lang="en-US" dirty="0"/>
              <a:t>) Negotiation and persuasive skills</a:t>
            </a:r>
          </a:p>
          <a:p>
            <a:pPr algn="just"/>
            <a:endParaRPr lang="en-US" dirty="0" smtClean="0"/>
          </a:p>
          <a:p>
            <a:pPr algn="just"/>
            <a:r>
              <a:rPr lang="en-US" dirty="0" smtClean="0"/>
              <a:t>Now</a:t>
            </a:r>
            <a:r>
              <a:rPr lang="en-US" dirty="0"/>
              <a:t>, this is one of those skills that s especially required by the pole in the business world. Your negotiating and persuasive skills. The more persuasive you are, the more you will be able to affect the decisions of other poles. Also, negotiation is quite common these days.</a:t>
            </a:r>
          </a:p>
          <a:p>
            <a:pPr algn="just"/>
            <a:r>
              <a:rPr lang="en-US" dirty="0" smtClean="0"/>
              <a:t>If </a:t>
            </a:r>
            <a:r>
              <a:rPr lang="en-US" dirty="0"/>
              <a:t>you are good with negotiation, you will automatically be good at dealing with money. But while negotiating, there are a few things to understand like till what extent you want to negotiate or other similar questions</a:t>
            </a:r>
            <a:r>
              <a:rPr lang="en-US" dirty="0" smtClean="0"/>
              <a:t>.</a:t>
            </a:r>
            <a:endParaRPr lang="en-US" dirty="0"/>
          </a:p>
          <a:p>
            <a:pPr algn="just"/>
            <a:r>
              <a:rPr lang="en-US" dirty="0"/>
              <a:t>It even is helpful when it comes to negotiating conflicts in a stressful situation in the workplace.</a:t>
            </a:r>
          </a:p>
          <a:p>
            <a:pPr algn="just"/>
            <a:endParaRPr lang="en-US" dirty="0"/>
          </a:p>
          <a:p>
            <a:pPr algn="just"/>
            <a:r>
              <a:rPr lang="en-US" dirty="0"/>
              <a:t> </a:t>
            </a:r>
            <a:r>
              <a:rPr lang="en-US" dirty="0" smtClean="0"/>
              <a:t>3</a:t>
            </a:r>
            <a:r>
              <a:rPr lang="en-US" dirty="0"/>
              <a:t>) Critical thinking skills</a:t>
            </a:r>
          </a:p>
          <a:p>
            <a:pPr algn="just"/>
            <a:endParaRPr lang="en-US" dirty="0"/>
          </a:p>
          <a:p>
            <a:pPr algn="just"/>
            <a:r>
              <a:rPr lang="en-US" dirty="0"/>
              <a:t>With the advancements in technology, the machines have been taking over the tasks people. The use of technology is increasing day by day. Thus to operate and manage those machines, the professionals need to have a good critical thought process</a:t>
            </a:r>
            <a:r>
              <a:rPr lang="en-US" dirty="0" smtClean="0"/>
              <a:t>.</a:t>
            </a:r>
            <a:endParaRPr lang="en-US" dirty="0"/>
          </a:p>
          <a:p>
            <a:pPr algn="just"/>
            <a:r>
              <a:rPr lang="en-US" dirty="0"/>
              <a:t>The critical thinking skills include things like analyzing the qualitative and the quantitative data or coding or marketing etc. critical thinking applies to all of these fields and can take you to places if you understand the right way to use it.</a:t>
            </a:r>
          </a:p>
          <a:p>
            <a:pPr algn="just"/>
            <a:endParaRPr lang="en-US" dirty="0"/>
          </a:p>
          <a:p>
            <a:pPr algn="just"/>
            <a:endParaRPr lang="en-IN" dirty="0"/>
          </a:p>
        </p:txBody>
      </p:sp>
    </p:spTree>
    <p:extLst>
      <p:ext uri="{BB962C8B-B14F-4D97-AF65-F5344CB8AC3E}">
        <p14:creationId xmlns:p14="http://schemas.microsoft.com/office/powerpoint/2010/main" val="38868863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0685" y="141514"/>
            <a:ext cx="9808028" cy="830997"/>
          </a:xfrm>
          <a:prstGeom prst="rect">
            <a:avLst/>
          </a:prstGeom>
          <a:noFill/>
        </p:spPr>
        <p:txBody>
          <a:bodyPr wrap="square" rtlCol="0">
            <a:spAutoFit/>
          </a:bodyPr>
          <a:lstStyle/>
          <a:p>
            <a:r>
              <a:rPr lang="en-US" sz="2400" b="1" u="sng" dirty="0">
                <a:solidFill>
                  <a:srgbClr val="FF0000"/>
                </a:solidFill>
              </a:rPr>
              <a:t>LEARNING SKILLS -A COMPLETE LIST OF MUST-HAVE LEARNING SKILLS</a:t>
            </a:r>
            <a:endParaRPr lang="en-IN" sz="2400" u="sng" dirty="0">
              <a:solidFill>
                <a:srgbClr val="FF0000"/>
              </a:solidFill>
            </a:endParaRPr>
          </a:p>
        </p:txBody>
      </p:sp>
      <p:sp>
        <p:nvSpPr>
          <p:cNvPr id="3" name="TextBox 2"/>
          <p:cNvSpPr txBox="1"/>
          <p:nvPr/>
        </p:nvSpPr>
        <p:spPr>
          <a:xfrm>
            <a:off x="1741714" y="936172"/>
            <a:ext cx="9938658" cy="5909310"/>
          </a:xfrm>
          <a:prstGeom prst="rect">
            <a:avLst/>
          </a:prstGeom>
          <a:noFill/>
        </p:spPr>
        <p:txBody>
          <a:bodyPr wrap="square" rtlCol="0">
            <a:spAutoFit/>
          </a:bodyPr>
          <a:lstStyle/>
          <a:p>
            <a:pPr algn="just"/>
            <a:r>
              <a:rPr lang="en-US" dirty="0"/>
              <a:t>Learning Skills are character traits that enhance your personality and make your life better. The more skilled you are, better performances you will give at the different circumstance of your life.</a:t>
            </a:r>
          </a:p>
          <a:p>
            <a:pPr algn="just"/>
            <a:endParaRPr lang="en-US" dirty="0"/>
          </a:p>
          <a:p>
            <a:pPr algn="just"/>
            <a:r>
              <a:rPr lang="en-US" dirty="0"/>
              <a:t>Therefore one should always keep trying to learn new skills. Being skilled not only helps you in being successful in different aspects of life, but it also makes you a person with a positive mindset. Learning new skills will help you remain active and will make you more confident.</a:t>
            </a:r>
          </a:p>
          <a:p>
            <a:pPr algn="just"/>
            <a:r>
              <a:rPr lang="en-US" dirty="0" smtClean="0"/>
              <a:t>It </a:t>
            </a:r>
            <a:r>
              <a:rPr lang="en-US" dirty="0"/>
              <a:t>also becomes a boon for you when you are going to get a new job at with being more skilled; you will be able to stand apart from the crowd</a:t>
            </a:r>
            <a:r>
              <a:rPr lang="en-US" dirty="0" smtClean="0"/>
              <a:t>.</a:t>
            </a:r>
            <a:endParaRPr lang="en-US" dirty="0"/>
          </a:p>
          <a:p>
            <a:pPr algn="just"/>
            <a:r>
              <a:rPr lang="en-US" dirty="0"/>
              <a:t>Now many people are blessed with some skills that are inbuilt in them. But for those who don’t have it, don’t have to worry at all. You can develop those skills at any point in your life. Skills are a way of living and can be acquired at any phase of your life.</a:t>
            </a:r>
          </a:p>
          <a:p>
            <a:pPr algn="just"/>
            <a:r>
              <a:rPr lang="en-US" dirty="0" smtClean="0"/>
              <a:t>Now </a:t>
            </a:r>
            <a:r>
              <a:rPr lang="en-US" dirty="0"/>
              <a:t>here is a list of some of the top skills that you should have so that you can excel in all spheres of your life!</a:t>
            </a:r>
          </a:p>
          <a:p>
            <a:pPr algn="just"/>
            <a:endParaRPr lang="en-US" dirty="0" smtClean="0"/>
          </a:p>
          <a:p>
            <a:pPr algn="just"/>
            <a:r>
              <a:rPr lang="en-US" dirty="0" smtClean="0"/>
              <a:t>1</a:t>
            </a:r>
            <a:r>
              <a:rPr lang="en-US" dirty="0"/>
              <a:t>) Problem-solving skills</a:t>
            </a:r>
          </a:p>
          <a:p>
            <a:pPr algn="just"/>
            <a:endParaRPr lang="en-US" dirty="0"/>
          </a:p>
          <a:p>
            <a:pPr algn="just"/>
            <a:r>
              <a:rPr lang="en-US" dirty="0"/>
              <a:t>The world is changing every single day and matching with this fast-paced world people too need to work day and night. Now with the increase in work pressure, one more thing has increased, and that is problems</a:t>
            </a:r>
            <a:r>
              <a:rPr lang="en-US" dirty="0" smtClean="0"/>
              <a:t>.</a:t>
            </a:r>
            <a:endParaRPr lang="en-US" dirty="0"/>
          </a:p>
        </p:txBody>
      </p:sp>
    </p:spTree>
    <p:extLst>
      <p:ext uri="{BB962C8B-B14F-4D97-AF65-F5344CB8AC3E}">
        <p14:creationId xmlns:p14="http://schemas.microsoft.com/office/powerpoint/2010/main" val="39091818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0572" y="185057"/>
            <a:ext cx="9720943" cy="7294305"/>
          </a:xfrm>
          <a:prstGeom prst="rect">
            <a:avLst/>
          </a:prstGeom>
          <a:noFill/>
        </p:spPr>
        <p:txBody>
          <a:bodyPr wrap="square" rtlCol="0">
            <a:spAutoFit/>
          </a:bodyPr>
          <a:lstStyle/>
          <a:p>
            <a:r>
              <a:rPr lang="en-US" dirty="0"/>
              <a:t>2) Leadership skills</a:t>
            </a:r>
          </a:p>
          <a:p>
            <a:endParaRPr lang="en-US" dirty="0"/>
          </a:p>
          <a:p>
            <a:pPr algn="just"/>
            <a:r>
              <a:rPr lang="en-US" dirty="0"/>
              <a:t>Leadership skills are one of those skills that can positively change your life. It essential for people who are working in any kind of sector</a:t>
            </a:r>
            <a:r>
              <a:rPr lang="en-US" dirty="0" smtClean="0"/>
              <a:t>.</a:t>
            </a:r>
            <a:endParaRPr lang="en-US" dirty="0"/>
          </a:p>
          <a:p>
            <a:pPr algn="just"/>
            <a:r>
              <a:rPr lang="en-US" dirty="0"/>
              <a:t>Be it a business sector, or a marketing sector, or any other sector. When you work at a place, there are times when you will have to work in a group. Now if you will have leadership skills, you will be able to take responsibility for your group.</a:t>
            </a:r>
          </a:p>
          <a:p>
            <a:pPr algn="just"/>
            <a:r>
              <a:rPr lang="en-US" dirty="0" smtClean="0"/>
              <a:t>You </a:t>
            </a:r>
            <a:r>
              <a:rPr lang="en-US" dirty="0"/>
              <a:t>will be able to manage that group. Also, leadership helps you in getting your work done.</a:t>
            </a:r>
          </a:p>
          <a:p>
            <a:pPr algn="just"/>
            <a:r>
              <a:rPr lang="en-US" dirty="0" smtClean="0"/>
              <a:t>Having </a:t>
            </a:r>
            <a:r>
              <a:rPr lang="en-US" dirty="0"/>
              <a:t>leadership skills will prove to be a boon for you. As they will help you in getting your work done by the people who work under you and will also enable you to take responsibility in a much better manner</a:t>
            </a:r>
            <a:r>
              <a:rPr lang="en-US" dirty="0" smtClean="0"/>
              <a:t>.</a:t>
            </a:r>
          </a:p>
          <a:p>
            <a:pPr algn="just"/>
            <a:endParaRPr lang="en-US" dirty="0"/>
          </a:p>
          <a:p>
            <a:pPr algn="just"/>
            <a:r>
              <a:rPr lang="en-US" dirty="0"/>
              <a:t>3) Public speaking</a:t>
            </a:r>
          </a:p>
          <a:p>
            <a:pPr algn="just"/>
            <a:endParaRPr lang="en-US" dirty="0"/>
          </a:p>
          <a:p>
            <a:pPr algn="just"/>
            <a:r>
              <a:rPr lang="en-US" dirty="0"/>
              <a:t>Now some people are simply born to do this. They are confident outspoken and brave enough to speak in public without caring much about the criticism.</a:t>
            </a:r>
          </a:p>
          <a:p>
            <a:pPr algn="just"/>
            <a:r>
              <a:rPr lang="en-US" dirty="0" smtClean="0"/>
              <a:t>But </a:t>
            </a:r>
            <a:r>
              <a:rPr lang="en-US" dirty="0"/>
              <a:t>to be honest, there are comparatively a lot more people who are afraid of public speaking.</a:t>
            </a:r>
          </a:p>
          <a:p>
            <a:pPr algn="just"/>
            <a:r>
              <a:rPr lang="en-US" dirty="0" smtClean="0"/>
              <a:t>The </a:t>
            </a:r>
            <a:r>
              <a:rPr lang="en-US" dirty="0"/>
              <a:t>main reason is the fear of being judged. But this is one thing that if you master it, will take you places. Public speaking is one of those important skills that will make you more confident and lets you be your boss.</a:t>
            </a:r>
          </a:p>
          <a:p>
            <a:pPr algn="just"/>
            <a:r>
              <a:rPr lang="en-US" dirty="0" smtClean="0"/>
              <a:t>If </a:t>
            </a:r>
            <a:r>
              <a:rPr lang="en-US" dirty="0"/>
              <a:t>you master the art of public speaking, it is a sure shot that you will make yourself stand apart from the rest of the cloud in a positive manner</a:t>
            </a:r>
            <a:r>
              <a:rPr lang="en-US" dirty="0" smtClean="0"/>
              <a:t>.</a:t>
            </a:r>
            <a:endParaRPr lang="en-US" dirty="0"/>
          </a:p>
          <a:p>
            <a:endParaRPr lang="en-US" dirty="0"/>
          </a:p>
          <a:p>
            <a:r>
              <a:rPr lang="en-US" dirty="0"/>
              <a:t> </a:t>
            </a:r>
            <a:endParaRPr lang="en-IN" dirty="0"/>
          </a:p>
        </p:txBody>
      </p:sp>
    </p:spTree>
    <p:extLst>
      <p:ext uri="{BB962C8B-B14F-4D97-AF65-F5344CB8AC3E}">
        <p14:creationId xmlns:p14="http://schemas.microsoft.com/office/powerpoint/2010/main" val="17116650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3972" y="110813"/>
            <a:ext cx="9808028" cy="1015663"/>
          </a:xfrm>
          <a:prstGeom prst="rect">
            <a:avLst/>
          </a:prstGeom>
          <a:noFill/>
        </p:spPr>
        <p:txBody>
          <a:bodyPr wrap="square" rtlCol="0">
            <a:spAutoFit/>
          </a:bodyPr>
          <a:lstStyle/>
          <a:p>
            <a:r>
              <a:rPr lang="en-US" sz="2400" b="1" u="sng" dirty="0">
                <a:solidFill>
                  <a:srgbClr val="FF0000"/>
                </a:solidFill>
              </a:rPr>
              <a:t>WORKING AS A TEAM: 17 BENEFITS OF TEAMWORK </a:t>
            </a:r>
            <a:r>
              <a:rPr lang="en-US" sz="2400" b="1" u="sng" dirty="0" smtClean="0">
                <a:solidFill>
                  <a:srgbClr val="FF0000"/>
                </a:solidFill>
              </a:rPr>
              <a:t> </a:t>
            </a:r>
            <a:r>
              <a:rPr lang="en-US" sz="2400" b="1" u="sng" dirty="0">
                <a:solidFill>
                  <a:srgbClr val="FF0000"/>
                </a:solidFill>
              </a:rPr>
              <a:t>MARKETING91</a:t>
            </a:r>
          </a:p>
          <a:p>
            <a:endParaRPr lang="en-US" u="sng" dirty="0"/>
          </a:p>
          <a:p>
            <a:r>
              <a:rPr lang="en-US" u="sng" dirty="0"/>
              <a:t> </a:t>
            </a:r>
            <a:endParaRPr lang="en-IN" u="sng" dirty="0"/>
          </a:p>
        </p:txBody>
      </p:sp>
      <p:sp>
        <p:nvSpPr>
          <p:cNvPr id="3" name="TextBox 2"/>
          <p:cNvSpPr txBox="1"/>
          <p:nvPr/>
        </p:nvSpPr>
        <p:spPr>
          <a:xfrm>
            <a:off x="1894114" y="948690"/>
            <a:ext cx="9938658" cy="6463308"/>
          </a:xfrm>
          <a:prstGeom prst="rect">
            <a:avLst/>
          </a:prstGeom>
          <a:noFill/>
        </p:spPr>
        <p:txBody>
          <a:bodyPr wrap="square" rtlCol="0">
            <a:spAutoFit/>
          </a:bodyPr>
          <a:lstStyle/>
          <a:p>
            <a:pPr algn="just"/>
            <a:r>
              <a:rPr lang="en-US" dirty="0"/>
              <a:t>Working as a team in an organizational setup means a qualified group of people working as a single entity to accomplish common goals.</a:t>
            </a:r>
          </a:p>
          <a:p>
            <a:pPr algn="just"/>
            <a:endParaRPr lang="en-US" dirty="0"/>
          </a:p>
          <a:p>
            <a:pPr algn="just"/>
            <a:r>
              <a:rPr lang="en-US" dirty="0"/>
              <a:t>Employers have realized the importance of creating suitable teams in their workplace and are hence ready to spend valuable resources on developing them for the benefit of their organization. In a team, every member has the freedom to work independently but is also accountable equally for his actions.</a:t>
            </a:r>
          </a:p>
          <a:p>
            <a:pPr algn="just"/>
            <a:r>
              <a:rPr lang="en-US" dirty="0" smtClean="0"/>
              <a:t>It </a:t>
            </a:r>
            <a:r>
              <a:rPr lang="en-US" dirty="0"/>
              <a:t>is a learning experience that can prove incredible. It is the trust and support of one member to another that makes them willing to stand by each other and cover everyone’s back</a:t>
            </a:r>
            <a:r>
              <a:rPr lang="en-US" dirty="0" smtClean="0"/>
              <a:t>.</a:t>
            </a:r>
            <a:endParaRPr lang="en-US" dirty="0"/>
          </a:p>
          <a:p>
            <a:pPr algn="just"/>
            <a:r>
              <a:rPr lang="en-US" dirty="0"/>
              <a:t>When we are working as a team, our ability gets magnified, and the team can complete a project in a less time frame and better efficiency</a:t>
            </a:r>
            <a:r>
              <a:rPr lang="en-US" dirty="0" smtClean="0"/>
              <a:t>.</a:t>
            </a:r>
            <a:endParaRPr lang="en-US" dirty="0"/>
          </a:p>
          <a:p>
            <a:pPr algn="just"/>
            <a:r>
              <a:rPr lang="en-US" dirty="0"/>
              <a:t>A team is built with several key players, one good at one thing while the other excellent at another. It can add to the strengths and diminish weakness by working together.</a:t>
            </a:r>
          </a:p>
          <a:p>
            <a:pPr algn="just"/>
            <a:r>
              <a:rPr lang="en-US" dirty="0" smtClean="0"/>
              <a:t>Co-operating </a:t>
            </a:r>
            <a:r>
              <a:rPr lang="en-US" dirty="0"/>
              <a:t>and sharing responsibilities enhances work performance.</a:t>
            </a:r>
          </a:p>
          <a:p>
            <a:pPr algn="just"/>
            <a:r>
              <a:rPr lang="en-US" dirty="0" smtClean="0"/>
              <a:t>Motivate </a:t>
            </a:r>
            <a:r>
              <a:rPr lang="en-US" dirty="0"/>
              <a:t>your team members by acknowledging the success on equal footing for every member irrespective of the amount of work done by them. Remember the success belongs to the team, and the failure is of the unit leader first and foremost and then the team.</a:t>
            </a:r>
          </a:p>
          <a:p>
            <a:pPr algn="just"/>
            <a:r>
              <a:rPr lang="en-US" dirty="0" smtClean="0"/>
              <a:t>This </a:t>
            </a:r>
            <a:r>
              <a:rPr lang="en-US" dirty="0"/>
              <a:t>is the attitude that takes a group one step forward towards success and encourages harmony and peace within the unit.</a:t>
            </a:r>
          </a:p>
          <a:p>
            <a:pPr algn="just"/>
            <a:endParaRPr lang="en-US" dirty="0"/>
          </a:p>
          <a:p>
            <a:pPr algn="just"/>
            <a:r>
              <a:rPr lang="en-US" dirty="0"/>
              <a:t> </a:t>
            </a:r>
          </a:p>
        </p:txBody>
      </p:sp>
    </p:spTree>
    <p:extLst>
      <p:ext uri="{BB962C8B-B14F-4D97-AF65-F5344CB8AC3E}">
        <p14:creationId xmlns:p14="http://schemas.microsoft.com/office/powerpoint/2010/main" val="1110575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9687" y="304800"/>
            <a:ext cx="9720943" cy="7017306"/>
          </a:xfrm>
          <a:prstGeom prst="rect">
            <a:avLst/>
          </a:prstGeom>
          <a:noFill/>
        </p:spPr>
        <p:txBody>
          <a:bodyPr wrap="square" rtlCol="0">
            <a:spAutoFit/>
          </a:bodyPr>
          <a:lstStyle/>
          <a:p>
            <a:pPr algn="just"/>
            <a:r>
              <a:rPr lang="en-US" dirty="0"/>
              <a:t>1) Work efficiency</a:t>
            </a:r>
          </a:p>
          <a:p>
            <a:pPr algn="just"/>
            <a:endParaRPr lang="en-US" dirty="0" smtClean="0"/>
          </a:p>
          <a:p>
            <a:pPr algn="just"/>
            <a:r>
              <a:rPr lang="en-US" dirty="0" smtClean="0"/>
              <a:t>If </a:t>
            </a:r>
            <a:r>
              <a:rPr lang="en-US" dirty="0"/>
              <a:t>you are looking for benefits of working as a team, then work efficiency occupies the top spot. You can accomplish your tasks at a fast pace and that too, with maximum work efficiency. Every responsibility is shared, and this reduces the work pressure considerably</a:t>
            </a:r>
            <a:r>
              <a:rPr lang="en-US" dirty="0" smtClean="0"/>
              <a:t>.</a:t>
            </a:r>
            <a:endParaRPr lang="en-US" dirty="0"/>
          </a:p>
          <a:p>
            <a:pPr algn="just"/>
            <a:r>
              <a:rPr lang="en-US" dirty="0"/>
              <a:t>Members can put forward individual ideas and discuss the pros and cons of each. Collaborating helps to acknowledge and identify both negatives and positives, and thus, the members can work efficiently towards a common goal.</a:t>
            </a:r>
          </a:p>
          <a:p>
            <a:pPr algn="just"/>
            <a:endParaRPr lang="en-US" dirty="0"/>
          </a:p>
          <a:p>
            <a:pPr algn="just"/>
            <a:r>
              <a:rPr lang="en-US" dirty="0"/>
              <a:t> </a:t>
            </a:r>
            <a:r>
              <a:rPr lang="en-US" dirty="0" smtClean="0"/>
              <a:t>2</a:t>
            </a:r>
            <a:r>
              <a:rPr lang="en-US" dirty="0"/>
              <a:t>) Improves employee relations</a:t>
            </a:r>
          </a:p>
          <a:p>
            <a:pPr algn="just"/>
            <a:endParaRPr lang="en-US" dirty="0"/>
          </a:p>
          <a:p>
            <a:pPr algn="just"/>
            <a:r>
              <a:rPr lang="en-US" dirty="0"/>
              <a:t>It is essential to encourage harmony and peace in a professional environment so that every employee can bond with each other. This encourages trust between them and helps in improving relations. When a team is handling a project, every worker contributes to its successful completion.</a:t>
            </a:r>
          </a:p>
          <a:p>
            <a:pPr algn="just"/>
            <a:endParaRPr lang="en-US" dirty="0"/>
          </a:p>
          <a:p>
            <a:pPr algn="just"/>
            <a:r>
              <a:rPr lang="en-US" dirty="0"/>
              <a:t> </a:t>
            </a:r>
            <a:r>
              <a:rPr lang="en-US" dirty="0" smtClean="0"/>
              <a:t>An </a:t>
            </a:r>
            <a:r>
              <a:rPr lang="en-US" dirty="0"/>
              <a:t>important benefit of functioning as a team is that it enhances the working conditions and improves relations.  There is an enthusiasm when working together along with healthy competition that is lacking when working solo.</a:t>
            </a:r>
          </a:p>
          <a:p>
            <a:pPr algn="just"/>
            <a:r>
              <a:rPr lang="en-US" dirty="0" smtClean="0"/>
              <a:t>Sharing </a:t>
            </a:r>
            <a:r>
              <a:rPr lang="en-US" dirty="0"/>
              <a:t>discoveries and interests fosters respect for each other, and the workers feel valued, so they fight and work for the whole team and not individual success.</a:t>
            </a:r>
          </a:p>
          <a:p>
            <a:pPr algn="just"/>
            <a:endParaRPr lang="en-US" dirty="0"/>
          </a:p>
          <a:p>
            <a:pPr algn="just"/>
            <a:r>
              <a:rPr lang="en-US" dirty="0"/>
              <a:t> </a:t>
            </a:r>
          </a:p>
          <a:p>
            <a:pPr algn="just"/>
            <a:endParaRPr lang="en-US" dirty="0"/>
          </a:p>
        </p:txBody>
      </p:sp>
    </p:spTree>
    <p:extLst>
      <p:ext uri="{BB962C8B-B14F-4D97-AF65-F5344CB8AC3E}">
        <p14:creationId xmlns:p14="http://schemas.microsoft.com/office/powerpoint/2010/main" val="17672129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2716" y="132443"/>
            <a:ext cx="9808028" cy="738664"/>
          </a:xfrm>
          <a:prstGeom prst="rect">
            <a:avLst/>
          </a:prstGeom>
          <a:noFill/>
        </p:spPr>
        <p:txBody>
          <a:bodyPr wrap="square" rtlCol="0">
            <a:spAutoFit/>
          </a:bodyPr>
          <a:lstStyle/>
          <a:p>
            <a:r>
              <a:rPr lang="en-US" sz="2400" b="1" u="sng" dirty="0">
                <a:solidFill>
                  <a:srgbClr val="FF0000"/>
                </a:solidFill>
              </a:rPr>
              <a:t>COLLABORATIVE LEARNING: WHAT IT IS, BENEFITS AND EXAMPLES</a:t>
            </a:r>
            <a:endParaRPr lang="en-US" sz="2400" u="sng" dirty="0">
              <a:solidFill>
                <a:srgbClr val="FF0000"/>
              </a:solidFill>
            </a:endParaRPr>
          </a:p>
          <a:p>
            <a:r>
              <a:rPr lang="en-US" u="sng" dirty="0"/>
              <a:t> </a:t>
            </a:r>
            <a:endParaRPr lang="en-IN" u="sng" dirty="0"/>
          </a:p>
        </p:txBody>
      </p:sp>
      <p:sp>
        <p:nvSpPr>
          <p:cNvPr id="3" name="TextBox 2"/>
          <p:cNvSpPr txBox="1"/>
          <p:nvPr/>
        </p:nvSpPr>
        <p:spPr>
          <a:xfrm>
            <a:off x="1992086" y="762001"/>
            <a:ext cx="9938658" cy="6186309"/>
          </a:xfrm>
          <a:prstGeom prst="rect">
            <a:avLst/>
          </a:prstGeom>
          <a:noFill/>
        </p:spPr>
        <p:txBody>
          <a:bodyPr wrap="square" rtlCol="0">
            <a:spAutoFit/>
          </a:bodyPr>
          <a:lstStyle/>
          <a:p>
            <a:pPr algn="just"/>
            <a:r>
              <a:rPr lang="en-US" dirty="0"/>
              <a:t>Traditional learning has been associated with one teacher imparting knowledge to a large number of students. There is simply no interdependence or any group processing.</a:t>
            </a:r>
          </a:p>
          <a:p>
            <a:pPr algn="just"/>
            <a:endParaRPr lang="en-US" dirty="0"/>
          </a:p>
          <a:p>
            <a:pPr algn="just"/>
            <a:r>
              <a:rPr lang="en-US" dirty="0" smtClean="0"/>
              <a:t>The </a:t>
            </a:r>
            <a:r>
              <a:rPr lang="en-US" dirty="0"/>
              <a:t>teacher is the primary source of information, and her priority is to get the job done. This method has been followed from a very long time, but with changing times, people have felt a need to create a different approach where learning and teaching will involve the students working together.</a:t>
            </a:r>
          </a:p>
          <a:p>
            <a:pPr algn="just"/>
            <a:r>
              <a:rPr lang="en-US" dirty="0" smtClean="0"/>
              <a:t>Completing </a:t>
            </a:r>
            <a:r>
              <a:rPr lang="en-US" dirty="0"/>
              <a:t>tasks, solving problems, debating amongst themselves and collaborating on varied projects together is essentially collaborative learning.</a:t>
            </a:r>
          </a:p>
          <a:p>
            <a:pPr algn="just"/>
            <a:endParaRPr lang="en-US" dirty="0"/>
          </a:p>
          <a:p>
            <a:pPr algn="just"/>
            <a:r>
              <a:rPr lang="en-US" dirty="0"/>
              <a:t> </a:t>
            </a:r>
            <a:r>
              <a:rPr lang="en-US" dirty="0" smtClean="0"/>
              <a:t>What </a:t>
            </a:r>
            <a:r>
              <a:rPr lang="en-US" dirty="0"/>
              <a:t>is Collaborative Learning?</a:t>
            </a:r>
          </a:p>
          <a:p>
            <a:pPr algn="just"/>
            <a:endParaRPr lang="en-US" dirty="0"/>
          </a:p>
          <a:p>
            <a:pPr algn="just"/>
            <a:r>
              <a:rPr lang="en-US" dirty="0"/>
              <a:t>Collaborative learning can be referred to as a strategy or an approach where several people actively participate with the intention of learning. This is a simple arrangement where individuals of varied interests and abilities collaborate for a shared and common goal.</a:t>
            </a:r>
          </a:p>
          <a:p>
            <a:pPr algn="just"/>
            <a:r>
              <a:rPr lang="en-US" dirty="0" smtClean="0"/>
              <a:t>The </a:t>
            </a:r>
            <a:r>
              <a:rPr lang="en-US" dirty="0"/>
              <a:t>system includes teachers teaching the students, students teaching the teachers, and students teaching one another.</a:t>
            </a:r>
          </a:p>
          <a:p>
            <a:pPr algn="just"/>
            <a:r>
              <a:rPr lang="en-US" dirty="0" smtClean="0"/>
              <a:t>Collaborative </a:t>
            </a:r>
            <a:r>
              <a:rPr lang="en-US" dirty="0"/>
              <a:t>learning means that everyone is responsible for themselves as well as others in the group where knowledge is shared to gain a deeper understanding to learn properly. It is a joint effort that encourages a shared understanding to find the right kind of solution.</a:t>
            </a:r>
          </a:p>
        </p:txBody>
      </p:sp>
    </p:spTree>
    <p:extLst>
      <p:ext uri="{BB962C8B-B14F-4D97-AF65-F5344CB8AC3E}">
        <p14:creationId xmlns:p14="http://schemas.microsoft.com/office/powerpoint/2010/main" val="8727462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1" y="794657"/>
            <a:ext cx="9720943" cy="5539978"/>
          </a:xfrm>
          <a:prstGeom prst="rect">
            <a:avLst/>
          </a:prstGeom>
          <a:noFill/>
        </p:spPr>
        <p:txBody>
          <a:bodyPr wrap="square" rtlCol="0">
            <a:spAutoFit/>
          </a:bodyPr>
          <a:lstStyle/>
          <a:p>
            <a:r>
              <a:rPr lang="en-US" dirty="0"/>
              <a:t>Concept of collaborative learning</a:t>
            </a:r>
          </a:p>
          <a:p>
            <a:pPr algn="ctr"/>
            <a:endParaRPr lang="en-US" sz="2400" b="1" u="sng" dirty="0">
              <a:solidFill>
                <a:srgbClr val="FF0000"/>
              </a:solidFill>
            </a:endParaRPr>
          </a:p>
          <a:p>
            <a:pPr algn="just"/>
            <a:r>
              <a:rPr lang="en-US" dirty="0"/>
              <a:t>Collaborative learning is considered both active and interactive. In this method, the learner becomes knowledgeable by putting together his ideas into words.</a:t>
            </a:r>
          </a:p>
          <a:p>
            <a:pPr algn="just"/>
            <a:endParaRPr lang="en-US" dirty="0"/>
          </a:p>
          <a:p>
            <a:pPr algn="just"/>
            <a:r>
              <a:rPr lang="en-US" dirty="0" smtClean="0"/>
              <a:t>Every </a:t>
            </a:r>
            <a:r>
              <a:rPr lang="en-US" dirty="0"/>
              <a:t>one of them in the group is mutually accountable, and hence, they make an extra effort to learn as well as impart knowledge through instructional learning.</a:t>
            </a:r>
          </a:p>
          <a:p>
            <a:pPr algn="just"/>
            <a:endParaRPr lang="en-US" dirty="0" smtClean="0"/>
          </a:p>
          <a:p>
            <a:pPr algn="just"/>
            <a:r>
              <a:rPr lang="en-US" dirty="0" smtClean="0"/>
              <a:t>As </a:t>
            </a:r>
            <a:r>
              <a:rPr lang="en-US" dirty="0"/>
              <a:t>the name suggests, collaborative learning is all about teamwork and collaborating. This is a </a:t>
            </a:r>
            <a:r>
              <a:rPr lang="en-US" dirty="0" smtClean="0"/>
              <a:t>student-</a:t>
            </a:r>
            <a:r>
              <a:rPr lang="en-US" dirty="0" err="1" smtClean="0"/>
              <a:t>centred</a:t>
            </a:r>
            <a:r>
              <a:rPr lang="en-US" dirty="0" smtClean="0"/>
              <a:t> </a:t>
            </a:r>
            <a:r>
              <a:rPr lang="en-US" dirty="0"/>
              <a:t>method as teaching and learning both revolve around him.</a:t>
            </a:r>
          </a:p>
          <a:p>
            <a:pPr algn="just"/>
            <a:endParaRPr lang="en-US" dirty="0"/>
          </a:p>
          <a:p>
            <a:pPr algn="just"/>
            <a:r>
              <a:rPr lang="en-US" dirty="0" smtClean="0"/>
              <a:t>Interaction </a:t>
            </a:r>
            <a:r>
              <a:rPr lang="en-US" dirty="0"/>
              <a:t>and participation are necessary tools for the construction of knowledge where the activities involve the terms by, in, and for learning. It means learners have the freedom to listen, debate, understand, justify, and impart their views.</a:t>
            </a:r>
          </a:p>
          <a:p>
            <a:pPr algn="just"/>
            <a:endParaRPr lang="en-US" dirty="0"/>
          </a:p>
          <a:p>
            <a:pPr algn="just"/>
            <a:r>
              <a:rPr lang="en-US" dirty="0" smtClean="0"/>
              <a:t>Working </a:t>
            </a:r>
            <a:r>
              <a:rPr lang="en-US" dirty="0"/>
              <a:t>together in teams is an opportunity to create skills and traits that will help them in their journey of life. It is an experience that facilitates co-operation within a group and will teach you to adjust and change according to the situations.</a:t>
            </a:r>
          </a:p>
        </p:txBody>
      </p:sp>
    </p:spTree>
    <p:extLst>
      <p:ext uri="{BB962C8B-B14F-4D97-AF65-F5344CB8AC3E}">
        <p14:creationId xmlns:p14="http://schemas.microsoft.com/office/powerpoint/2010/main" val="31598764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7139" y="2377156"/>
            <a:ext cx="8229600" cy="147002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6600" dirty="0">
                <a:latin typeface="Arial" pitchFamily="34" charset="0"/>
                <a:cs typeface="Arial" pitchFamily="34" charset="0"/>
              </a:rPr>
              <a:t>THANK YOU</a:t>
            </a:r>
            <a:endParaRPr lang="en-IN" sz="6600" dirty="0">
              <a:latin typeface="Arial" pitchFamily="34" charset="0"/>
              <a:cs typeface="Arial" pitchFamily="34" charset="0"/>
            </a:endParaRPr>
          </a:p>
        </p:txBody>
      </p:sp>
    </p:spTree>
    <p:extLst>
      <p:ext uri="{BB962C8B-B14F-4D97-AF65-F5344CB8AC3E}">
        <p14:creationId xmlns:p14="http://schemas.microsoft.com/office/powerpoint/2010/main" val="1644943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2928" y="911615"/>
            <a:ext cx="10170941" cy="5386090"/>
          </a:xfrm>
          <a:prstGeom prst="rect">
            <a:avLst/>
          </a:prstGeom>
        </p:spPr>
        <p:txBody>
          <a:bodyPr wrap="square">
            <a:spAutoFit/>
          </a:bodyPr>
          <a:lstStyle/>
          <a:p>
            <a:r>
              <a:rPr lang="en-US" sz="4400" i="1" u="sng" dirty="0">
                <a:solidFill>
                  <a:srgbClr val="FF0000"/>
                </a:solidFill>
              </a:rPr>
              <a:t>Promotion Planning And Their Executions</a:t>
            </a:r>
          </a:p>
          <a:p>
            <a:endParaRPr lang="en-US" dirty="0"/>
          </a:p>
          <a:p>
            <a:endParaRPr lang="en-US" dirty="0"/>
          </a:p>
          <a:p>
            <a:pPr marL="342900" indent="-342900">
              <a:buFont typeface="Wingdings" panose="05000000000000000000" pitchFamily="2" charset="2"/>
              <a:buChar char="Ø"/>
            </a:pPr>
            <a:r>
              <a:rPr lang="en-US" sz="2000" dirty="0"/>
              <a:t>Promotion is the nothing but simply trying to offer something to the consumer that he or she is willing to pay for the new experience.</a:t>
            </a:r>
          </a:p>
          <a:p>
            <a:endParaRPr lang="en-US" sz="2000" dirty="0"/>
          </a:p>
          <a:p>
            <a:pPr marL="342900" indent="-342900">
              <a:buFont typeface="Wingdings" panose="05000000000000000000" pitchFamily="2" charset="2"/>
              <a:buChar char="Ø"/>
            </a:pPr>
            <a:r>
              <a:rPr lang="en-US" sz="2000" dirty="0"/>
              <a:t>Pros and Cons in working in Retail</a:t>
            </a:r>
          </a:p>
          <a:p>
            <a:r>
              <a:rPr lang="en-US" sz="2000" dirty="0" smtClean="0"/>
              <a:t>     Pros </a:t>
            </a:r>
            <a:r>
              <a:rPr lang="en-US" sz="2000" dirty="0"/>
              <a:t>is close to the consumer</a:t>
            </a:r>
          </a:p>
          <a:p>
            <a:r>
              <a:rPr lang="en-US" sz="2000" dirty="0" smtClean="0"/>
              <a:t>     Cons </a:t>
            </a:r>
            <a:r>
              <a:rPr lang="en-US" sz="2000" dirty="0"/>
              <a:t>is there is mental and tremendous hard work.</a:t>
            </a:r>
          </a:p>
          <a:p>
            <a:endParaRPr lang="en-US" sz="2000" dirty="0"/>
          </a:p>
          <a:p>
            <a:pPr marL="342900" indent="-342900">
              <a:buFont typeface="Wingdings" panose="05000000000000000000" pitchFamily="2" charset="2"/>
              <a:buChar char="Ø"/>
            </a:pPr>
            <a:r>
              <a:rPr lang="en-US" sz="2000" dirty="0"/>
              <a:t>Things that this story has thought to us is that we should always have learning quality in us.</a:t>
            </a:r>
          </a:p>
          <a:p>
            <a:pPr marL="342900" indent="-342900">
              <a:buFont typeface="Wingdings" panose="05000000000000000000" pitchFamily="2" charset="2"/>
              <a:buChar char="Ø"/>
            </a:pPr>
            <a:r>
              <a:rPr lang="en-US" sz="2000" dirty="0"/>
              <a:t>Never try to say that I know everything. We should learn from our senior and junior as well.</a:t>
            </a:r>
          </a:p>
        </p:txBody>
      </p:sp>
    </p:spTree>
    <p:extLst>
      <p:ext uri="{BB962C8B-B14F-4D97-AF65-F5344CB8AC3E}">
        <p14:creationId xmlns:p14="http://schemas.microsoft.com/office/powerpoint/2010/main" val="3026123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34443" y="2155736"/>
            <a:ext cx="6096000" cy="1815882"/>
          </a:xfrm>
          <a:prstGeom prst="rect">
            <a:avLst/>
          </a:prstGeom>
        </p:spPr>
        <p:txBody>
          <a:bodyPr>
            <a:spAutoFit/>
          </a:bodyPr>
          <a:lstStyle/>
          <a:p>
            <a:pPr algn="ctr"/>
            <a:r>
              <a:rPr lang="en-US" sz="6600" dirty="0" err="1" smtClean="0">
                <a:solidFill>
                  <a:srgbClr val="FF0000"/>
                </a:solidFill>
                <a:latin typeface="Arial Narrow" panose="020B0606020202030204" pitchFamily="34" charset="0"/>
                <a:cs typeface="Arabic Typesetting" panose="03020402040406030203" pitchFamily="66" charset="-78"/>
              </a:rPr>
              <a:t>Mr.Mainak</a:t>
            </a:r>
            <a:r>
              <a:rPr lang="en-US" sz="6600" dirty="0">
                <a:solidFill>
                  <a:srgbClr val="FF0000"/>
                </a:solidFill>
                <a:latin typeface="Arial Narrow" panose="020B0606020202030204" pitchFamily="34" charset="0"/>
                <a:cs typeface="Arabic Typesetting" panose="03020402040406030203" pitchFamily="66" charset="-78"/>
              </a:rPr>
              <a:t> </a:t>
            </a:r>
            <a:r>
              <a:rPr lang="en-US" sz="6600" dirty="0" err="1" smtClean="0">
                <a:solidFill>
                  <a:srgbClr val="FF0000"/>
                </a:solidFill>
                <a:latin typeface="Arial Narrow" panose="020B0606020202030204" pitchFamily="34" charset="0"/>
                <a:cs typeface="Arabic Typesetting" panose="03020402040406030203" pitchFamily="66" charset="-78"/>
              </a:rPr>
              <a:t>Dhar</a:t>
            </a:r>
            <a:endParaRPr lang="en-US" sz="6600" dirty="0" smtClean="0">
              <a:solidFill>
                <a:srgbClr val="FF0000"/>
              </a:solidFill>
              <a:latin typeface="Arial Narrow" panose="020B0606020202030204" pitchFamily="34" charset="0"/>
              <a:cs typeface="Arabic Typesetting" panose="03020402040406030203" pitchFamily="66" charset="-78"/>
            </a:endParaRPr>
          </a:p>
          <a:p>
            <a:pPr algn="ctr"/>
            <a:endParaRPr lang="en-US" dirty="0" smtClean="0">
              <a:solidFill>
                <a:srgbClr val="FF0000"/>
              </a:solidFill>
              <a:latin typeface="Arial Narrow" panose="020B0606020202030204" pitchFamily="34" charset="0"/>
              <a:cs typeface="Arabic Typesetting" panose="03020402040406030203" pitchFamily="66" charset="-78"/>
            </a:endParaRPr>
          </a:p>
          <a:p>
            <a:pPr algn="ctr"/>
            <a:r>
              <a:rPr lang="en-US" sz="2800" dirty="0" smtClean="0">
                <a:solidFill>
                  <a:srgbClr val="FF0000"/>
                </a:solidFill>
                <a:latin typeface="Arial Narrow" panose="020B0606020202030204" pitchFamily="34" charset="0"/>
                <a:cs typeface="Arabic Typesetting" panose="03020402040406030203" pitchFamily="66" charset="-78"/>
              </a:rPr>
              <a:t>MD, General Mills</a:t>
            </a:r>
            <a:r>
              <a:rPr lang="en-US" sz="2800" dirty="0">
                <a:solidFill>
                  <a:srgbClr val="FF0000"/>
                </a:solidFill>
                <a:latin typeface="Arabic Typesetting" panose="03020402040406030203" pitchFamily="66" charset="-78"/>
                <a:cs typeface="Arabic Typesetting" panose="03020402040406030203" pitchFamily="66" charset="-78"/>
              </a:rPr>
              <a:t> </a:t>
            </a:r>
          </a:p>
        </p:txBody>
      </p:sp>
    </p:spTree>
    <p:extLst>
      <p:ext uri="{BB962C8B-B14F-4D97-AF65-F5344CB8AC3E}">
        <p14:creationId xmlns:p14="http://schemas.microsoft.com/office/powerpoint/2010/main" val="2164826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6200" y="1790700"/>
            <a:ext cx="9220200" cy="3970318"/>
          </a:xfrm>
          <a:prstGeom prst="rect">
            <a:avLst/>
          </a:prstGeom>
          <a:noFill/>
        </p:spPr>
        <p:txBody>
          <a:bodyPr wrap="square" rtlCol="0">
            <a:spAutoFit/>
          </a:bodyPr>
          <a:lstStyle/>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pPr marL="285750" indent="-285750" algn="just">
              <a:buFont typeface="Wingdings" panose="05000000000000000000" pitchFamily="2" charset="2"/>
              <a:buChar char="Ø"/>
            </a:pPr>
            <a:r>
              <a:rPr lang="en-IN" dirty="0"/>
              <a:t>We have someone with us today who comes with close to two decades of experience at blue chip organizations (Procter &amp; Gamble and now General Mills) with a solid track record of providing transformational leadership and acceleration to complex businesses and organizations.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He has extensive experience in leading large multi-disciplinary teams to drive sales and profit growth across a broad portfolio.</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He </a:t>
            </a:r>
            <a:r>
              <a:rPr lang="en-US" dirty="0"/>
              <a:t>also possesses a diverse experience set across emerging/developed </a:t>
            </a:r>
            <a:r>
              <a:rPr lang="en-US" dirty="0" smtClean="0"/>
              <a:t>markets, whitespaces/turnarounds </a:t>
            </a:r>
            <a:r>
              <a:rPr lang="en-US" dirty="0"/>
              <a:t>and in managing long term equity/innovations and short term business delivery. </a:t>
            </a:r>
          </a:p>
          <a:p>
            <a:pPr marL="285750" indent="-285750">
              <a:buFont typeface="Wingdings" panose="05000000000000000000" pitchFamily="2" charset="2"/>
              <a:buChar char="Ø"/>
            </a:pPr>
            <a:endParaRPr lang="en-IN" dirty="0"/>
          </a:p>
        </p:txBody>
      </p:sp>
      <p:sp>
        <p:nvSpPr>
          <p:cNvPr id="3" name="TextBox 2"/>
          <p:cNvSpPr txBox="1"/>
          <p:nvPr/>
        </p:nvSpPr>
        <p:spPr>
          <a:xfrm>
            <a:off x="2616200" y="676870"/>
            <a:ext cx="9093200" cy="1323439"/>
          </a:xfrm>
          <a:prstGeom prst="rect">
            <a:avLst/>
          </a:prstGeom>
          <a:noFill/>
        </p:spPr>
        <p:txBody>
          <a:bodyPr wrap="square" rtlCol="0">
            <a:spAutoFit/>
          </a:bodyPr>
          <a:lstStyle/>
          <a:p>
            <a:r>
              <a:rPr lang="en-US" sz="4400" i="1" u="sng" dirty="0">
                <a:solidFill>
                  <a:srgbClr val="FF0000"/>
                </a:solidFill>
              </a:rPr>
              <a:t>Journey of  Mr. </a:t>
            </a:r>
            <a:r>
              <a:rPr lang="en-US" sz="4400" i="1" u="sng" dirty="0" err="1">
                <a:solidFill>
                  <a:srgbClr val="FF0000"/>
                </a:solidFill>
              </a:rPr>
              <a:t>Mainak</a:t>
            </a:r>
            <a:r>
              <a:rPr lang="en-US" sz="4400" i="1" u="sng" dirty="0">
                <a:solidFill>
                  <a:srgbClr val="FF0000"/>
                </a:solidFill>
              </a:rPr>
              <a:t> </a:t>
            </a:r>
            <a:r>
              <a:rPr lang="en-US" sz="4400" i="1" u="sng" dirty="0" err="1">
                <a:solidFill>
                  <a:srgbClr val="FF0000"/>
                </a:solidFill>
              </a:rPr>
              <a:t>Dhar</a:t>
            </a:r>
            <a:endParaRPr lang="en-US" sz="4400" i="1" u="sng" dirty="0">
              <a:solidFill>
                <a:srgbClr val="FF0000"/>
              </a:solidFill>
            </a:endParaRPr>
          </a:p>
          <a:p>
            <a:endParaRPr lang="en-US" i="1" u="sng" dirty="0">
              <a:solidFill>
                <a:srgbClr val="FF0000"/>
              </a:solidFill>
            </a:endParaRPr>
          </a:p>
          <a:p>
            <a:endParaRPr lang="en-IN" dirty="0"/>
          </a:p>
        </p:txBody>
      </p:sp>
    </p:spTree>
    <p:extLst>
      <p:ext uri="{BB962C8B-B14F-4D97-AF65-F5344CB8AC3E}">
        <p14:creationId xmlns:p14="http://schemas.microsoft.com/office/powerpoint/2010/main" val="417219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1176" y="1595021"/>
            <a:ext cx="9305365" cy="5878532"/>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smtClean="0"/>
              <a:t>His </a:t>
            </a:r>
            <a:r>
              <a:rPr lang="en-US" sz="2000" dirty="0"/>
              <a:t>key ‘points of difference’ are driving ruthless focus on winning externally v/s internal transactions, simplification and building strong organization capability. </a:t>
            </a:r>
            <a:endParaRPr lang="en-US" sz="2000" dirty="0" smtClean="0"/>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smtClean="0"/>
              <a:t>professional </a:t>
            </a:r>
            <a:r>
              <a:rPr lang="en-US" sz="2000" dirty="0"/>
              <a:t>goal is to keep stretching business and leadership experiences to progress in his career while at a personal level his key goal is to ensure that despite increasing responsibilities and challenges at </a:t>
            </a:r>
            <a:r>
              <a:rPr lang="en-US" sz="2000" dirty="0" smtClean="0"/>
              <a:t>work.</a:t>
            </a:r>
          </a:p>
          <a:p>
            <a:pPr marL="342900" indent="-342900" algn="just">
              <a:buFont typeface="Wingdings" panose="05000000000000000000" pitchFamily="2" charset="2"/>
              <a:buChar char="Ø"/>
            </a:pPr>
            <a:endParaRPr lang="en-US" sz="2000" dirty="0"/>
          </a:p>
          <a:p>
            <a:pPr marL="342900" indent="-342900" algn="just">
              <a:buFont typeface="Wingdings" panose="05000000000000000000" pitchFamily="2" charset="2"/>
              <a:buChar char="Ø"/>
            </a:pPr>
            <a:r>
              <a:rPr lang="en-US" sz="2000" dirty="0" smtClean="0"/>
              <a:t>He </a:t>
            </a:r>
            <a:r>
              <a:rPr lang="en-US" sz="2000" dirty="0"/>
              <a:t>can keep his balance. His passion is to develop strong organizations and leave a legacy, not just deliver the numbers. He is a self-confessed </a:t>
            </a:r>
            <a:r>
              <a:rPr lang="en-US" sz="2000" dirty="0" smtClean="0"/>
              <a:t>‘cubicle dweller </a:t>
            </a:r>
            <a:r>
              <a:rPr lang="en-US" sz="2000" dirty="0"/>
              <a:t>by day and writer by night’, and his writing both helps him keep </a:t>
            </a:r>
            <a:r>
              <a:rPr lang="en-US" sz="2000" dirty="0" smtClean="0"/>
              <a:t>his mind </a:t>
            </a:r>
            <a:r>
              <a:rPr lang="en-US" sz="2000" dirty="0"/>
              <a:t>fresh (when people talk of ‘thinking out of the box’, they forget that to do that you sometimes need to take yourself out of the box) which reminds him that there’s always more to life than the day job.</a:t>
            </a:r>
          </a:p>
          <a:p>
            <a:pPr marL="342900" indent="-342900" algn="just">
              <a:buFont typeface="Wingdings" panose="05000000000000000000" pitchFamily="2" charset="2"/>
              <a:buChar char="Ø"/>
            </a:pPr>
            <a:endParaRPr lang="en-US" sz="2000"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167260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1135</TotalTime>
  <Words>6389</Words>
  <Application>Microsoft Office PowerPoint</Application>
  <PresentationFormat>Widescreen</PresentationFormat>
  <Paragraphs>496</Paragraphs>
  <Slides>58</Slides>
  <Notes>1</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58</vt:i4>
      </vt:variant>
    </vt:vector>
  </HeadingPairs>
  <TitlesOfParts>
    <vt:vector size="74" baseType="lpstr">
      <vt:lpstr>Andalus</vt:lpstr>
      <vt:lpstr>Arabic Typesetting</vt:lpstr>
      <vt:lpstr>Arial</vt:lpstr>
      <vt:lpstr>Arial Narrow</vt:lpstr>
      <vt:lpstr>Arial Rounded MT Bold</vt:lpstr>
      <vt:lpstr>Calibri</vt:lpstr>
      <vt:lpstr>Calibri Light</vt:lpstr>
      <vt:lpstr>Century Gothic</vt:lpstr>
      <vt:lpstr>Wingdings</vt:lpstr>
      <vt:lpstr>Wingdings 3</vt:lpstr>
      <vt:lpstr>Custom Design</vt:lpstr>
      <vt:lpstr>1_Custom Design</vt:lpstr>
      <vt:lpstr>3_Custom Design</vt:lpstr>
      <vt:lpstr>4_Custom Design</vt:lpstr>
      <vt:lpstr>2_Custom Design</vt:lpstr>
      <vt:lpstr>Wisp</vt:lpstr>
      <vt:lpstr>PROJECT WELIKE</vt:lpstr>
      <vt:lpstr>We Lounge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Tube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NEWSWIRE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Network Support/IT/BCTHO</dc:creator>
  <cp:lastModifiedBy>Windows User</cp:lastModifiedBy>
  <cp:revision>238</cp:revision>
  <cp:lastPrinted>2018-03-05T11:07:25Z</cp:lastPrinted>
  <dcterms:created xsi:type="dcterms:W3CDTF">2018-01-03T08:32:11Z</dcterms:created>
  <dcterms:modified xsi:type="dcterms:W3CDTF">2019-11-08T12:04:46Z</dcterms:modified>
</cp:coreProperties>
</file>