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5" r:id="rId1"/>
  </p:sldMasterIdLst>
  <p:notesMasterIdLst>
    <p:notesMasterId r:id="rId17"/>
  </p:notesMasterIdLst>
  <p:sldIdLst>
    <p:sldId id="264" r:id="rId2"/>
    <p:sldId id="752" r:id="rId3"/>
    <p:sldId id="751" r:id="rId4"/>
    <p:sldId id="750" r:id="rId5"/>
    <p:sldId id="745" r:id="rId6"/>
    <p:sldId id="749" r:id="rId7"/>
    <p:sldId id="753" r:id="rId8"/>
    <p:sldId id="754" r:id="rId9"/>
    <p:sldId id="755" r:id="rId10"/>
    <p:sldId id="756" r:id="rId11"/>
    <p:sldId id="757" r:id="rId12"/>
    <p:sldId id="759" r:id="rId13"/>
    <p:sldId id="758" r:id="rId14"/>
    <p:sldId id="760" r:id="rId15"/>
    <p:sldId id="74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94C"/>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548" autoAdjust="0"/>
  </p:normalViewPr>
  <p:slideViewPr>
    <p:cSldViewPr snapToGrid="0" snapToObjects="1">
      <p:cViewPr varScale="1">
        <p:scale>
          <a:sx n="88" d="100"/>
          <a:sy n="88" d="100"/>
        </p:scale>
        <p:origin x="664" y="52"/>
      </p:cViewPr>
      <p:guideLst>
        <p:guide orient="horz" pos="1620"/>
        <p:guide pos="2880"/>
      </p:guideLst>
    </p:cSldViewPr>
  </p:slideViewPr>
  <p:notesTextViewPr>
    <p:cViewPr>
      <p:scale>
        <a:sx n="1" d="1"/>
        <a:sy n="1" d="1"/>
      </p:scale>
      <p:origin x="0" y="0"/>
    </p:cViewPr>
  </p:notesTextViewPr>
  <p:sorterViewPr>
    <p:cViewPr>
      <p:scale>
        <a:sx n="100" d="100"/>
        <a:sy n="100" d="100"/>
      </p:scale>
      <p:origin x="0" y="-592"/>
    </p:cViewPr>
  </p:sorter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a1999v@outlook.com" userId="9fc6a8d60f503b14" providerId="LiveId" clId="{6EED04EC-E221-4DA4-B679-BC912CF116D6}"/>
    <pc:docChg chg="modSld">
      <pc:chgData name="neeraja1999v@outlook.com" userId="9fc6a8d60f503b14" providerId="LiveId" clId="{6EED04EC-E221-4DA4-B679-BC912CF116D6}" dt="2024-05-02T21:33:35.137" v="7" actId="20577"/>
      <pc:docMkLst>
        <pc:docMk/>
      </pc:docMkLst>
      <pc:sldChg chg="modSp mod">
        <pc:chgData name="neeraja1999v@outlook.com" userId="9fc6a8d60f503b14" providerId="LiveId" clId="{6EED04EC-E221-4DA4-B679-BC912CF116D6}" dt="2024-05-02T21:33:35.137" v="7" actId="20577"/>
        <pc:sldMkLst>
          <pc:docMk/>
          <pc:sldMk cId="1078244488" sldId="264"/>
        </pc:sldMkLst>
        <pc:spChg chg="mod">
          <ac:chgData name="neeraja1999v@outlook.com" userId="9fc6a8d60f503b14" providerId="LiveId" clId="{6EED04EC-E221-4DA4-B679-BC912CF116D6}" dt="2024-05-02T21:33:35.137" v="7" actId="20577"/>
          <ac:spMkLst>
            <pc:docMk/>
            <pc:sldMk cId="1078244488" sldId="264"/>
            <ac:spMk id="6" creationId="{88AE3D0B-3976-750A-8081-6F80A035507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26307-385C-43D1-8079-E71B41D47D2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E94D8163-C85F-4F62-95E8-119B686A468E}">
      <dgm:prSet phldrT="[Text]"/>
      <dgm:spPr>
        <a:solidFill>
          <a:schemeClr val="accent1"/>
        </a:solidFill>
      </dgm:spPr>
      <dgm:t>
        <a:bodyPr/>
        <a:lstStyle/>
        <a:p>
          <a:r>
            <a:rPr lang="en-IN" dirty="0">
              <a:latin typeface="Times New Roman" panose="02020603050405020304" pitchFamily="18" charset="0"/>
              <a:cs typeface="Times New Roman" panose="02020603050405020304" pitchFamily="18" charset="0"/>
            </a:rPr>
            <a:t>Job Categories</a:t>
          </a:r>
        </a:p>
      </dgm:t>
    </dgm:pt>
    <dgm:pt modelId="{4EAD592B-3B02-4D8B-A8AE-28D4C0A8B06A}" type="parTrans" cxnId="{DB8E6349-5BED-4DAF-911E-7E15C3297F23}">
      <dgm:prSet/>
      <dgm:spPr/>
      <dgm:t>
        <a:bodyPr/>
        <a:lstStyle/>
        <a:p>
          <a:endParaRPr lang="en-IN"/>
        </a:p>
      </dgm:t>
    </dgm:pt>
    <dgm:pt modelId="{025CF4FE-F5BF-4015-9D23-B20FE8C061C7}" type="sibTrans" cxnId="{DB8E6349-5BED-4DAF-911E-7E15C3297F23}">
      <dgm:prSet/>
      <dgm:spPr/>
      <dgm:t>
        <a:bodyPr/>
        <a:lstStyle/>
        <a:p>
          <a:endParaRPr lang="en-IN">
            <a:latin typeface="Times New Roman" panose="02020603050405020304" pitchFamily="18" charset="0"/>
            <a:cs typeface="Times New Roman" panose="02020603050405020304" pitchFamily="18" charset="0"/>
          </a:endParaRPr>
        </a:p>
      </dgm:t>
    </dgm:pt>
    <dgm:pt modelId="{A9ECBC24-FF55-468D-947D-A8A818FE5582}">
      <dgm:prSet phldrT="[Text]"/>
      <dgm:spPr/>
      <dgm:t>
        <a:bodyPr/>
        <a:lstStyle/>
        <a:p>
          <a:r>
            <a:rPr lang="en-IN" dirty="0">
              <a:latin typeface="Times New Roman" panose="02020603050405020304" pitchFamily="18" charset="0"/>
              <a:cs typeface="Times New Roman" panose="02020603050405020304" pitchFamily="18" charset="0"/>
            </a:rPr>
            <a:t>Marital Status</a:t>
          </a:r>
        </a:p>
      </dgm:t>
    </dgm:pt>
    <dgm:pt modelId="{116B7506-6892-49C1-BC00-83E63009B6FD}" type="parTrans" cxnId="{CA35B13C-F240-4987-996B-88078776C0B2}">
      <dgm:prSet/>
      <dgm:spPr/>
      <dgm:t>
        <a:bodyPr/>
        <a:lstStyle/>
        <a:p>
          <a:endParaRPr lang="en-IN"/>
        </a:p>
      </dgm:t>
    </dgm:pt>
    <dgm:pt modelId="{97960D07-6D41-4A92-971C-F74A960F1A76}" type="sibTrans" cxnId="{CA35B13C-F240-4987-996B-88078776C0B2}">
      <dgm:prSet/>
      <dgm:spPr/>
      <dgm:t>
        <a:bodyPr/>
        <a:lstStyle/>
        <a:p>
          <a:endParaRPr lang="en-IN">
            <a:latin typeface="Times New Roman" panose="02020603050405020304" pitchFamily="18" charset="0"/>
            <a:cs typeface="Times New Roman" panose="02020603050405020304" pitchFamily="18" charset="0"/>
          </a:endParaRPr>
        </a:p>
      </dgm:t>
    </dgm:pt>
    <dgm:pt modelId="{29C134AD-877C-4759-9BB2-63DD9F8B5651}">
      <dgm:prSet phldrT="[Text]"/>
      <dgm:spPr/>
      <dgm:t>
        <a:bodyPr/>
        <a:lstStyle/>
        <a:p>
          <a:r>
            <a:rPr lang="en-IN" dirty="0">
              <a:latin typeface="Times New Roman" panose="02020603050405020304" pitchFamily="18" charset="0"/>
              <a:cs typeface="Times New Roman" panose="02020603050405020304" pitchFamily="18" charset="0"/>
            </a:rPr>
            <a:t>Educational levels </a:t>
          </a:r>
        </a:p>
      </dgm:t>
    </dgm:pt>
    <dgm:pt modelId="{4F3A6181-AF08-47D1-9CA7-98E66CDBE57E}" type="parTrans" cxnId="{4D903252-D7BE-4408-BF40-4BE495888215}">
      <dgm:prSet/>
      <dgm:spPr/>
      <dgm:t>
        <a:bodyPr/>
        <a:lstStyle/>
        <a:p>
          <a:endParaRPr lang="en-IN"/>
        </a:p>
      </dgm:t>
    </dgm:pt>
    <dgm:pt modelId="{2DCE9C1F-D9C0-47CC-9374-AAB301D73E60}" type="sibTrans" cxnId="{4D903252-D7BE-4408-BF40-4BE495888215}">
      <dgm:prSet/>
      <dgm:spPr/>
      <dgm:t>
        <a:bodyPr/>
        <a:lstStyle/>
        <a:p>
          <a:endParaRPr lang="en-IN">
            <a:latin typeface="Times New Roman" panose="02020603050405020304" pitchFamily="18" charset="0"/>
            <a:cs typeface="Times New Roman" panose="02020603050405020304" pitchFamily="18" charset="0"/>
          </a:endParaRPr>
        </a:p>
      </dgm:t>
    </dgm:pt>
    <dgm:pt modelId="{AD176E8F-2F9D-4AAD-9296-918F8B9B6D06}">
      <dgm:prSet phldrT="[Text]"/>
      <dgm:spPr/>
      <dgm:t>
        <a:bodyPr/>
        <a:lstStyle/>
        <a:p>
          <a:r>
            <a:rPr lang="en-IN" dirty="0">
              <a:latin typeface="Times New Roman" panose="02020603050405020304" pitchFamily="18" charset="0"/>
              <a:cs typeface="Times New Roman" panose="02020603050405020304" pitchFamily="18" charset="0"/>
            </a:rPr>
            <a:t>Contact Method</a:t>
          </a:r>
        </a:p>
      </dgm:t>
    </dgm:pt>
    <dgm:pt modelId="{22DAAEE5-752E-4429-91CC-EC657223657A}" type="parTrans" cxnId="{BB68F662-5CB3-4D83-9CC4-6BE4FAF20989}">
      <dgm:prSet/>
      <dgm:spPr/>
      <dgm:t>
        <a:bodyPr/>
        <a:lstStyle/>
        <a:p>
          <a:endParaRPr lang="en-IN"/>
        </a:p>
      </dgm:t>
    </dgm:pt>
    <dgm:pt modelId="{E60B9E3D-F970-4BF4-A8FA-539B2D4573AF}" type="sibTrans" cxnId="{BB68F662-5CB3-4D83-9CC4-6BE4FAF20989}">
      <dgm:prSet/>
      <dgm:spPr/>
      <dgm:t>
        <a:bodyPr/>
        <a:lstStyle/>
        <a:p>
          <a:endParaRPr lang="en-IN">
            <a:latin typeface="Times New Roman" panose="02020603050405020304" pitchFamily="18" charset="0"/>
            <a:cs typeface="Times New Roman" panose="02020603050405020304" pitchFamily="18" charset="0"/>
          </a:endParaRPr>
        </a:p>
      </dgm:t>
    </dgm:pt>
    <dgm:pt modelId="{3D187520-E3E3-4B88-B102-85E5E0B0A3D3}">
      <dgm:prSet/>
      <dgm:spPr/>
      <dgm:t>
        <a:bodyPr/>
        <a:lstStyle/>
        <a:p>
          <a:r>
            <a:rPr lang="en-IN" dirty="0">
              <a:latin typeface="Times New Roman" panose="02020603050405020304" pitchFamily="18" charset="0"/>
              <a:cs typeface="Times New Roman" panose="02020603050405020304" pitchFamily="18" charset="0"/>
            </a:rPr>
            <a:t>Financial Stability</a:t>
          </a:r>
        </a:p>
      </dgm:t>
    </dgm:pt>
    <dgm:pt modelId="{430772E6-9692-49DE-B0EE-0292EB61EF11}" type="parTrans" cxnId="{40C8CA41-0AFB-49AB-98CB-51DCA96255AA}">
      <dgm:prSet/>
      <dgm:spPr/>
      <dgm:t>
        <a:bodyPr/>
        <a:lstStyle/>
        <a:p>
          <a:endParaRPr lang="en-IN"/>
        </a:p>
      </dgm:t>
    </dgm:pt>
    <dgm:pt modelId="{8330DE30-E8D0-437B-9057-103456068EB8}" type="sibTrans" cxnId="{40C8CA41-0AFB-49AB-98CB-51DCA96255AA}">
      <dgm:prSet/>
      <dgm:spPr/>
      <dgm:t>
        <a:bodyPr/>
        <a:lstStyle/>
        <a:p>
          <a:endParaRPr lang="en-IN">
            <a:latin typeface="Times New Roman" panose="02020603050405020304" pitchFamily="18" charset="0"/>
            <a:cs typeface="Times New Roman" panose="02020603050405020304" pitchFamily="18" charset="0"/>
          </a:endParaRPr>
        </a:p>
      </dgm:t>
    </dgm:pt>
    <dgm:pt modelId="{B8F00E29-143A-406B-AD16-18AC81C18F31}">
      <dgm:prSet phldrT="[Text]"/>
      <dgm:spPr/>
      <dgm:t>
        <a:bodyPr/>
        <a:lstStyle/>
        <a:p>
          <a:r>
            <a:rPr lang="en-IN" dirty="0">
              <a:latin typeface="Times New Roman" panose="02020603050405020304" pitchFamily="18" charset="0"/>
              <a:cs typeface="Times New Roman" panose="02020603050405020304" pitchFamily="18" charset="0"/>
            </a:rPr>
            <a:t>Previous Campaign Outcome</a:t>
          </a:r>
        </a:p>
      </dgm:t>
    </dgm:pt>
    <dgm:pt modelId="{83CD5ACE-8784-444E-9204-DFF18E9866DF}" type="sibTrans" cxnId="{7749E55A-9E08-4D7C-8B7D-56ED8B289A46}">
      <dgm:prSet/>
      <dgm:spPr/>
      <dgm:t>
        <a:bodyPr/>
        <a:lstStyle/>
        <a:p>
          <a:endParaRPr lang="en-IN">
            <a:latin typeface="Times New Roman" panose="02020603050405020304" pitchFamily="18" charset="0"/>
            <a:cs typeface="Times New Roman" panose="02020603050405020304" pitchFamily="18" charset="0"/>
          </a:endParaRPr>
        </a:p>
      </dgm:t>
    </dgm:pt>
    <dgm:pt modelId="{A9D89524-E465-4199-8902-138D2F8F01ED}" type="parTrans" cxnId="{7749E55A-9E08-4D7C-8B7D-56ED8B289A46}">
      <dgm:prSet/>
      <dgm:spPr/>
      <dgm:t>
        <a:bodyPr/>
        <a:lstStyle/>
        <a:p>
          <a:endParaRPr lang="en-IN"/>
        </a:p>
      </dgm:t>
    </dgm:pt>
    <dgm:pt modelId="{27E14E7F-202C-4DBB-BD7B-08E4D0D2E96E}" type="pres">
      <dgm:prSet presAssocID="{34426307-385C-43D1-8079-E71B41D47D2D}" presName="cycle" presStyleCnt="0">
        <dgm:presLayoutVars>
          <dgm:dir/>
          <dgm:resizeHandles val="exact"/>
        </dgm:presLayoutVars>
      </dgm:prSet>
      <dgm:spPr/>
    </dgm:pt>
    <dgm:pt modelId="{067536E8-2DF4-40F8-9190-4123F750C7AC}" type="pres">
      <dgm:prSet presAssocID="{E94D8163-C85F-4F62-95E8-119B686A468E}" presName="node" presStyleLbl="node1" presStyleIdx="0" presStyleCnt="6">
        <dgm:presLayoutVars>
          <dgm:bulletEnabled val="1"/>
        </dgm:presLayoutVars>
      </dgm:prSet>
      <dgm:spPr/>
    </dgm:pt>
    <dgm:pt modelId="{F17ADD41-EB0C-4105-8989-58F99A127ADC}" type="pres">
      <dgm:prSet presAssocID="{025CF4FE-F5BF-4015-9D23-B20FE8C061C7}" presName="sibTrans" presStyleLbl="sibTrans2D1" presStyleIdx="0" presStyleCnt="6"/>
      <dgm:spPr/>
    </dgm:pt>
    <dgm:pt modelId="{04CDFBC9-E037-46A4-A223-4CD0C1F1A709}" type="pres">
      <dgm:prSet presAssocID="{025CF4FE-F5BF-4015-9D23-B20FE8C061C7}" presName="connectorText" presStyleLbl="sibTrans2D1" presStyleIdx="0" presStyleCnt="6"/>
      <dgm:spPr/>
    </dgm:pt>
    <dgm:pt modelId="{BED5D9AC-428C-4D70-BDF4-F7674DD1D3D2}" type="pres">
      <dgm:prSet presAssocID="{A9ECBC24-FF55-468D-947D-A8A818FE5582}" presName="node" presStyleLbl="node1" presStyleIdx="1" presStyleCnt="6">
        <dgm:presLayoutVars>
          <dgm:bulletEnabled val="1"/>
        </dgm:presLayoutVars>
      </dgm:prSet>
      <dgm:spPr/>
    </dgm:pt>
    <dgm:pt modelId="{3357796A-B756-4737-A4D6-33158515972F}" type="pres">
      <dgm:prSet presAssocID="{97960D07-6D41-4A92-971C-F74A960F1A76}" presName="sibTrans" presStyleLbl="sibTrans2D1" presStyleIdx="1" presStyleCnt="6"/>
      <dgm:spPr/>
    </dgm:pt>
    <dgm:pt modelId="{3DF0E559-FA17-48D2-835E-7785EFB717A0}" type="pres">
      <dgm:prSet presAssocID="{97960D07-6D41-4A92-971C-F74A960F1A76}" presName="connectorText" presStyleLbl="sibTrans2D1" presStyleIdx="1" presStyleCnt="6"/>
      <dgm:spPr/>
    </dgm:pt>
    <dgm:pt modelId="{FF796491-EFA9-4D56-8181-26C824873D65}" type="pres">
      <dgm:prSet presAssocID="{3D187520-E3E3-4B88-B102-85E5E0B0A3D3}" presName="node" presStyleLbl="node1" presStyleIdx="2" presStyleCnt="6">
        <dgm:presLayoutVars>
          <dgm:bulletEnabled val="1"/>
        </dgm:presLayoutVars>
      </dgm:prSet>
      <dgm:spPr/>
    </dgm:pt>
    <dgm:pt modelId="{856A7CB0-6D44-4D30-8911-6AA2DD9547BE}" type="pres">
      <dgm:prSet presAssocID="{8330DE30-E8D0-437B-9057-103456068EB8}" presName="sibTrans" presStyleLbl="sibTrans2D1" presStyleIdx="2" presStyleCnt="6"/>
      <dgm:spPr/>
    </dgm:pt>
    <dgm:pt modelId="{16B7D1ED-94DD-4FEC-A4EA-D01B170515D8}" type="pres">
      <dgm:prSet presAssocID="{8330DE30-E8D0-437B-9057-103456068EB8}" presName="connectorText" presStyleLbl="sibTrans2D1" presStyleIdx="2" presStyleCnt="6"/>
      <dgm:spPr/>
    </dgm:pt>
    <dgm:pt modelId="{DBE18EAB-BA8A-4B7B-8FC1-0654AB5CDF86}" type="pres">
      <dgm:prSet presAssocID="{29C134AD-877C-4759-9BB2-63DD9F8B5651}" presName="node" presStyleLbl="node1" presStyleIdx="3" presStyleCnt="6">
        <dgm:presLayoutVars>
          <dgm:bulletEnabled val="1"/>
        </dgm:presLayoutVars>
      </dgm:prSet>
      <dgm:spPr/>
    </dgm:pt>
    <dgm:pt modelId="{3EF29B49-F796-4E5D-B9C2-FCD13D98C810}" type="pres">
      <dgm:prSet presAssocID="{2DCE9C1F-D9C0-47CC-9374-AAB301D73E60}" presName="sibTrans" presStyleLbl="sibTrans2D1" presStyleIdx="3" presStyleCnt="6"/>
      <dgm:spPr/>
    </dgm:pt>
    <dgm:pt modelId="{3CD8F455-9E56-4E3C-AD97-801DB06F1DA5}" type="pres">
      <dgm:prSet presAssocID="{2DCE9C1F-D9C0-47CC-9374-AAB301D73E60}" presName="connectorText" presStyleLbl="sibTrans2D1" presStyleIdx="3" presStyleCnt="6"/>
      <dgm:spPr/>
    </dgm:pt>
    <dgm:pt modelId="{A9FBA7A3-D728-4925-964C-382E017CAF09}" type="pres">
      <dgm:prSet presAssocID="{B8F00E29-143A-406B-AD16-18AC81C18F31}" presName="node" presStyleLbl="node1" presStyleIdx="4" presStyleCnt="6">
        <dgm:presLayoutVars>
          <dgm:bulletEnabled val="1"/>
        </dgm:presLayoutVars>
      </dgm:prSet>
      <dgm:spPr/>
    </dgm:pt>
    <dgm:pt modelId="{44D16270-4BED-41DE-89D3-C154D5F25DCE}" type="pres">
      <dgm:prSet presAssocID="{83CD5ACE-8784-444E-9204-DFF18E9866DF}" presName="sibTrans" presStyleLbl="sibTrans2D1" presStyleIdx="4" presStyleCnt="6"/>
      <dgm:spPr/>
    </dgm:pt>
    <dgm:pt modelId="{F942763A-E311-446F-B78F-17E095BC23A8}" type="pres">
      <dgm:prSet presAssocID="{83CD5ACE-8784-444E-9204-DFF18E9866DF}" presName="connectorText" presStyleLbl="sibTrans2D1" presStyleIdx="4" presStyleCnt="6"/>
      <dgm:spPr/>
    </dgm:pt>
    <dgm:pt modelId="{6A41FD16-EB11-4B48-BFBA-690231BC14F4}" type="pres">
      <dgm:prSet presAssocID="{AD176E8F-2F9D-4AAD-9296-918F8B9B6D06}" presName="node" presStyleLbl="node1" presStyleIdx="5" presStyleCnt="6">
        <dgm:presLayoutVars>
          <dgm:bulletEnabled val="1"/>
        </dgm:presLayoutVars>
      </dgm:prSet>
      <dgm:spPr/>
    </dgm:pt>
    <dgm:pt modelId="{05E2DBBA-5908-403C-91BE-7E4B18E7FB79}" type="pres">
      <dgm:prSet presAssocID="{E60B9E3D-F970-4BF4-A8FA-539B2D4573AF}" presName="sibTrans" presStyleLbl="sibTrans2D1" presStyleIdx="5" presStyleCnt="6"/>
      <dgm:spPr/>
    </dgm:pt>
    <dgm:pt modelId="{795F27C8-6780-4FCD-8116-564F2D159AC8}" type="pres">
      <dgm:prSet presAssocID="{E60B9E3D-F970-4BF4-A8FA-539B2D4573AF}" presName="connectorText" presStyleLbl="sibTrans2D1" presStyleIdx="5" presStyleCnt="6"/>
      <dgm:spPr/>
    </dgm:pt>
  </dgm:ptLst>
  <dgm:cxnLst>
    <dgm:cxn modelId="{6ACEA00A-6C11-43EC-BEBD-E3114828D02A}" type="presOf" srcId="{AD176E8F-2F9D-4AAD-9296-918F8B9B6D06}" destId="{6A41FD16-EB11-4B48-BFBA-690231BC14F4}" srcOrd="0" destOrd="0" presId="urn:microsoft.com/office/officeart/2005/8/layout/cycle2"/>
    <dgm:cxn modelId="{5098181F-05A7-4838-9FBE-F3E735CC9C96}" type="presOf" srcId="{8330DE30-E8D0-437B-9057-103456068EB8}" destId="{856A7CB0-6D44-4D30-8911-6AA2DD9547BE}" srcOrd="0" destOrd="0" presId="urn:microsoft.com/office/officeart/2005/8/layout/cycle2"/>
    <dgm:cxn modelId="{86D8FC20-B1C8-4385-AF78-38397C03F455}" type="presOf" srcId="{B8F00E29-143A-406B-AD16-18AC81C18F31}" destId="{A9FBA7A3-D728-4925-964C-382E017CAF09}" srcOrd="0" destOrd="0" presId="urn:microsoft.com/office/officeart/2005/8/layout/cycle2"/>
    <dgm:cxn modelId="{E1F7A427-717A-4A4A-8E4E-8276727DCF34}" type="presOf" srcId="{2DCE9C1F-D9C0-47CC-9374-AAB301D73E60}" destId="{3CD8F455-9E56-4E3C-AD97-801DB06F1DA5}" srcOrd="1" destOrd="0" presId="urn:microsoft.com/office/officeart/2005/8/layout/cycle2"/>
    <dgm:cxn modelId="{BA94862D-5DC0-4E26-82CC-C5C649AFE6AC}" type="presOf" srcId="{025CF4FE-F5BF-4015-9D23-B20FE8C061C7}" destId="{04CDFBC9-E037-46A4-A223-4CD0C1F1A709}" srcOrd="1" destOrd="0" presId="urn:microsoft.com/office/officeart/2005/8/layout/cycle2"/>
    <dgm:cxn modelId="{464CEF2F-AC08-47A7-9684-861AC0538DB6}" type="presOf" srcId="{A9ECBC24-FF55-468D-947D-A8A818FE5582}" destId="{BED5D9AC-428C-4D70-BDF4-F7674DD1D3D2}" srcOrd="0" destOrd="0" presId="urn:microsoft.com/office/officeart/2005/8/layout/cycle2"/>
    <dgm:cxn modelId="{ACA9D13B-B1E2-40E7-9010-AF2B2EBA5557}" type="presOf" srcId="{3D187520-E3E3-4B88-B102-85E5E0B0A3D3}" destId="{FF796491-EFA9-4D56-8181-26C824873D65}" srcOrd="0" destOrd="0" presId="urn:microsoft.com/office/officeart/2005/8/layout/cycle2"/>
    <dgm:cxn modelId="{CA35B13C-F240-4987-996B-88078776C0B2}" srcId="{34426307-385C-43D1-8079-E71B41D47D2D}" destId="{A9ECBC24-FF55-468D-947D-A8A818FE5582}" srcOrd="1" destOrd="0" parTransId="{116B7506-6892-49C1-BC00-83E63009B6FD}" sibTransId="{97960D07-6D41-4A92-971C-F74A960F1A76}"/>
    <dgm:cxn modelId="{40C8CA41-0AFB-49AB-98CB-51DCA96255AA}" srcId="{34426307-385C-43D1-8079-E71B41D47D2D}" destId="{3D187520-E3E3-4B88-B102-85E5E0B0A3D3}" srcOrd="2" destOrd="0" parTransId="{430772E6-9692-49DE-B0EE-0292EB61EF11}" sibTransId="{8330DE30-E8D0-437B-9057-103456068EB8}"/>
    <dgm:cxn modelId="{BB68F662-5CB3-4D83-9CC4-6BE4FAF20989}" srcId="{34426307-385C-43D1-8079-E71B41D47D2D}" destId="{AD176E8F-2F9D-4AAD-9296-918F8B9B6D06}" srcOrd="5" destOrd="0" parTransId="{22DAAEE5-752E-4429-91CC-EC657223657A}" sibTransId="{E60B9E3D-F970-4BF4-A8FA-539B2D4573AF}"/>
    <dgm:cxn modelId="{DB8E6349-5BED-4DAF-911E-7E15C3297F23}" srcId="{34426307-385C-43D1-8079-E71B41D47D2D}" destId="{E94D8163-C85F-4F62-95E8-119B686A468E}" srcOrd="0" destOrd="0" parTransId="{4EAD592B-3B02-4D8B-A8AE-28D4C0A8B06A}" sibTransId="{025CF4FE-F5BF-4015-9D23-B20FE8C061C7}"/>
    <dgm:cxn modelId="{AF32304F-821A-484B-8B3B-1528B9019EAA}" type="presOf" srcId="{025CF4FE-F5BF-4015-9D23-B20FE8C061C7}" destId="{F17ADD41-EB0C-4105-8989-58F99A127ADC}" srcOrd="0" destOrd="0" presId="urn:microsoft.com/office/officeart/2005/8/layout/cycle2"/>
    <dgm:cxn modelId="{4D903252-D7BE-4408-BF40-4BE495888215}" srcId="{34426307-385C-43D1-8079-E71B41D47D2D}" destId="{29C134AD-877C-4759-9BB2-63DD9F8B5651}" srcOrd="3" destOrd="0" parTransId="{4F3A6181-AF08-47D1-9CA7-98E66CDBE57E}" sibTransId="{2DCE9C1F-D9C0-47CC-9374-AAB301D73E60}"/>
    <dgm:cxn modelId="{7749E55A-9E08-4D7C-8B7D-56ED8B289A46}" srcId="{34426307-385C-43D1-8079-E71B41D47D2D}" destId="{B8F00E29-143A-406B-AD16-18AC81C18F31}" srcOrd="4" destOrd="0" parTransId="{A9D89524-E465-4199-8902-138D2F8F01ED}" sibTransId="{83CD5ACE-8784-444E-9204-DFF18E9866DF}"/>
    <dgm:cxn modelId="{7D49DC8F-D27A-416A-8210-247AE8D6E325}" type="presOf" srcId="{E60B9E3D-F970-4BF4-A8FA-539B2D4573AF}" destId="{05E2DBBA-5908-403C-91BE-7E4B18E7FB79}" srcOrd="0" destOrd="0" presId="urn:microsoft.com/office/officeart/2005/8/layout/cycle2"/>
    <dgm:cxn modelId="{35709C95-CC14-4335-8DCF-AB3C603254CD}" type="presOf" srcId="{E94D8163-C85F-4F62-95E8-119B686A468E}" destId="{067536E8-2DF4-40F8-9190-4123F750C7AC}" srcOrd="0" destOrd="0" presId="urn:microsoft.com/office/officeart/2005/8/layout/cycle2"/>
    <dgm:cxn modelId="{537CD5A1-D3D0-4A4A-8B14-BC360E017089}" type="presOf" srcId="{83CD5ACE-8784-444E-9204-DFF18E9866DF}" destId="{F942763A-E311-446F-B78F-17E095BC23A8}" srcOrd="1" destOrd="0" presId="urn:microsoft.com/office/officeart/2005/8/layout/cycle2"/>
    <dgm:cxn modelId="{72C498AE-C6EA-48D1-9E74-7533D2E973B0}" type="presOf" srcId="{2DCE9C1F-D9C0-47CC-9374-AAB301D73E60}" destId="{3EF29B49-F796-4E5D-B9C2-FCD13D98C810}" srcOrd="0" destOrd="0" presId="urn:microsoft.com/office/officeart/2005/8/layout/cycle2"/>
    <dgm:cxn modelId="{257BB9BB-4E56-4ADC-AA9A-37BA5C7CC27F}" type="presOf" srcId="{E60B9E3D-F970-4BF4-A8FA-539B2D4573AF}" destId="{795F27C8-6780-4FCD-8116-564F2D159AC8}" srcOrd="1" destOrd="0" presId="urn:microsoft.com/office/officeart/2005/8/layout/cycle2"/>
    <dgm:cxn modelId="{670FBFBE-42E1-4119-A5E9-5E1BD7AB03C1}" type="presOf" srcId="{97960D07-6D41-4A92-971C-F74A960F1A76}" destId="{3357796A-B756-4737-A4D6-33158515972F}" srcOrd="0" destOrd="0" presId="urn:microsoft.com/office/officeart/2005/8/layout/cycle2"/>
    <dgm:cxn modelId="{3DA349C1-F3B7-4A7F-82A8-EA0BB92D1DCA}" type="presOf" srcId="{29C134AD-877C-4759-9BB2-63DD9F8B5651}" destId="{DBE18EAB-BA8A-4B7B-8FC1-0654AB5CDF86}" srcOrd="0" destOrd="0" presId="urn:microsoft.com/office/officeart/2005/8/layout/cycle2"/>
    <dgm:cxn modelId="{4EA61CC5-EDCC-48F0-8D5B-CBB32A576CD3}" type="presOf" srcId="{97960D07-6D41-4A92-971C-F74A960F1A76}" destId="{3DF0E559-FA17-48D2-835E-7785EFB717A0}" srcOrd="1" destOrd="0" presId="urn:microsoft.com/office/officeart/2005/8/layout/cycle2"/>
    <dgm:cxn modelId="{08FB64DB-FD0D-42BC-87C1-9703A3CB5C56}" type="presOf" srcId="{34426307-385C-43D1-8079-E71B41D47D2D}" destId="{27E14E7F-202C-4DBB-BD7B-08E4D0D2E96E}" srcOrd="0" destOrd="0" presId="urn:microsoft.com/office/officeart/2005/8/layout/cycle2"/>
    <dgm:cxn modelId="{AD432CE9-8A59-4F13-8867-CCB4C84A9F7B}" type="presOf" srcId="{8330DE30-E8D0-437B-9057-103456068EB8}" destId="{16B7D1ED-94DD-4FEC-A4EA-D01B170515D8}" srcOrd="1" destOrd="0" presId="urn:microsoft.com/office/officeart/2005/8/layout/cycle2"/>
    <dgm:cxn modelId="{A983CFEC-7221-4C8F-9A49-100D46140770}" type="presOf" srcId="{83CD5ACE-8784-444E-9204-DFF18E9866DF}" destId="{44D16270-4BED-41DE-89D3-C154D5F25DCE}" srcOrd="0" destOrd="0" presId="urn:microsoft.com/office/officeart/2005/8/layout/cycle2"/>
    <dgm:cxn modelId="{77676E1F-9FF4-4223-AC03-651DEDE1B0FD}" type="presParOf" srcId="{27E14E7F-202C-4DBB-BD7B-08E4D0D2E96E}" destId="{067536E8-2DF4-40F8-9190-4123F750C7AC}" srcOrd="0" destOrd="0" presId="urn:microsoft.com/office/officeart/2005/8/layout/cycle2"/>
    <dgm:cxn modelId="{36AB8B66-5C26-4B69-999C-55252CBCB6B7}" type="presParOf" srcId="{27E14E7F-202C-4DBB-BD7B-08E4D0D2E96E}" destId="{F17ADD41-EB0C-4105-8989-58F99A127ADC}" srcOrd="1" destOrd="0" presId="urn:microsoft.com/office/officeart/2005/8/layout/cycle2"/>
    <dgm:cxn modelId="{8018CFCE-DCB4-4977-82CB-8F3DD51F067F}" type="presParOf" srcId="{F17ADD41-EB0C-4105-8989-58F99A127ADC}" destId="{04CDFBC9-E037-46A4-A223-4CD0C1F1A709}" srcOrd="0" destOrd="0" presId="urn:microsoft.com/office/officeart/2005/8/layout/cycle2"/>
    <dgm:cxn modelId="{15D1C776-8048-4E7F-9CFA-6624C737C65D}" type="presParOf" srcId="{27E14E7F-202C-4DBB-BD7B-08E4D0D2E96E}" destId="{BED5D9AC-428C-4D70-BDF4-F7674DD1D3D2}" srcOrd="2" destOrd="0" presId="urn:microsoft.com/office/officeart/2005/8/layout/cycle2"/>
    <dgm:cxn modelId="{21E97A13-3416-444F-B3E4-4A686B635ACD}" type="presParOf" srcId="{27E14E7F-202C-4DBB-BD7B-08E4D0D2E96E}" destId="{3357796A-B756-4737-A4D6-33158515972F}" srcOrd="3" destOrd="0" presId="urn:microsoft.com/office/officeart/2005/8/layout/cycle2"/>
    <dgm:cxn modelId="{4C28D201-53C8-4DF7-B219-8BB5DCCE911C}" type="presParOf" srcId="{3357796A-B756-4737-A4D6-33158515972F}" destId="{3DF0E559-FA17-48D2-835E-7785EFB717A0}" srcOrd="0" destOrd="0" presId="urn:microsoft.com/office/officeart/2005/8/layout/cycle2"/>
    <dgm:cxn modelId="{0CA25CBC-ADA4-43E3-B19F-0757F65A3224}" type="presParOf" srcId="{27E14E7F-202C-4DBB-BD7B-08E4D0D2E96E}" destId="{FF796491-EFA9-4D56-8181-26C824873D65}" srcOrd="4" destOrd="0" presId="urn:microsoft.com/office/officeart/2005/8/layout/cycle2"/>
    <dgm:cxn modelId="{D926EB22-EC8C-4DC7-ACE5-92DA7FC4FB38}" type="presParOf" srcId="{27E14E7F-202C-4DBB-BD7B-08E4D0D2E96E}" destId="{856A7CB0-6D44-4D30-8911-6AA2DD9547BE}" srcOrd="5" destOrd="0" presId="urn:microsoft.com/office/officeart/2005/8/layout/cycle2"/>
    <dgm:cxn modelId="{CE3878AE-9A58-45BD-AB7A-28403139F88E}" type="presParOf" srcId="{856A7CB0-6D44-4D30-8911-6AA2DD9547BE}" destId="{16B7D1ED-94DD-4FEC-A4EA-D01B170515D8}" srcOrd="0" destOrd="0" presId="urn:microsoft.com/office/officeart/2005/8/layout/cycle2"/>
    <dgm:cxn modelId="{A062E2AE-ED6D-42B2-8244-FB215E846384}" type="presParOf" srcId="{27E14E7F-202C-4DBB-BD7B-08E4D0D2E96E}" destId="{DBE18EAB-BA8A-4B7B-8FC1-0654AB5CDF86}" srcOrd="6" destOrd="0" presId="urn:microsoft.com/office/officeart/2005/8/layout/cycle2"/>
    <dgm:cxn modelId="{8A8949B9-4984-41F1-84B4-0A0C81E9BE76}" type="presParOf" srcId="{27E14E7F-202C-4DBB-BD7B-08E4D0D2E96E}" destId="{3EF29B49-F796-4E5D-B9C2-FCD13D98C810}" srcOrd="7" destOrd="0" presId="urn:microsoft.com/office/officeart/2005/8/layout/cycle2"/>
    <dgm:cxn modelId="{9FA49880-1A72-4D99-946E-C2D92B82F190}" type="presParOf" srcId="{3EF29B49-F796-4E5D-B9C2-FCD13D98C810}" destId="{3CD8F455-9E56-4E3C-AD97-801DB06F1DA5}" srcOrd="0" destOrd="0" presId="urn:microsoft.com/office/officeart/2005/8/layout/cycle2"/>
    <dgm:cxn modelId="{FF31B732-6396-4B7D-AFC5-516E8250309C}" type="presParOf" srcId="{27E14E7F-202C-4DBB-BD7B-08E4D0D2E96E}" destId="{A9FBA7A3-D728-4925-964C-382E017CAF09}" srcOrd="8" destOrd="0" presId="urn:microsoft.com/office/officeart/2005/8/layout/cycle2"/>
    <dgm:cxn modelId="{6B929DAC-97EE-4032-824E-52152D9DBC81}" type="presParOf" srcId="{27E14E7F-202C-4DBB-BD7B-08E4D0D2E96E}" destId="{44D16270-4BED-41DE-89D3-C154D5F25DCE}" srcOrd="9" destOrd="0" presId="urn:microsoft.com/office/officeart/2005/8/layout/cycle2"/>
    <dgm:cxn modelId="{1618A378-127B-40CE-BB52-AEC38E52185A}" type="presParOf" srcId="{44D16270-4BED-41DE-89D3-C154D5F25DCE}" destId="{F942763A-E311-446F-B78F-17E095BC23A8}" srcOrd="0" destOrd="0" presId="urn:microsoft.com/office/officeart/2005/8/layout/cycle2"/>
    <dgm:cxn modelId="{25650F38-547B-4761-B288-7DF191C4D3DD}" type="presParOf" srcId="{27E14E7F-202C-4DBB-BD7B-08E4D0D2E96E}" destId="{6A41FD16-EB11-4B48-BFBA-690231BC14F4}" srcOrd="10" destOrd="0" presId="urn:microsoft.com/office/officeart/2005/8/layout/cycle2"/>
    <dgm:cxn modelId="{0E53B5CF-D192-4E64-9625-5BD79F2E8B86}" type="presParOf" srcId="{27E14E7F-202C-4DBB-BD7B-08E4D0D2E96E}" destId="{05E2DBBA-5908-403C-91BE-7E4B18E7FB79}" srcOrd="11" destOrd="0" presId="urn:microsoft.com/office/officeart/2005/8/layout/cycle2"/>
    <dgm:cxn modelId="{AFCE8411-2D1E-4A3C-AE73-119809792CF1}" type="presParOf" srcId="{05E2DBBA-5908-403C-91BE-7E4B18E7FB79}" destId="{795F27C8-6780-4FCD-8116-564F2D159AC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536E8-2DF4-40F8-9190-4123F750C7AC}">
      <dsp:nvSpPr>
        <dsp:cNvPr id="0" name=""/>
        <dsp:cNvSpPr/>
      </dsp:nvSpPr>
      <dsp:spPr>
        <a:xfrm>
          <a:off x="2540496" y="474"/>
          <a:ext cx="1015007" cy="1015007"/>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Job Categories</a:t>
          </a:r>
        </a:p>
      </dsp:txBody>
      <dsp:txXfrm>
        <a:off x="2689140" y="149118"/>
        <a:ext cx="717719" cy="717719"/>
      </dsp:txXfrm>
    </dsp:sp>
    <dsp:sp modelId="{F17ADD41-EB0C-4105-8989-58F99A127ADC}">
      <dsp:nvSpPr>
        <dsp:cNvPr id="0" name=""/>
        <dsp:cNvSpPr/>
      </dsp:nvSpPr>
      <dsp:spPr>
        <a:xfrm rot="1800000">
          <a:off x="3566419" y="713883"/>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3571840" y="762163"/>
        <a:ext cx="188844" cy="205539"/>
      </dsp:txXfrm>
    </dsp:sp>
    <dsp:sp modelId="{BED5D9AC-428C-4D70-BDF4-F7674DD1D3D2}">
      <dsp:nvSpPr>
        <dsp:cNvPr id="0" name=""/>
        <dsp:cNvSpPr/>
      </dsp:nvSpPr>
      <dsp:spPr>
        <a:xfrm>
          <a:off x="3860337" y="762485"/>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Marital Status</a:t>
          </a:r>
        </a:p>
      </dsp:txBody>
      <dsp:txXfrm>
        <a:off x="4008981" y="911129"/>
        <a:ext cx="717719" cy="717719"/>
      </dsp:txXfrm>
    </dsp:sp>
    <dsp:sp modelId="{3357796A-B756-4737-A4D6-33158515972F}">
      <dsp:nvSpPr>
        <dsp:cNvPr id="0" name=""/>
        <dsp:cNvSpPr/>
      </dsp:nvSpPr>
      <dsp:spPr>
        <a:xfrm rot="5400000">
          <a:off x="4232953" y="1853082"/>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4273420" y="1881129"/>
        <a:ext cx="188844" cy="205539"/>
      </dsp:txXfrm>
    </dsp:sp>
    <dsp:sp modelId="{FF796491-EFA9-4D56-8181-26C824873D65}">
      <dsp:nvSpPr>
        <dsp:cNvPr id="0" name=""/>
        <dsp:cNvSpPr/>
      </dsp:nvSpPr>
      <dsp:spPr>
        <a:xfrm>
          <a:off x="3860337" y="2286507"/>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Financial Stability</a:t>
          </a:r>
        </a:p>
      </dsp:txBody>
      <dsp:txXfrm>
        <a:off x="4008981" y="2435151"/>
        <a:ext cx="717719" cy="717719"/>
      </dsp:txXfrm>
    </dsp:sp>
    <dsp:sp modelId="{856A7CB0-6D44-4D30-8911-6AA2DD9547BE}">
      <dsp:nvSpPr>
        <dsp:cNvPr id="0" name=""/>
        <dsp:cNvSpPr/>
      </dsp:nvSpPr>
      <dsp:spPr>
        <a:xfrm rot="9000000">
          <a:off x="3579644" y="2999916"/>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rot="10800000">
        <a:off x="3655156" y="3048196"/>
        <a:ext cx="188844" cy="205539"/>
      </dsp:txXfrm>
    </dsp:sp>
    <dsp:sp modelId="{DBE18EAB-BA8A-4B7B-8FC1-0654AB5CDF86}">
      <dsp:nvSpPr>
        <dsp:cNvPr id="0" name=""/>
        <dsp:cNvSpPr/>
      </dsp:nvSpPr>
      <dsp:spPr>
        <a:xfrm>
          <a:off x="2540496" y="3048518"/>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Educational levels </a:t>
          </a:r>
        </a:p>
      </dsp:txBody>
      <dsp:txXfrm>
        <a:off x="2689140" y="3197162"/>
        <a:ext cx="717719" cy="717719"/>
      </dsp:txXfrm>
    </dsp:sp>
    <dsp:sp modelId="{3EF29B49-F796-4E5D-B9C2-FCD13D98C810}">
      <dsp:nvSpPr>
        <dsp:cNvPr id="0" name=""/>
        <dsp:cNvSpPr/>
      </dsp:nvSpPr>
      <dsp:spPr>
        <a:xfrm rot="12600000">
          <a:off x="2259802" y="3007551"/>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rot="10800000">
        <a:off x="2335314" y="3096297"/>
        <a:ext cx="188844" cy="205539"/>
      </dsp:txXfrm>
    </dsp:sp>
    <dsp:sp modelId="{A9FBA7A3-D728-4925-964C-382E017CAF09}">
      <dsp:nvSpPr>
        <dsp:cNvPr id="0" name=""/>
        <dsp:cNvSpPr/>
      </dsp:nvSpPr>
      <dsp:spPr>
        <a:xfrm>
          <a:off x="1220654" y="2286507"/>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Previous Campaign Outcome</a:t>
          </a:r>
        </a:p>
      </dsp:txBody>
      <dsp:txXfrm>
        <a:off x="1369298" y="2435151"/>
        <a:ext cx="717719" cy="717719"/>
      </dsp:txXfrm>
    </dsp:sp>
    <dsp:sp modelId="{44D16270-4BED-41DE-89D3-C154D5F25DCE}">
      <dsp:nvSpPr>
        <dsp:cNvPr id="0" name=""/>
        <dsp:cNvSpPr/>
      </dsp:nvSpPr>
      <dsp:spPr>
        <a:xfrm rot="16200000">
          <a:off x="1593269" y="1868352"/>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1633736" y="1977332"/>
        <a:ext cx="188844" cy="205539"/>
      </dsp:txXfrm>
    </dsp:sp>
    <dsp:sp modelId="{6A41FD16-EB11-4B48-BFBA-690231BC14F4}">
      <dsp:nvSpPr>
        <dsp:cNvPr id="0" name=""/>
        <dsp:cNvSpPr/>
      </dsp:nvSpPr>
      <dsp:spPr>
        <a:xfrm>
          <a:off x="1220654" y="762485"/>
          <a:ext cx="1015007" cy="10150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Contact Method</a:t>
          </a:r>
        </a:p>
      </dsp:txBody>
      <dsp:txXfrm>
        <a:off x="1369298" y="911129"/>
        <a:ext cx="717719" cy="717719"/>
      </dsp:txXfrm>
    </dsp:sp>
    <dsp:sp modelId="{05E2DBBA-5908-403C-91BE-7E4B18E7FB79}">
      <dsp:nvSpPr>
        <dsp:cNvPr id="0" name=""/>
        <dsp:cNvSpPr/>
      </dsp:nvSpPr>
      <dsp:spPr>
        <a:xfrm rot="19800000">
          <a:off x="2246578" y="721518"/>
          <a:ext cx="269777" cy="342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latin typeface="Times New Roman" panose="02020603050405020304" pitchFamily="18" charset="0"/>
            <a:cs typeface="Times New Roman" panose="02020603050405020304" pitchFamily="18" charset="0"/>
          </a:endParaRPr>
        </a:p>
      </dsp:txBody>
      <dsp:txXfrm>
        <a:off x="2251999" y="810264"/>
        <a:ext cx="188844" cy="20553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215787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39651476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324327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407959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27764136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6126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4244485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9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1726068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34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7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559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75026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637733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61422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10562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58871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758237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524873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1028924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509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4256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798648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4971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078740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Header-Pho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Header-Photo-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hart-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8199184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357574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29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243430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6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9942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5/2/2024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13018157"/>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 id="2147484083" r:id="rId18"/>
    <p:sldLayoutId id="2147484084" r:id="rId19"/>
    <p:sldLayoutId id="2147484086" r:id="rId20"/>
    <p:sldLayoutId id="2147484087" r:id="rId21"/>
    <p:sldLayoutId id="2147484088" r:id="rId22"/>
    <p:sldLayoutId id="2147484089" r:id="rId23"/>
    <p:sldLayoutId id="2147484090" r:id="rId24"/>
    <p:sldLayoutId id="2147484091" r:id="rId25"/>
    <p:sldLayoutId id="2147484093" r:id="rId26"/>
    <p:sldLayoutId id="2147484060" r:id="rId27"/>
    <p:sldLayoutId id="2147484061" r:id="rId28"/>
    <p:sldLayoutId id="2147484062" r:id="rId29"/>
    <p:sldLayoutId id="2147484063" r:id="rId30"/>
    <p:sldLayoutId id="2147484064" r:id="rId31"/>
    <p:sldLayoutId id="2147483679" r:id="rId32"/>
    <p:sldLayoutId id="2147483672" r:id="rId33"/>
    <p:sldLayoutId id="2147483667" r:id="rId34"/>
    <p:sldLayoutId id="2147483670" r:id="rId35"/>
    <p:sldLayoutId id="2147483673" r:id="rId36"/>
    <p:sldLayoutId id="2147483678" r:id="rId37"/>
    <p:sldLayoutId id="2147483680" r:id="rId38"/>
    <p:sldLayoutId id="2147483682" r:id="rId39"/>
    <p:sldLayoutId id="2147483685" r:id="rId40"/>
    <p:sldLayoutId id="2147483686" r:id="rId41"/>
    <p:sldLayoutId id="2147483687" r:id="rId42"/>
    <p:sldLayoutId id="2147483688" r:id="rId43"/>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normAutofit fontScale="90000"/>
          </a:bodyPr>
          <a:lstStyle/>
          <a:p>
            <a:pPr algn="ctr"/>
            <a:r>
              <a:rPr lang="en-US" b="1" i="0" dirty="0">
                <a:effectLst/>
                <a:latin typeface="Söhne"/>
              </a:rPr>
              <a:t>Predicting Term Deposit Subscription: Analysis of Bank Marketing Campaign Data</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fontScale="85000" lnSpcReduction="10000"/>
          </a:bodyPr>
          <a:lstStyle/>
          <a:p>
            <a:pPr algn="l"/>
            <a:endParaRPr lang="en-US" sz="1800" b="0" i="1" u="none" strike="noStrike" baseline="0" dirty="0">
              <a:solidFill>
                <a:srgbClr val="ECEAD1"/>
              </a:solidFill>
              <a:latin typeface="Calibri" panose="020F0502020204030204" pitchFamily="34" charset="0"/>
            </a:endParaRPr>
          </a:p>
          <a:p>
            <a:r>
              <a:rPr lang="en-US" sz="1800" b="0" i="1" u="none" strike="noStrike" baseline="0" dirty="0">
                <a:solidFill>
                  <a:srgbClr val="ECEAD1"/>
                </a:solidFill>
                <a:latin typeface="Calibri" panose="020F0502020204030204" pitchFamily="34" charset="0"/>
              </a:rPr>
              <a:t> </a:t>
            </a:r>
            <a:endParaRPr lang="en-US" sz="1800" i="1" dirty="0">
              <a:solidFill>
                <a:srgbClr val="ECEAD1"/>
              </a:solidFill>
            </a:endParaRPr>
          </a:p>
        </p:txBody>
      </p:sp>
      <p:sp>
        <p:nvSpPr>
          <p:cNvPr id="6" name="Text Placeholder 5">
            <a:extLst>
              <a:ext uri="{FF2B5EF4-FFF2-40B4-BE49-F238E27FC236}">
                <a16:creationId xmlns:a16="http://schemas.microsoft.com/office/drawing/2014/main" id="{88AE3D0B-3976-750A-8081-6F80A0355075}"/>
              </a:ext>
            </a:extLst>
          </p:cNvPr>
          <p:cNvSpPr>
            <a:spLocks noGrp="1"/>
          </p:cNvSpPr>
          <p:nvPr>
            <p:ph type="body" idx="11"/>
          </p:nvPr>
        </p:nvSpPr>
        <p:spPr>
          <a:xfrm>
            <a:off x="5849256" y="2206171"/>
            <a:ext cx="2661331" cy="1828800"/>
          </a:xfrm>
        </p:spPr>
        <p:txBody>
          <a:bodyPr>
            <a:normAutofit/>
          </a:bodyPr>
          <a:lstStyle/>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NEERAJA VEDULLA</a:t>
            </a: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444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4BA8CBF-5220-FCEF-D4EF-9F3A0AD1B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570" y="761999"/>
            <a:ext cx="5384430" cy="43697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CE8D6-9826-3B93-F858-41F2A5F9244B}"/>
              </a:ext>
            </a:extLst>
          </p:cNvPr>
          <p:cNvSpPr txBox="1"/>
          <p:nvPr/>
        </p:nvSpPr>
        <p:spPr>
          <a:xfrm>
            <a:off x="2286000" y="101991"/>
            <a:ext cx="4572000" cy="369332"/>
          </a:xfrm>
          <a:prstGeom prst="rect">
            <a:avLst/>
          </a:prstGeom>
          <a:noFill/>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    Contact</a:t>
            </a:r>
            <a:r>
              <a:rPr lang="en-IN" b="1" dirty="0">
                <a:latin typeface="Times New Roman" panose="02020603050405020304" pitchFamily="18" charset="0"/>
                <a:cs typeface="Times New Roman" panose="02020603050405020304" pitchFamily="18" charset="0"/>
              </a:rPr>
              <a:t> Method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552D5E05-087C-43F8-04C9-FD42256039EA}"/>
              </a:ext>
            </a:extLst>
          </p:cNvPr>
          <p:cNvSpPr txBox="1"/>
          <p:nvPr/>
        </p:nvSpPr>
        <p:spPr>
          <a:xfrm>
            <a:off x="275771" y="762000"/>
            <a:ext cx="4702629" cy="38384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Insights:</a:t>
            </a:r>
          </a:p>
        </p:txBody>
      </p:sp>
      <p:sp>
        <p:nvSpPr>
          <p:cNvPr id="9" name="TextBox 8">
            <a:extLst>
              <a:ext uri="{FF2B5EF4-FFF2-40B4-BE49-F238E27FC236}">
                <a16:creationId xmlns:a16="http://schemas.microsoft.com/office/drawing/2014/main" id="{BD493EE2-00A6-D10B-18DA-E809EA762B8C}"/>
              </a:ext>
            </a:extLst>
          </p:cNvPr>
          <p:cNvSpPr txBox="1"/>
          <p:nvPr/>
        </p:nvSpPr>
        <p:spPr>
          <a:xfrm>
            <a:off x="0" y="1145846"/>
            <a:ext cx="3748035"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Cellular communication leads to higher subscription rates, suggesting the need to focus on mobile outreach.</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Subscriptions are lower via traditional phone contact, indicating the importance of optimizing phone-based marketing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00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4851B6B8-4275-FC49-71FC-20535A248BD5}"/>
              </a:ext>
            </a:extLst>
          </p:cNvPr>
          <p:cNvGraphicFramePr>
            <a:graphicFrameLocks noGrp="1"/>
          </p:cNvGraphicFramePr>
          <p:nvPr>
            <p:extLst>
              <p:ext uri="{D42A27DB-BD31-4B8C-83A1-F6EECF244321}">
                <p14:modId xmlns:p14="http://schemas.microsoft.com/office/powerpoint/2010/main" val="3268913131"/>
              </p:ext>
            </p:extLst>
          </p:nvPr>
        </p:nvGraphicFramePr>
        <p:xfrm>
          <a:off x="1088570" y="1062990"/>
          <a:ext cx="6966860" cy="2493010"/>
        </p:xfrm>
        <a:graphic>
          <a:graphicData uri="http://schemas.openxmlformats.org/drawingml/2006/table">
            <a:tbl>
              <a:tblPr firstRow="1" bandRow="1">
                <a:tableStyleId>{5C22544A-7EE6-4342-B048-85BDC9FD1C3A}</a:tableStyleId>
              </a:tblPr>
              <a:tblGrid>
                <a:gridCol w="1393372">
                  <a:extLst>
                    <a:ext uri="{9D8B030D-6E8A-4147-A177-3AD203B41FA5}">
                      <a16:colId xmlns:a16="http://schemas.microsoft.com/office/drawing/2014/main" val="2734103586"/>
                    </a:ext>
                  </a:extLst>
                </a:gridCol>
                <a:gridCol w="1393372">
                  <a:extLst>
                    <a:ext uri="{9D8B030D-6E8A-4147-A177-3AD203B41FA5}">
                      <a16:colId xmlns:a16="http://schemas.microsoft.com/office/drawing/2014/main" val="1378245204"/>
                    </a:ext>
                  </a:extLst>
                </a:gridCol>
                <a:gridCol w="1393372">
                  <a:extLst>
                    <a:ext uri="{9D8B030D-6E8A-4147-A177-3AD203B41FA5}">
                      <a16:colId xmlns:a16="http://schemas.microsoft.com/office/drawing/2014/main" val="932154795"/>
                    </a:ext>
                  </a:extLst>
                </a:gridCol>
                <a:gridCol w="1393372">
                  <a:extLst>
                    <a:ext uri="{9D8B030D-6E8A-4147-A177-3AD203B41FA5}">
                      <a16:colId xmlns:a16="http://schemas.microsoft.com/office/drawing/2014/main" val="1044793621"/>
                    </a:ext>
                  </a:extLst>
                </a:gridCol>
                <a:gridCol w="1393372">
                  <a:extLst>
                    <a:ext uri="{9D8B030D-6E8A-4147-A177-3AD203B41FA5}">
                      <a16:colId xmlns:a16="http://schemas.microsoft.com/office/drawing/2014/main" val="3225132695"/>
                    </a:ext>
                  </a:extLst>
                </a:gridCol>
              </a:tblGrid>
              <a:tr h="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DECISION TREE</a:t>
                      </a:r>
                    </a:p>
                  </a:txBody>
                  <a:tcPr/>
                </a:tc>
                <a:tc>
                  <a:txBody>
                    <a:bodyPr/>
                    <a:lstStyle/>
                    <a:p>
                      <a:r>
                        <a:rPr lang="en-IN" sz="1800" dirty="0">
                          <a:latin typeface="Times New Roman" panose="02020603050405020304" pitchFamily="18" charset="0"/>
                          <a:cs typeface="Times New Roman" panose="02020603050405020304" pitchFamily="18" charset="0"/>
                        </a:rPr>
                        <a:t>KNN</a:t>
                      </a:r>
                    </a:p>
                  </a:txBody>
                  <a:tcPr/>
                </a:tc>
                <a:tc>
                  <a:txBody>
                    <a:bodyPr/>
                    <a:lstStyle/>
                    <a:p>
                      <a:r>
                        <a:rPr lang="en-IN" sz="1800" dirty="0">
                          <a:latin typeface="Times New Roman" panose="02020603050405020304" pitchFamily="18" charset="0"/>
                          <a:cs typeface="Times New Roman" panose="02020603050405020304" pitchFamily="18" charset="0"/>
                        </a:rPr>
                        <a:t>RANDOM FOREST</a:t>
                      </a:r>
                    </a:p>
                  </a:txBody>
                  <a:tcPr/>
                </a:tc>
                <a:tc>
                  <a:txBody>
                    <a:bodyPr/>
                    <a:lstStyle/>
                    <a:p>
                      <a:r>
                        <a:rPr lang="en-IN" sz="1800" dirty="0">
                          <a:latin typeface="Times New Roman" panose="02020603050405020304" pitchFamily="18" charset="0"/>
                          <a:cs typeface="Times New Roman" panose="02020603050405020304" pitchFamily="18" charset="0"/>
                        </a:rPr>
                        <a:t>XG BOOST</a:t>
                      </a:r>
                    </a:p>
                  </a:txBody>
                  <a:tcPr/>
                </a:tc>
                <a:extLst>
                  <a:ext uri="{0D108BD9-81ED-4DB2-BD59-A6C34878D82A}">
                    <a16:rowId xmlns:a16="http://schemas.microsoft.com/office/drawing/2014/main" val="347696911"/>
                  </a:ext>
                </a:extLst>
              </a:tr>
              <a:tr h="370840">
                <a:tc>
                  <a:txBody>
                    <a:bodyPr/>
                    <a:lstStyle/>
                    <a:p>
                      <a:r>
                        <a:rPr lang="en-IN" sz="1600" dirty="0">
                          <a:latin typeface="Times New Roman" panose="02020603050405020304" pitchFamily="18" charset="0"/>
                          <a:cs typeface="Times New Roman" panose="02020603050405020304" pitchFamily="18" charset="0"/>
                        </a:rPr>
                        <a:t>ACCURACY</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0.92</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730802991"/>
                  </a:ext>
                </a:extLst>
              </a:tr>
              <a:tr h="370840">
                <a:tc>
                  <a:txBody>
                    <a:bodyPr/>
                    <a:lstStyle/>
                    <a:p>
                      <a:r>
                        <a:rPr lang="en-IN" sz="1600" dirty="0">
                          <a:latin typeface="Times New Roman" panose="02020603050405020304" pitchFamily="18" charset="0"/>
                          <a:cs typeface="Times New Roman" panose="02020603050405020304" pitchFamily="18" charset="0"/>
                        </a:rPr>
                        <a:t>RECALL</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4282839870"/>
                  </a:ext>
                </a:extLst>
              </a:tr>
              <a:tr h="370840">
                <a:tc>
                  <a:txBody>
                    <a:bodyPr/>
                    <a:lstStyle/>
                    <a:p>
                      <a:r>
                        <a:rPr lang="en-IN" sz="1600" dirty="0">
                          <a:latin typeface="Times New Roman" panose="02020603050405020304" pitchFamily="18" charset="0"/>
                          <a:cs typeface="Times New Roman" panose="02020603050405020304" pitchFamily="18" charset="0"/>
                        </a:rPr>
                        <a:t>PRECISION</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tc>
                  <a:txBody>
                    <a:bodyPr/>
                    <a:lstStyle/>
                    <a:p>
                      <a:r>
                        <a:rPr lang="en-IN" sz="1800" dirty="0">
                          <a:latin typeface="Times New Roman" panose="02020603050405020304" pitchFamily="18" charset="0"/>
                          <a:cs typeface="Times New Roman" panose="02020603050405020304" pitchFamily="18" charset="0"/>
                        </a:rPr>
                        <a:t>0.87</a:t>
                      </a:r>
                    </a:p>
                  </a:txBody>
                  <a:tcPr/>
                </a:tc>
                <a:tc>
                  <a:txBody>
                    <a:bodyPr/>
                    <a:lstStyle/>
                    <a:p>
                      <a:r>
                        <a:rPr lang="en-IN" sz="1800" dirty="0">
                          <a:latin typeface="Times New Roman" panose="02020603050405020304" pitchFamily="18" charset="0"/>
                          <a:cs typeface="Times New Roman" panose="02020603050405020304" pitchFamily="18" charset="0"/>
                        </a:rPr>
                        <a:t>0.93</a:t>
                      </a:r>
                    </a:p>
                  </a:txBody>
                  <a:tcPr/>
                </a:tc>
                <a:tc>
                  <a:txBody>
                    <a:bodyPr/>
                    <a:lstStyle/>
                    <a:p>
                      <a:r>
                        <a:rPr lang="en-IN" sz="1800" dirty="0">
                          <a:latin typeface="Times New Roman" panose="02020603050405020304" pitchFamily="18" charset="0"/>
                          <a:cs typeface="Times New Roman" panose="02020603050405020304" pitchFamily="18" charset="0"/>
                        </a:rPr>
                        <a:t>0.87</a:t>
                      </a:r>
                    </a:p>
                  </a:txBody>
                  <a:tcPr/>
                </a:tc>
                <a:extLst>
                  <a:ext uri="{0D108BD9-81ED-4DB2-BD59-A6C34878D82A}">
                    <a16:rowId xmlns:a16="http://schemas.microsoft.com/office/drawing/2014/main" val="871821590"/>
                  </a:ext>
                </a:extLst>
              </a:tr>
              <a:tr h="370840">
                <a:tc>
                  <a:txBody>
                    <a:bodyPr/>
                    <a:lstStyle/>
                    <a:p>
                      <a:r>
                        <a:rPr lang="en-IN" sz="1600" dirty="0">
                          <a:latin typeface="Times New Roman" panose="02020603050405020304" pitchFamily="18" charset="0"/>
                          <a:cs typeface="Times New Roman" panose="02020603050405020304" pitchFamily="18" charset="0"/>
                        </a:rPr>
                        <a:t>F1</a:t>
                      </a: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SCORE</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0.93</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tc>
                  <a:txBody>
                    <a:bodyPr/>
                    <a:lstStyle/>
                    <a:p>
                      <a:r>
                        <a:rPr lang="en-IN" sz="1800"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371847651"/>
                  </a:ext>
                </a:extLst>
              </a:tr>
              <a:tr h="369570">
                <a:tc>
                  <a:txBody>
                    <a:bodyPr/>
                    <a:lstStyle/>
                    <a:p>
                      <a:r>
                        <a:rPr lang="en-IN" sz="1600" dirty="0">
                          <a:latin typeface="Times New Roman" panose="02020603050405020304" pitchFamily="18" charset="0"/>
                          <a:cs typeface="Times New Roman" panose="02020603050405020304" pitchFamily="18" charset="0"/>
                        </a:rPr>
                        <a:t>AUC</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0.95</a:t>
                      </a:r>
                    </a:p>
                  </a:txBody>
                  <a:tcPr/>
                </a:tc>
                <a:tc>
                  <a:txBody>
                    <a:bodyPr/>
                    <a:lstStyle/>
                    <a:p>
                      <a:r>
                        <a:rPr lang="en-IN" sz="1800" dirty="0">
                          <a:latin typeface="Times New Roman" panose="02020603050405020304" pitchFamily="18" charset="0"/>
                          <a:cs typeface="Times New Roman" panose="02020603050405020304" pitchFamily="18" charset="0"/>
                        </a:rPr>
                        <a:t>1.00</a:t>
                      </a:r>
                    </a:p>
                  </a:txBody>
                  <a:tcPr/>
                </a:tc>
                <a:tc>
                  <a:txBody>
                    <a:bodyPr/>
                    <a:lstStyle/>
                    <a:p>
                      <a:r>
                        <a:rPr lang="en-IN" sz="1800" dirty="0">
                          <a:latin typeface="Times New Roman" panose="02020603050405020304" pitchFamily="18" charset="0"/>
                          <a:cs typeface="Times New Roman" panose="02020603050405020304" pitchFamily="18" charset="0"/>
                        </a:rPr>
                        <a:t>0.96</a:t>
                      </a:r>
                    </a:p>
                  </a:txBody>
                  <a:tcPr/>
                </a:tc>
                <a:extLst>
                  <a:ext uri="{0D108BD9-81ED-4DB2-BD59-A6C34878D82A}">
                    <a16:rowId xmlns:a16="http://schemas.microsoft.com/office/drawing/2014/main" val="1132398916"/>
                  </a:ext>
                </a:extLst>
              </a:tr>
            </a:tbl>
          </a:graphicData>
        </a:graphic>
      </p:graphicFrame>
      <p:sp>
        <p:nvSpPr>
          <p:cNvPr id="18" name="TextBox 17">
            <a:extLst>
              <a:ext uri="{FF2B5EF4-FFF2-40B4-BE49-F238E27FC236}">
                <a16:creationId xmlns:a16="http://schemas.microsoft.com/office/drawing/2014/main" id="{C9C1B710-DECB-3320-B820-641A1AEBA2E8}"/>
              </a:ext>
            </a:extLst>
          </p:cNvPr>
          <p:cNvSpPr txBox="1"/>
          <p:nvPr/>
        </p:nvSpPr>
        <p:spPr>
          <a:xfrm>
            <a:off x="3381829" y="79829"/>
            <a:ext cx="2380343" cy="677108"/>
          </a:xfrm>
          <a:prstGeom prst="rect">
            <a:avLst/>
          </a:prstGeom>
          <a:noFill/>
        </p:spPr>
        <p:txBody>
          <a:bodyPr wrap="square" rtlCol="0">
            <a:spAutoFit/>
          </a:bodyPr>
          <a:lstStyle/>
          <a:p>
            <a:endParaRPr lang="en-IN" dirty="0"/>
          </a:p>
          <a:p>
            <a:r>
              <a:rPr lang="en-IN" sz="2000" b="1" dirty="0">
                <a:latin typeface="Times New Roman" panose="02020603050405020304" pitchFamily="18" charset="0"/>
                <a:cs typeface="Times New Roman" panose="02020603050405020304" pitchFamily="18" charset="0"/>
              </a:rPr>
              <a:t>MODEL SCORES</a:t>
            </a:r>
          </a:p>
        </p:txBody>
      </p:sp>
    </p:spTree>
    <p:extLst>
      <p:ext uri="{BB962C8B-B14F-4D97-AF65-F5344CB8AC3E}">
        <p14:creationId xmlns:p14="http://schemas.microsoft.com/office/powerpoint/2010/main" val="423140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D11391-37B0-09D3-9C81-2051B7979CF9}"/>
              </a:ext>
            </a:extLst>
          </p:cNvPr>
          <p:cNvSpPr txBox="1"/>
          <p:nvPr/>
        </p:nvSpPr>
        <p:spPr>
          <a:xfrm>
            <a:off x="2286000" y="2387991"/>
            <a:ext cx="45720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97032061-742D-A2C6-5F6F-DE8DEB910287}"/>
              </a:ext>
            </a:extLst>
          </p:cNvPr>
          <p:cNvSpPr txBox="1"/>
          <p:nvPr/>
        </p:nvSpPr>
        <p:spPr>
          <a:xfrm>
            <a:off x="2286000" y="2387991"/>
            <a:ext cx="4572000" cy="369332"/>
          </a:xfrm>
          <a:prstGeom prst="rect">
            <a:avLst/>
          </a:prstGeom>
          <a:noFill/>
        </p:spPr>
        <p:txBody>
          <a:bodyPr wrap="square">
            <a:spAutoFit/>
          </a:bodyPr>
          <a:lstStyle/>
          <a:p>
            <a:endParaRPr lang="en-IN" dirty="0"/>
          </a:p>
        </p:txBody>
      </p:sp>
      <p:pic>
        <p:nvPicPr>
          <p:cNvPr id="14" name="Picture 13">
            <a:extLst>
              <a:ext uri="{FF2B5EF4-FFF2-40B4-BE49-F238E27FC236}">
                <a16:creationId xmlns:a16="http://schemas.microsoft.com/office/drawing/2014/main" id="{41D47A0B-A545-C7C9-7A95-96D9C9D37AE1}"/>
              </a:ext>
            </a:extLst>
          </p:cNvPr>
          <p:cNvPicPr>
            <a:picLocks noChangeAspect="1"/>
          </p:cNvPicPr>
          <p:nvPr/>
        </p:nvPicPr>
        <p:blipFill>
          <a:blip r:embed="rId2"/>
          <a:stretch>
            <a:fillRect/>
          </a:stretch>
        </p:blipFill>
        <p:spPr>
          <a:xfrm>
            <a:off x="2276357" y="1060359"/>
            <a:ext cx="4591286" cy="3530781"/>
          </a:xfrm>
          <a:prstGeom prst="rect">
            <a:avLst/>
          </a:prstGeom>
        </p:spPr>
      </p:pic>
      <p:sp>
        <p:nvSpPr>
          <p:cNvPr id="15" name="TextBox 14">
            <a:extLst>
              <a:ext uri="{FF2B5EF4-FFF2-40B4-BE49-F238E27FC236}">
                <a16:creationId xmlns:a16="http://schemas.microsoft.com/office/drawing/2014/main" id="{62195629-A955-BBA2-6EE6-819C97E5469F}"/>
              </a:ext>
            </a:extLst>
          </p:cNvPr>
          <p:cNvSpPr txBox="1"/>
          <p:nvPr/>
        </p:nvSpPr>
        <p:spPr>
          <a:xfrm>
            <a:off x="3113315" y="544286"/>
            <a:ext cx="291737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MODEL ACCURACIES </a:t>
            </a:r>
          </a:p>
        </p:txBody>
      </p:sp>
    </p:spTree>
    <p:extLst>
      <p:ext uri="{BB962C8B-B14F-4D97-AF65-F5344CB8AC3E}">
        <p14:creationId xmlns:p14="http://schemas.microsoft.com/office/powerpoint/2010/main" val="123147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FEC050-EB56-6900-113E-EB174C2506FF}"/>
              </a:ext>
            </a:extLst>
          </p:cNvPr>
          <p:cNvSpPr txBox="1"/>
          <p:nvPr/>
        </p:nvSpPr>
        <p:spPr>
          <a:xfrm>
            <a:off x="3628572" y="0"/>
            <a:ext cx="1886856" cy="738664"/>
          </a:xfrm>
          <a:prstGeom prst="rect">
            <a:avLst/>
          </a:prstGeom>
          <a:noFill/>
        </p:spPr>
        <p:txBody>
          <a:bodyPr wrap="square" rtlCol="0">
            <a:spAutoFit/>
          </a:bodyPr>
          <a:lstStyle/>
          <a:p>
            <a:endParaRPr lang="en-IN" b="1" dirty="0"/>
          </a:p>
          <a:p>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69AA567-4652-7800-4117-9C0625FB152A}"/>
              </a:ext>
            </a:extLst>
          </p:cNvPr>
          <p:cNvSpPr txBox="1"/>
          <p:nvPr/>
        </p:nvSpPr>
        <p:spPr>
          <a:xfrm>
            <a:off x="170841" y="381230"/>
            <a:ext cx="4772582"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data analysis has unveiled crucial insights across job categories, marital status, education, financial stability, contact methods, and campaign outcomes.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Tailoring strategies to specific customer segments and deploying predictive models, notably the Random Forest with a high F1 score and 96% accuracy, is essential for marketing success.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data-driven approach ensures not only immediate campaign effectiveness but also long-term customer satisfaction and loyalty, providing a robust foundation for sustainable growth and profitability in the dynamic banking sector.</a:t>
            </a:r>
          </a:p>
          <a:p>
            <a:pPr algn="just"/>
            <a:endParaRPr lang="en-IN" dirty="0">
              <a:latin typeface="Times New Roman" panose="02020603050405020304" pitchFamily="18" charset="0"/>
              <a:cs typeface="Times New Roman" panose="02020603050405020304" pitchFamily="18" charset="0"/>
            </a:endParaRPr>
          </a:p>
        </p:txBody>
      </p:sp>
      <p:pic>
        <p:nvPicPr>
          <p:cNvPr id="7" name="Picture 2" descr="Conclusion and other SDSN Resources | by UN SDSN | SDG Guide">
            <a:extLst>
              <a:ext uri="{FF2B5EF4-FFF2-40B4-BE49-F238E27FC236}">
                <a16:creationId xmlns:a16="http://schemas.microsoft.com/office/drawing/2014/main" id="{4A7ABBA7-EECD-8AC4-C556-1E5D4F3629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07" r="12131" b="3"/>
          <a:stretch/>
        </p:blipFill>
        <p:spPr bwMode="auto">
          <a:xfrm>
            <a:off x="5202936" y="453851"/>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5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0BA0AF-4CAE-278A-6253-34721D30B786}"/>
              </a:ext>
            </a:extLst>
          </p:cNvPr>
          <p:cNvSpPr txBox="1"/>
          <p:nvPr/>
        </p:nvSpPr>
        <p:spPr>
          <a:xfrm flipH="1">
            <a:off x="3855719" y="2571750"/>
            <a:ext cx="1899195"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9A7C791-55A5-5719-42FA-E0501A54C007}"/>
              </a:ext>
            </a:extLst>
          </p:cNvPr>
          <p:cNvSpPr>
            <a:spLocks noChangeArrowheads="1"/>
          </p:cNvSpPr>
          <p:nvPr/>
        </p:nvSpPr>
        <p:spPr bwMode="auto">
          <a:xfrm>
            <a:off x="266076" y="469056"/>
            <a:ext cx="8611849" cy="458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Segmented Marketing</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Develop tailored marketing campaigns for different job categories. Focus on management roles and students, and consider specialized strategies for blue-collar workers.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Marital Status Targeting</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Create targeted campaigns for married customers, addressing their specific needs and preferences, to enhance conversion rates.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Educational Outreach</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Design marketing and educational strategies that cater to customers with tertiary education, offering them products and services aligned with their financial goals.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Creditworthiness Focus</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Prioritize customers without defaulted loans, housing loans, and personal loans. Consider offering financial products that reward and support good credit scores and financial stability.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Communication Channel Enhancement</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Shift resources towards cellular communication for customer outreach, as it has demonstrated higher subscription rates compared to telephone contact.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Leverage Previous Success</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Continue to engage and nurture customers who had a successful outcome in previous campaigns, as they are more likely to subscribe to term deposits.</a:t>
            </a:r>
          </a:p>
        </p:txBody>
      </p:sp>
      <p:sp>
        <p:nvSpPr>
          <p:cNvPr id="8" name="TextBox 7">
            <a:extLst>
              <a:ext uri="{FF2B5EF4-FFF2-40B4-BE49-F238E27FC236}">
                <a16:creationId xmlns:a16="http://schemas.microsoft.com/office/drawing/2014/main" id="{DFA8D128-0653-83D8-785D-CC2A0785FD04}"/>
              </a:ext>
            </a:extLst>
          </p:cNvPr>
          <p:cNvSpPr txBox="1"/>
          <p:nvPr/>
        </p:nvSpPr>
        <p:spPr>
          <a:xfrm>
            <a:off x="1068049" y="374754"/>
            <a:ext cx="7007902" cy="400110"/>
          </a:xfrm>
          <a:prstGeom prst="rect">
            <a:avLst/>
          </a:prstGeom>
          <a:noFill/>
        </p:spPr>
        <p:txBody>
          <a:bodyPr wrap="square" rtlCol="0">
            <a:spAutoFit/>
          </a:bodyPr>
          <a:lstStyle/>
          <a:p>
            <a:r>
              <a:rPr lang="en-US" sz="2000" b="1" dirty="0">
                <a:solidFill>
                  <a:srgbClr val="000000"/>
                </a:solidFill>
                <a:latin typeface="Times New Roman" panose="02020603050405020304" pitchFamily="18" charset="0"/>
                <a:cs typeface="Times New Roman" panose="02020603050405020304" pitchFamily="18" charset="0"/>
              </a:rPr>
              <a:t>Strategies and Recommendations for Marketing Optimization</a:t>
            </a:r>
            <a:endParaRPr lang="en-IN"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0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B1AB2-C380-408A-138C-378DB1AF33DD}"/>
              </a:ext>
            </a:extLst>
          </p:cNvPr>
          <p:cNvSpPr txBox="1"/>
          <p:nvPr/>
        </p:nvSpPr>
        <p:spPr>
          <a:xfrm>
            <a:off x="3026283" y="1949161"/>
            <a:ext cx="3279360" cy="830997"/>
          </a:xfrm>
          <a:prstGeom prst="rect">
            <a:avLst/>
          </a:prstGeom>
          <a:noFill/>
        </p:spPr>
        <p:txBody>
          <a:bodyPr wrap="none" rtlCol="0">
            <a:spAutoFit/>
          </a:bodyPr>
          <a:lstStyle/>
          <a:p>
            <a:pPr algn="ctr"/>
            <a:r>
              <a:rPr lang="en-US" sz="4800" b="1" dirty="0">
                <a:solidFill>
                  <a:schemeClr val="bg1"/>
                </a:solidFill>
              </a:rPr>
              <a:t>Thank You</a:t>
            </a:r>
          </a:p>
        </p:txBody>
      </p:sp>
    </p:spTree>
    <p:extLst>
      <p:ext uri="{BB962C8B-B14F-4D97-AF65-F5344CB8AC3E}">
        <p14:creationId xmlns:p14="http://schemas.microsoft.com/office/powerpoint/2010/main" val="253328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12D5B7-DE44-27D1-E2B1-EDA813BCE6B2}"/>
              </a:ext>
            </a:extLst>
          </p:cNvPr>
          <p:cNvSpPr txBox="1"/>
          <p:nvPr/>
        </p:nvSpPr>
        <p:spPr>
          <a:xfrm>
            <a:off x="2286000" y="2387991"/>
            <a:ext cx="4572000"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Problem Definition</a:t>
            </a:r>
            <a:endParaRPr lang="en-IN" dirty="0"/>
          </a:p>
        </p:txBody>
      </p:sp>
      <p:sp>
        <p:nvSpPr>
          <p:cNvPr id="9" name="TextBox 8">
            <a:extLst>
              <a:ext uri="{FF2B5EF4-FFF2-40B4-BE49-F238E27FC236}">
                <a16:creationId xmlns:a16="http://schemas.microsoft.com/office/drawing/2014/main" id="{5BC016D6-7ED3-5F72-878A-2C3D6AB2FFD6}"/>
              </a:ext>
            </a:extLst>
          </p:cNvPr>
          <p:cNvSpPr txBox="1"/>
          <p:nvPr/>
        </p:nvSpPr>
        <p:spPr>
          <a:xfrm>
            <a:off x="2510971" y="195943"/>
            <a:ext cx="4180115" cy="738664"/>
          </a:xfrm>
          <a:prstGeom prst="rect">
            <a:avLst/>
          </a:prstGeom>
          <a:noFill/>
        </p:spPr>
        <p:txBody>
          <a:bodyPr wrap="square" rtlCol="0">
            <a:spAutoFit/>
          </a:bodyPr>
          <a:lstStyle/>
          <a:p>
            <a:pPr algn="just"/>
            <a:r>
              <a:rPr lang="en-IN" dirty="0"/>
              <a:t>            </a:t>
            </a:r>
            <a:r>
              <a:rPr lang="en-IN" sz="2400" b="1" dirty="0">
                <a:latin typeface="Times New Roman" panose="02020603050405020304" pitchFamily="18" charset="0"/>
                <a:cs typeface="Times New Roman" panose="02020603050405020304" pitchFamily="18" charset="0"/>
              </a:rPr>
              <a:t>Problem Definition</a:t>
            </a:r>
          </a:p>
          <a:p>
            <a:endParaRPr lang="en-IN" dirty="0"/>
          </a:p>
        </p:txBody>
      </p:sp>
      <p:sp>
        <p:nvSpPr>
          <p:cNvPr id="12" name="TextBox 11">
            <a:extLst>
              <a:ext uri="{FF2B5EF4-FFF2-40B4-BE49-F238E27FC236}">
                <a16:creationId xmlns:a16="http://schemas.microsoft.com/office/drawing/2014/main" id="{78D31D9B-1E2C-52DF-C784-ED0E9555DCD3}"/>
              </a:ext>
            </a:extLst>
          </p:cNvPr>
          <p:cNvSpPr txBox="1"/>
          <p:nvPr/>
        </p:nvSpPr>
        <p:spPr>
          <a:xfrm>
            <a:off x="348343" y="1088571"/>
            <a:ext cx="8519886" cy="1754326"/>
          </a:xfrm>
          <a:prstGeom prst="rect">
            <a:avLst/>
          </a:prstGeom>
          <a:noFill/>
        </p:spPr>
        <p:txBody>
          <a:bodyPr wrap="square" rtlCol="0">
            <a:spAutoFit/>
          </a:bodyPr>
          <a:lstStyle/>
          <a:p>
            <a:pPr algn="just"/>
            <a:r>
              <a:rPr lang="en-US" dirty="0"/>
              <a:t>Our objective is to determine the key factors that influence term deposit subscriptions in a Portuguese banking institution's direct marketing campaigns. By analyzing the Bank Marketing Dataset, we aim to develop insights and strategies to enhance subscription rates and optimize marketing efforts, ultimately improving the bank's </a:t>
            </a:r>
            <a:r>
              <a:rPr lang="en-US"/>
              <a:t>overall performance.</a:t>
            </a:r>
            <a:endParaRPr lang="en-IN" dirty="0"/>
          </a:p>
          <a:p>
            <a:endParaRPr lang="en-IN" dirty="0"/>
          </a:p>
        </p:txBody>
      </p:sp>
    </p:spTree>
    <p:extLst>
      <p:ext uri="{BB962C8B-B14F-4D97-AF65-F5344CB8AC3E}">
        <p14:creationId xmlns:p14="http://schemas.microsoft.com/office/powerpoint/2010/main" val="345317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A50D7F-B4AA-3CCB-4DBF-DB5A5AB6824F}"/>
              </a:ext>
            </a:extLst>
          </p:cNvPr>
          <p:cNvPicPr>
            <a:picLocks noChangeAspect="1"/>
          </p:cNvPicPr>
          <p:nvPr/>
        </p:nvPicPr>
        <p:blipFill>
          <a:blip r:embed="rId2"/>
          <a:stretch>
            <a:fillRect/>
          </a:stretch>
        </p:blipFill>
        <p:spPr>
          <a:xfrm>
            <a:off x="471015" y="948092"/>
            <a:ext cx="2612609" cy="23563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Arrow: Notched Right 5">
            <a:extLst>
              <a:ext uri="{FF2B5EF4-FFF2-40B4-BE49-F238E27FC236}">
                <a16:creationId xmlns:a16="http://schemas.microsoft.com/office/drawing/2014/main" id="{E1ACCBDE-448F-D10A-EB44-8A92AB43E796}"/>
              </a:ext>
            </a:extLst>
          </p:cNvPr>
          <p:cNvSpPr/>
          <p:nvPr/>
        </p:nvSpPr>
        <p:spPr>
          <a:xfrm>
            <a:off x="3157085" y="2572657"/>
            <a:ext cx="5439750" cy="637342"/>
          </a:xfrm>
          <a:prstGeom prst="notchedRightArrow">
            <a:avLst/>
          </a:prstGeom>
        </p:spPr>
        <p:style>
          <a:lnRef idx="0">
            <a:schemeClr val="dk1">
              <a:hueOff val="0"/>
              <a:satOff val="0"/>
              <a:lumOff val="0"/>
              <a:alphaOff val="0"/>
            </a:schemeClr>
          </a:lnRef>
          <a:fillRef idx="1">
            <a:schemeClr val="accent6">
              <a:tint val="55000"/>
              <a:hueOff val="0"/>
              <a:satOff val="0"/>
              <a:lumOff val="0"/>
              <a:alphaOff val="0"/>
            </a:schemeClr>
          </a:fillRef>
          <a:effectRef idx="0">
            <a:schemeClr val="accent6">
              <a:tint val="55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TextBox 14">
            <a:extLst>
              <a:ext uri="{FF2B5EF4-FFF2-40B4-BE49-F238E27FC236}">
                <a16:creationId xmlns:a16="http://schemas.microsoft.com/office/drawing/2014/main" id="{09BD77B2-A4BA-34CA-FDB0-13AA57C6B4AD}"/>
              </a:ext>
            </a:extLst>
          </p:cNvPr>
          <p:cNvSpPr txBox="1"/>
          <p:nvPr/>
        </p:nvSpPr>
        <p:spPr>
          <a:xfrm>
            <a:off x="3157085" y="818331"/>
            <a:ext cx="4572000" cy="1754326"/>
          </a:xfrm>
          <a:prstGeom prst="rect">
            <a:avLst/>
          </a:prstGeom>
          <a:noFill/>
        </p:spPr>
        <p:txBody>
          <a:bodyPr wrap="square">
            <a:spAutoFit/>
          </a:bodyPr>
          <a:lstStyle/>
          <a:p>
            <a:pPr algn="just"/>
            <a:r>
              <a:rPr lang="en-US" dirty="0"/>
              <a:t>Our goal is to identify factors influencing term deposit subscriptions in a Portuguese bank's marketing campaigns, using the Bank Marketing Dataset, to enhance subscription rates and campaign effectiveness.</a:t>
            </a:r>
          </a:p>
        </p:txBody>
      </p:sp>
    </p:spTree>
    <p:extLst>
      <p:ext uri="{BB962C8B-B14F-4D97-AF65-F5344CB8AC3E}">
        <p14:creationId xmlns:p14="http://schemas.microsoft.com/office/powerpoint/2010/main" val="353563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B69E9A-8B84-B7B3-54BD-480E39D79CB2}"/>
              </a:ext>
            </a:extLst>
          </p:cNvPr>
          <p:cNvSpPr/>
          <p:nvPr/>
        </p:nvSpPr>
        <p:spPr>
          <a:xfrm rot="5400000">
            <a:off x="1220339" y="1613087"/>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6" name="Group 5">
            <a:extLst>
              <a:ext uri="{FF2B5EF4-FFF2-40B4-BE49-F238E27FC236}">
                <a16:creationId xmlns:a16="http://schemas.microsoft.com/office/drawing/2014/main" id="{6A41ADAA-CA23-66D3-3844-72A743880FD2}"/>
              </a:ext>
            </a:extLst>
          </p:cNvPr>
          <p:cNvGrpSpPr/>
          <p:nvPr/>
        </p:nvGrpSpPr>
        <p:grpSpPr>
          <a:xfrm>
            <a:off x="1503774" y="812177"/>
            <a:ext cx="1675783" cy="1005470"/>
            <a:chOff x="3087" y="272427"/>
            <a:chExt cx="1675783" cy="1005470"/>
          </a:xfrm>
        </p:grpSpPr>
        <p:sp>
          <p:nvSpPr>
            <p:cNvPr id="38" name="Rectangle: Rounded Corners 37">
              <a:extLst>
                <a:ext uri="{FF2B5EF4-FFF2-40B4-BE49-F238E27FC236}">
                  <a16:creationId xmlns:a16="http://schemas.microsoft.com/office/drawing/2014/main" id="{F64F0099-19F6-E080-54E0-4729A0423593}"/>
                </a:ext>
              </a:extLst>
            </p:cNvPr>
            <p:cNvSpPr/>
            <p:nvPr/>
          </p:nvSpPr>
          <p:spPr>
            <a:xfrm>
              <a:off x="3087"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9" name="Rectangle: Rounded Corners 5">
              <a:extLst>
                <a:ext uri="{FF2B5EF4-FFF2-40B4-BE49-F238E27FC236}">
                  <a16:creationId xmlns:a16="http://schemas.microsoft.com/office/drawing/2014/main" id="{B2C8159F-28A3-7339-616D-27D9CD899E28}"/>
                </a:ext>
              </a:extLst>
            </p:cNvPr>
            <p:cNvSpPr txBox="1"/>
            <p:nvPr/>
          </p:nvSpPr>
          <p:spPr>
            <a:xfrm>
              <a:off x="32536"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Setting Business Goals </a:t>
              </a:r>
            </a:p>
          </p:txBody>
        </p:sp>
      </p:grpSp>
      <p:sp>
        <p:nvSpPr>
          <p:cNvPr id="7" name="Rectangle 6">
            <a:extLst>
              <a:ext uri="{FF2B5EF4-FFF2-40B4-BE49-F238E27FC236}">
                <a16:creationId xmlns:a16="http://schemas.microsoft.com/office/drawing/2014/main" id="{C370BBBD-D72A-E30F-F33B-09E783C54682}"/>
              </a:ext>
            </a:extLst>
          </p:cNvPr>
          <p:cNvSpPr/>
          <p:nvPr/>
        </p:nvSpPr>
        <p:spPr>
          <a:xfrm rot="5400000">
            <a:off x="1220339" y="2869925"/>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8" name="Group 7">
            <a:extLst>
              <a:ext uri="{FF2B5EF4-FFF2-40B4-BE49-F238E27FC236}">
                <a16:creationId xmlns:a16="http://schemas.microsoft.com/office/drawing/2014/main" id="{38929D58-92C6-4E8D-9B14-82F8D323F1A1}"/>
              </a:ext>
            </a:extLst>
          </p:cNvPr>
          <p:cNvGrpSpPr/>
          <p:nvPr/>
        </p:nvGrpSpPr>
        <p:grpSpPr>
          <a:xfrm>
            <a:off x="1503774" y="2069014"/>
            <a:ext cx="1675783" cy="1005470"/>
            <a:chOff x="3087" y="1529264"/>
            <a:chExt cx="1675783" cy="1005470"/>
          </a:xfrm>
        </p:grpSpPr>
        <p:sp>
          <p:nvSpPr>
            <p:cNvPr id="36" name="Rectangle: Rounded Corners 35">
              <a:extLst>
                <a:ext uri="{FF2B5EF4-FFF2-40B4-BE49-F238E27FC236}">
                  <a16:creationId xmlns:a16="http://schemas.microsoft.com/office/drawing/2014/main" id="{2AD495F0-666C-0645-656A-32EDEE0A09C9}"/>
                </a:ext>
              </a:extLst>
            </p:cNvPr>
            <p:cNvSpPr/>
            <p:nvPr/>
          </p:nvSpPr>
          <p:spPr>
            <a:xfrm>
              <a:off x="3087"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7" name="Rectangle: Rounded Corners 8">
              <a:extLst>
                <a:ext uri="{FF2B5EF4-FFF2-40B4-BE49-F238E27FC236}">
                  <a16:creationId xmlns:a16="http://schemas.microsoft.com/office/drawing/2014/main" id="{160B6F35-D540-30A9-B6B8-347B9638F407}"/>
                </a:ext>
              </a:extLst>
            </p:cNvPr>
            <p:cNvSpPr txBox="1"/>
            <p:nvPr/>
          </p:nvSpPr>
          <p:spPr>
            <a:xfrm>
              <a:off x="32536"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Understanding </a:t>
              </a:r>
            </a:p>
          </p:txBody>
        </p:sp>
      </p:grpSp>
      <p:sp>
        <p:nvSpPr>
          <p:cNvPr id="9" name="Rectangle 8">
            <a:extLst>
              <a:ext uri="{FF2B5EF4-FFF2-40B4-BE49-F238E27FC236}">
                <a16:creationId xmlns:a16="http://schemas.microsoft.com/office/drawing/2014/main" id="{AD8BA187-7172-1506-CC10-0A3864A21A51}"/>
              </a:ext>
            </a:extLst>
          </p:cNvPr>
          <p:cNvSpPr/>
          <p:nvPr/>
        </p:nvSpPr>
        <p:spPr>
          <a:xfrm>
            <a:off x="1848757" y="3498343"/>
            <a:ext cx="221896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0" name="Group 9">
            <a:extLst>
              <a:ext uri="{FF2B5EF4-FFF2-40B4-BE49-F238E27FC236}">
                <a16:creationId xmlns:a16="http://schemas.microsoft.com/office/drawing/2014/main" id="{2CE7DB8F-A9F4-DD87-609A-853C005B1EC0}"/>
              </a:ext>
            </a:extLst>
          </p:cNvPr>
          <p:cNvGrpSpPr/>
          <p:nvPr/>
        </p:nvGrpSpPr>
        <p:grpSpPr>
          <a:xfrm>
            <a:off x="1503774" y="3325852"/>
            <a:ext cx="1675783" cy="1005470"/>
            <a:chOff x="3087" y="2786102"/>
            <a:chExt cx="1675783" cy="1005470"/>
          </a:xfrm>
        </p:grpSpPr>
        <p:sp>
          <p:nvSpPr>
            <p:cNvPr id="34" name="Rectangle: Rounded Corners 33">
              <a:extLst>
                <a:ext uri="{FF2B5EF4-FFF2-40B4-BE49-F238E27FC236}">
                  <a16:creationId xmlns:a16="http://schemas.microsoft.com/office/drawing/2014/main" id="{A2BA69D6-58F0-19C0-0B2D-7FAE2AADCD16}"/>
                </a:ext>
              </a:extLst>
            </p:cNvPr>
            <p:cNvSpPr/>
            <p:nvPr/>
          </p:nvSpPr>
          <p:spPr>
            <a:xfrm>
              <a:off x="3087"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5" name="Rectangle: Rounded Corners 11">
              <a:extLst>
                <a:ext uri="{FF2B5EF4-FFF2-40B4-BE49-F238E27FC236}">
                  <a16:creationId xmlns:a16="http://schemas.microsoft.com/office/drawing/2014/main" id="{9B4C8F05-5FF0-9013-C285-903E1B8A16B7}"/>
                </a:ext>
              </a:extLst>
            </p:cNvPr>
            <p:cNvSpPr txBox="1"/>
            <p:nvPr/>
          </p:nvSpPr>
          <p:spPr>
            <a:xfrm>
              <a:off x="32536"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Preprocessing </a:t>
              </a:r>
            </a:p>
          </p:txBody>
        </p:sp>
      </p:grpSp>
      <p:sp>
        <p:nvSpPr>
          <p:cNvPr id="11" name="Rectangle 10">
            <a:extLst>
              <a:ext uri="{FF2B5EF4-FFF2-40B4-BE49-F238E27FC236}">
                <a16:creationId xmlns:a16="http://schemas.microsoft.com/office/drawing/2014/main" id="{7C074FC5-1915-A20F-5A9F-42BC013A318A}"/>
              </a:ext>
            </a:extLst>
          </p:cNvPr>
          <p:cNvSpPr/>
          <p:nvPr/>
        </p:nvSpPr>
        <p:spPr>
          <a:xfrm rot="16200000">
            <a:off x="3449130" y="2869925"/>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405F2911-DD8B-53BF-DAD8-BA87E537D6A5}"/>
              </a:ext>
            </a:extLst>
          </p:cNvPr>
          <p:cNvGrpSpPr/>
          <p:nvPr/>
        </p:nvGrpSpPr>
        <p:grpSpPr>
          <a:xfrm>
            <a:off x="3732566" y="3325852"/>
            <a:ext cx="1675783" cy="1005470"/>
            <a:chOff x="2231879" y="2786102"/>
            <a:chExt cx="1675783" cy="1005470"/>
          </a:xfrm>
        </p:grpSpPr>
        <p:sp>
          <p:nvSpPr>
            <p:cNvPr id="32" name="Rectangle: Rounded Corners 31">
              <a:extLst>
                <a:ext uri="{FF2B5EF4-FFF2-40B4-BE49-F238E27FC236}">
                  <a16:creationId xmlns:a16="http://schemas.microsoft.com/office/drawing/2014/main" id="{31EC84EF-3020-BFE4-CB6E-2CE4100F37FA}"/>
                </a:ext>
              </a:extLst>
            </p:cNvPr>
            <p:cNvSpPr/>
            <p:nvPr/>
          </p:nvSpPr>
          <p:spPr>
            <a:xfrm>
              <a:off x="2231879"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3" name="Rectangle: Rounded Corners 14">
              <a:extLst>
                <a:ext uri="{FF2B5EF4-FFF2-40B4-BE49-F238E27FC236}">
                  <a16:creationId xmlns:a16="http://schemas.microsoft.com/office/drawing/2014/main" id="{E046B720-5DA5-D5F8-34AB-49BE5885695A}"/>
                </a:ext>
              </a:extLst>
            </p:cNvPr>
            <p:cNvSpPr txBox="1"/>
            <p:nvPr/>
          </p:nvSpPr>
          <p:spPr>
            <a:xfrm>
              <a:off x="2261328"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Exploratory Data Analysis </a:t>
              </a:r>
            </a:p>
          </p:txBody>
        </p:sp>
      </p:grpSp>
      <p:sp>
        <p:nvSpPr>
          <p:cNvPr id="13" name="Rectangle 12">
            <a:extLst>
              <a:ext uri="{FF2B5EF4-FFF2-40B4-BE49-F238E27FC236}">
                <a16:creationId xmlns:a16="http://schemas.microsoft.com/office/drawing/2014/main" id="{01E3CF53-A3FE-456A-1841-32B5B4D56747}"/>
              </a:ext>
            </a:extLst>
          </p:cNvPr>
          <p:cNvSpPr/>
          <p:nvPr/>
        </p:nvSpPr>
        <p:spPr>
          <a:xfrm rot="16200000">
            <a:off x="3449130" y="1613087"/>
            <a:ext cx="1247011"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E8413B30-8E7D-5946-5445-DB565CD5A47E}"/>
              </a:ext>
            </a:extLst>
          </p:cNvPr>
          <p:cNvGrpSpPr/>
          <p:nvPr/>
        </p:nvGrpSpPr>
        <p:grpSpPr>
          <a:xfrm>
            <a:off x="3732566" y="2069014"/>
            <a:ext cx="1675783" cy="1005470"/>
            <a:chOff x="2231879" y="1529264"/>
            <a:chExt cx="1675783" cy="1005470"/>
          </a:xfrm>
        </p:grpSpPr>
        <p:sp>
          <p:nvSpPr>
            <p:cNvPr id="30" name="Rectangle: Rounded Corners 29">
              <a:extLst>
                <a:ext uri="{FF2B5EF4-FFF2-40B4-BE49-F238E27FC236}">
                  <a16:creationId xmlns:a16="http://schemas.microsoft.com/office/drawing/2014/main" id="{872D5286-92F4-2612-B104-4CBCA54A56E0}"/>
                </a:ext>
              </a:extLst>
            </p:cNvPr>
            <p:cNvSpPr/>
            <p:nvPr/>
          </p:nvSpPr>
          <p:spPr>
            <a:xfrm>
              <a:off x="2231879"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31" name="Rectangle: Rounded Corners 17">
              <a:extLst>
                <a:ext uri="{FF2B5EF4-FFF2-40B4-BE49-F238E27FC236}">
                  <a16:creationId xmlns:a16="http://schemas.microsoft.com/office/drawing/2014/main" id="{787D5295-29EB-3E77-867F-43099705FC21}"/>
                </a:ext>
              </a:extLst>
            </p:cNvPr>
            <p:cNvSpPr txBox="1"/>
            <p:nvPr/>
          </p:nvSpPr>
          <p:spPr>
            <a:xfrm>
              <a:off x="2261328"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Developing</a:t>
              </a:r>
              <a:r>
                <a:rPr lang="en-IN" sz="1800" kern="1200" baseline="0" dirty="0">
                  <a:latin typeface="Times New Roman" panose="02020603050405020304" pitchFamily="18" charset="0"/>
                  <a:cs typeface="Times New Roman" panose="02020603050405020304" pitchFamily="18" charset="0"/>
                </a:rPr>
                <a:t> Statistical Model</a:t>
              </a:r>
              <a:endParaRPr lang="en-IN" sz="1800" kern="1200" dirty="0">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9E002AC8-E54A-8D01-E6F5-331C80E3A197}"/>
              </a:ext>
            </a:extLst>
          </p:cNvPr>
          <p:cNvSpPr/>
          <p:nvPr/>
        </p:nvSpPr>
        <p:spPr>
          <a:xfrm>
            <a:off x="4077549" y="984668"/>
            <a:ext cx="221896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5817786F-1516-A153-F1D1-1953892CAED4}"/>
              </a:ext>
            </a:extLst>
          </p:cNvPr>
          <p:cNvGrpSpPr/>
          <p:nvPr/>
        </p:nvGrpSpPr>
        <p:grpSpPr>
          <a:xfrm>
            <a:off x="3732566" y="812177"/>
            <a:ext cx="1675783" cy="1005470"/>
            <a:chOff x="2231879" y="272427"/>
            <a:chExt cx="1675783" cy="1005470"/>
          </a:xfrm>
        </p:grpSpPr>
        <p:sp>
          <p:nvSpPr>
            <p:cNvPr id="28" name="Rectangle: Rounded Corners 27">
              <a:extLst>
                <a:ext uri="{FF2B5EF4-FFF2-40B4-BE49-F238E27FC236}">
                  <a16:creationId xmlns:a16="http://schemas.microsoft.com/office/drawing/2014/main" id="{3A35CB9C-ED15-EC97-362C-BD0EA521E35E}"/>
                </a:ext>
              </a:extLst>
            </p:cNvPr>
            <p:cNvSpPr/>
            <p:nvPr/>
          </p:nvSpPr>
          <p:spPr>
            <a:xfrm>
              <a:off x="2231879"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9" name="Rectangle: Rounded Corners 20">
              <a:extLst>
                <a:ext uri="{FF2B5EF4-FFF2-40B4-BE49-F238E27FC236}">
                  <a16:creationId xmlns:a16="http://schemas.microsoft.com/office/drawing/2014/main" id="{885122D6-372C-B262-965F-943D091EDA93}"/>
                </a:ext>
              </a:extLst>
            </p:cNvPr>
            <p:cNvSpPr txBox="1"/>
            <p:nvPr/>
          </p:nvSpPr>
          <p:spPr>
            <a:xfrm>
              <a:off x="2261328"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Model Evaluation</a:t>
              </a:r>
            </a:p>
          </p:txBody>
        </p:sp>
      </p:grpSp>
      <p:sp>
        <p:nvSpPr>
          <p:cNvPr id="17" name="Rectangle 16">
            <a:extLst>
              <a:ext uri="{FF2B5EF4-FFF2-40B4-BE49-F238E27FC236}">
                <a16:creationId xmlns:a16="http://schemas.microsoft.com/office/drawing/2014/main" id="{F1E1A9E6-BBEA-CE0B-D0B1-C494172F7BAE}"/>
              </a:ext>
            </a:extLst>
          </p:cNvPr>
          <p:cNvSpPr/>
          <p:nvPr/>
        </p:nvSpPr>
        <p:spPr>
          <a:xfrm rot="5391500">
            <a:off x="5679462" y="1613087"/>
            <a:ext cx="124701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18" name="Group 17">
            <a:extLst>
              <a:ext uri="{FF2B5EF4-FFF2-40B4-BE49-F238E27FC236}">
                <a16:creationId xmlns:a16="http://schemas.microsoft.com/office/drawing/2014/main" id="{A5A500DC-2B0D-A694-346D-C5C1E140BC40}"/>
              </a:ext>
            </a:extLst>
          </p:cNvPr>
          <p:cNvGrpSpPr/>
          <p:nvPr/>
        </p:nvGrpSpPr>
        <p:grpSpPr>
          <a:xfrm>
            <a:off x="5961358" y="812177"/>
            <a:ext cx="1675783" cy="1005470"/>
            <a:chOff x="4460671" y="272427"/>
            <a:chExt cx="1675783" cy="1005470"/>
          </a:xfrm>
        </p:grpSpPr>
        <p:sp>
          <p:nvSpPr>
            <p:cNvPr id="26" name="Rectangle: Rounded Corners 25">
              <a:extLst>
                <a:ext uri="{FF2B5EF4-FFF2-40B4-BE49-F238E27FC236}">
                  <a16:creationId xmlns:a16="http://schemas.microsoft.com/office/drawing/2014/main" id="{AA29F5A3-B107-0AAF-C43E-E49894721AF5}"/>
                </a:ext>
              </a:extLst>
            </p:cNvPr>
            <p:cNvSpPr/>
            <p:nvPr/>
          </p:nvSpPr>
          <p:spPr>
            <a:xfrm>
              <a:off x="4460671" y="272427"/>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7" name="Rectangle: Rounded Corners 23">
              <a:extLst>
                <a:ext uri="{FF2B5EF4-FFF2-40B4-BE49-F238E27FC236}">
                  <a16:creationId xmlns:a16="http://schemas.microsoft.com/office/drawing/2014/main" id="{B47B943D-9D5C-8EB5-5BA0-1B055ED89AAC}"/>
                </a:ext>
              </a:extLst>
            </p:cNvPr>
            <p:cNvSpPr txBox="1"/>
            <p:nvPr/>
          </p:nvSpPr>
          <p:spPr>
            <a:xfrm>
              <a:off x="4490120" y="301876"/>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Model Implementation</a:t>
              </a:r>
            </a:p>
          </p:txBody>
        </p:sp>
      </p:grpSp>
      <p:sp>
        <p:nvSpPr>
          <p:cNvPr id="19" name="Rectangle 18">
            <a:extLst>
              <a:ext uri="{FF2B5EF4-FFF2-40B4-BE49-F238E27FC236}">
                <a16:creationId xmlns:a16="http://schemas.microsoft.com/office/drawing/2014/main" id="{89CEC381-C72A-782E-6F76-E67E8A6CD689}"/>
              </a:ext>
            </a:extLst>
          </p:cNvPr>
          <p:cNvSpPr/>
          <p:nvPr/>
        </p:nvSpPr>
        <p:spPr>
          <a:xfrm rot="5408500">
            <a:off x="5679462" y="2869925"/>
            <a:ext cx="1247015" cy="150820"/>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a:p>
        </p:txBody>
      </p:sp>
      <p:grpSp>
        <p:nvGrpSpPr>
          <p:cNvPr id="20" name="Group 19">
            <a:extLst>
              <a:ext uri="{FF2B5EF4-FFF2-40B4-BE49-F238E27FC236}">
                <a16:creationId xmlns:a16="http://schemas.microsoft.com/office/drawing/2014/main" id="{62369231-5145-9A71-AF2B-830B55A63FEF}"/>
              </a:ext>
            </a:extLst>
          </p:cNvPr>
          <p:cNvGrpSpPr/>
          <p:nvPr/>
        </p:nvGrpSpPr>
        <p:grpSpPr>
          <a:xfrm>
            <a:off x="5964442" y="2069014"/>
            <a:ext cx="1675783" cy="1005470"/>
            <a:chOff x="4463755" y="1529264"/>
            <a:chExt cx="1675783" cy="1005470"/>
          </a:xfrm>
        </p:grpSpPr>
        <p:sp>
          <p:nvSpPr>
            <p:cNvPr id="24" name="Rectangle: Rounded Corners 23">
              <a:extLst>
                <a:ext uri="{FF2B5EF4-FFF2-40B4-BE49-F238E27FC236}">
                  <a16:creationId xmlns:a16="http://schemas.microsoft.com/office/drawing/2014/main" id="{0BB51636-8973-6944-A5E0-AC7739552C4E}"/>
                </a:ext>
              </a:extLst>
            </p:cNvPr>
            <p:cNvSpPr/>
            <p:nvPr/>
          </p:nvSpPr>
          <p:spPr>
            <a:xfrm>
              <a:off x="4463755" y="1529264"/>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5" name="Rectangle: Rounded Corners 26">
              <a:extLst>
                <a:ext uri="{FF2B5EF4-FFF2-40B4-BE49-F238E27FC236}">
                  <a16:creationId xmlns:a16="http://schemas.microsoft.com/office/drawing/2014/main" id="{4761015D-EE81-A80F-5CF2-0408AB6F0875}"/>
                </a:ext>
              </a:extLst>
            </p:cNvPr>
            <p:cNvSpPr txBox="1"/>
            <p:nvPr/>
          </p:nvSpPr>
          <p:spPr>
            <a:xfrm>
              <a:off x="4493204" y="1558713"/>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Predicting target Variable</a:t>
              </a:r>
            </a:p>
          </p:txBody>
        </p:sp>
      </p:grpSp>
      <p:grpSp>
        <p:nvGrpSpPr>
          <p:cNvPr id="21" name="Group 20">
            <a:extLst>
              <a:ext uri="{FF2B5EF4-FFF2-40B4-BE49-F238E27FC236}">
                <a16:creationId xmlns:a16="http://schemas.microsoft.com/office/drawing/2014/main" id="{BFFF5B76-B71C-C772-19C8-25EE398B11F9}"/>
              </a:ext>
            </a:extLst>
          </p:cNvPr>
          <p:cNvGrpSpPr/>
          <p:nvPr/>
        </p:nvGrpSpPr>
        <p:grpSpPr>
          <a:xfrm>
            <a:off x="5961358" y="3325852"/>
            <a:ext cx="1675783" cy="1005470"/>
            <a:chOff x="4460671" y="2786102"/>
            <a:chExt cx="1675783" cy="1005470"/>
          </a:xfrm>
        </p:grpSpPr>
        <p:sp>
          <p:nvSpPr>
            <p:cNvPr id="22" name="Rectangle: Rounded Corners 21">
              <a:extLst>
                <a:ext uri="{FF2B5EF4-FFF2-40B4-BE49-F238E27FC236}">
                  <a16:creationId xmlns:a16="http://schemas.microsoft.com/office/drawing/2014/main" id="{1882D06C-A93E-20D6-3399-E46C80F18016}"/>
                </a:ext>
              </a:extLst>
            </p:cNvPr>
            <p:cNvSpPr/>
            <p:nvPr/>
          </p:nvSpPr>
          <p:spPr>
            <a:xfrm>
              <a:off x="4460671" y="2786102"/>
              <a:ext cx="1675783" cy="100547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23" name="Rectangle: Rounded Corners 28">
              <a:extLst>
                <a:ext uri="{FF2B5EF4-FFF2-40B4-BE49-F238E27FC236}">
                  <a16:creationId xmlns:a16="http://schemas.microsoft.com/office/drawing/2014/main" id="{A8D74111-42EC-AD9B-0DE6-563F7D821126}"/>
                </a:ext>
              </a:extLst>
            </p:cNvPr>
            <p:cNvSpPr txBox="1"/>
            <p:nvPr/>
          </p:nvSpPr>
          <p:spPr>
            <a:xfrm>
              <a:off x="4490120" y="2815551"/>
              <a:ext cx="1616885" cy="946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Optimizing Business Strategies </a:t>
              </a:r>
            </a:p>
          </p:txBody>
        </p:sp>
      </p:grpSp>
      <p:sp>
        <p:nvSpPr>
          <p:cNvPr id="41" name="TextBox 40">
            <a:extLst>
              <a:ext uri="{FF2B5EF4-FFF2-40B4-BE49-F238E27FC236}">
                <a16:creationId xmlns:a16="http://schemas.microsoft.com/office/drawing/2014/main" id="{8124D1ED-85D9-E54C-041A-0B91E65D00C4}"/>
              </a:ext>
            </a:extLst>
          </p:cNvPr>
          <p:cNvSpPr txBox="1"/>
          <p:nvPr/>
        </p:nvSpPr>
        <p:spPr>
          <a:xfrm>
            <a:off x="3417522" y="197979"/>
            <a:ext cx="3223355"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89372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51BC8A2-576C-7805-6B75-6064B150A43F}"/>
              </a:ext>
            </a:extLst>
          </p:cNvPr>
          <p:cNvGraphicFramePr>
            <a:graphicFrameLocks noGrp="1"/>
          </p:cNvGraphicFramePr>
          <p:nvPr>
            <p:extLst>
              <p:ext uri="{D42A27DB-BD31-4B8C-83A1-F6EECF244321}">
                <p14:modId xmlns:p14="http://schemas.microsoft.com/office/powerpoint/2010/main" val="13869758"/>
              </p:ext>
            </p:extLst>
          </p:nvPr>
        </p:nvGraphicFramePr>
        <p:xfrm>
          <a:off x="0" y="0"/>
          <a:ext cx="9154884" cy="5147116"/>
        </p:xfrm>
        <a:graphic>
          <a:graphicData uri="http://schemas.openxmlformats.org/drawingml/2006/table">
            <a:tbl>
              <a:tblPr firstRow="1" bandRow="1">
                <a:tableStyleId>{5C22544A-7EE6-4342-B048-85BDC9FD1C3A}</a:tableStyleId>
              </a:tblPr>
              <a:tblGrid>
                <a:gridCol w="4567806">
                  <a:extLst>
                    <a:ext uri="{9D8B030D-6E8A-4147-A177-3AD203B41FA5}">
                      <a16:colId xmlns:a16="http://schemas.microsoft.com/office/drawing/2014/main" val="3356924256"/>
                    </a:ext>
                  </a:extLst>
                </a:gridCol>
                <a:gridCol w="4587078">
                  <a:extLst>
                    <a:ext uri="{9D8B030D-6E8A-4147-A177-3AD203B41FA5}">
                      <a16:colId xmlns:a16="http://schemas.microsoft.com/office/drawing/2014/main" val="1546640423"/>
                    </a:ext>
                  </a:extLst>
                </a:gridCol>
              </a:tblGrid>
              <a:tr h="802393">
                <a:tc>
                  <a:txBody>
                    <a:bodyPr/>
                    <a:lstStyle/>
                    <a:p>
                      <a:r>
                        <a:rPr lang="en-IN" sz="2800" dirty="0">
                          <a:solidFill>
                            <a:schemeClr val="bg1">
                              <a:lumMod val="95000"/>
                            </a:schemeClr>
                          </a:solidFill>
                          <a:latin typeface="Times New Roman" panose="02020603050405020304" pitchFamily="18" charset="0"/>
                          <a:cs typeface="Times New Roman" panose="02020603050405020304" pitchFamily="18" charset="0"/>
                        </a:rPr>
                        <a:t>Numerical features</a:t>
                      </a:r>
                    </a:p>
                  </a:txBody>
                  <a:tcPr/>
                </a:tc>
                <a:tc>
                  <a:txBody>
                    <a:bodyPr/>
                    <a:lstStyle/>
                    <a:p>
                      <a:r>
                        <a:rPr lang="en-IN" sz="2800" dirty="0">
                          <a:solidFill>
                            <a:schemeClr val="bg1">
                              <a:lumMod val="95000"/>
                            </a:schemeClr>
                          </a:solidFill>
                          <a:latin typeface="Times New Roman" panose="02020603050405020304" pitchFamily="18" charset="0"/>
                          <a:cs typeface="Times New Roman" panose="02020603050405020304" pitchFamily="18" charset="0"/>
                        </a:rPr>
                        <a:t>Categorical features</a:t>
                      </a:r>
                    </a:p>
                  </a:txBody>
                  <a:tcPr/>
                </a:tc>
                <a:extLst>
                  <a:ext uri="{0D108BD9-81ED-4DB2-BD59-A6C34878D82A}">
                    <a16:rowId xmlns:a16="http://schemas.microsoft.com/office/drawing/2014/main" val="329602200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Age</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Job</a:t>
                      </a:r>
                    </a:p>
                  </a:txBody>
                  <a:tcPr/>
                </a:tc>
                <a:extLst>
                  <a:ext uri="{0D108BD9-81ED-4DB2-BD59-A6C34878D82A}">
                    <a16:rowId xmlns:a16="http://schemas.microsoft.com/office/drawing/2014/main" val="394408343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Balance</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Marital</a:t>
                      </a:r>
                    </a:p>
                  </a:txBody>
                  <a:tcPr/>
                </a:tc>
                <a:extLst>
                  <a:ext uri="{0D108BD9-81ED-4DB2-BD59-A6C34878D82A}">
                    <a16:rowId xmlns:a16="http://schemas.microsoft.com/office/drawing/2014/main" val="4242728186"/>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Day</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Education</a:t>
                      </a:r>
                    </a:p>
                  </a:txBody>
                  <a:tcPr/>
                </a:tc>
                <a:extLst>
                  <a:ext uri="{0D108BD9-81ED-4DB2-BD59-A6C34878D82A}">
                    <a16:rowId xmlns:a16="http://schemas.microsoft.com/office/drawing/2014/main" val="1424144590"/>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Duration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Default</a:t>
                      </a:r>
                    </a:p>
                  </a:txBody>
                  <a:tcPr/>
                </a:tc>
                <a:extLst>
                  <a:ext uri="{0D108BD9-81ED-4DB2-BD59-A6C34878D82A}">
                    <a16:rowId xmlns:a16="http://schemas.microsoft.com/office/drawing/2014/main" val="1150493459"/>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Campaign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Housing</a:t>
                      </a:r>
                    </a:p>
                  </a:txBody>
                  <a:tcPr/>
                </a:tc>
                <a:extLst>
                  <a:ext uri="{0D108BD9-81ED-4DB2-BD59-A6C34878D82A}">
                    <a16:rowId xmlns:a16="http://schemas.microsoft.com/office/drawing/2014/main" val="1665412772"/>
                  </a:ext>
                </a:extLst>
              </a:tr>
              <a:tr h="482747">
                <a:tc>
                  <a:txBody>
                    <a:bodyPr/>
                    <a:lstStyle/>
                    <a:p>
                      <a:r>
                        <a:rPr lang="en-IN" sz="2000" dirty="0" err="1">
                          <a:solidFill>
                            <a:schemeClr val="tx1"/>
                          </a:solidFill>
                          <a:latin typeface="Times New Roman" panose="02020603050405020304" pitchFamily="18" charset="0"/>
                          <a:cs typeface="Times New Roman" panose="02020603050405020304" pitchFamily="18" charset="0"/>
                        </a:rPr>
                        <a:t>Pdays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Loan</a:t>
                      </a:r>
                    </a:p>
                  </a:txBody>
                  <a:tcPr/>
                </a:tc>
                <a:extLst>
                  <a:ext uri="{0D108BD9-81ED-4DB2-BD59-A6C34878D82A}">
                    <a16:rowId xmlns:a16="http://schemas.microsoft.com/office/drawing/2014/main" val="3262536690"/>
                  </a:ext>
                </a:extLst>
              </a:tr>
              <a:tr h="482747">
                <a:tc>
                  <a:txBody>
                    <a:bodyPr/>
                    <a:lstStyle/>
                    <a:p>
                      <a:r>
                        <a:rPr lang="en-IN" sz="2000" dirty="0">
                          <a:solidFill>
                            <a:schemeClr val="tx1"/>
                          </a:solidFill>
                          <a:latin typeface="Times New Roman" panose="02020603050405020304" pitchFamily="18" charset="0"/>
                          <a:cs typeface="Times New Roman" panose="02020603050405020304" pitchFamily="18" charset="0"/>
                        </a:rPr>
                        <a:t>Previous</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Contact</a:t>
                      </a:r>
                    </a:p>
                  </a:txBody>
                  <a:tcPr/>
                </a:tc>
                <a:extLst>
                  <a:ext uri="{0D108BD9-81ED-4DB2-BD59-A6C34878D82A}">
                    <a16:rowId xmlns:a16="http://schemas.microsoft.com/office/drawing/2014/main" val="3180053787"/>
                  </a:ext>
                </a:extLst>
              </a:tr>
              <a:tr h="482747">
                <a:tc>
                  <a:txBody>
                    <a:bodyPr/>
                    <a:lstStyle/>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Month</a:t>
                      </a:r>
                    </a:p>
                  </a:txBody>
                  <a:tcPr/>
                </a:tc>
                <a:extLst>
                  <a:ext uri="{0D108BD9-81ED-4DB2-BD59-A6C34878D82A}">
                    <a16:rowId xmlns:a16="http://schemas.microsoft.com/office/drawing/2014/main" val="3062063244"/>
                  </a:ext>
                </a:extLst>
              </a:tr>
              <a:tr h="482747">
                <a:tc>
                  <a:txBody>
                    <a:bodyPr/>
                    <a:lstStyle/>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err="1">
                          <a:solidFill>
                            <a:schemeClr val="tx1"/>
                          </a:solidFill>
                          <a:latin typeface="Times New Roman" panose="02020603050405020304" pitchFamily="18" charset="0"/>
                          <a:cs typeface="Times New Roman" panose="02020603050405020304" pitchFamily="18" charset="0"/>
                        </a:rPr>
                        <a:t>Poutcome</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6372602"/>
                  </a:ext>
                </a:extLst>
              </a:tr>
            </a:tbl>
          </a:graphicData>
        </a:graphic>
      </p:graphicFrame>
    </p:spTree>
    <p:extLst>
      <p:ext uri="{BB962C8B-B14F-4D97-AF65-F5344CB8AC3E}">
        <p14:creationId xmlns:p14="http://schemas.microsoft.com/office/powerpoint/2010/main" val="194343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D81BC67-C965-1FD6-B6D8-0368BCCC256E}"/>
              </a:ext>
            </a:extLst>
          </p:cNvPr>
          <p:cNvGraphicFramePr/>
          <p:nvPr>
            <p:extLst>
              <p:ext uri="{D42A27DB-BD31-4B8C-83A1-F6EECF244321}">
                <p14:modId xmlns:p14="http://schemas.microsoft.com/office/powerpoint/2010/main" val="256626763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316979DA-AE34-42CB-DCFA-CDBA7C78F4F8}"/>
              </a:ext>
            </a:extLst>
          </p:cNvPr>
          <p:cNvSpPr/>
          <p:nvPr/>
        </p:nvSpPr>
        <p:spPr>
          <a:xfrm>
            <a:off x="4078514" y="2018801"/>
            <a:ext cx="1197428" cy="110589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latin typeface="Times New Roman" panose="02020603050405020304" pitchFamily="18" charset="0"/>
                <a:cs typeface="Times New Roman" panose="02020603050405020304" pitchFamily="18" charset="0"/>
              </a:rPr>
              <a:t>Key Features</a:t>
            </a:r>
          </a:p>
        </p:txBody>
      </p:sp>
    </p:spTree>
    <p:extLst>
      <p:ext uri="{BB962C8B-B14F-4D97-AF65-F5344CB8AC3E}">
        <p14:creationId xmlns:p14="http://schemas.microsoft.com/office/powerpoint/2010/main" val="7996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1BF2D2C-0231-318F-466B-0B4C3049CB55}"/>
              </a:ext>
            </a:extLst>
          </p:cNvPr>
          <p:cNvSpPr>
            <a:spLocks noGrp="1"/>
          </p:cNvSpPr>
          <p:nvPr>
            <p:ph type="body" sz="quarter" idx="10"/>
          </p:nvPr>
        </p:nvSpPr>
        <p:spPr/>
        <p:txBody>
          <a:bodyPr>
            <a:normAutofit fontScale="92500" lnSpcReduction="10000"/>
          </a:bodyPr>
          <a:lstStyle/>
          <a:p>
            <a:endParaRPr lang="en-IN"/>
          </a:p>
        </p:txBody>
      </p:sp>
      <p:sp>
        <p:nvSpPr>
          <p:cNvPr id="8" name="TextBox 7">
            <a:extLst>
              <a:ext uri="{FF2B5EF4-FFF2-40B4-BE49-F238E27FC236}">
                <a16:creationId xmlns:a16="http://schemas.microsoft.com/office/drawing/2014/main" id="{24C9E974-E3B1-711A-D14A-734094F9A5E2}"/>
              </a:ext>
            </a:extLst>
          </p:cNvPr>
          <p:cNvSpPr txBox="1"/>
          <p:nvPr/>
        </p:nvSpPr>
        <p:spPr>
          <a:xfrm>
            <a:off x="2456543" y="99786"/>
            <a:ext cx="4230914" cy="400110"/>
          </a:xfrm>
          <a:prstGeom prst="rect">
            <a:avLst/>
          </a:prstGeom>
          <a:noFill/>
        </p:spPr>
        <p:txBody>
          <a:bodyPr wrap="square" rtlCol="0">
            <a:spAutoFit/>
          </a:bodyPr>
          <a:lstStyle/>
          <a:p>
            <a:pPr algn="just"/>
            <a:r>
              <a:rPr lang="en-IN"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Job Categories</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VS</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Target</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Variable</a:t>
            </a:r>
            <a:r>
              <a:rPr lang="en-IN" sz="2000" b="1" dirty="0">
                <a:solidFill>
                  <a:schemeClr val="bg1"/>
                </a:solidFill>
                <a:latin typeface="Times New Roman" panose="02020603050405020304" pitchFamily="18" charset="0"/>
                <a:cs typeface="Times New Roman" panose="02020603050405020304" pitchFamily="18" charset="0"/>
              </a:rPr>
              <a:t> </a:t>
            </a:r>
          </a:p>
        </p:txBody>
      </p:sp>
      <p:pic>
        <p:nvPicPr>
          <p:cNvPr id="11268" name="Picture 4">
            <a:extLst>
              <a:ext uri="{FF2B5EF4-FFF2-40B4-BE49-F238E27FC236}">
                <a16:creationId xmlns:a16="http://schemas.microsoft.com/office/drawing/2014/main" id="{950E3066-7454-0707-9131-46EEC5113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11414"/>
            <a:ext cx="5638800" cy="4432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FA319D-9FF7-F66C-E7FB-908FE540E8ED}"/>
              </a:ext>
            </a:extLst>
          </p:cNvPr>
          <p:cNvSpPr txBox="1"/>
          <p:nvPr/>
        </p:nvSpPr>
        <p:spPr>
          <a:xfrm>
            <a:off x="87086" y="1240972"/>
            <a:ext cx="3418114" cy="2308324"/>
          </a:xfrm>
          <a:prstGeom prst="rect">
            <a:avLst/>
          </a:prstGeom>
          <a:noFill/>
        </p:spPr>
        <p:txBody>
          <a:bodyPr wrap="square" rtlCol="0">
            <a:spAutoFit/>
          </a:bodyPr>
          <a:lstStyle/>
          <a:p>
            <a:r>
              <a:rPr lang="en-IN" b="1" dirty="0"/>
              <a:t>    </a:t>
            </a:r>
            <a:r>
              <a:rPr lang="en-IN" b="1" dirty="0">
                <a:latin typeface="Times New Roman" panose="02020603050405020304" pitchFamily="18" charset="0"/>
                <a:cs typeface="Times New Roman" panose="02020603050405020304" pitchFamily="18" charset="0"/>
              </a:rPr>
              <a:t>Insights: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Blue collar workers had Lowest conversion rate, indicating an opportunity for targeted marketing strategies.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Management and Students have high subscription rates.</a:t>
            </a:r>
          </a:p>
          <a:p>
            <a:endParaRPr lang="en-IN" dirty="0"/>
          </a:p>
        </p:txBody>
      </p:sp>
    </p:spTree>
    <p:extLst>
      <p:ext uri="{BB962C8B-B14F-4D97-AF65-F5344CB8AC3E}">
        <p14:creationId xmlns:p14="http://schemas.microsoft.com/office/powerpoint/2010/main" val="38394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68E4447-07AC-2BE1-6322-E5A8BE359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1028700"/>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36C94B-D499-3724-AF8A-3899D0B5188E}"/>
              </a:ext>
            </a:extLst>
          </p:cNvPr>
          <p:cNvSpPr txBox="1"/>
          <p:nvPr/>
        </p:nvSpPr>
        <p:spPr>
          <a:xfrm>
            <a:off x="2286000" y="232619"/>
            <a:ext cx="4572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Marital Status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EE4430D9-73CC-E46E-E1BD-EBC38105EB11}"/>
              </a:ext>
            </a:extLst>
          </p:cNvPr>
          <p:cNvSpPr txBox="1"/>
          <p:nvPr/>
        </p:nvSpPr>
        <p:spPr>
          <a:xfrm>
            <a:off x="159657" y="1168791"/>
            <a:ext cx="3283631"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Insights: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Single people are subscribing to more Term Deposits compared to married and divorced people.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Tailored strategies are needed to improve the conversion rates among married people.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14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5CA34D9-478F-4AA3-8E8B-BC39A2EDE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499961"/>
            <a:ext cx="561022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AEC1A6-0571-2F5D-3685-1E23FFB235A6}"/>
              </a:ext>
            </a:extLst>
          </p:cNvPr>
          <p:cNvSpPr txBox="1"/>
          <p:nvPr/>
        </p:nvSpPr>
        <p:spPr>
          <a:xfrm>
            <a:off x="2362200" y="130629"/>
            <a:ext cx="44196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Ed</a:t>
            </a:r>
            <a:r>
              <a:rPr lang="en-IN" b="1" dirty="0">
                <a:latin typeface="Times New Roman" panose="02020603050405020304" pitchFamily="18" charset="0"/>
                <a:cs typeface="Times New Roman" panose="02020603050405020304" pitchFamily="18" charset="0"/>
              </a:rPr>
              <a:t>ucation </a:t>
            </a:r>
            <a:r>
              <a:rPr lang="en-IN" sz="1800" b="1" dirty="0">
                <a:latin typeface="Times New Roman" panose="02020603050405020304" pitchFamily="18" charset="0"/>
                <a:cs typeface="Times New Roman" panose="02020603050405020304" pitchFamily="18" charset="0"/>
              </a:rPr>
              <a:t>VS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Target</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Variable</a:t>
            </a:r>
            <a:endParaRPr lang="en-IN" dirty="0"/>
          </a:p>
        </p:txBody>
      </p:sp>
      <p:sp>
        <p:nvSpPr>
          <p:cNvPr id="8" name="TextBox 7">
            <a:extLst>
              <a:ext uri="{FF2B5EF4-FFF2-40B4-BE49-F238E27FC236}">
                <a16:creationId xmlns:a16="http://schemas.microsoft.com/office/drawing/2014/main" id="{D0075009-0E5E-27DA-8C5C-FB42BDDC1AC5}"/>
              </a:ext>
            </a:extLst>
          </p:cNvPr>
          <p:cNvSpPr txBox="1"/>
          <p:nvPr/>
        </p:nvSpPr>
        <p:spPr>
          <a:xfrm>
            <a:off x="174172" y="936171"/>
            <a:ext cx="3359604"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Insights</a:t>
            </a:r>
            <a:r>
              <a:rPr lang="en-US" b="1" i="0" dirty="0">
                <a:solidFill>
                  <a:srgbClr val="374151"/>
                </a:solidFill>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Post secondary has higher subscription rates.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Tailoring marketing and educational strategies for a broader audience in secondary and tertiary to encourage deposit subscriptions would increase profits.</a:t>
            </a:r>
          </a:p>
        </p:txBody>
      </p:sp>
    </p:spTree>
    <p:extLst>
      <p:ext uri="{BB962C8B-B14F-4D97-AF65-F5344CB8AC3E}">
        <p14:creationId xmlns:p14="http://schemas.microsoft.com/office/powerpoint/2010/main" val="6596569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10273</TotalTime>
  <Words>605</Words>
  <Application>Microsoft Office PowerPoint</Application>
  <PresentationFormat>On-screen Show (16:9)</PresentationFormat>
  <Paragraphs>110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Univers 65</vt:lpstr>
      <vt:lpstr>Wingdings</vt:lpstr>
      <vt:lpstr>Office Theme</vt:lpstr>
      <vt:lpstr>Predicting Term Deposit Subscription: Analysis of Bank Marketing Campaign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neeraja1999v@outlook.com</cp:lastModifiedBy>
  <cp:revision>288</cp:revision>
  <dcterms:created xsi:type="dcterms:W3CDTF">2019-11-06T18:18:56Z</dcterms:created>
  <dcterms:modified xsi:type="dcterms:W3CDTF">2024-05-02T21:33:53Z</dcterms:modified>
</cp:coreProperties>
</file>