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8" r:id="rId3"/>
    <p:sldId id="271" r:id="rId4"/>
    <p:sldId id="272" r:id="rId5"/>
    <p:sldId id="273" r:id="rId6"/>
    <p:sldId id="259" r:id="rId7"/>
    <p:sldId id="278" r:id="rId8"/>
    <p:sldId id="263" r:id="rId9"/>
    <p:sldId id="265" r:id="rId10"/>
    <p:sldId id="266" r:id="rId11"/>
    <p:sldId id="267" r:id="rId12"/>
    <p:sldId id="268" r:id="rId13"/>
    <p:sldId id="261" r:id="rId14"/>
    <p:sldId id="257" r:id="rId15"/>
    <p:sldId id="289" r:id="rId16"/>
    <p:sldId id="274" r:id="rId17"/>
    <p:sldId id="260" r:id="rId18"/>
    <p:sldId id="276" r:id="rId19"/>
    <p:sldId id="288" r:id="rId20"/>
    <p:sldId id="277" r:id="rId21"/>
    <p:sldId id="275" r:id="rId22"/>
    <p:sldId id="285" r:id="rId23"/>
    <p:sldId id="286" r:id="rId24"/>
    <p:sldId id="279" r:id="rId25"/>
    <p:sldId id="284" r:id="rId26"/>
    <p:sldId id="280" r:id="rId27"/>
    <p:sldId id="287" r:id="rId28"/>
    <p:sldId id="281" r:id="rId29"/>
    <p:sldId id="282" r:id="rId30"/>
    <p:sldId id="26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p:scale>
          <a:sx n="71" d="100"/>
          <a:sy n="71" d="100"/>
        </p:scale>
        <p:origin x="135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E0A8D-0AEE-4B26-9C0B-ACE5123F4E2D}" type="datetimeFigureOut">
              <a:rPr lang="en-IN" smtClean="0"/>
              <a:t>28-06-2025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48DEB-22AC-4987-82CC-4E1ED95C491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E0DD7D-1179-45CE-9C96-91A925261587}" type="datetime1">
              <a:rPr lang="en-US" smtClean="0"/>
              <a:t>6/28/2025</a:t>
            </a:fld>
            <a:endParaRPr lang="en-US"/>
          </a:p>
        </p:txBody>
      </p:sp>
      <p:sp>
        <p:nvSpPr>
          <p:cNvPr id="5" name="Footer Placeholder 4"/>
          <p:cNvSpPr>
            <a:spLocks noGrp="1"/>
          </p:cNvSpPr>
          <p:nvPr>
            <p:ph type="ftr" sz="quarter" idx="11"/>
          </p:nvPr>
        </p:nvSpPr>
        <p:spPr/>
        <p:txBody>
          <a:bodyPr/>
          <a:lstStyle/>
          <a:p>
            <a:r>
              <a:rPr lang="en-US"/>
              <a:t>MCA -ACADEMIC PROJECT 2024-25</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3195E1-9DFE-47BA-861E-B8F3FC897CBE}" type="datetime1">
              <a:rPr lang="en-US" smtClean="0"/>
              <a:t>6/28/2025</a:t>
            </a:fld>
            <a:endParaRPr lang="en-US"/>
          </a:p>
        </p:txBody>
      </p:sp>
      <p:sp>
        <p:nvSpPr>
          <p:cNvPr id="5" name="Footer Placeholder 4"/>
          <p:cNvSpPr>
            <a:spLocks noGrp="1"/>
          </p:cNvSpPr>
          <p:nvPr>
            <p:ph type="ftr" sz="quarter" idx="11"/>
          </p:nvPr>
        </p:nvSpPr>
        <p:spPr/>
        <p:txBody>
          <a:bodyPr/>
          <a:lstStyle/>
          <a:p>
            <a:r>
              <a:rPr lang="en-US"/>
              <a:t>MCA -ACADEMIC PROJECT 2024-25</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75167-818B-4BB4-8507-ADB47C09B6A7}" type="datetime1">
              <a:rPr lang="en-US" smtClean="0"/>
              <a:t>6/28/2025</a:t>
            </a:fld>
            <a:endParaRPr lang="en-US"/>
          </a:p>
        </p:txBody>
      </p:sp>
      <p:sp>
        <p:nvSpPr>
          <p:cNvPr id="5" name="Footer Placeholder 4"/>
          <p:cNvSpPr>
            <a:spLocks noGrp="1"/>
          </p:cNvSpPr>
          <p:nvPr>
            <p:ph type="ftr" sz="quarter" idx="11"/>
          </p:nvPr>
        </p:nvSpPr>
        <p:spPr/>
        <p:txBody>
          <a:bodyPr/>
          <a:lstStyle/>
          <a:p>
            <a:r>
              <a:rPr lang="en-US"/>
              <a:t>MCA -ACADEMIC PROJECT 2024-25</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3B36C-451E-47E7-85FA-D690D3D4DB7D}" type="datetime1">
              <a:rPr lang="en-US" smtClean="0"/>
              <a:t>6/28/2025</a:t>
            </a:fld>
            <a:endParaRPr lang="en-US"/>
          </a:p>
        </p:txBody>
      </p:sp>
      <p:sp>
        <p:nvSpPr>
          <p:cNvPr id="5" name="Footer Placeholder 4"/>
          <p:cNvSpPr>
            <a:spLocks noGrp="1"/>
          </p:cNvSpPr>
          <p:nvPr>
            <p:ph type="ftr" sz="quarter" idx="11"/>
          </p:nvPr>
        </p:nvSpPr>
        <p:spPr/>
        <p:txBody>
          <a:bodyPr/>
          <a:lstStyle/>
          <a:p>
            <a:r>
              <a:rPr lang="en-US"/>
              <a:t>MCA -ACADEMIC PROJECT 2024-25</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E7CA8D-BC5F-41B2-9968-9127CA7D569B}" type="datetime1">
              <a:rPr lang="en-US" smtClean="0"/>
              <a:t>6/28/2025</a:t>
            </a:fld>
            <a:endParaRPr lang="en-US"/>
          </a:p>
        </p:txBody>
      </p:sp>
      <p:sp>
        <p:nvSpPr>
          <p:cNvPr id="5" name="Footer Placeholder 4"/>
          <p:cNvSpPr>
            <a:spLocks noGrp="1"/>
          </p:cNvSpPr>
          <p:nvPr>
            <p:ph type="ftr" sz="quarter" idx="11"/>
          </p:nvPr>
        </p:nvSpPr>
        <p:spPr/>
        <p:txBody>
          <a:bodyPr/>
          <a:lstStyle/>
          <a:p>
            <a:r>
              <a:rPr lang="en-US"/>
              <a:t>MCA -ACADEMIC PROJECT 2024-25</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5085EC-5488-4EED-A100-447F6DBEB700}" type="datetime1">
              <a:rPr lang="en-US" smtClean="0"/>
              <a:t>6/28/2025</a:t>
            </a:fld>
            <a:endParaRPr lang="en-US"/>
          </a:p>
        </p:txBody>
      </p:sp>
      <p:sp>
        <p:nvSpPr>
          <p:cNvPr id="6" name="Footer Placeholder 5"/>
          <p:cNvSpPr>
            <a:spLocks noGrp="1"/>
          </p:cNvSpPr>
          <p:nvPr>
            <p:ph type="ftr" sz="quarter" idx="11"/>
          </p:nvPr>
        </p:nvSpPr>
        <p:spPr/>
        <p:txBody>
          <a:bodyPr/>
          <a:lstStyle/>
          <a:p>
            <a:r>
              <a:rPr lang="en-US"/>
              <a:t>MCA -ACADEMIC PROJECT 2024-25</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954D03-B39A-4CFF-BF19-8B3E3E5AC28E}" type="datetime1">
              <a:rPr lang="en-US" smtClean="0"/>
              <a:t>6/28/2025</a:t>
            </a:fld>
            <a:endParaRPr lang="en-US"/>
          </a:p>
        </p:txBody>
      </p:sp>
      <p:sp>
        <p:nvSpPr>
          <p:cNvPr id="8" name="Footer Placeholder 7"/>
          <p:cNvSpPr>
            <a:spLocks noGrp="1"/>
          </p:cNvSpPr>
          <p:nvPr>
            <p:ph type="ftr" sz="quarter" idx="11"/>
          </p:nvPr>
        </p:nvSpPr>
        <p:spPr/>
        <p:txBody>
          <a:bodyPr/>
          <a:lstStyle/>
          <a:p>
            <a:r>
              <a:rPr lang="en-US"/>
              <a:t>MCA -ACADEMIC PROJECT 2024-25</a:t>
            </a:r>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A357C7-1FAD-44AA-9A2B-E373A199FC4E}" type="datetime1">
              <a:rPr lang="en-US" smtClean="0"/>
              <a:t>6/28/2025</a:t>
            </a:fld>
            <a:endParaRPr lang="en-US"/>
          </a:p>
        </p:txBody>
      </p:sp>
      <p:sp>
        <p:nvSpPr>
          <p:cNvPr id="4" name="Footer Placeholder 3"/>
          <p:cNvSpPr>
            <a:spLocks noGrp="1"/>
          </p:cNvSpPr>
          <p:nvPr>
            <p:ph type="ftr" sz="quarter" idx="11"/>
          </p:nvPr>
        </p:nvSpPr>
        <p:spPr/>
        <p:txBody>
          <a:bodyPr/>
          <a:lstStyle/>
          <a:p>
            <a:r>
              <a:rPr lang="en-US"/>
              <a:t>MCA -ACADEMIC PROJECT 2024-25</a:t>
            </a:r>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2A05E7-5DAB-42A4-AC97-B25234870EDB}" type="datetime1">
              <a:rPr lang="en-US" smtClean="0"/>
              <a:t>6/28/2025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MCA -ACADEMIC PROJECT 2024-25</a:t>
            </a:r>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2A563DE-AE9D-474D-A00B-EF900A3E35B7}" type="datetime1">
              <a:rPr lang="en-US" smtClean="0"/>
              <a:t>6/28/2025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MCA -ACADEMIC PROJECT 2024-25</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569841-77A3-44BC-820C-B806FD3EBB48}" type="datetime1">
              <a:rPr lang="en-US" smtClean="0"/>
              <a:t>6/28/2025</a:t>
            </a:fld>
            <a:endParaRPr lang="en-US"/>
          </a:p>
        </p:txBody>
      </p:sp>
      <p:sp>
        <p:nvSpPr>
          <p:cNvPr id="6" name="Footer Placeholder 5"/>
          <p:cNvSpPr>
            <a:spLocks noGrp="1"/>
          </p:cNvSpPr>
          <p:nvPr>
            <p:ph type="ftr" sz="quarter" idx="11"/>
          </p:nvPr>
        </p:nvSpPr>
        <p:spPr/>
        <p:txBody>
          <a:bodyPr/>
          <a:lstStyle/>
          <a:p>
            <a:r>
              <a:rPr lang="en-US"/>
              <a:t>MCA -ACADEMIC PROJECT 2024-25</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D3E072E-CCCE-46C7-8C4E-BFA053806B43}" type="datetime1">
              <a:rPr lang="en-US" smtClean="0"/>
              <a:t>6/28/2025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MCA -ACADEMIC PROJECT 2024-25</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altLang="en-US" dirty="0"/>
              <a:t>Advertisement Display Using Deep Age </a:t>
            </a:r>
            <a:br>
              <a:rPr lang="en-US" altLang="en-US" dirty="0"/>
            </a:br>
            <a:r>
              <a:rPr lang="en-US" altLang="en-US" dirty="0"/>
              <a:t>and Gender Recognition</a:t>
            </a:r>
          </a:p>
        </p:txBody>
      </p:sp>
      <p:sp>
        <p:nvSpPr>
          <p:cNvPr id="3" name="Content Placeholder 2"/>
          <p:cNvSpPr>
            <a:spLocks noGrp="1"/>
          </p:cNvSpPr>
          <p:nvPr>
            <p:ph idx="1"/>
          </p:nvPr>
        </p:nvSpPr>
        <p:spPr/>
        <p:txBody>
          <a:bodyPr/>
          <a:lstStyle/>
          <a:p>
            <a:endParaRPr dirty="0">
              <a:solidFill>
                <a:schemeClr val="tx1"/>
              </a:solidFill>
            </a:endParaRPr>
          </a:p>
          <a:p>
            <a:r>
              <a:rPr dirty="0">
                <a:solidFill>
                  <a:schemeClr val="tx1"/>
                </a:solidFill>
              </a:rPr>
              <a:t>Student Name: </a:t>
            </a:r>
            <a:r>
              <a:rPr lang="en-US" b="1" dirty="0">
                <a:solidFill>
                  <a:schemeClr val="tx1"/>
                </a:solidFill>
              </a:rPr>
              <a:t>NEERAJA GOLI</a:t>
            </a:r>
            <a:endParaRPr dirty="0">
              <a:solidFill>
                <a:schemeClr val="tx1"/>
              </a:solidFill>
            </a:endParaRPr>
          </a:p>
          <a:p>
            <a:r>
              <a:rPr dirty="0">
                <a:solidFill>
                  <a:schemeClr val="tx1"/>
                </a:solidFill>
              </a:rPr>
              <a:t>UID: </a:t>
            </a:r>
            <a:r>
              <a:rPr lang="en-US" b="1" dirty="0">
                <a:solidFill>
                  <a:schemeClr val="tx1"/>
                </a:solidFill>
              </a:rPr>
              <a:t>111723039147</a:t>
            </a:r>
            <a:endParaRPr dirty="0">
              <a:solidFill>
                <a:schemeClr val="tx1"/>
              </a:solidFill>
            </a:endParaRPr>
          </a:p>
          <a:p>
            <a:endParaRPr lang="en-IN" dirty="0">
              <a:solidFill>
                <a:schemeClr val="tx1"/>
              </a:solidFill>
            </a:endParaRPr>
          </a:p>
          <a:p>
            <a:endParaRPr lang="en-IN" dirty="0">
              <a:solidFill>
                <a:schemeClr val="tx1"/>
              </a:solidFill>
            </a:endParaRPr>
          </a:p>
          <a:p>
            <a:r>
              <a:rPr dirty="0">
                <a:solidFill>
                  <a:schemeClr val="tx1"/>
                </a:solidFill>
              </a:rPr>
              <a:t>Guide: </a:t>
            </a:r>
            <a:r>
              <a:rPr lang="en-US" altLang="en-US" dirty="0">
                <a:solidFill>
                  <a:schemeClr val="tx1"/>
                </a:solidFill>
              </a:rPr>
              <a:t>Mr. A. </a:t>
            </a:r>
            <a:r>
              <a:rPr lang="en-US" altLang="en-US" dirty="0" err="1">
                <a:solidFill>
                  <a:schemeClr val="tx1"/>
                </a:solidFill>
              </a:rPr>
              <a:t>Rajeshwar</a:t>
            </a:r>
            <a:r>
              <a:rPr lang="en-US" altLang="en-US" dirty="0">
                <a:solidFill>
                  <a:schemeClr val="tx1"/>
                </a:solidFill>
              </a:rPr>
              <a:t>, Assistant Professor, Loyola Academy</a:t>
            </a:r>
            <a:endParaRPr dirty="0">
              <a:solidFill>
                <a:schemeClr val="tx1"/>
              </a:solidFill>
            </a:endParaRPr>
          </a:p>
        </p:txBody>
      </p:sp>
      <p:pic>
        <p:nvPicPr>
          <p:cNvPr id="4" name="Picture 3" descr="loyola academy logo.png"/>
          <p:cNvPicPr>
            <a:picLocks noChangeAspect="1"/>
          </p:cNvPicPr>
          <p:nvPr/>
        </p:nvPicPr>
        <p:blipFill>
          <a:blip r:embed="rId2"/>
          <a:stretch>
            <a:fillRect/>
          </a:stretch>
        </p:blipFill>
        <p:spPr>
          <a:xfrm>
            <a:off x="7472045" y="141605"/>
            <a:ext cx="1475740" cy="1412240"/>
          </a:xfrm>
          <a:prstGeom prst="rect">
            <a:avLst/>
          </a:prstGeom>
        </p:spPr>
      </p:pic>
      <p:sp>
        <p:nvSpPr>
          <p:cNvPr id="5" name="Slide Number Placeholder 4"/>
          <p:cNvSpPr>
            <a:spLocks noGrp="1"/>
          </p:cNvSpPr>
          <p:nvPr>
            <p:ph type="sldNum" sz="quarter" idx="12"/>
          </p:nvPr>
        </p:nvSpPr>
        <p:spPr/>
        <p:txBody>
          <a:bodyPr/>
          <a:lstStyle/>
          <a:p>
            <a:fld id="{C1FF6DA9-008F-8B48-92A6-B652298478BF}" type="slidenum">
              <a:rPr lang="en-US" sz="1400" smtClean="0"/>
              <a:t>1</a:t>
            </a:fld>
            <a:endParaRPr lang="en-US" sz="1400"/>
          </a:p>
        </p:txBody>
      </p:sp>
      <p:sp>
        <p:nvSpPr>
          <p:cNvPr id="6" name="Footer Placeholder 5"/>
          <p:cNvSpPr>
            <a:spLocks noGrp="1"/>
          </p:cNvSpPr>
          <p:nvPr>
            <p:ph type="ftr" sz="quarter" idx="11"/>
          </p:nvPr>
        </p:nvSpPr>
        <p:spPr/>
        <p:txBody>
          <a:bodyPr/>
          <a:lstStyle/>
          <a:p>
            <a:r>
              <a:rPr lang="en-US" sz="1400">
                <a:solidFill>
                  <a:schemeClr val="bg1"/>
                </a:solidFill>
              </a:rPr>
              <a:t>MCA -ACADEMIC PROJECT 2024-25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altLang="en-US"/>
              <a:t>Related Work Comparison</a:t>
            </a:r>
          </a:p>
        </p:txBody>
      </p:sp>
      <p:sp>
        <p:nvSpPr>
          <p:cNvPr id="3" name="Content Placeholder 2"/>
          <p:cNvSpPr>
            <a:spLocks noGrp="1"/>
          </p:cNvSpPr>
          <p:nvPr>
            <p:ph idx="1"/>
          </p:nvPr>
        </p:nvSpPr>
        <p:spPr>
          <a:xfrm>
            <a:off x="443230" y="1830705"/>
            <a:ext cx="7966075" cy="4225925"/>
          </a:xfrm>
        </p:spPr>
        <p:txBody>
          <a:bodyPr>
            <a:normAutofit/>
          </a:bodyPr>
          <a:lstStyle/>
          <a:p>
            <a:pPr marL="201295" lvl="1" indent="0" algn="just">
              <a:buNone/>
              <a:defRPr sz="2000">
                <a:solidFill>
                  <a:srgbClr val="333333"/>
                </a:solidFill>
              </a:defRPr>
            </a:pPr>
            <a:r>
              <a:rPr lang="en-US" altLang="en-US" sz="1900" b="1">
                <a:cs typeface="+mn-lt"/>
              </a:rPr>
              <a:t>Paper 1: Sustainable Smart Advertisement Display Using Deep Age and Gender Recognition</a:t>
            </a:r>
          </a:p>
          <a:p>
            <a:pPr marL="201295" lvl="1" indent="0" algn="just">
              <a:buNone/>
              <a:defRPr sz="2000">
                <a:solidFill>
                  <a:srgbClr val="333333"/>
                </a:solidFill>
              </a:defRPr>
            </a:pPr>
            <a:r>
              <a:rPr lang="en-US" altLang="en-US" sz="1900" b="1">
                <a:cs typeface="+mn-lt"/>
              </a:rPr>
              <a:t>Paper 2: Gender Relation in Advertisement : from Time to Time</a:t>
            </a:r>
          </a:p>
          <a:p>
            <a:pPr marL="201295" lvl="1" indent="0" algn="just">
              <a:buNone/>
              <a:defRPr sz="2000">
                <a:solidFill>
                  <a:srgbClr val="333333"/>
                </a:solidFill>
              </a:defRPr>
            </a:pPr>
            <a:r>
              <a:rPr lang="en-US" altLang="en-US" sz="1900" b="1">
                <a:cs typeface="+mn-lt"/>
              </a:rPr>
              <a:t>Our Project: Advertisement Display Using Deep Age and Gender Recognition</a:t>
            </a:r>
          </a:p>
          <a:p>
            <a:pPr marL="201295" lvl="1" indent="0" algn="just">
              <a:buNone/>
              <a:defRPr sz="2000">
                <a:solidFill>
                  <a:srgbClr val="333333"/>
                </a:solidFill>
              </a:defRPr>
            </a:pPr>
            <a:endParaRPr lang="en-US" altLang="en-US" sz="1900" b="1">
              <a:cs typeface="+mn-lt"/>
            </a:endParaRPr>
          </a:p>
          <a:p>
            <a:pPr marL="201295" lvl="1" indent="0" algn="just">
              <a:buNone/>
              <a:defRPr sz="2000">
                <a:solidFill>
                  <a:srgbClr val="333333"/>
                </a:solidFill>
              </a:defRPr>
            </a:pPr>
            <a:r>
              <a:rPr lang="en-US" altLang="en-US" sz="1900" b="1">
                <a:cs typeface="+mn-lt"/>
              </a:rPr>
              <a:t>A) Objective:</a:t>
            </a:r>
          </a:p>
          <a:p>
            <a:pPr marL="201295" lvl="1" indent="0" algn="just">
              <a:buNone/>
              <a:defRPr sz="2000">
                <a:solidFill>
                  <a:srgbClr val="333333"/>
                </a:solidFill>
              </a:defRPr>
            </a:pPr>
            <a:endParaRPr lang="en-US" altLang="en-US" sz="1900" b="1">
              <a:cs typeface="+mn-lt"/>
            </a:endParaRPr>
          </a:p>
          <a:p>
            <a:pPr marL="201295" lvl="1" indent="0" algn="just">
              <a:buNone/>
              <a:defRPr sz="2000">
                <a:solidFill>
                  <a:srgbClr val="333333"/>
                </a:solidFill>
              </a:defRPr>
            </a:pPr>
            <a:r>
              <a:rPr lang="en-US" altLang="en-US" sz="1900">
                <a:cs typeface="+mn-lt"/>
              </a:rPr>
              <a:t>Paper 1: Display ads based on age and gender using</a:t>
            </a:r>
            <a:r>
              <a:rPr lang="en-US" altLang="en-US" sz="1900" b="1">
                <a:cs typeface="+mn-lt"/>
              </a:rPr>
              <a:t> CNNs</a:t>
            </a:r>
            <a:r>
              <a:rPr lang="en-US" altLang="en-US" sz="1900">
                <a:cs typeface="+mn-lt"/>
              </a:rPr>
              <a:t>.</a:t>
            </a:r>
          </a:p>
          <a:p>
            <a:pPr marL="201295" lvl="1" indent="0" algn="just">
              <a:buNone/>
              <a:defRPr sz="2000">
                <a:solidFill>
                  <a:srgbClr val="333333"/>
                </a:solidFill>
              </a:defRPr>
            </a:pPr>
            <a:r>
              <a:rPr lang="en-US" altLang="en-US" sz="1900">
                <a:cs typeface="+mn-lt"/>
              </a:rPr>
              <a:t>Paper 2: Analyze gender portrayal in TV ads, addressing stereotypes.</a:t>
            </a:r>
          </a:p>
          <a:p>
            <a:pPr marL="201295" lvl="1" indent="0" algn="just">
              <a:buNone/>
              <a:defRPr sz="2000">
                <a:solidFill>
                  <a:srgbClr val="333333"/>
                </a:solidFill>
              </a:defRPr>
            </a:pPr>
            <a:r>
              <a:rPr lang="en-US" altLang="en-US" sz="1900">
                <a:cs typeface="+mn-lt"/>
              </a:rPr>
              <a:t>Our Project: Display gender-targeted ads in a supermarket based on real-time male-to-female ratio using </a:t>
            </a:r>
            <a:r>
              <a:rPr lang="en-US" altLang="en-US" sz="1900" b="1">
                <a:cs typeface="+mn-lt"/>
              </a:rPr>
              <a:t>Flask</a:t>
            </a:r>
            <a:r>
              <a:rPr lang="en-US" altLang="en-US" sz="1900">
                <a:cs typeface="+mn-lt"/>
              </a:rPr>
              <a:t>.</a:t>
            </a:r>
          </a:p>
          <a:p>
            <a:pPr marL="201295" lvl="1" indent="0" algn="just">
              <a:buNone/>
              <a:defRPr sz="2000">
                <a:solidFill>
                  <a:srgbClr val="333333"/>
                </a:solidFill>
              </a:defRPr>
            </a:pPr>
            <a:endParaRPr lang="en-US" altLang="en-US" sz="1900">
              <a:cs typeface="+mn-lt"/>
            </a:endParaRPr>
          </a:p>
        </p:txBody>
      </p:sp>
      <p:sp>
        <p:nvSpPr>
          <p:cNvPr id="5" name="Slide Number Placeholder 4"/>
          <p:cNvSpPr>
            <a:spLocks noGrp="1"/>
          </p:cNvSpPr>
          <p:nvPr>
            <p:ph type="sldNum" sz="quarter" idx="12"/>
          </p:nvPr>
        </p:nvSpPr>
        <p:spPr/>
        <p:txBody>
          <a:bodyPr/>
          <a:lstStyle/>
          <a:p>
            <a:fld id="{C1FF6DA9-008F-8B48-92A6-B652298478BF}" type="slidenum">
              <a:rPr lang="en-US" sz="1400" smtClean="0"/>
              <a:t>10</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altLang="en-US"/>
              <a:t>Related Work Comparison</a:t>
            </a:r>
          </a:p>
        </p:txBody>
      </p:sp>
      <p:sp>
        <p:nvSpPr>
          <p:cNvPr id="3" name="Content Placeholder 2"/>
          <p:cNvSpPr>
            <a:spLocks noGrp="1"/>
          </p:cNvSpPr>
          <p:nvPr>
            <p:ph idx="1"/>
          </p:nvPr>
        </p:nvSpPr>
        <p:spPr>
          <a:xfrm>
            <a:off x="443230" y="1737360"/>
            <a:ext cx="8488045" cy="4225925"/>
          </a:xfrm>
        </p:spPr>
        <p:txBody>
          <a:bodyPr>
            <a:normAutofit fontScale="97500" lnSpcReduction="10000"/>
          </a:bodyPr>
          <a:lstStyle/>
          <a:p>
            <a:pPr marL="201295" lvl="1" indent="0" algn="just">
              <a:buNone/>
              <a:defRPr sz="2000">
                <a:solidFill>
                  <a:srgbClr val="333333"/>
                </a:solidFill>
              </a:defRPr>
            </a:pPr>
            <a:endParaRPr lang="en-US" altLang="en-US" sz="1900">
              <a:cs typeface="+mn-lt"/>
            </a:endParaRPr>
          </a:p>
          <a:p>
            <a:pPr marL="201295" lvl="1" indent="0" algn="just">
              <a:buNone/>
              <a:defRPr sz="2000">
                <a:solidFill>
                  <a:srgbClr val="333333"/>
                </a:solidFill>
              </a:defRPr>
            </a:pPr>
            <a:r>
              <a:rPr lang="en-US" altLang="en-US" sz="1900" b="1">
                <a:cs typeface="+mn-lt"/>
                <a:sym typeface="+mn-ea"/>
              </a:rPr>
              <a:t>B)Approach:</a:t>
            </a:r>
            <a:endParaRPr lang="en-US" altLang="en-US" sz="1900" b="1">
              <a:cs typeface="+mn-lt"/>
            </a:endParaRPr>
          </a:p>
          <a:p>
            <a:pPr marL="201295" lvl="1" indent="0" algn="just">
              <a:buNone/>
              <a:defRPr sz="2000">
                <a:solidFill>
                  <a:srgbClr val="333333"/>
                </a:solidFill>
              </a:defRPr>
            </a:pPr>
            <a:endParaRPr lang="en-US" altLang="en-US" sz="1900">
              <a:cs typeface="+mn-lt"/>
            </a:endParaRPr>
          </a:p>
          <a:p>
            <a:pPr marL="201295" lvl="1" indent="0" algn="just">
              <a:buNone/>
              <a:defRPr sz="2000">
                <a:solidFill>
                  <a:srgbClr val="333333"/>
                </a:solidFill>
              </a:defRPr>
            </a:pPr>
            <a:r>
              <a:rPr lang="en-US" altLang="en-US" sz="1900">
                <a:cs typeface="+mn-lt"/>
                <a:sym typeface="+mn-ea"/>
              </a:rPr>
              <a:t>Paper 1: Uses CNNs for face detection and classification with real-time updates.</a:t>
            </a:r>
            <a:endParaRPr lang="en-US" altLang="en-US" sz="1900">
              <a:cs typeface="+mn-lt"/>
            </a:endParaRPr>
          </a:p>
          <a:p>
            <a:pPr marL="201295" lvl="1" indent="0" algn="just">
              <a:buNone/>
              <a:defRPr sz="2000">
                <a:solidFill>
                  <a:srgbClr val="333333"/>
                </a:solidFill>
              </a:defRPr>
            </a:pPr>
            <a:r>
              <a:rPr lang="en-US" altLang="en-US" sz="1900">
                <a:cs typeface="+mn-lt"/>
                <a:sym typeface="+mn-ea"/>
              </a:rPr>
              <a:t>Paper 2: </a:t>
            </a:r>
            <a:r>
              <a:rPr lang="en-US" altLang="en-US" sz="1900" b="1">
                <a:cs typeface="+mn-lt"/>
                <a:sym typeface="+mn-ea"/>
              </a:rPr>
              <a:t>Qualitative analysis</a:t>
            </a:r>
            <a:r>
              <a:rPr lang="en-US" altLang="en-US" sz="1900">
                <a:cs typeface="+mn-lt"/>
                <a:sym typeface="+mn-ea"/>
              </a:rPr>
              <a:t> of gender roles in TV ads from the 1980s to present.</a:t>
            </a:r>
            <a:endParaRPr lang="en-US" altLang="en-US" sz="1900">
              <a:cs typeface="+mn-lt"/>
            </a:endParaRPr>
          </a:p>
          <a:p>
            <a:pPr marL="201295" lvl="1" indent="0" algn="just">
              <a:buNone/>
              <a:defRPr sz="2000">
                <a:solidFill>
                  <a:srgbClr val="333333"/>
                </a:solidFill>
              </a:defRPr>
            </a:pPr>
            <a:r>
              <a:rPr lang="en-US" altLang="en-US" sz="1900">
                <a:cs typeface="+mn-lt"/>
                <a:sym typeface="+mn-ea"/>
              </a:rPr>
              <a:t>Our Project: Uses face detection and gender classification to choose ads based on gender dominance.</a:t>
            </a:r>
          </a:p>
          <a:p>
            <a:pPr marL="201295" lvl="1" indent="0" algn="just">
              <a:buNone/>
              <a:defRPr sz="2000">
                <a:solidFill>
                  <a:srgbClr val="333333"/>
                </a:solidFill>
              </a:defRPr>
            </a:pPr>
            <a:endParaRPr lang="en-US" altLang="en-US" sz="1900" b="1">
              <a:cs typeface="+mn-lt"/>
            </a:endParaRPr>
          </a:p>
          <a:p>
            <a:pPr marL="201295" lvl="1" indent="0" algn="just">
              <a:buNone/>
              <a:defRPr sz="2000">
                <a:solidFill>
                  <a:srgbClr val="333333"/>
                </a:solidFill>
              </a:defRPr>
            </a:pPr>
            <a:r>
              <a:rPr lang="en-US" altLang="en-US" sz="1900" b="1">
                <a:cs typeface="+mn-lt"/>
              </a:rPr>
              <a:t>C)Implementation:</a:t>
            </a:r>
          </a:p>
          <a:p>
            <a:pPr marL="201295" lvl="1" indent="0" algn="just">
              <a:buNone/>
              <a:defRPr sz="2000">
                <a:solidFill>
                  <a:srgbClr val="333333"/>
                </a:solidFill>
              </a:defRPr>
            </a:pPr>
            <a:endParaRPr lang="en-US" altLang="en-US" sz="1900" b="1">
              <a:cs typeface="+mn-lt"/>
            </a:endParaRPr>
          </a:p>
          <a:p>
            <a:pPr marL="201295" lvl="1" indent="0" algn="just">
              <a:buNone/>
              <a:defRPr sz="2000">
                <a:solidFill>
                  <a:srgbClr val="333333"/>
                </a:solidFill>
              </a:defRPr>
            </a:pPr>
            <a:r>
              <a:rPr lang="en-US" altLang="en-US" sz="1900">
                <a:cs typeface="+mn-lt"/>
              </a:rPr>
              <a:t>Paper 1: Automated real-time system in public places with high accuracy.</a:t>
            </a:r>
          </a:p>
          <a:p>
            <a:pPr marL="201295" lvl="1" indent="0" algn="just">
              <a:buNone/>
              <a:defRPr sz="2000">
                <a:solidFill>
                  <a:srgbClr val="333333"/>
                </a:solidFill>
              </a:defRPr>
            </a:pPr>
            <a:r>
              <a:rPr lang="en-US" altLang="en-US" sz="1900">
                <a:cs typeface="+mn-lt"/>
              </a:rPr>
              <a:t>Paper 2: Theoretical study without practical implementation.</a:t>
            </a:r>
          </a:p>
          <a:p>
            <a:pPr marL="201295" lvl="1" indent="0" algn="just">
              <a:buNone/>
              <a:defRPr sz="2000">
                <a:solidFill>
                  <a:srgbClr val="333333"/>
                </a:solidFill>
              </a:defRPr>
            </a:pPr>
            <a:r>
              <a:rPr lang="en-US" altLang="en-US" sz="1900">
                <a:cs typeface="+mn-lt"/>
              </a:rPr>
              <a:t>Our Project: Real-time supermarket ad display system, storing gender counts for analysis.</a:t>
            </a:r>
            <a:endParaRPr lang="en-US" altLang="en-US" sz="1900" b="1">
              <a:cs typeface="+mn-lt"/>
            </a:endParaRPr>
          </a:p>
          <a:p>
            <a:pPr marL="201295" lvl="1" indent="0" algn="just">
              <a:buNone/>
              <a:defRPr sz="2000">
                <a:solidFill>
                  <a:srgbClr val="333333"/>
                </a:solidFill>
              </a:defRPr>
            </a:pPr>
            <a:endParaRPr lang="en-US" altLang="en-US" sz="1900" b="1">
              <a:cs typeface="+mn-lt"/>
            </a:endParaRPr>
          </a:p>
        </p:txBody>
      </p:sp>
      <p:sp>
        <p:nvSpPr>
          <p:cNvPr id="5" name="Slide Number Placeholder 4"/>
          <p:cNvSpPr>
            <a:spLocks noGrp="1"/>
          </p:cNvSpPr>
          <p:nvPr>
            <p:ph type="sldNum" sz="quarter" idx="12"/>
          </p:nvPr>
        </p:nvSpPr>
        <p:spPr/>
        <p:txBody>
          <a:bodyPr/>
          <a:lstStyle/>
          <a:p>
            <a:fld id="{C1FF6DA9-008F-8B48-92A6-B652298478BF}" type="slidenum">
              <a:rPr lang="en-US" sz="1400" smtClean="0"/>
              <a:t>11</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altLang="en-US"/>
              <a:t>Final Problem Identification</a:t>
            </a:r>
          </a:p>
        </p:txBody>
      </p:sp>
      <p:sp>
        <p:nvSpPr>
          <p:cNvPr id="3" name="Content Placeholder 2"/>
          <p:cNvSpPr>
            <a:spLocks noGrp="1"/>
          </p:cNvSpPr>
          <p:nvPr>
            <p:ph idx="1"/>
          </p:nvPr>
        </p:nvSpPr>
        <p:spPr>
          <a:xfrm>
            <a:off x="443230" y="1737360"/>
            <a:ext cx="8488045" cy="4225925"/>
          </a:xfrm>
        </p:spPr>
        <p:txBody>
          <a:bodyPr/>
          <a:lstStyle/>
          <a:p>
            <a:pPr lvl="1" algn="just">
              <a:buFont typeface="Arial" panose="020B0604020202020204" pitchFamily="34" charset="0"/>
              <a:buChar char="•"/>
              <a:defRPr sz="2000">
                <a:solidFill>
                  <a:srgbClr val="333333"/>
                </a:solidFill>
              </a:defRPr>
            </a:pPr>
            <a:r>
              <a:rPr lang="en-US" altLang="en-US" dirty="0">
                <a:cs typeface="+mn-lt"/>
              </a:rPr>
              <a:t>Traditional advertisement display systems lack dynamic gender-based customization, leading to reduced marketing effectiveness.  </a:t>
            </a:r>
          </a:p>
          <a:p>
            <a:pPr lvl="1" algn="just">
              <a:buFont typeface="Arial" panose="020B0604020202020204" pitchFamily="34" charset="0"/>
              <a:buChar char="•"/>
              <a:defRPr sz="2000">
                <a:solidFill>
                  <a:srgbClr val="333333"/>
                </a:solidFill>
              </a:defRPr>
            </a:pPr>
            <a:r>
              <a:rPr lang="en-US" altLang="en-US" dirty="0">
                <a:cs typeface="+mn-lt"/>
              </a:rPr>
              <a:t>The challenge lies in real-time detection of gender from live video feeds and automated selection of appropriate advertisements based on the majority demographic.  </a:t>
            </a:r>
          </a:p>
          <a:p>
            <a:pPr lvl="1" algn="just">
              <a:buFont typeface="Arial" panose="020B0604020202020204" pitchFamily="34" charset="0"/>
              <a:buChar char="•"/>
              <a:defRPr sz="2000">
                <a:solidFill>
                  <a:srgbClr val="333333"/>
                </a:solidFill>
              </a:defRPr>
            </a:pPr>
            <a:r>
              <a:rPr lang="en-US" altLang="en-US" dirty="0">
                <a:cs typeface="+mn-lt"/>
              </a:rPr>
              <a:t>Existing methods often face accuracy issues, privacy concerns, and challenges in managing demographic data efficiently.  </a:t>
            </a:r>
          </a:p>
          <a:p>
            <a:pPr lvl="1" algn="just">
              <a:buFont typeface="Arial" panose="020B0604020202020204" pitchFamily="34" charset="0"/>
              <a:buChar char="•"/>
              <a:defRPr sz="2000">
                <a:solidFill>
                  <a:srgbClr val="333333"/>
                </a:solidFill>
              </a:defRPr>
            </a:pPr>
            <a:r>
              <a:rPr lang="en-US" altLang="en-US" dirty="0">
                <a:cs typeface="+mn-lt"/>
              </a:rPr>
              <a:t>This project proposes a </a:t>
            </a:r>
            <a:r>
              <a:rPr lang="en-US" altLang="en-US" b="1" dirty="0">
                <a:cs typeface="+mn-lt"/>
              </a:rPr>
              <a:t>Gender-Based Advertisement Display System</a:t>
            </a:r>
            <a:r>
              <a:rPr lang="en-US" altLang="en-US" dirty="0">
                <a:cs typeface="+mn-lt"/>
              </a:rPr>
              <a:t> using computer vision and deep learning to detect faces, classify gender, and display targeted ads.  </a:t>
            </a:r>
          </a:p>
          <a:p>
            <a:pPr lvl="1" algn="just">
              <a:buFont typeface="Arial" panose="020B0604020202020204" pitchFamily="34" charset="0"/>
              <a:buChar char="•"/>
              <a:defRPr sz="2000">
                <a:solidFill>
                  <a:srgbClr val="333333"/>
                </a:solidFill>
              </a:defRPr>
            </a:pPr>
            <a:r>
              <a:rPr lang="en-US" altLang="en-US" dirty="0">
                <a:cs typeface="+mn-lt"/>
              </a:rPr>
              <a:t>An JSON database will store demographic data and advertisement metrics, facilitating efficient data management and analysis for marketing optimization.</a:t>
            </a:r>
          </a:p>
        </p:txBody>
      </p:sp>
      <p:sp>
        <p:nvSpPr>
          <p:cNvPr id="5" name="Slide Number Placeholder 4"/>
          <p:cNvSpPr>
            <a:spLocks noGrp="1"/>
          </p:cNvSpPr>
          <p:nvPr>
            <p:ph type="sldNum" sz="quarter" idx="12"/>
          </p:nvPr>
        </p:nvSpPr>
        <p:spPr/>
        <p:txBody>
          <a:bodyPr/>
          <a:lstStyle/>
          <a:p>
            <a:fld id="{C1FF6DA9-008F-8B48-92A6-B652298478BF}" type="slidenum">
              <a:rPr lang="en-US" sz="1400" smtClean="0"/>
              <a:t>12</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t>Hardware and Software Requirements</a:t>
            </a:r>
          </a:p>
        </p:txBody>
      </p:sp>
      <p:sp>
        <p:nvSpPr>
          <p:cNvPr id="3" name="Content Placeholder 2"/>
          <p:cNvSpPr>
            <a:spLocks noGrp="1"/>
          </p:cNvSpPr>
          <p:nvPr>
            <p:ph idx="1"/>
          </p:nvPr>
        </p:nvSpPr>
        <p:spPr/>
        <p:txBody>
          <a:bodyPr>
            <a:noAutofit/>
          </a:bodyPr>
          <a:lstStyle/>
          <a:p>
            <a:pPr>
              <a:defRPr sz="2000">
                <a:solidFill>
                  <a:srgbClr val="333333"/>
                </a:solidFill>
              </a:defRPr>
            </a:pPr>
            <a:r>
              <a:rPr lang="en-US" altLang="en-US" sz="1600" u="sng" dirty="0"/>
              <a:t>Software Requirements:</a:t>
            </a:r>
          </a:p>
          <a:p>
            <a:pPr>
              <a:defRPr sz="2000">
                <a:solidFill>
                  <a:srgbClr val="333333"/>
                </a:solidFill>
              </a:defRPr>
            </a:pPr>
            <a:r>
              <a:rPr lang="en-US" altLang="en-US" sz="1600" dirty="0"/>
              <a:t>Operating System: Windows </a:t>
            </a:r>
          </a:p>
          <a:p>
            <a:pPr>
              <a:defRPr sz="2000">
                <a:solidFill>
                  <a:srgbClr val="333333"/>
                </a:solidFill>
              </a:defRPr>
            </a:pPr>
            <a:r>
              <a:rPr lang="en-US" altLang="en-US" sz="1600" dirty="0"/>
              <a:t>Programming Language: Python 3.x</a:t>
            </a:r>
          </a:p>
          <a:p>
            <a:pPr>
              <a:defRPr sz="2000">
                <a:solidFill>
                  <a:srgbClr val="333333"/>
                </a:solidFill>
              </a:defRPr>
            </a:pPr>
            <a:r>
              <a:rPr lang="en-US" altLang="en-US" sz="1600" dirty="0"/>
              <a:t>Frameworks &amp; Libraries: OpenCV ,</a:t>
            </a:r>
            <a:r>
              <a:rPr lang="en-US" altLang="en-US" sz="1600" dirty="0" err="1"/>
              <a:t>TensorFlow,Hugging</a:t>
            </a:r>
            <a:r>
              <a:rPr lang="en-US" altLang="en-US" sz="1600" dirty="0"/>
              <a:t> Face Model,</a:t>
            </a:r>
          </a:p>
          <a:p>
            <a:pPr>
              <a:defRPr sz="2000">
                <a:solidFill>
                  <a:srgbClr val="333333"/>
                </a:solidFill>
              </a:defRPr>
            </a:pPr>
            <a:r>
              <a:rPr lang="en-US" altLang="en-US" sz="1600" dirty="0"/>
              <a:t>                                             </a:t>
            </a:r>
            <a:r>
              <a:rPr lang="en-US" altLang="en-US" sz="1600" dirty="0" err="1"/>
              <a:t>Flask,NumPy</a:t>
            </a:r>
            <a:r>
              <a:rPr lang="en-US" altLang="en-US" sz="1600" dirty="0"/>
              <a:t> &amp; Pandas ,JSON</a:t>
            </a:r>
          </a:p>
          <a:p>
            <a:pPr>
              <a:defRPr sz="2000">
                <a:solidFill>
                  <a:srgbClr val="333333"/>
                </a:solidFill>
              </a:defRPr>
            </a:pPr>
            <a:r>
              <a:rPr lang="en-US" altLang="en-US" sz="1600" dirty="0"/>
              <a:t>Web Technologies: HTML, CSS, JavaScript (for user interface)</a:t>
            </a:r>
          </a:p>
          <a:p>
            <a:pPr>
              <a:defRPr sz="2000">
                <a:solidFill>
                  <a:srgbClr val="333333"/>
                </a:solidFill>
              </a:defRPr>
            </a:pPr>
            <a:r>
              <a:rPr lang="en-US" altLang="en-US" sz="1600" u="sng" dirty="0"/>
              <a:t>Hardware Requirements:</a:t>
            </a:r>
          </a:p>
          <a:p>
            <a:pPr>
              <a:defRPr sz="2000">
                <a:solidFill>
                  <a:srgbClr val="333333"/>
                </a:solidFill>
              </a:defRPr>
            </a:pPr>
            <a:r>
              <a:rPr lang="en-US" altLang="en-US" sz="1600" dirty="0"/>
              <a:t>Processor: Intel Core i5 or higher </a:t>
            </a:r>
          </a:p>
          <a:p>
            <a:pPr>
              <a:defRPr sz="2000">
                <a:solidFill>
                  <a:srgbClr val="333333"/>
                </a:solidFill>
              </a:defRPr>
            </a:pPr>
            <a:r>
              <a:rPr lang="en-US" altLang="en-US" sz="1600" dirty="0"/>
              <a:t>RAM: Minimum 8GB </a:t>
            </a:r>
          </a:p>
          <a:p>
            <a:pPr>
              <a:defRPr sz="2000">
                <a:solidFill>
                  <a:srgbClr val="333333"/>
                </a:solidFill>
              </a:defRPr>
            </a:pPr>
            <a:r>
              <a:rPr lang="en-US" altLang="en-US" sz="1600" dirty="0"/>
              <a:t>Camera: HD Webcam </a:t>
            </a:r>
          </a:p>
          <a:p>
            <a:pPr>
              <a:defRPr sz="2000">
                <a:solidFill>
                  <a:srgbClr val="333333"/>
                </a:solidFill>
              </a:defRPr>
            </a:pPr>
            <a:r>
              <a:rPr lang="en-US" altLang="en-US" sz="1600" dirty="0"/>
              <a:t>Storage: Minimum 50GB SSD (to store logs and models)</a:t>
            </a:r>
          </a:p>
          <a:p>
            <a:pPr>
              <a:defRPr sz="2000">
                <a:solidFill>
                  <a:srgbClr val="333333"/>
                </a:solidFill>
              </a:defRPr>
            </a:pPr>
            <a:endParaRPr lang="en-US" altLang="en-US" sz="1600" dirty="0"/>
          </a:p>
        </p:txBody>
      </p:sp>
      <p:sp>
        <p:nvSpPr>
          <p:cNvPr id="5" name="Slide Number Placeholder 4"/>
          <p:cNvSpPr>
            <a:spLocks noGrp="1"/>
          </p:cNvSpPr>
          <p:nvPr>
            <p:ph type="sldNum" sz="quarter" idx="12"/>
          </p:nvPr>
        </p:nvSpPr>
        <p:spPr/>
        <p:txBody>
          <a:bodyPr/>
          <a:lstStyle/>
          <a:p>
            <a:fld id="{C1FF6DA9-008F-8B48-92A6-B652298478BF}" type="slidenum">
              <a:rPr lang="en-US" sz="1400" smtClean="0"/>
              <a:t>13</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altLang="en-US"/>
              <a:t>System Architecture</a:t>
            </a:r>
          </a:p>
        </p:txBody>
      </p:sp>
      <p:pic>
        <p:nvPicPr>
          <p:cNvPr id="4" name="Content Placeholder 3"/>
          <p:cNvPicPr>
            <a:picLocks noGrp="1" noChangeAspect="1"/>
          </p:cNvPicPr>
          <p:nvPr>
            <p:ph idx="1"/>
          </p:nvPr>
        </p:nvPicPr>
        <p:blipFill>
          <a:blip r:embed="rId2"/>
          <a:srcRect l="41019" t="35387" r="41239" b="7047"/>
          <a:stretch>
            <a:fillRect/>
          </a:stretch>
        </p:blipFill>
        <p:spPr>
          <a:xfrm>
            <a:off x="808355" y="1768475"/>
            <a:ext cx="2471420" cy="4508500"/>
          </a:xfrm>
          <a:prstGeom prst="rect">
            <a:avLst/>
          </a:prstGeom>
        </p:spPr>
      </p:pic>
      <p:sp>
        <p:nvSpPr>
          <p:cNvPr id="5" name="Slide Number Placeholder 4"/>
          <p:cNvSpPr>
            <a:spLocks noGrp="1"/>
          </p:cNvSpPr>
          <p:nvPr>
            <p:ph type="sldNum" sz="quarter" idx="12"/>
          </p:nvPr>
        </p:nvSpPr>
        <p:spPr/>
        <p:txBody>
          <a:bodyPr/>
          <a:lstStyle/>
          <a:p>
            <a:fld id="{C1FF6DA9-008F-8B48-92A6-B652298478BF}" type="slidenum">
              <a:rPr lang="en-US" sz="1400" smtClean="0"/>
              <a:t>14</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3"/>
          <a:stretch>
            <a:fillRect/>
          </a:stretch>
        </p:blipFill>
        <p:spPr>
          <a:xfrm>
            <a:off x="7472045" y="141605"/>
            <a:ext cx="1475740" cy="1412240"/>
          </a:xfrm>
          <a:prstGeom prst="rect">
            <a:avLst/>
          </a:prstGeom>
        </p:spPr>
      </p:pic>
      <p:pic>
        <p:nvPicPr>
          <p:cNvPr id="8" name="Picture 7"/>
          <p:cNvPicPr>
            <a:picLocks noChangeAspect="1"/>
          </p:cNvPicPr>
          <p:nvPr/>
        </p:nvPicPr>
        <p:blipFill>
          <a:blip r:embed="rId4"/>
          <a:srcRect l="42562" t="36050" r="40322" b="5130"/>
          <a:stretch>
            <a:fillRect/>
          </a:stretch>
        </p:blipFill>
        <p:spPr>
          <a:xfrm>
            <a:off x="5480050" y="2031318"/>
            <a:ext cx="2226945" cy="4302760"/>
          </a:xfrm>
          <a:prstGeom prst="rect">
            <a:avLst/>
          </a:prstGeom>
        </p:spPr>
      </p:pic>
      <p:sp>
        <p:nvSpPr>
          <p:cNvPr id="10" name="Text Box 9"/>
          <p:cNvSpPr txBox="1"/>
          <p:nvPr/>
        </p:nvSpPr>
        <p:spPr>
          <a:xfrm>
            <a:off x="3291205" y="5993130"/>
            <a:ext cx="3048000" cy="645160"/>
          </a:xfrm>
          <a:prstGeom prst="rect">
            <a:avLst/>
          </a:prstGeom>
          <a:noFill/>
        </p:spPr>
        <p:txBody>
          <a:bodyPr wrap="square" rtlCol="0">
            <a:spAutoFit/>
          </a:bodyPr>
          <a:lstStyle/>
          <a:p>
            <a:r>
              <a:rPr lang="en-US"/>
              <a:t>Continue</a:t>
            </a:r>
          </a:p>
          <a:p>
            <a:endParaRPr lang="en-US"/>
          </a:p>
        </p:txBody>
      </p:sp>
      <p:sp>
        <p:nvSpPr>
          <p:cNvPr id="11" name="Text Box 10"/>
          <p:cNvSpPr txBox="1"/>
          <p:nvPr/>
        </p:nvSpPr>
        <p:spPr>
          <a:xfrm>
            <a:off x="4330065" y="1854835"/>
            <a:ext cx="2330450" cy="513715"/>
          </a:xfrm>
          <a:prstGeom prst="rect">
            <a:avLst/>
          </a:prstGeom>
          <a:noFill/>
        </p:spPr>
        <p:txBody>
          <a:bodyPr wrap="square" rtlCol="0">
            <a:noAutofit/>
          </a:bodyPr>
          <a:lstStyle/>
          <a:p>
            <a:r>
              <a:rPr lang="en-US">
                <a:sym typeface="+mn-ea"/>
              </a:rPr>
              <a:t>Continue</a:t>
            </a:r>
            <a:endParaRPr lang="en-US"/>
          </a:p>
          <a:p>
            <a:endParaRPr lang="en-US"/>
          </a:p>
        </p:txBody>
      </p:sp>
      <p:sp>
        <p:nvSpPr>
          <p:cNvPr id="3" name="Rectangle 2">
            <a:extLst>
              <a:ext uri="{FF2B5EF4-FFF2-40B4-BE49-F238E27FC236}">
                <a16:creationId xmlns:a16="http://schemas.microsoft.com/office/drawing/2014/main" id="{41422632-645C-448C-8154-C0DCF7589A09}"/>
              </a:ext>
            </a:extLst>
          </p:cNvPr>
          <p:cNvSpPr/>
          <p:nvPr/>
        </p:nvSpPr>
        <p:spPr>
          <a:xfrm>
            <a:off x="1270184" y="4208930"/>
            <a:ext cx="1620933" cy="8068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Age and Gender Prediction using </a:t>
            </a:r>
            <a:r>
              <a:rPr lang="en-US" sz="1100" dirty="0" err="1"/>
              <a:t>Huggging</a:t>
            </a:r>
            <a:r>
              <a:rPr lang="en-US" sz="1100" dirty="0"/>
              <a:t> Face Model</a:t>
            </a:r>
          </a:p>
        </p:txBody>
      </p:sp>
    </p:spTree>
    <p:extLst>
      <p:ext uri="{BB962C8B-B14F-4D97-AF65-F5344CB8AC3E}">
        <p14:creationId xmlns:p14="http://schemas.microsoft.com/office/powerpoint/2010/main" val="3815096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altLang="en-US" dirty="0"/>
              <a:t>Class Diagram:</a:t>
            </a:r>
          </a:p>
        </p:txBody>
      </p:sp>
      <p:sp>
        <p:nvSpPr>
          <p:cNvPr id="5" name="Slide Number Placeholder 4"/>
          <p:cNvSpPr>
            <a:spLocks noGrp="1"/>
          </p:cNvSpPr>
          <p:nvPr>
            <p:ph type="sldNum" sz="quarter" idx="12"/>
          </p:nvPr>
        </p:nvSpPr>
        <p:spPr/>
        <p:txBody>
          <a:bodyPr/>
          <a:lstStyle/>
          <a:p>
            <a:fld id="{C1FF6DA9-008F-8B48-92A6-B652298478BF}" type="slidenum">
              <a:rPr lang="en-US" sz="1400" smtClean="0"/>
              <a:t>15</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
        <p:nvSpPr>
          <p:cNvPr id="11" name="Text Box 10"/>
          <p:cNvSpPr txBox="1"/>
          <p:nvPr/>
        </p:nvSpPr>
        <p:spPr>
          <a:xfrm>
            <a:off x="4330065" y="1854835"/>
            <a:ext cx="2330450" cy="513715"/>
          </a:xfrm>
          <a:prstGeom prst="rect">
            <a:avLst/>
          </a:prstGeom>
          <a:noFill/>
        </p:spPr>
        <p:txBody>
          <a:bodyPr wrap="square" rtlCol="0">
            <a:noAutofit/>
          </a:bodyPr>
          <a:lstStyle/>
          <a:p>
            <a:r>
              <a:rPr lang="en-US">
                <a:sym typeface="+mn-ea"/>
              </a:rPr>
              <a:t>Continue</a:t>
            </a:r>
            <a:endParaRPr lang="en-US"/>
          </a:p>
          <a:p>
            <a:endParaRPr lang="en-US"/>
          </a:p>
        </p:txBody>
      </p:sp>
      <p:pic>
        <p:nvPicPr>
          <p:cNvPr id="12" name="Content Placeholder 11">
            <a:extLst>
              <a:ext uri="{FF2B5EF4-FFF2-40B4-BE49-F238E27FC236}">
                <a16:creationId xmlns:a16="http://schemas.microsoft.com/office/drawing/2014/main" id="{EF7F1233-BFE7-420B-BC23-D3683ABF18BC}"/>
              </a:ext>
            </a:extLst>
          </p:cNvPr>
          <p:cNvPicPr>
            <a:picLocks noGrp="1" noChangeAspect="1"/>
          </p:cNvPicPr>
          <p:nvPr>
            <p:ph idx="1"/>
          </p:nvPr>
        </p:nvPicPr>
        <p:blipFill>
          <a:blip r:embed="rId3"/>
          <a:stretch>
            <a:fillRect/>
          </a:stretch>
        </p:blipFill>
        <p:spPr>
          <a:xfrm>
            <a:off x="1546389" y="1846263"/>
            <a:ext cx="6096942" cy="4022725"/>
          </a:xfrm>
          <a:prstGeom prst="rect">
            <a:avLst/>
          </a:prstGeom>
        </p:spPr>
      </p:pic>
    </p:spTree>
    <p:extLst>
      <p:ext uri="{BB962C8B-B14F-4D97-AF65-F5344CB8AC3E}">
        <p14:creationId xmlns:p14="http://schemas.microsoft.com/office/powerpoint/2010/main" val="3779558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06899"/>
            <a:ext cx="7543800" cy="1450757"/>
          </a:xfrm>
        </p:spPr>
        <p:txBody>
          <a:bodyPr/>
          <a:lstStyle/>
          <a:p>
            <a:pPr>
              <a:defRPr sz="3200" b="1">
                <a:solidFill>
                  <a:srgbClr val="003366"/>
                </a:solidFill>
              </a:defRPr>
            </a:pPr>
            <a:r>
              <a:rPr lang="en-US" altLang="en-US"/>
              <a:t>DFD Level 0 -</a:t>
            </a:r>
            <a:br>
              <a:rPr lang="en-US" altLang="en-US"/>
            </a:br>
            <a:endParaRPr lang="en-US" altLang="en-US"/>
          </a:p>
        </p:txBody>
      </p:sp>
      <p:sp>
        <p:nvSpPr>
          <p:cNvPr id="5" name="Slide Number Placeholder 4"/>
          <p:cNvSpPr>
            <a:spLocks noGrp="1"/>
          </p:cNvSpPr>
          <p:nvPr>
            <p:ph type="sldNum" sz="quarter" idx="12"/>
          </p:nvPr>
        </p:nvSpPr>
        <p:spPr/>
        <p:txBody>
          <a:bodyPr/>
          <a:lstStyle/>
          <a:p>
            <a:fld id="{C1FF6DA9-008F-8B48-92A6-B652298478BF}" type="slidenum">
              <a:rPr lang="en-US" sz="1400" smtClean="0"/>
              <a:t>16</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
        <p:nvSpPr>
          <p:cNvPr id="11" name="Text Box 10"/>
          <p:cNvSpPr txBox="1"/>
          <p:nvPr/>
        </p:nvSpPr>
        <p:spPr>
          <a:xfrm>
            <a:off x="4330065" y="1854835"/>
            <a:ext cx="2330450" cy="513715"/>
          </a:xfrm>
          <a:prstGeom prst="rect">
            <a:avLst/>
          </a:prstGeom>
          <a:noFill/>
        </p:spPr>
        <p:txBody>
          <a:bodyPr wrap="square" rtlCol="0">
            <a:noAutofit/>
          </a:bodyPr>
          <a:lstStyle/>
          <a:p>
            <a:endParaRPr lang="en-US"/>
          </a:p>
        </p:txBody>
      </p:sp>
      <p:cxnSp>
        <p:nvCxnSpPr>
          <p:cNvPr id="12" name="Straight Arrow Connector 11"/>
          <p:cNvCxnSpPr/>
          <p:nvPr/>
        </p:nvCxnSpPr>
        <p:spPr>
          <a:xfrm flipV="1">
            <a:off x="3237865" y="2331085"/>
            <a:ext cx="718185" cy="146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 name="Straight Arrow Connector 12"/>
          <p:cNvCxnSpPr/>
          <p:nvPr/>
        </p:nvCxnSpPr>
        <p:spPr>
          <a:xfrm>
            <a:off x="5231130" y="2303780"/>
            <a:ext cx="80581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Straight Arrow Connector 13"/>
          <p:cNvCxnSpPr/>
          <p:nvPr/>
        </p:nvCxnSpPr>
        <p:spPr>
          <a:xfrm>
            <a:off x="4571365" y="2600325"/>
            <a:ext cx="0" cy="4832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6" name="Text Box 15"/>
          <p:cNvSpPr txBox="1"/>
          <p:nvPr/>
        </p:nvSpPr>
        <p:spPr>
          <a:xfrm>
            <a:off x="558165" y="3863340"/>
            <a:ext cx="7808595" cy="2461260"/>
          </a:xfrm>
          <a:prstGeom prst="rect">
            <a:avLst/>
          </a:prstGeom>
          <a:noFill/>
        </p:spPr>
        <p:txBody>
          <a:bodyPr wrap="square" rtlCol="0">
            <a:spAutoFit/>
          </a:bodyPr>
          <a:lstStyle/>
          <a:p>
            <a:r>
              <a:rPr lang="en-US" altLang="en-US" sz="1400" b="1" dirty="0"/>
              <a:t>External Entity</a:t>
            </a:r>
          </a:p>
          <a:p>
            <a:r>
              <a:rPr lang="en-US" altLang="en-US" sz="1400" dirty="0"/>
              <a:t>User: A person who is passively detected by the system via the webcam. They do not interact directly with the system.</a:t>
            </a:r>
          </a:p>
          <a:p>
            <a:r>
              <a:rPr lang="en-US" altLang="en-US" sz="1400" b="1" dirty="0"/>
              <a:t>Main System Process</a:t>
            </a:r>
          </a:p>
          <a:p>
            <a:r>
              <a:rPr lang="en-US" altLang="en-US" sz="1400" dirty="0"/>
              <a:t>Captures webcam input using OpenCV.----&gt;Detects and analyzes age &amp; gender using pre-trained Hugging Face models.--&gt;Identifies faces using face recognition.</a:t>
            </a:r>
          </a:p>
          <a:p>
            <a:r>
              <a:rPr lang="en-US" altLang="en-US" sz="1400" dirty="0"/>
              <a:t>Retrieves appropriate advertisement from </a:t>
            </a:r>
            <a:r>
              <a:rPr lang="en-US" altLang="en-US" sz="1400" dirty="0" err="1"/>
              <a:t>adv.json</a:t>
            </a:r>
            <a:r>
              <a:rPr lang="en-US" altLang="en-US" sz="1400" dirty="0"/>
              <a:t>.---&gt;Displays targeted ads.--&gt;</a:t>
            </a:r>
          </a:p>
          <a:p>
            <a:r>
              <a:rPr lang="en-US" altLang="en-US" sz="1400" dirty="0"/>
              <a:t>Stores demographic data and unique detections in SQLite database and JSON files.</a:t>
            </a:r>
          </a:p>
          <a:p>
            <a:r>
              <a:rPr lang="en-US" altLang="en-US" sz="1400" b="1" dirty="0"/>
              <a:t>Outputs</a:t>
            </a:r>
          </a:p>
          <a:p>
            <a:r>
              <a:rPr lang="en-US" altLang="en-US" sz="1400" dirty="0"/>
              <a:t>Display Screen : Visually presents the selected ad.</a:t>
            </a:r>
          </a:p>
          <a:p>
            <a:r>
              <a:rPr lang="en-US" altLang="en-US" sz="1400" dirty="0"/>
              <a:t>SQLite Database: Stores demographic counts and unique face encodings.</a:t>
            </a:r>
          </a:p>
        </p:txBody>
      </p:sp>
      <p:pic>
        <p:nvPicPr>
          <p:cNvPr id="17" name="Content Placeholder 16">
            <a:extLst>
              <a:ext uri="{FF2B5EF4-FFF2-40B4-BE49-F238E27FC236}">
                <a16:creationId xmlns:a16="http://schemas.microsoft.com/office/drawing/2014/main" id="{3D0EEF12-C47A-432B-999C-0D1390A5CB71}"/>
              </a:ext>
            </a:extLst>
          </p:cNvPr>
          <p:cNvPicPr>
            <a:picLocks noGrp="1"/>
          </p:cNvPicPr>
          <p:nvPr>
            <p:ph idx="1"/>
          </p:nvPr>
        </p:nvPicPr>
        <p:blipFill>
          <a:blip r:embed="rId3"/>
          <a:stretch>
            <a:fillRect/>
          </a:stretch>
        </p:blipFill>
        <p:spPr>
          <a:xfrm>
            <a:off x="799465" y="1629185"/>
            <a:ext cx="7543800" cy="2183433"/>
          </a:xfrm>
          <a:prstGeom prst="rect">
            <a:avLst/>
          </a:prstGeom>
        </p:spPr>
      </p:pic>
    </p:spTree>
    <p:extLst>
      <p:ext uri="{BB962C8B-B14F-4D97-AF65-F5344CB8AC3E}">
        <p14:creationId xmlns:p14="http://schemas.microsoft.com/office/powerpoint/2010/main" val="44964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dirty="0"/>
              <a:t>DFD Level 1:</a:t>
            </a:r>
            <a:endParaRPr dirty="0"/>
          </a:p>
        </p:txBody>
      </p:sp>
      <p:pic>
        <p:nvPicPr>
          <p:cNvPr id="4" name="Content Placeholder 3">
            <a:extLst>
              <a:ext uri="{FF2B5EF4-FFF2-40B4-BE49-F238E27FC236}">
                <a16:creationId xmlns:a16="http://schemas.microsoft.com/office/drawing/2014/main" id="{631731BE-1F8C-4426-AF8B-D16A27064E88}"/>
              </a:ext>
            </a:extLst>
          </p:cNvPr>
          <p:cNvPicPr>
            <a:picLocks noGrp="1" noChangeAspect="1"/>
          </p:cNvPicPr>
          <p:nvPr>
            <p:ph idx="1"/>
          </p:nvPr>
        </p:nvPicPr>
        <p:blipFill>
          <a:blip r:embed="rId2"/>
          <a:stretch>
            <a:fillRect/>
          </a:stretch>
        </p:blipFill>
        <p:spPr>
          <a:xfrm>
            <a:off x="1735971" y="1773104"/>
            <a:ext cx="5672058" cy="4531917"/>
          </a:xfrm>
          <a:prstGeom prst="rect">
            <a:avLst/>
          </a:prstGeom>
        </p:spPr>
      </p:pic>
      <p:sp>
        <p:nvSpPr>
          <p:cNvPr id="5" name="Slide Number Placeholder 4"/>
          <p:cNvSpPr>
            <a:spLocks noGrp="1"/>
          </p:cNvSpPr>
          <p:nvPr>
            <p:ph type="sldNum" sz="quarter" idx="12"/>
          </p:nvPr>
        </p:nvSpPr>
        <p:spPr/>
        <p:txBody>
          <a:bodyPr/>
          <a:lstStyle/>
          <a:p>
            <a:fld id="{C1FF6DA9-008F-8B48-92A6-B652298478BF}" type="slidenum">
              <a:rPr lang="en-US" sz="1400" smtClean="0"/>
              <a:t>17</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3"/>
          <a:stretch>
            <a:fillRect/>
          </a:stretch>
        </p:blipFill>
        <p:spPr>
          <a:xfrm>
            <a:off x="7472045" y="141605"/>
            <a:ext cx="1475740" cy="1412240"/>
          </a:xfrm>
          <a:prstGeom prst="rect">
            <a:avLst/>
          </a:prstGeom>
        </p:spPr>
      </p:pic>
      <p:sp>
        <p:nvSpPr>
          <p:cNvPr id="10" name="Text Box 9"/>
          <p:cNvSpPr txBox="1"/>
          <p:nvPr/>
        </p:nvSpPr>
        <p:spPr>
          <a:xfrm>
            <a:off x="8117840" y="6654165"/>
            <a:ext cx="3048000" cy="368300"/>
          </a:xfrm>
          <a:prstGeom prst="rect">
            <a:avLst/>
          </a:prstGeom>
          <a:noFill/>
        </p:spPr>
        <p:txBody>
          <a:bodyPr wrap="square" rtlCol="0">
            <a:spAutoFit/>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dirty="0"/>
              <a:t>Workflow Diagram:</a:t>
            </a:r>
            <a:endParaRPr dirty="0"/>
          </a:p>
        </p:txBody>
      </p:sp>
      <p:sp>
        <p:nvSpPr>
          <p:cNvPr id="5" name="Slide Number Placeholder 4"/>
          <p:cNvSpPr>
            <a:spLocks noGrp="1"/>
          </p:cNvSpPr>
          <p:nvPr>
            <p:ph type="sldNum" sz="quarter" idx="12"/>
          </p:nvPr>
        </p:nvSpPr>
        <p:spPr/>
        <p:txBody>
          <a:bodyPr/>
          <a:lstStyle/>
          <a:p>
            <a:fld id="{C1FF6DA9-008F-8B48-92A6-B652298478BF}" type="slidenum">
              <a:rPr lang="en-US" sz="1400" smtClean="0"/>
              <a:t>18</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
        <p:nvSpPr>
          <p:cNvPr id="10" name="Text Box 9"/>
          <p:cNvSpPr txBox="1"/>
          <p:nvPr/>
        </p:nvSpPr>
        <p:spPr>
          <a:xfrm>
            <a:off x="8117840" y="6654165"/>
            <a:ext cx="3048000" cy="368300"/>
          </a:xfrm>
          <a:prstGeom prst="rect">
            <a:avLst/>
          </a:prstGeom>
          <a:noFill/>
        </p:spPr>
        <p:txBody>
          <a:bodyPr wrap="square" rtlCol="0">
            <a:spAutoFit/>
          </a:bodyPr>
          <a:lstStyle/>
          <a:p>
            <a:endParaRPr lang="en-US"/>
          </a:p>
        </p:txBody>
      </p:sp>
      <p:pic>
        <p:nvPicPr>
          <p:cNvPr id="14" name="Content Placeholder 13">
            <a:extLst>
              <a:ext uri="{FF2B5EF4-FFF2-40B4-BE49-F238E27FC236}">
                <a16:creationId xmlns:a16="http://schemas.microsoft.com/office/drawing/2014/main" id="{1D9F208B-3092-4F69-BF6B-6C92D5BCEC72}"/>
              </a:ext>
            </a:extLst>
          </p:cNvPr>
          <p:cNvPicPr>
            <a:picLocks noGrp="1" noChangeAspect="1"/>
          </p:cNvPicPr>
          <p:nvPr>
            <p:ph idx="1"/>
          </p:nvPr>
        </p:nvPicPr>
        <p:blipFill>
          <a:blip r:embed="rId3"/>
          <a:stretch>
            <a:fillRect/>
          </a:stretch>
        </p:blipFill>
        <p:spPr>
          <a:xfrm>
            <a:off x="4458597" y="123356"/>
            <a:ext cx="2432423" cy="6290549"/>
          </a:xfrm>
          <a:prstGeom prst="rect">
            <a:avLst/>
          </a:prstGeom>
        </p:spPr>
      </p:pic>
      <p:sp>
        <p:nvSpPr>
          <p:cNvPr id="3" name="Rectangle 2">
            <a:extLst>
              <a:ext uri="{FF2B5EF4-FFF2-40B4-BE49-F238E27FC236}">
                <a16:creationId xmlns:a16="http://schemas.microsoft.com/office/drawing/2014/main" id="{C90746FE-E364-4F6F-BE7A-F356775EF72C}"/>
              </a:ext>
            </a:extLst>
          </p:cNvPr>
          <p:cNvSpPr/>
          <p:nvPr/>
        </p:nvSpPr>
        <p:spPr>
          <a:xfrm>
            <a:off x="4685016" y="2551153"/>
            <a:ext cx="1017141" cy="5105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Gender based detection using HUGGUGING Face Model</a:t>
            </a:r>
          </a:p>
        </p:txBody>
      </p:sp>
    </p:spTree>
    <p:extLst>
      <p:ext uri="{BB962C8B-B14F-4D97-AF65-F5344CB8AC3E}">
        <p14:creationId xmlns:p14="http://schemas.microsoft.com/office/powerpoint/2010/main" val="2571437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dirty="0"/>
              <a:t>Sequence Diagram:</a:t>
            </a:r>
            <a:endParaRPr dirty="0"/>
          </a:p>
        </p:txBody>
      </p:sp>
      <p:sp>
        <p:nvSpPr>
          <p:cNvPr id="5" name="Slide Number Placeholder 4"/>
          <p:cNvSpPr>
            <a:spLocks noGrp="1"/>
          </p:cNvSpPr>
          <p:nvPr>
            <p:ph type="sldNum" sz="quarter" idx="12"/>
          </p:nvPr>
        </p:nvSpPr>
        <p:spPr/>
        <p:txBody>
          <a:bodyPr/>
          <a:lstStyle/>
          <a:p>
            <a:fld id="{C1FF6DA9-008F-8B48-92A6-B652298478BF}" type="slidenum">
              <a:rPr lang="en-US" sz="1400" smtClean="0"/>
              <a:t>19</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
        <p:nvSpPr>
          <p:cNvPr id="10" name="Text Box 9"/>
          <p:cNvSpPr txBox="1"/>
          <p:nvPr/>
        </p:nvSpPr>
        <p:spPr>
          <a:xfrm>
            <a:off x="8117840" y="6654165"/>
            <a:ext cx="3048000" cy="368300"/>
          </a:xfrm>
          <a:prstGeom prst="rect">
            <a:avLst/>
          </a:prstGeom>
          <a:noFill/>
        </p:spPr>
        <p:txBody>
          <a:bodyPr wrap="square" rtlCol="0">
            <a:spAutoFit/>
          </a:bodyPr>
          <a:lstStyle/>
          <a:p>
            <a:endParaRPr lang="en-US"/>
          </a:p>
        </p:txBody>
      </p:sp>
      <p:sp>
        <p:nvSpPr>
          <p:cNvPr id="3" name="Rectangle 2">
            <a:extLst>
              <a:ext uri="{FF2B5EF4-FFF2-40B4-BE49-F238E27FC236}">
                <a16:creationId xmlns:a16="http://schemas.microsoft.com/office/drawing/2014/main" id="{C90746FE-E364-4F6F-BE7A-F356775EF72C}"/>
              </a:ext>
            </a:extLst>
          </p:cNvPr>
          <p:cNvSpPr/>
          <p:nvPr/>
        </p:nvSpPr>
        <p:spPr>
          <a:xfrm>
            <a:off x="4685016" y="2551153"/>
            <a:ext cx="1017141" cy="5105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Gender based detection using HUGGUGING Face Model</a:t>
            </a:r>
          </a:p>
        </p:txBody>
      </p:sp>
      <p:sp>
        <p:nvSpPr>
          <p:cNvPr id="8" name="Content Placeholder 7">
            <a:extLst>
              <a:ext uri="{FF2B5EF4-FFF2-40B4-BE49-F238E27FC236}">
                <a16:creationId xmlns:a16="http://schemas.microsoft.com/office/drawing/2014/main" id="{68AF34F0-03D1-4E20-A634-EFCB3C630B5C}"/>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BF324479-0FEA-4BD8-BBCF-69794C5B725C}"/>
              </a:ext>
            </a:extLst>
          </p:cNvPr>
          <p:cNvPicPr>
            <a:picLocks noChangeAspect="1"/>
          </p:cNvPicPr>
          <p:nvPr/>
        </p:nvPicPr>
        <p:blipFill>
          <a:blip r:embed="rId3"/>
          <a:stretch>
            <a:fillRect/>
          </a:stretch>
        </p:blipFill>
        <p:spPr>
          <a:xfrm>
            <a:off x="1105060" y="1737361"/>
            <a:ext cx="6933879" cy="4430225"/>
          </a:xfrm>
          <a:prstGeom prst="rect">
            <a:avLst/>
          </a:prstGeom>
        </p:spPr>
      </p:pic>
    </p:spTree>
    <p:extLst>
      <p:ext uri="{BB962C8B-B14F-4D97-AF65-F5344CB8AC3E}">
        <p14:creationId xmlns:p14="http://schemas.microsoft.com/office/powerpoint/2010/main" val="84519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t>Introduction</a:t>
            </a:r>
          </a:p>
        </p:txBody>
      </p:sp>
      <p:sp>
        <p:nvSpPr>
          <p:cNvPr id="3" name="Content Placeholder 2"/>
          <p:cNvSpPr>
            <a:spLocks noGrp="1"/>
          </p:cNvSpPr>
          <p:nvPr>
            <p:ph idx="1"/>
          </p:nvPr>
        </p:nvSpPr>
        <p:spPr/>
        <p:txBody>
          <a:bodyPr>
            <a:normAutofit lnSpcReduction="10000"/>
          </a:bodyPr>
          <a:lstStyle/>
          <a:p>
            <a:pPr>
              <a:buFont typeface="Wingdings" panose="05000000000000000000" charset="0"/>
              <a:buChar char="q"/>
              <a:defRPr sz="2000">
                <a:solidFill>
                  <a:srgbClr val="333333"/>
                </a:solidFill>
              </a:defRPr>
            </a:pPr>
            <a:r>
              <a:rPr lang="en-US" altLang="en-US"/>
              <a:t>Traditional advertisements lack adaptability and to engage diverse                          audiences effectively.</a:t>
            </a:r>
          </a:p>
          <a:p>
            <a:pPr>
              <a:buFont typeface="Wingdings" panose="05000000000000000000" charset="0"/>
              <a:buChar char="q"/>
              <a:defRPr sz="2000">
                <a:solidFill>
                  <a:srgbClr val="333333"/>
                </a:solidFill>
              </a:defRPr>
            </a:pPr>
            <a:r>
              <a:rPr lang="en-US" altLang="en-US"/>
              <a:t>This project introduces a Smart Advertisement Display System that dynamically updates content based on real-time age and gender recognition.</a:t>
            </a:r>
          </a:p>
          <a:p>
            <a:pPr>
              <a:buFont typeface="Wingdings" panose="05000000000000000000" charset="0"/>
              <a:buChar char="q"/>
              <a:defRPr sz="2000">
                <a:solidFill>
                  <a:srgbClr val="333333"/>
                </a:solidFill>
              </a:defRPr>
            </a:pPr>
            <a:r>
              <a:rPr lang="en-US" altLang="en-US"/>
              <a:t>The system detects and classifies individuals, ensuring advertisements are tailored to the audience for better engagement.</a:t>
            </a:r>
          </a:p>
          <a:p>
            <a:pPr>
              <a:buFont typeface="Wingdings" panose="05000000000000000000" charset="0"/>
              <a:buChar char="q"/>
              <a:defRPr sz="2000">
                <a:solidFill>
                  <a:srgbClr val="333333"/>
                </a:solidFill>
              </a:defRPr>
            </a:pPr>
            <a:r>
              <a:rPr lang="en-US" altLang="en-US"/>
              <a:t>Demographic data such as age, gender, timestamp, and displayed advertisement is recorded for marketing analysis.</a:t>
            </a:r>
          </a:p>
          <a:p>
            <a:pPr>
              <a:buFont typeface="Wingdings" panose="05000000000000000000" charset="0"/>
              <a:buChar char="q"/>
              <a:defRPr sz="2000">
                <a:solidFill>
                  <a:srgbClr val="333333"/>
                </a:solidFill>
              </a:defRPr>
            </a:pPr>
            <a:r>
              <a:rPr lang="en-US" altLang="en-US"/>
              <a:t>Ensures sustainable and data-driven advertising, optimizing content delivery in retail stores, malls, smart billboards, and digital kiosks.</a:t>
            </a:r>
            <a:r>
              <a:t>the topic, its significance, and the problem statement.</a:t>
            </a:r>
          </a:p>
        </p:txBody>
      </p:sp>
      <p:sp>
        <p:nvSpPr>
          <p:cNvPr id="5" name="Slide Number Placeholder 4"/>
          <p:cNvSpPr>
            <a:spLocks noGrp="1"/>
          </p:cNvSpPr>
          <p:nvPr>
            <p:ph type="sldNum" sz="quarter" idx="12"/>
          </p:nvPr>
        </p:nvSpPr>
        <p:spPr/>
        <p:txBody>
          <a:bodyPr/>
          <a:lstStyle/>
          <a:p>
            <a:fld id="{C1FF6DA9-008F-8B48-92A6-B652298478BF}" type="slidenum">
              <a:rPr lang="en-US" sz="1400" smtClean="0"/>
              <a:t>2</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altLang="en-US"/>
              <a:t>Implementation Plan</a:t>
            </a:r>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2138599887"/>
              </p:ext>
            </p:extLst>
          </p:nvPr>
        </p:nvGraphicFramePr>
        <p:xfrm>
          <a:off x="340360" y="1909445"/>
          <a:ext cx="8466455" cy="4093845"/>
        </p:xfrm>
        <a:graphic>
          <a:graphicData uri="http://schemas.openxmlformats.org/drawingml/2006/table">
            <a:tbl>
              <a:tblPr firstRow="1" bandRow="1">
                <a:tableStyleId>{5C22544A-7EE6-4342-B048-85BDC9FD1C3A}</a:tableStyleId>
              </a:tblPr>
              <a:tblGrid>
                <a:gridCol w="2145665">
                  <a:extLst>
                    <a:ext uri="{9D8B030D-6E8A-4147-A177-3AD203B41FA5}">
                      <a16:colId xmlns:a16="http://schemas.microsoft.com/office/drawing/2014/main" val="20000"/>
                    </a:ext>
                  </a:extLst>
                </a:gridCol>
                <a:gridCol w="3940810">
                  <a:extLst>
                    <a:ext uri="{9D8B030D-6E8A-4147-A177-3AD203B41FA5}">
                      <a16:colId xmlns:a16="http://schemas.microsoft.com/office/drawing/2014/main" val="20001"/>
                    </a:ext>
                  </a:extLst>
                </a:gridCol>
                <a:gridCol w="1064260">
                  <a:extLst>
                    <a:ext uri="{9D8B030D-6E8A-4147-A177-3AD203B41FA5}">
                      <a16:colId xmlns:a16="http://schemas.microsoft.com/office/drawing/2014/main" val="20002"/>
                    </a:ext>
                  </a:extLst>
                </a:gridCol>
                <a:gridCol w="1315720">
                  <a:extLst>
                    <a:ext uri="{9D8B030D-6E8A-4147-A177-3AD203B41FA5}">
                      <a16:colId xmlns:a16="http://schemas.microsoft.com/office/drawing/2014/main" val="20003"/>
                    </a:ext>
                  </a:extLst>
                </a:gridCol>
              </a:tblGrid>
              <a:tr h="394970">
                <a:tc>
                  <a:txBody>
                    <a:bodyPr/>
                    <a:lstStyle/>
                    <a:p>
                      <a:pPr>
                        <a:buNone/>
                      </a:pPr>
                      <a:r>
                        <a:rPr lang="en-US" altLang="en-US" sz="1800"/>
                        <a:t>Module</a:t>
                      </a:r>
                    </a:p>
                  </a:txBody>
                  <a:tcPr/>
                </a:tc>
                <a:tc>
                  <a:txBody>
                    <a:bodyPr/>
                    <a:lstStyle/>
                    <a:p>
                      <a:pPr>
                        <a:buNone/>
                      </a:pPr>
                      <a:r>
                        <a:rPr lang="en-US" altLang="en-US" sz="1800"/>
                        <a:t>Tasks</a:t>
                      </a:r>
                    </a:p>
                  </a:txBody>
                  <a:tcPr/>
                </a:tc>
                <a:tc>
                  <a:txBody>
                    <a:bodyPr/>
                    <a:lstStyle/>
                    <a:p>
                      <a:pPr>
                        <a:buNone/>
                      </a:pPr>
                      <a:r>
                        <a:rPr lang="en-US" altLang="en-US" sz="1800"/>
                        <a:t>Timeline</a:t>
                      </a:r>
                    </a:p>
                  </a:txBody>
                  <a:tcPr/>
                </a:tc>
                <a:tc>
                  <a:txBody>
                    <a:bodyPr/>
                    <a:lstStyle/>
                    <a:p>
                      <a:pPr>
                        <a:buNone/>
                      </a:pPr>
                      <a:r>
                        <a:rPr lang="en-US" altLang="en-US" sz="1800"/>
                        <a:t>Status</a:t>
                      </a:r>
                    </a:p>
                  </a:txBody>
                  <a:tcPr/>
                </a:tc>
                <a:extLst>
                  <a:ext uri="{0D108BD9-81ED-4DB2-BD59-A6C34878D82A}">
                    <a16:rowId xmlns:a16="http://schemas.microsoft.com/office/drawing/2014/main" val="10000"/>
                  </a:ext>
                </a:extLst>
              </a:tr>
              <a:tr h="948690">
                <a:tc>
                  <a:txBody>
                    <a:bodyPr/>
                    <a:lstStyle/>
                    <a:p>
                      <a:r>
                        <a:rPr sz="1800"/>
                        <a:t>Module 1 – UI Design</a:t>
                      </a:r>
                    </a:p>
                  </a:txBody>
                  <a:tcPr marL="0" marR="0" marT="0" marB="0" anchor="ctr"/>
                </a:tc>
                <a:tc>
                  <a:txBody>
                    <a:bodyPr/>
                    <a:lstStyle/>
                    <a:p>
                      <a:pPr marL="285750" indent="-285750">
                        <a:buFont typeface="Arial" panose="020B0604020202020204" pitchFamily="34" charset="0"/>
                        <a:buChar char="•"/>
                      </a:pPr>
                      <a:r>
                        <a:rPr lang="en-US" altLang="en-US" sz="1800"/>
                        <a:t>Layout design, wireframing, responsive UI</a:t>
                      </a:r>
                    </a:p>
                    <a:p>
                      <a:pPr marL="285750" indent="-285750">
                        <a:buFont typeface="Arial" panose="020B0604020202020204" pitchFamily="34" charset="0"/>
                        <a:buChar char="•"/>
                      </a:pPr>
                      <a:r>
                        <a:rPr lang="en-US" altLang="en-US" sz="1800"/>
                        <a:t>Frontend development with React</a:t>
                      </a:r>
                    </a:p>
                  </a:txBody>
                  <a:tcPr/>
                </a:tc>
                <a:tc>
                  <a:txBody>
                    <a:bodyPr/>
                    <a:lstStyle/>
                    <a:p>
                      <a:pPr>
                        <a:buNone/>
                      </a:pPr>
                      <a:r>
                        <a:rPr lang="en-US" altLang="en-US" sz="1800"/>
                        <a:t>Week 1 - 2</a:t>
                      </a:r>
                    </a:p>
                  </a:txBody>
                  <a:tcPr/>
                </a:tc>
                <a:tc>
                  <a:txBody>
                    <a:bodyPr/>
                    <a:lstStyle/>
                    <a:p>
                      <a:pPr>
                        <a:buNone/>
                      </a:pPr>
                      <a:r>
                        <a:rPr lang="en-US" sz="1800"/>
                        <a:t>Done</a:t>
                      </a:r>
                    </a:p>
                  </a:txBody>
                  <a:tcPr/>
                </a:tc>
                <a:extLst>
                  <a:ext uri="{0D108BD9-81ED-4DB2-BD59-A6C34878D82A}">
                    <a16:rowId xmlns:a16="http://schemas.microsoft.com/office/drawing/2014/main" val="10001"/>
                  </a:ext>
                </a:extLst>
              </a:tr>
              <a:tr h="1517015">
                <a:tc>
                  <a:txBody>
                    <a:bodyPr/>
                    <a:lstStyle/>
                    <a:p>
                      <a:pPr>
                        <a:buNone/>
                      </a:pPr>
                      <a:r>
                        <a:rPr lang="en-US" altLang="en-US" sz="1800"/>
                        <a:t>Module 2 – Backend Development</a:t>
                      </a:r>
                    </a:p>
                  </a:txBody>
                  <a:tcPr/>
                </a:tc>
                <a:tc>
                  <a:txBody>
                    <a:bodyPr/>
                    <a:lstStyle/>
                    <a:p>
                      <a:pPr marL="285750" indent="-285750">
                        <a:buFont typeface="Arial" panose="020B0604020202020204" pitchFamily="34" charset="0"/>
                        <a:buChar char="•"/>
                      </a:pPr>
                      <a:r>
                        <a:rPr lang="en-US" altLang="en-US" sz="1800" dirty="0"/>
                        <a:t>Build REST APIs, Connect database</a:t>
                      </a:r>
                    </a:p>
                    <a:p>
                      <a:pPr marL="285750" indent="-285750">
                        <a:buFont typeface="Arial" panose="020B0604020202020204" pitchFamily="34" charset="0"/>
                        <a:buChar char="•"/>
                      </a:pPr>
                      <a:r>
                        <a:rPr lang="en-US" altLang="en-US" sz="1800" dirty="0"/>
                        <a:t>Age &amp; Gender detection module (Python + Hugging Face Model)</a:t>
                      </a:r>
                    </a:p>
                    <a:p>
                      <a:pPr marL="285750" indent="-285750">
                        <a:buFont typeface="Arial" panose="020B0604020202020204" pitchFamily="34" charset="0"/>
                        <a:buChar char="•"/>
                      </a:pPr>
                      <a:r>
                        <a:rPr lang="en-US" altLang="en-US" sz="1800" dirty="0"/>
                        <a:t>SQLite DB setup and data schema design</a:t>
                      </a:r>
                    </a:p>
                  </a:txBody>
                  <a:tcPr/>
                </a:tc>
                <a:tc>
                  <a:txBody>
                    <a:bodyPr/>
                    <a:lstStyle/>
                    <a:p>
                      <a:pPr>
                        <a:buNone/>
                      </a:pPr>
                      <a:r>
                        <a:rPr lang="en-US" sz="1800"/>
                        <a:t>Week 3-4</a:t>
                      </a:r>
                    </a:p>
                  </a:txBody>
                  <a:tcPr/>
                </a:tc>
                <a:tc>
                  <a:txBody>
                    <a:bodyPr/>
                    <a:lstStyle/>
                    <a:p>
                      <a:pPr>
                        <a:buNone/>
                      </a:pPr>
                      <a:r>
                        <a:rPr lang="en-US" sz="1800"/>
                        <a:t>Done</a:t>
                      </a:r>
                    </a:p>
                  </a:txBody>
                  <a:tcPr/>
                </a:tc>
                <a:extLst>
                  <a:ext uri="{0D108BD9-81ED-4DB2-BD59-A6C34878D82A}">
                    <a16:rowId xmlns:a16="http://schemas.microsoft.com/office/drawing/2014/main" val="10002"/>
                  </a:ext>
                </a:extLst>
              </a:tr>
              <a:tr h="1233170">
                <a:tc>
                  <a:txBody>
                    <a:bodyPr/>
                    <a:lstStyle/>
                    <a:p>
                      <a:pPr>
                        <a:buNone/>
                      </a:pPr>
                      <a:r>
                        <a:rPr lang="en-US" altLang="en-US" sz="1800"/>
                        <a:t>Module 3 – Integration &amp; Testing</a:t>
                      </a:r>
                    </a:p>
                  </a:txBody>
                  <a:tcPr/>
                </a:tc>
                <a:tc>
                  <a:txBody>
                    <a:bodyPr/>
                    <a:lstStyle/>
                    <a:p>
                      <a:pPr marL="285750" indent="-285750">
                        <a:buFont typeface="Arial" panose="020B0604020202020204" pitchFamily="34" charset="0"/>
                        <a:buChar char="•"/>
                      </a:pPr>
                      <a:r>
                        <a:rPr lang="en-US" altLang="en-US" sz="1800"/>
                        <a:t>UI + backend integration, testing </a:t>
                      </a:r>
                    </a:p>
                    <a:p>
                      <a:pPr marL="285750" indent="-285750">
                        <a:buFont typeface="Arial" panose="020B0604020202020204" pitchFamily="34" charset="0"/>
                        <a:buChar char="•"/>
                      </a:pPr>
                      <a:r>
                        <a:rPr lang="en-US" altLang="en-US" sz="1800"/>
                        <a:t>Real-time video stream + Advertisement logic</a:t>
                      </a:r>
                    </a:p>
                    <a:p>
                      <a:pPr marL="285750" indent="-285750">
                        <a:buFont typeface="Arial" panose="020B0604020202020204" pitchFamily="34" charset="0"/>
                        <a:buChar char="•"/>
                      </a:pPr>
                      <a:r>
                        <a:rPr lang="en-US" altLang="en-US" sz="1800"/>
                        <a:t>Bug fixing</a:t>
                      </a:r>
                    </a:p>
                  </a:txBody>
                  <a:tcPr/>
                </a:tc>
                <a:tc>
                  <a:txBody>
                    <a:bodyPr/>
                    <a:lstStyle/>
                    <a:p>
                      <a:pPr>
                        <a:buNone/>
                      </a:pPr>
                      <a:r>
                        <a:rPr lang="en-US" sz="1800"/>
                        <a:t>Week 5-6</a:t>
                      </a:r>
                    </a:p>
                  </a:txBody>
                  <a:tcPr/>
                </a:tc>
                <a:tc>
                  <a:txBody>
                    <a:bodyPr/>
                    <a:lstStyle/>
                    <a:p>
                      <a:pPr>
                        <a:buNone/>
                      </a:pPr>
                      <a:r>
                        <a:rPr lang="en-US" sz="1800" dirty="0"/>
                        <a:t>Done</a:t>
                      </a:r>
                    </a:p>
                  </a:txBody>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C1FF6DA9-008F-8B48-92A6-B652298478BF}" type="slidenum">
              <a:rPr lang="en-US" sz="1400" smtClean="0"/>
              <a:t>20</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3"/>
          <a:stretch>
            <a:fillRect/>
          </a:stretch>
        </p:blipFill>
        <p:spPr>
          <a:xfrm>
            <a:off x="7472045" y="141605"/>
            <a:ext cx="1475740" cy="1412240"/>
          </a:xfrm>
          <a:prstGeom prst="rect">
            <a:avLst/>
          </a:prstGeom>
        </p:spPr>
      </p:pic>
    </p:spTree>
    <p:extLst>
      <p:ext uri="{BB962C8B-B14F-4D97-AF65-F5344CB8AC3E}">
        <p14:creationId xmlns:p14="http://schemas.microsoft.com/office/powerpoint/2010/main" val="405840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dirty="0"/>
              <a:t>Test Cases: </a:t>
            </a:r>
          </a:p>
        </p:txBody>
      </p:sp>
      <p:sp>
        <p:nvSpPr>
          <p:cNvPr id="3" name="Content Placeholder 2"/>
          <p:cNvSpPr>
            <a:spLocks noGrp="1"/>
          </p:cNvSpPr>
          <p:nvPr>
            <p:ph idx="1"/>
          </p:nvPr>
        </p:nvSpPr>
        <p:spPr>
          <a:xfrm>
            <a:off x="755287" y="2086893"/>
            <a:ext cx="7543801" cy="4023360"/>
          </a:xfrm>
        </p:spPr>
        <p:txBody>
          <a:bodyPr/>
          <a:lstStyle/>
          <a:p>
            <a:pPr>
              <a:buFont typeface="Wingdings" panose="05000000000000000000" charset="0"/>
              <a:buChar char="q"/>
              <a:defRPr sz="2000">
                <a:solidFill>
                  <a:srgbClr val="333333"/>
                </a:solidFill>
              </a:defRPr>
            </a:pPr>
            <a:r>
              <a:rPr lang="en-US" b="1" dirty="0">
                <a:latin typeface="Times New Roman" panose="02020603050405020304" pitchFamily="18" charset="0"/>
                <a:cs typeface="Times New Roman" panose="02020603050405020304" pitchFamily="18" charset="0"/>
              </a:rPr>
              <a:t>Test case 1: Checking for Start of Webcam.</a:t>
            </a:r>
          </a:p>
        </p:txBody>
      </p:sp>
      <p:sp>
        <p:nvSpPr>
          <p:cNvPr id="5" name="Slide Number Placeholder 4"/>
          <p:cNvSpPr>
            <a:spLocks noGrp="1"/>
          </p:cNvSpPr>
          <p:nvPr>
            <p:ph type="sldNum" sz="quarter" idx="12"/>
          </p:nvPr>
        </p:nvSpPr>
        <p:spPr/>
        <p:txBody>
          <a:bodyPr/>
          <a:lstStyle/>
          <a:p>
            <a:fld id="{C1FF6DA9-008F-8B48-92A6-B652298478BF}" type="slidenum">
              <a:rPr lang="en-US" sz="1400" smtClean="0"/>
              <a:t>21</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
        <p:nvSpPr>
          <p:cNvPr id="10" name="Text Box 9"/>
          <p:cNvSpPr txBox="1"/>
          <p:nvPr/>
        </p:nvSpPr>
        <p:spPr>
          <a:xfrm>
            <a:off x="8117840" y="6654165"/>
            <a:ext cx="3048000" cy="368300"/>
          </a:xfrm>
          <a:prstGeom prst="rect">
            <a:avLst/>
          </a:prstGeom>
          <a:noFill/>
        </p:spPr>
        <p:txBody>
          <a:bodyPr wrap="square" rtlCol="0">
            <a:spAutoFit/>
          </a:bodyPr>
          <a:lstStyle/>
          <a:p>
            <a:endParaRPr lang="en-US"/>
          </a:p>
        </p:txBody>
      </p:sp>
      <p:pic>
        <p:nvPicPr>
          <p:cNvPr id="4" name="Picture 3">
            <a:extLst>
              <a:ext uri="{FF2B5EF4-FFF2-40B4-BE49-F238E27FC236}">
                <a16:creationId xmlns:a16="http://schemas.microsoft.com/office/drawing/2014/main" id="{7DDEE0FF-4F01-4F0A-8981-EFC907833F31}"/>
              </a:ext>
            </a:extLst>
          </p:cNvPr>
          <p:cNvPicPr>
            <a:picLocks noChangeAspect="1"/>
          </p:cNvPicPr>
          <p:nvPr/>
        </p:nvPicPr>
        <p:blipFill>
          <a:blip r:embed="rId3"/>
          <a:stretch>
            <a:fillRect/>
          </a:stretch>
        </p:blipFill>
        <p:spPr>
          <a:xfrm>
            <a:off x="1519080" y="2858383"/>
            <a:ext cx="5653717" cy="2985067"/>
          </a:xfrm>
          <a:prstGeom prst="rect">
            <a:avLst/>
          </a:prstGeom>
        </p:spPr>
      </p:pic>
    </p:spTree>
    <p:extLst>
      <p:ext uri="{BB962C8B-B14F-4D97-AF65-F5344CB8AC3E}">
        <p14:creationId xmlns:p14="http://schemas.microsoft.com/office/powerpoint/2010/main" val="707104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dirty="0"/>
              <a:t>Test Cases: </a:t>
            </a:r>
          </a:p>
        </p:txBody>
      </p:sp>
      <p:sp>
        <p:nvSpPr>
          <p:cNvPr id="3" name="Content Placeholder 2"/>
          <p:cNvSpPr>
            <a:spLocks noGrp="1"/>
          </p:cNvSpPr>
          <p:nvPr>
            <p:ph idx="1"/>
          </p:nvPr>
        </p:nvSpPr>
        <p:spPr>
          <a:xfrm>
            <a:off x="574039" y="1995135"/>
            <a:ext cx="7543801" cy="4023360"/>
          </a:xfrm>
        </p:spPr>
        <p:txBody>
          <a:bodyPr/>
          <a:lstStyle/>
          <a:p>
            <a:pPr>
              <a:buFont typeface="Wingdings" panose="05000000000000000000" charset="0"/>
              <a:buChar char="q"/>
              <a:defRPr sz="2000">
                <a:solidFill>
                  <a:srgbClr val="333333"/>
                </a:solidFill>
              </a:defRPr>
            </a:pPr>
            <a:r>
              <a:rPr lang="en-US" b="1" dirty="0">
                <a:latin typeface="Times New Roman" panose="02020603050405020304" pitchFamily="18" charset="0"/>
                <a:cs typeface="Times New Roman" panose="02020603050405020304" pitchFamily="18" charset="0"/>
              </a:rPr>
              <a:t>Test case 2: Checking for Lighting and adjustment of user position. </a:t>
            </a:r>
          </a:p>
        </p:txBody>
      </p:sp>
      <p:sp>
        <p:nvSpPr>
          <p:cNvPr id="5" name="Slide Number Placeholder 4"/>
          <p:cNvSpPr>
            <a:spLocks noGrp="1"/>
          </p:cNvSpPr>
          <p:nvPr>
            <p:ph type="sldNum" sz="quarter" idx="12"/>
          </p:nvPr>
        </p:nvSpPr>
        <p:spPr/>
        <p:txBody>
          <a:bodyPr/>
          <a:lstStyle/>
          <a:p>
            <a:fld id="{C1FF6DA9-008F-8B48-92A6-B652298478BF}" type="slidenum">
              <a:rPr lang="en-US" sz="1400" smtClean="0"/>
              <a:t>22</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
        <p:nvSpPr>
          <p:cNvPr id="10" name="Text Box 9"/>
          <p:cNvSpPr txBox="1"/>
          <p:nvPr/>
        </p:nvSpPr>
        <p:spPr>
          <a:xfrm>
            <a:off x="8117840" y="6654165"/>
            <a:ext cx="3048000" cy="368300"/>
          </a:xfrm>
          <a:prstGeom prst="rect">
            <a:avLst/>
          </a:prstGeom>
          <a:noFill/>
        </p:spPr>
        <p:txBody>
          <a:bodyPr wrap="square" rtlCol="0">
            <a:spAutoFit/>
          </a:bodyPr>
          <a:lstStyle/>
          <a:p>
            <a:endParaRPr lang="en-US"/>
          </a:p>
        </p:txBody>
      </p:sp>
      <p:pic>
        <p:nvPicPr>
          <p:cNvPr id="8" name="Picture 7">
            <a:extLst>
              <a:ext uri="{FF2B5EF4-FFF2-40B4-BE49-F238E27FC236}">
                <a16:creationId xmlns:a16="http://schemas.microsoft.com/office/drawing/2014/main" id="{DFF5A920-F924-492A-B123-00718E64FB0C}"/>
              </a:ext>
            </a:extLst>
          </p:cNvPr>
          <p:cNvPicPr>
            <a:picLocks noChangeAspect="1"/>
          </p:cNvPicPr>
          <p:nvPr/>
        </p:nvPicPr>
        <p:blipFill>
          <a:blip r:embed="rId3"/>
          <a:stretch>
            <a:fillRect/>
          </a:stretch>
        </p:blipFill>
        <p:spPr>
          <a:xfrm>
            <a:off x="1176991" y="2644285"/>
            <a:ext cx="6940849" cy="3718312"/>
          </a:xfrm>
          <a:prstGeom prst="rect">
            <a:avLst/>
          </a:prstGeom>
        </p:spPr>
      </p:pic>
    </p:spTree>
    <p:extLst>
      <p:ext uri="{BB962C8B-B14F-4D97-AF65-F5344CB8AC3E}">
        <p14:creationId xmlns:p14="http://schemas.microsoft.com/office/powerpoint/2010/main" val="1053886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dirty="0"/>
              <a:t>Test Cases: </a:t>
            </a:r>
          </a:p>
        </p:txBody>
      </p:sp>
      <p:sp>
        <p:nvSpPr>
          <p:cNvPr id="3" name="Content Placeholder 2"/>
          <p:cNvSpPr>
            <a:spLocks noGrp="1"/>
          </p:cNvSpPr>
          <p:nvPr>
            <p:ph idx="1"/>
          </p:nvPr>
        </p:nvSpPr>
        <p:spPr>
          <a:xfrm>
            <a:off x="800099" y="2061307"/>
            <a:ext cx="7543801" cy="4023360"/>
          </a:xfrm>
        </p:spPr>
        <p:txBody>
          <a:bodyPr/>
          <a:lstStyle/>
          <a:p>
            <a:pPr>
              <a:buFont typeface="Wingdings" panose="05000000000000000000" charset="0"/>
              <a:buChar char="q"/>
              <a:defRPr sz="2000">
                <a:solidFill>
                  <a:srgbClr val="333333"/>
                </a:solidFill>
              </a:defRPr>
            </a:pPr>
            <a:r>
              <a:rPr lang="en-US" b="1" dirty="0">
                <a:latin typeface="Times New Roman" panose="02020603050405020304" pitchFamily="18" charset="0"/>
                <a:cs typeface="Times New Roman" panose="02020603050405020304" pitchFamily="18" charset="0"/>
              </a:rPr>
              <a:t>Test Case 3: Demographic date validation. </a:t>
            </a:r>
          </a:p>
        </p:txBody>
      </p:sp>
      <p:sp>
        <p:nvSpPr>
          <p:cNvPr id="5" name="Slide Number Placeholder 4"/>
          <p:cNvSpPr>
            <a:spLocks noGrp="1"/>
          </p:cNvSpPr>
          <p:nvPr>
            <p:ph type="sldNum" sz="quarter" idx="12"/>
          </p:nvPr>
        </p:nvSpPr>
        <p:spPr/>
        <p:txBody>
          <a:bodyPr/>
          <a:lstStyle/>
          <a:p>
            <a:fld id="{C1FF6DA9-008F-8B48-92A6-B652298478BF}" type="slidenum">
              <a:rPr lang="en-US" sz="1400" smtClean="0"/>
              <a:t>23</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
        <p:nvSpPr>
          <p:cNvPr id="10" name="Text Box 9"/>
          <p:cNvSpPr txBox="1"/>
          <p:nvPr/>
        </p:nvSpPr>
        <p:spPr>
          <a:xfrm>
            <a:off x="8117840" y="6654165"/>
            <a:ext cx="3048000" cy="368300"/>
          </a:xfrm>
          <a:prstGeom prst="rect">
            <a:avLst/>
          </a:prstGeom>
          <a:noFill/>
        </p:spPr>
        <p:txBody>
          <a:bodyPr wrap="square" rtlCol="0">
            <a:spAutoFit/>
          </a:bodyPr>
          <a:lstStyle/>
          <a:p>
            <a:endParaRPr lang="en-US"/>
          </a:p>
        </p:txBody>
      </p:sp>
      <p:pic>
        <p:nvPicPr>
          <p:cNvPr id="4" name="Picture 3">
            <a:extLst>
              <a:ext uri="{FF2B5EF4-FFF2-40B4-BE49-F238E27FC236}">
                <a16:creationId xmlns:a16="http://schemas.microsoft.com/office/drawing/2014/main" id="{C4D8465E-DAA1-45E4-B4BF-C0C088114CDD}"/>
              </a:ext>
            </a:extLst>
          </p:cNvPr>
          <p:cNvPicPr>
            <a:picLocks noChangeAspect="1"/>
          </p:cNvPicPr>
          <p:nvPr/>
        </p:nvPicPr>
        <p:blipFill>
          <a:blip r:embed="rId3"/>
          <a:stretch>
            <a:fillRect/>
          </a:stretch>
        </p:blipFill>
        <p:spPr>
          <a:xfrm>
            <a:off x="22860" y="2607333"/>
            <a:ext cx="9144000" cy="3364558"/>
          </a:xfrm>
          <a:prstGeom prst="rect">
            <a:avLst/>
          </a:prstGeom>
        </p:spPr>
      </p:pic>
    </p:spTree>
    <p:extLst>
      <p:ext uri="{BB962C8B-B14F-4D97-AF65-F5344CB8AC3E}">
        <p14:creationId xmlns:p14="http://schemas.microsoft.com/office/powerpoint/2010/main" val="2460790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3553" y="-112252"/>
            <a:ext cx="7543800" cy="1450757"/>
          </a:xfrm>
        </p:spPr>
        <p:txBody>
          <a:bodyPr/>
          <a:lstStyle/>
          <a:p>
            <a:pPr>
              <a:defRPr sz="3200" b="1">
                <a:solidFill>
                  <a:srgbClr val="003366"/>
                </a:solidFill>
              </a:defRPr>
            </a:pPr>
            <a:r>
              <a:rPr lang="en-US" dirty="0"/>
              <a:t>OUTPUT SCREENS:</a:t>
            </a:r>
          </a:p>
        </p:txBody>
      </p:sp>
      <p:sp>
        <p:nvSpPr>
          <p:cNvPr id="5" name="Slide Number Placeholder 4"/>
          <p:cNvSpPr>
            <a:spLocks noGrp="1"/>
          </p:cNvSpPr>
          <p:nvPr>
            <p:ph type="sldNum" sz="quarter" idx="12"/>
          </p:nvPr>
        </p:nvSpPr>
        <p:spPr/>
        <p:txBody>
          <a:bodyPr/>
          <a:lstStyle/>
          <a:p>
            <a:fld id="{C1FF6DA9-008F-8B48-92A6-B652298478BF}" type="slidenum">
              <a:rPr lang="en-US" sz="1400" smtClean="0"/>
              <a:t>24</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
        <p:nvSpPr>
          <p:cNvPr id="10" name="Text Box 9"/>
          <p:cNvSpPr txBox="1"/>
          <p:nvPr/>
        </p:nvSpPr>
        <p:spPr>
          <a:xfrm>
            <a:off x="8117840" y="6654165"/>
            <a:ext cx="3048000" cy="368300"/>
          </a:xfrm>
          <a:prstGeom prst="rect">
            <a:avLst/>
          </a:prstGeom>
          <a:noFill/>
        </p:spPr>
        <p:txBody>
          <a:bodyPr wrap="square" rtlCol="0">
            <a:spAutoFit/>
          </a:bodyPr>
          <a:lstStyle/>
          <a:p>
            <a:endParaRPr lang="en-US"/>
          </a:p>
        </p:txBody>
      </p:sp>
      <p:pic>
        <p:nvPicPr>
          <p:cNvPr id="13" name="Content Placeholder 12">
            <a:extLst>
              <a:ext uri="{FF2B5EF4-FFF2-40B4-BE49-F238E27FC236}">
                <a16:creationId xmlns:a16="http://schemas.microsoft.com/office/drawing/2014/main" id="{5FA99AA9-E11A-4AAB-92C8-B5640C582E2B}"/>
              </a:ext>
            </a:extLst>
          </p:cNvPr>
          <p:cNvPicPr>
            <a:picLocks noGrp="1" noChangeAspect="1"/>
          </p:cNvPicPr>
          <p:nvPr>
            <p:ph idx="1"/>
          </p:nvPr>
        </p:nvPicPr>
        <p:blipFill>
          <a:blip r:embed="rId3"/>
          <a:stretch>
            <a:fillRect/>
          </a:stretch>
        </p:blipFill>
        <p:spPr>
          <a:xfrm>
            <a:off x="1016723" y="1846263"/>
            <a:ext cx="7155003" cy="4022725"/>
          </a:xfrm>
        </p:spPr>
      </p:pic>
    </p:spTree>
    <p:extLst>
      <p:ext uri="{BB962C8B-B14F-4D97-AF65-F5344CB8AC3E}">
        <p14:creationId xmlns:p14="http://schemas.microsoft.com/office/powerpoint/2010/main" val="2503772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3553" y="-112252"/>
            <a:ext cx="7543800" cy="1450757"/>
          </a:xfrm>
        </p:spPr>
        <p:txBody>
          <a:bodyPr/>
          <a:lstStyle/>
          <a:p>
            <a:pPr>
              <a:defRPr sz="3200" b="1">
                <a:solidFill>
                  <a:srgbClr val="003366"/>
                </a:solidFill>
              </a:defRPr>
            </a:pPr>
            <a:r>
              <a:rPr lang="en-US" dirty="0"/>
              <a:t>OUTPUT SCREENS:</a:t>
            </a:r>
          </a:p>
        </p:txBody>
      </p:sp>
      <p:sp>
        <p:nvSpPr>
          <p:cNvPr id="5" name="Slide Number Placeholder 4"/>
          <p:cNvSpPr>
            <a:spLocks noGrp="1"/>
          </p:cNvSpPr>
          <p:nvPr>
            <p:ph type="sldNum" sz="quarter" idx="12"/>
          </p:nvPr>
        </p:nvSpPr>
        <p:spPr/>
        <p:txBody>
          <a:bodyPr/>
          <a:lstStyle/>
          <a:p>
            <a:fld id="{C1FF6DA9-008F-8B48-92A6-B652298478BF}" type="slidenum">
              <a:rPr lang="en-US" sz="1400" smtClean="0"/>
              <a:t>25</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
        <p:nvSpPr>
          <p:cNvPr id="10" name="Text Box 9"/>
          <p:cNvSpPr txBox="1"/>
          <p:nvPr/>
        </p:nvSpPr>
        <p:spPr>
          <a:xfrm>
            <a:off x="8117840" y="6654165"/>
            <a:ext cx="3048000" cy="368300"/>
          </a:xfrm>
          <a:prstGeom prst="rect">
            <a:avLst/>
          </a:prstGeom>
          <a:noFill/>
        </p:spPr>
        <p:txBody>
          <a:bodyPr wrap="square" rtlCol="0">
            <a:spAutoFit/>
          </a:bodyPr>
          <a:lstStyle/>
          <a:p>
            <a:endParaRPr lang="en-US"/>
          </a:p>
        </p:txBody>
      </p:sp>
      <p:pic>
        <p:nvPicPr>
          <p:cNvPr id="12" name="Picture 11">
            <a:extLst>
              <a:ext uri="{FF2B5EF4-FFF2-40B4-BE49-F238E27FC236}">
                <a16:creationId xmlns:a16="http://schemas.microsoft.com/office/drawing/2014/main" id="{FAA99B02-B944-416C-B369-B19A82FB7F1A}"/>
              </a:ext>
            </a:extLst>
          </p:cNvPr>
          <p:cNvPicPr>
            <a:picLocks noChangeAspect="1"/>
          </p:cNvPicPr>
          <p:nvPr/>
        </p:nvPicPr>
        <p:blipFill>
          <a:blip r:embed="rId3"/>
          <a:stretch>
            <a:fillRect/>
          </a:stretch>
        </p:blipFill>
        <p:spPr>
          <a:xfrm>
            <a:off x="3713870" y="3304471"/>
            <a:ext cx="5430129" cy="3052957"/>
          </a:xfrm>
          <a:prstGeom prst="rect">
            <a:avLst/>
          </a:prstGeom>
        </p:spPr>
      </p:pic>
      <p:pic>
        <p:nvPicPr>
          <p:cNvPr id="9" name="Content Placeholder 8">
            <a:extLst>
              <a:ext uri="{FF2B5EF4-FFF2-40B4-BE49-F238E27FC236}">
                <a16:creationId xmlns:a16="http://schemas.microsoft.com/office/drawing/2014/main" id="{8044F5BE-CA0E-4A68-8712-28D90EC239EE}"/>
              </a:ext>
            </a:extLst>
          </p:cNvPr>
          <p:cNvPicPr>
            <a:picLocks noGrp="1"/>
          </p:cNvPicPr>
          <p:nvPr>
            <p:ph idx="1"/>
          </p:nvPr>
        </p:nvPicPr>
        <p:blipFill rotWithShape="1">
          <a:blip r:embed="rId4"/>
          <a:srcRect b="5373"/>
          <a:stretch/>
        </p:blipFill>
        <p:spPr bwMode="auto">
          <a:xfrm>
            <a:off x="196215" y="1553845"/>
            <a:ext cx="6042709" cy="28566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31278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553" y="-112252"/>
            <a:ext cx="7543800" cy="1450757"/>
          </a:xfrm>
        </p:spPr>
        <p:txBody>
          <a:bodyPr/>
          <a:lstStyle/>
          <a:p>
            <a:pPr>
              <a:defRPr sz="3200" b="1">
                <a:solidFill>
                  <a:srgbClr val="003366"/>
                </a:solidFill>
              </a:defRPr>
            </a:pPr>
            <a:r>
              <a:rPr lang="en-US" dirty="0"/>
              <a:t>OUTPUT SCREENS:</a:t>
            </a:r>
          </a:p>
        </p:txBody>
      </p:sp>
      <p:sp>
        <p:nvSpPr>
          <p:cNvPr id="5" name="Slide Number Placeholder 4"/>
          <p:cNvSpPr>
            <a:spLocks noGrp="1"/>
          </p:cNvSpPr>
          <p:nvPr>
            <p:ph type="sldNum" sz="quarter" idx="12"/>
          </p:nvPr>
        </p:nvSpPr>
        <p:spPr/>
        <p:txBody>
          <a:bodyPr/>
          <a:lstStyle/>
          <a:p>
            <a:fld id="{C1FF6DA9-008F-8B48-92A6-B652298478BF}" type="slidenum">
              <a:rPr lang="en-US" sz="1400" smtClean="0"/>
              <a:t>26</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
        <p:nvSpPr>
          <p:cNvPr id="10" name="Text Box 9"/>
          <p:cNvSpPr txBox="1"/>
          <p:nvPr/>
        </p:nvSpPr>
        <p:spPr>
          <a:xfrm>
            <a:off x="8117840" y="6654165"/>
            <a:ext cx="3048000" cy="368300"/>
          </a:xfrm>
          <a:prstGeom prst="rect">
            <a:avLst/>
          </a:prstGeom>
          <a:noFill/>
        </p:spPr>
        <p:txBody>
          <a:bodyPr wrap="square" rtlCol="0">
            <a:spAutoFit/>
          </a:bodyPr>
          <a:lstStyle/>
          <a:p>
            <a:endParaRPr lang="en-US"/>
          </a:p>
        </p:txBody>
      </p:sp>
      <p:pic>
        <p:nvPicPr>
          <p:cNvPr id="3" name="Content Placeholder 2">
            <a:extLst>
              <a:ext uri="{FF2B5EF4-FFF2-40B4-BE49-F238E27FC236}">
                <a16:creationId xmlns:a16="http://schemas.microsoft.com/office/drawing/2014/main" id="{E0181C6E-BC59-408F-A6F1-29B87A54B639}"/>
              </a:ext>
            </a:extLst>
          </p:cNvPr>
          <p:cNvPicPr>
            <a:picLocks noGrp="1" noChangeAspect="1"/>
          </p:cNvPicPr>
          <p:nvPr>
            <p:ph idx="1"/>
          </p:nvPr>
        </p:nvPicPr>
        <p:blipFill>
          <a:blip r:embed="rId3"/>
          <a:stretch>
            <a:fillRect/>
          </a:stretch>
        </p:blipFill>
        <p:spPr>
          <a:xfrm>
            <a:off x="281029" y="2077620"/>
            <a:ext cx="8581942" cy="3529804"/>
          </a:xfrm>
          <a:prstGeom prst="rect">
            <a:avLst/>
          </a:prstGeom>
        </p:spPr>
      </p:pic>
    </p:spTree>
    <p:extLst>
      <p:ext uri="{BB962C8B-B14F-4D97-AF65-F5344CB8AC3E}">
        <p14:creationId xmlns:p14="http://schemas.microsoft.com/office/powerpoint/2010/main" val="2901063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553" y="-112252"/>
            <a:ext cx="7543800" cy="1450757"/>
          </a:xfrm>
        </p:spPr>
        <p:txBody>
          <a:bodyPr/>
          <a:lstStyle/>
          <a:p>
            <a:pPr>
              <a:defRPr sz="3200" b="1">
                <a:solidFill>
                  <a:srgbClr val="003366"/>
                </a:solidFill>
              </a:defRPr>
            </a:pPr>
            <a:r>
              <a:rPr lang="en-US" dirty="0"/>
              <a:t>OUTPUT SCREENS:</a:t>
            </a:r>
          </a:p>
        </p:txBody>
      </p:sp>
      <p:sp>
        <p:nvSpPr>
          <p:cNvPr id="5" name="Slide Number Placeholder 4"/>
          <p:cNvSpPr>
            <a:spLocks noGrp="1"/>
          </p:cNvSpPr>
          <p:nvPr>
            <p:ph type="sldNum" sz="quarter" idx="12"/>
          </p:nvPr>
        </p:nvSpPr>
        <p:spPr/>
        <p:txBody>
          <a:bodyPr/>
          <a:lstStyle/>
          <a:p>
            <a:fld id="{C1FF6DA9-008F-8B48-92A6-B652298478BF}" type="slidenum">
              <a:rPr lang="en-US" sz="1400" smtClean="0"/>
              <a:t>27</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
        <p:nvSpPr>
          <p:cNvPr id="10" name="Text Box 9"/>
          <p:cNvSpPr txBox="1"/>
          <p:nvPr/>
        </p:nvSpPr>
        <p:spPr>
          <a:xfrm>
            <a:off x="8117840" y="6654165"/>
            <a:ext cx="3048000" cy="368300"/>
          </a:xfrm>
          <a:prstGeom prst="rect">
            <a:avLst/>
          </a:prstGeom>
          <a:noFill/>
        </p:spPr>
        <p:txBody>
          <a:bodyPr wrap="square" rtlCol="0">
            <a:spAutoFit/>
          </a:bodyPr>
          <a:lstStyle/>
          <a:p>
            <a:endParaRPr lang="en-US"/>
          </a:p>
        </p:txBody>
      </p:sp>
      <p:pic>
        <p:nvPicPr>
          <p:cNvPr id="9" name="Content Placeholder 8">
            <a:extLst>
              <a:ext uri="{FF2B5EF4-FFF2-40B4-BE49-F238E27FC236}">
                <a16:creationId xmlns:a16="http://schemas.microsoft.com/office/drawing/2014/main" id="{C3742A53-A80D-450A-97F9-EC459793F1E7}"/>
              </a:ext>
            </a:extLst>
          </p:cNvPr>
          <p:cNvPicPr>
            <a:picLocks noGrp="1" noChangeAspect="1"/>
          </p:cNvPicPr>
          <p:nvPr>
            <p:ph idx="1"/>
          </p:nvPr>
        </p:nvPicPr>
        <p:blipFill>
          <a:blip r:embed="rId3"/>
          <a:stretch>
            <a:fillRect/>
          </a:stretch>
        </p:blipFill>
        <p:spPr>
          <a:xfrm>
            <a:off x="0" y="2096525"/>
            <a:ext cx="9181849" cy="3479161"/>
          </a:xfrm>
          <a:prstGeom prst="rect">
            <a:avLst/>
          </a:prstGeom>
        </p:spPr>
      </p:pic>
    </p:spTree>
    <p:extLst>
      <p:ext uri="{BB962C8B-B14F-4D97-AF65-F5344CB8AC3E}">
        <p14:creationId xmlns:p14="http://schemas.microsoft.com/office/powerpoint/2010/main" val="2765113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dirty="0"/>
              <a:t>Conclusion:</a:t>
            </a:r>
            <a:endParaRPr dirty="0"/>
          </a:p>
        </p:txBody>
      </p:sp>
      <p:sp>
        <p:nvSpPr>
          <p:cNvPr id="3" name="Content Placeholder 2"/>
          <p:cNvSpPr>
            <a:spLocks noGrp="1"/>
          </p:cNvSpPr>
          <p:nvPr>
            <p:ph idx="1"/>
          </p:nvPr>
        </p:nvSpPr>
        <p:spPr/>
        <p:txBody>
          <a:bodyPr/>
          <a:lstStyle/>
          <a:p>
            <a:pPr>
              <a:buFont typeface="Wingdings" panose="05000000000000000000" charset="0"/>
              <a:buChar char="q"/>
              <a:defRPr sz="2000">
                <a:solidFill>
                  <a:srgbClr val="333333"/>
                </a:solidFill>
              </a:defRPr>
            </a:pPr>
            <a:r>
              <a:rPr lang="en-US" altLang="en-US" dirty="0"/>
              <a:t> Demonstrates real-time age and gender detection for personalized advertisement display.</a:t>
            </a:r>
          </a:p>
          <a:p>
            <a:pPr>
              <a:buFont typeface="Wingdings" panose="05000000000000000000" charset="0"/>
              <a:buChar char="q"/>
              <a:defRPr sz="2000">
                <a:solidFill>
                  <a:srgbClr val="333333"/>
                </a:solidFill>
              </a:defRPr>
            </a:pPr>
            <a:r>
              <a:rPr lang="en-US" altLang="en-US" dirty="0"/>
              <a:t>Combines computer vision, machine learning, and a Flask-based web interface seamlessly.</a:t>
            </a:r>
          </a:p>
          <a:p>
            <a:pPr>
              <a:buFont typeface="Wingdings" panose="05000000000000000000" charset="0"/>
              <a:buChar char="q"/>
              <a:defRPr sz="2000">
                <a:solidFill>
                  <a:srgbClr val="333333"/>
                </a:solidFill>
              </a:defRPr>
            </a:pPr>
            <a:r>
              <a:rPr lang="en-US" altLang="en-US" dirty="0"/>
              <a:t>Uses webcam input to identify demographics and show relevant ads dynamically.</a:t>
            </a:r>
          </a:p>
          <a:p>
            <a:pPr>
              <a:buFont typeface="Wingdings" panose="05000000000000000000" charset="0"/>
              <a:buChar char="q"/>
              <a:defRPr sz="2000">
                <a:solidFill>
                  <a:srgbClr val="333333"/>
                </a:solidFill>
              </a:defRPr>
            </a:pPr>
            <a:r>
              <a:rPr lang="en-US" altLang="en-US" dirty="0"/>
              <a:t>Enhances both user experience and marketing impact with targeted content.</a:t>
            </a:r>
          </a:p>
          <a:p>
            <a:pPr>
              <a:buFont typeface="Wingdings" panose="05000000000000000000" charset="0"/>
              <a:buChar char="q"/>
              <a:defRPr sz="2000">
                <a:solidFill>
                  <a:srgbClr val="333333"/>
                </a:solidFill>
              </a:defRPr>
            </a:pPr>
            <a:r>
              <a:rPr lang="en-US" altLang="en-US" dirty="0"/>
              <a:t>Provides a scalable prototype that can be extended with emotion recognition or crowd analytics</a:t>
            </a:r>
          </a:p>
        </p:txBody>
      </p:sp>
      <p:sp>
        <p:nvSpPr>
          <p:cNvPr id="5" name="Slide Number Placeholder 4"/>
          <p:cNvSpPr>
            <a:spLocks noGrp="1"/>
          </p:cNvSpPr>
          <p:nvPr>
            <p:ph type="sldNum" sz="quarter" idx="12"/>
          </p:nvPr>
        </p:nvSpPr>
        <p:spPr/>
        <p:txBody>
          <a:bodyPr/>
          <a:lstStyle/>
          <a:p>
            <a:fld id="{C1FF6DA9-008F-8B48-92A6-B652298478BF}" type="slidenum">
              <a:rPr lang="en-US" sz="1400" smtClean="0"/>
              <a:t>28</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
        <p:nvSpPr>
          <p:cNvPr id="10" name="Text Box 9"/>
          <p:cNvSpPr txBox="1"/>
          <p:nvPr/>
        </p:nvSpPr>
        <p:spPr>
          <a:xfrm>
            <a:off x="8117840" y="6654165"/>
            <a:ext cx="3048000" cy="3683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603694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dirty="0"/>
              <a:t>Future Scope:</a:t>
            </a:r>
            <a:endParaRPr dirty="0"/>
          </a:p>
        </p:txBody>
      </p:sp>
      <p:sp>
        <p:nvSpPr>
          <p:cNvPr id="3" name="Content Placeholder 2"/>
          <p:cNvSpPr>
            <a:spLocks noGrp="1"/>
          </p:cNvSpPr>
          <p:nvPr>
            <p:ph idx="1"/>
          </p:nvPr>
        </p:nvSpPr>
        <p:spPr/>
        <p:txBody>
          <a:bodyPr>
            <a:normAutofit/>
          </a:bodyPr>
          <a:lstStyle/>
          <a:p>
            <a:pPr>
              <a:buFont typeface="Wingdings" panose="05000000000000000000" charset="0"/>
              <a:buChar char="q"/>
              <a:defRPr sz="2000">
                <a:solidFill>
                  <a:srgbClr val="333333"/>
                </a:solidFill>
              </a:defRPr>
            </a:pPr>
            <a:r>
              <a:rPr lang="en-US" altLang="en-US" dirty="0"/>
              <a:t> Integrate emotion detection, eye-gaze tracking, and facial expression analysis for better ad targeting.</a:t>
            </a:r>
          </a:p>
          <a:p>
            <a:pPr>
              <a:buFont typeface="Wingdings" panose="05000000000000000000" charset="0"/>
              <a:buChar char="q"/>
              <a:defRPr sz="2000">
                <a:solidFill>
                  <a:srgbClr val="333333"/>
                </a:solidFill>
              </a:defRPr>
            </a:pPr>
            <a:r>
              <a:rPr lang="en-US" altLang="en-US" dirty="0"/>
              <a:t>Add voice recognition and behavioral analytics for deeper personalization.</a:t>
            </a:r>
          </a:p>
          <a:p>
            <a:pPr>
              <a:buFont typeface="Wingdings" panose="05000000000000000000" charset="0"/>
              <a:buChar char="q"/>
              <a:defRPr sz="2000">
                <a:solidFill>
                  <a:srgbClr val="333333"/>
                </a:solidFill>
              </a:defRPr>
            </a:pPr>
            <a:r>
              <a:rPr lang="en-US" altLang="en-US" dirty="0"/>
              <a:t>Expand database for long-term visitor trends and predictive marketing.</a:t>
            </a:r>
          </a:p>
          <a:p>
            <a:pPr>
              <a:buFont typeface="Wingdings" panose="05000000000000000000" charset="0"/>
              <a:buChar char="q"/>
              <a:defRPr sz="2000">
                <a:solidFill>
                  <a:srgbClr val="333333"/>
                </a:solidFill>
              </a:defRPr>
            </a:pPr>
            <a:r>
              <a:rPr lang="en-US" altLang="en-US" dirty="0"/>
              <a:t>Integrate with IoT-enabled display systems and send mobile notifications for broader outreach.</a:t>
            </a:r>
          </a:p>
          <a:p>
            <a:pPr>
              <a:buFont typeface="Wingdings" panose="05000000000000000000" charset="0"/>
              <a:buChar char="q"/>
              <a:defRPr sz="2000">
                <a:solidFill>
                  <a:srgbClr val="333333"/>
                </a:solidFill>
              </a:defRPr>
            </a:pPr>
            <a:r>
              <a:rPr lang="en-US" altLang="en-US" dirty="0"/>
              <a:t> Deploy in Residential Marts, analyzing community behavior while ensuring data privacy and security.</a:t>
            </a:r>
          </a:p>
          <a:p>
            <a:pPr>
              <a:buFont typeface="Wingdings" panose="05000000000000000000" charset="0"/>
              <a:buChar char="q"/>
              <a:defRPr sz="2000">
                <a:solidFill>
                  <a:srgbClr val="333333"/>
                </a:solidFill>
              </a:defRPr>
            </a:pPr>
            <a:r>
              <a:rPr lang="en-US" altLang="en-US" dirty="0"/>
              <a:t>Enable cloud-based analytics and remote monitoring for multi-location scalability and efficiency</a:t>
            </a:r>
          </a:p>
        </p:txBody>
      </p:sp>
      <p:sp>
        <p:nvSpPr>
          <p:cNvPr id="5" name="Slide Number Placeholder 4"/>
          <p:cNvSpPr>
            <a:spLocks noGrp="1"/>
          </p:cNvSpPr>
          <p:nvPr>
            <p:ph type="sldNum" sz="quarter" idx="12"/>
          </p:nvPr>
        </p:nvSpPr>
        <p:spPr/>
        <p:txBody>
          <a:bodyPr/>
          <a:lstStyle/>
          <a:p>
            <a:fld id="{C1FF6DA9-008F-8B48-92A6-B652298478BF}" type="slidenum">
              <a:rPr lang="en-US" sz="1400" smtClean="0"/>
              <a:t>29</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
        <p:nvSpPr>
          <p:cNvPr id="10" name="Text Box 9"/>
          <p:cNvSpPr txBox="1"/>
          <p:nvPr/>
        </p:nvSpPr>
        <p:spPr>
          <a:xfrm>
            <a:off x="8117840" y="6654165"/>
            <a:ext cx="3048000" cy="3683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231905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dirty="0"/>
              <a:t>Problem Statement</a:t>
            </a:r>
            <a:endParaRPr dirty="0"/>
          </a:p>
        </p:txBody>
      </p:sp>
      <p:sp>
        <p:nvSpPr>
          <p:cNvPr id="3" name="Content Placeholder 2"/>
          <p:cNvSpPr>
            <a:spLocks noGrp="1"/>
          </p:cNvSpPr>
          <p:nvPr>
            <p:ph idx="1"/>
          </p:nvPr>
        </p:nvSpPr>
        <p:spPr/>
        <p:txBody>
          <a:bodyPr>
            <a:normAutofit/>
          </a:bodyPr>
          <a:lstStyle/>
          <a:p>
            <a:r>
              <a:rPr lang="en-US" dirty="0"/>
              <a:t>Traditional advertisement systems display the same content to all viewers, regardless of their age or gender.</a:t>
            </a:r>
            <a:br>
              <a:rPr lang="en-US" dirty="0"/>
            </a:br>
            <a:r>
              <a:rPr lang="en-US" dirty="0"/>
              <a:t>This leads to:</a:t>
            </a:r>
          </a:p>
          <a:p>
            <a:r>
              <a:rPr lang="en-US" dirty="0"/>
              <a:t>Poor audience engagement.</a:t>
            </a:r>
          </a:p>
          <a:p>
            <a:r>
              <a:rPr lang="en-US" dirty="0"/>
              <a:t>Low advertisement effectiveness.</a:t>
            </a:r>
          </a:p>
          <a:p>
            <a:r>
              <a:rPr lang="en-US" dirty="0"/>
              <a:t>Wasted marketing resources.</a:t>
            </a:r>
          </a:p>
          <a:p>
            <a:r>
              <a:rPr lang="en-US" dirty="0"/>
              <a:t>➡️ </a:t>
            </a:r>
            <a:r>
              <a:rPr lang="en-US" b="1" dirty="0"/>
              <a:t>There is a need for a smart system that can detect the viewer's age and gender in real-time and display personalized advertisements accordingly.</a:t>
            </a:r>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z="1400" smtClean="0"/>
              <a:t>3</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Tree>
    <p:extLst>
      <p:ext uri="{BB962C8B-B14F-4D97-AF65-F5344CB8AC3E}">
        <p14:creationId xmlns:p14="http://schemas.microsoft.com/office/powerpoint/2010/main" val="1295843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altLang="en-US" dirty="0"/>
              <a:t>Advertisement Display Using Deep Age </a:t>
            </a:r>
            <a:br>
              <a:rPr lang="en-US" altLang="en-US" dirty="0"/>
            </a:br>
            <a:r>
              <a:rPr lang="en-US" altLang="en-US" dirty="0"/>
              <a:t>and Gender Recognition</a:t>
            </a:r>
          </a:p>
        </p:txBody>
      </p:sp>
      <p:sp>
        <p:nvSpPr>
          <p:cNvPr id="3" name="Content Placeholder 2"/>
          <p:cNvSpPr>
            <a:spLocks noGrp="1"/>
          </p:cNvSpPr>
          <p:nvPr>
            <p:ph idx="1"/>
          </p:nvPr>
        </p:nvSpPr>
        <p:spPr/>
        <p:txBody>
          <a:bodyPr>
            <a:normAutofit/>
          </a:bodyPr>
          <a:lstStyle/>
          <a:p>
            <a:endParaRPr lang="en-US" sz="3600" dirty="0">
              <a:solidFill>
                <a:schemeClr val="tx1"/>
              </a:solidFill>
              <a:latin typeface="Times New Roman" panose="02020603050405020304" charset="0"/>
              <a:cs typeface="Times New Roman" panose="02020603050405020304" charset="0"/>
              <a:sym typeface="+mn-ea"/>
            </a:endParaRPr>
          </a:p>
          <a:p>
            <a:pPr algn="ctr"/>
            <a:r>
              <a:rPr lang="en-US" sz="3600" dirty="0">
                <a:solidFill>
                  <a:schemeClr val="tx1"/>
                </a:solidFill>
                <a:latin typeface="Times New Roman" panose="02020603050405020304" charset="0"/>
                <a:cs typeface="Times New Roman" panose="02020603050405020304" charset="0"/>
                <a:sym typeface="+mn-ea"/>
              </a:rPr>
              <a:t>End of Phase 5- Project Review</a:t>
            </a:r>
          </a:p>
          <a:p>
            <a:pPr algn="ctr"/>
            <a:r>
              <a:rPr lang="en-US" sz="3600" dirty="0">
                <a:solidFill>
                  <a:schemeClr val="tx1"/>
                </a:solidFill>
                <a:latin typeface="Times New Roman" panose="02020603050405020304" charset="0"/>
                <a:cs typeface="Times New Roman" panose="02020603050405020304" charset="0"/>
              </a:rPr>
              <a:t>THANK YOU</a:t>
            </a:r>
          </a:p>
          <a:p>
            <a:pPr algn="ctr"/>
            <a:endParaRPr lang="en-US" sz="3600" dirty="0">
              <a:solidFill>
                <a:schemeClr val="tx1"/>
              </a:solidFill>
              <a:latin typeface="Times New Roman" panose="02020603050405020304" charset="0"/>
              <a:cs typeface="Times New Roman" panose="02020603050405020304" charset="0"/>
            </a:endParaRPr>
          </a:p>
          <a:p>
            <a:pPr algn="ctr"/>
            <a:endParaRPr lang="en-US" sz="3600" dirty="0">
              <a:solidFill>
                <a:schemeClr val="tx1"/>
              </a:solidFill>
              <a:latin typeface="Times New Roman" panose="02020603050405020304" charset="0"/>
              <a:cs typeface="Times New Roman" panose="02020603050405020304" charset="0"/>
            </a:endParaRPr>
          </a:p>
          <a:p>
            <a:r>
              <a:rPr lang="en-US" b="1" dirty="0">
                <a:solidFill>
                  <a:schemeClr val="tx1"/>
                </a:solidFill>
              </a:rPr>
              <a:t>                                                                                               - BY NEERAJA GOLI</a:t>
            </a:r>
            <a:endParaRPr dirty="0">
              <a:solidFill>
                <a:schemeClr val="tx1"/>
              </a:solidFill>
            </a:endParaRPr>
          </a:p>
          <a:p>
            <a:endParaRPr lang="en-IN" dirty="0">
              <a:solidFill>
                <a:schemeClr val="tx1"/>
              </a:solidFill>
            </a:endParaRPr>
          </a:p>
          <a:p>
            <a:endParaRPr lang="en-IN" dirty="0">
              <a:solidFill>
                <a:schemeClr val="tx1"/>
              </a:solidFill>
            </a:endParaRPr>
          </a:p>
          <a:p>
            <a:endParaRPr dirty="0">
              <a:solidFill>
                <a:schemeClr val="tx1"/>
              </a:solidFill>
            </a:endParaRPr>
          </a:p>
        </p:txBody>
      </p:sp>
      <p:pic>
        <p:nvPicPr>
          <p:cNvPr id="4" name="Picture 3" descr="loyola academy logo.png"/>
          <p:cNvPicPr>
            <a:picLocks noChangeAspect="1"/>
          </p:cNvPicPr>
          <p:nvPr/>
        </p:nvPicPr>
        <p:blipFill>
          <a:blip r:embed="rId2"/>
          <a:stretch>
            <a:fillRect/>
          </a:stretch>
        </p:blipFill>
        <p:spPr>
          <a:xfrm>
            <a:off x="7472045" y="141605"/>
            <a:ext cx="1475740" cy="1412240"/>
          </a:xfrm>
          <a:prstGeom prst="rect">
            <a:avLst/>
          </a:prstGeom>
        </p:spPr>
      </p:pic>
      <p:sp>
        <p:nvSpPr>
          <p:cNvPr id="5" name="Slide Number Placeholder 4"/>
          <p:cNvSpPr>
            <a:spLocks noGrp="1"/>
          </p:cNvSpPr>
          <p:nvPr>
            <p:ph type="sldNum" sz="quarter" idx="12"/>
          </p:nvPr>
        </p:nvSpPr>
        <p:spPr/>
        <p:txBody>
          <a:bodyPr/>
          <a:lstStyle/>
          <a:p>
            <a:fld id="{C1FF6DA9-008F-8B48-92A6-B652298478BF}" type="slidenum">
              <a:rPr lang="en-US" sz="1400" smtClean="0"/>
              <a:t>30</a:t>
            </a:fld>
            <a:endParaRPr lang="en-US" sz="1400"/>
          </a:p>
        </p:txBody>
      </p:sp>
      <p:sp>
        <p:nvSpPr>
          <p:cNvPr id="6" name="Footer Placeholder 5"/>
          <p:cNvSpPr>
            <a:spLocks noGrp="1"/>
          </p:cNvSpPr>
          <p:nvPr>
            <p:ph type="ftr" sz="quarter" idx="11"/>
          </p:nvPr>
        </p:nvSpPr>
        <p:spPr/>
        <p:txBody>
          <a:bodyPr/>
          <a:lstStyle/>
          <a:p>
            <a:r>
              <a:rPr lang="en-US" sz="1400">
                <a:solidFill>
                  <a:schemeClr val="bg1"/>
                </a:solidFill>
              </a:rPr>
              <a:t>MCA -ACADEMIC PROJECT 2024-25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dirty="0"/>
              <a:t>Objectives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Detect human faces in real-time using webcam input.</a:t>
            </a:r>
          </a:p>
          <a:p>
            <a:pPr>
              <a:buFont typeface="Wingdings" panose="05000000000000000000" pitchFamily="2" charset="2"/>
              <a:buChar char="Ø"/>
            </a:pPr>
            <a:r>
              <a:rPr lang="en-US" dirty="0"/>
              <a:t>Predict the age and gender of each detected face using pre-trained AI models.</a:t>
            </a:r>
          </a:p>
          <a:p>
            <a:pPr>
              <a:buFont typeface="Wingdings" panose="05000000000000000000" pitchFamily="2" charset="2"/>
              <a:buChar char="Ø"/>
            </a:pPr>
            <a:r>
              <a:rPr lang="en-US" dirty="0"/>
              <a:t>Identify and count only faces within a specific time window.</a:t>
            </a:r>
          </a:p>
          <a:p>
            <a:pPr>
              <a:buFont typeface="Wingdings" panose="05000000000000000000" pitchFamily="2" charset="2"/>
              <a:buChar char="Ø"/>
            </a:pPr>
            <a:r>
              <a:rPr lang="en-US" dirty="0"/>
              <a:t> Display personalized advertisements based on the detected age and gender.</a:t>
            </a:r>
          </a:p>
          <a:p>
            <a:pPr>
              <a:buFont typeface="Wingdings" panose="05000000000000000000" pitchFamily="2" charset="2"/>
              <a:buChar char="Ø"/>
            </a:pPr>
            <a:r>
              <a:rPr lang="en-US" dirty="0"/>
              <a:t>Store demographic data and ad display logs in an SQLite database.</a:t>
            </a:r>
          </a:p>
          <a:p>
            <a:pPr>
              <a:buFont typeface="Wingdings" panose="05000000000000000000" pitchFamily="2" charset="2"/>
              <a:buChar char="Ø"/>
            </a:pPr>
            <a:r>
              <a:rPr lang="en-US" dirty="0"/>
              <a:t> Provide a dashboard with demographic charts using Chart.js.</a:t>
            </a:r>
          </a:p>
        </p:txBody>
      </p:sp>
      <p:sp>
        <p:nvSpPr>
          <p:cNvPr id="5" name="Slide Number Placeholder 4"/>
          <p:cNvSpPr>
            <a:spLocks noGrp="1"/>
          </p:cNvSpPr>
          <p:nvPr>
            <p:ph type="sldNum" sz="quarter" idx="12"/>
          </p:nvPr>
        </p:nvSpPr>
        <p:spPr/>
        <p:txBody>
          <a:bodyPr/>
          <a:lstStyle/>
          <a:p>
            <a:fld id="{C1FF6DA9-008F-8B48-92A6-B652298478BF}" type="slidenum">
              <a:rPr lang="en-US" sz="1400" smtClean="0"/>
              <a:t>4</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Tree>
    <p:extLst>
      <p:ext uri="{BB962C8B-B14F-4D97-AF65-F5344CB8AC3E}">
        <p14:creationId xmlns:p14="http://schemas.microsoft.com/office/powerpoint/2010/main" val="745602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b="1" dirty="0"/>
              <a:t>Scope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Uses AI-based models to detect </a:t>
            </a:r>
            <a:r>
              <a:rPr lang="en-US" b="1" dirty="0"/>
              <a:t>age and gender</a:t>
            </a:r>
            <a:r>
              <a:rPr lang="en-US" dirty="0"/>
              <a:t> from live webcam feed.</a:t>
            </a:r>
          </a:p>
          <a:p>
            <a:pPr>
              <a:buFont typeface="Wingdings" panose="05000000000000000000" pitchFamily="2" charset="2"/>
              <a:buChar char="Ø"/>
            </a:pPr>
            <a:r>
              <a:rPr lang="en-US" dirty="0"/>
              <a:t>Displays </a:t>
            </a:r>
            <a:r>
              <a:rPr lang="en-US" b="1" dirty="0"/>
              <a:t>targeted advertisements</a:t>
            </a:r>
            <a:r>
              <a:rPr lang="en-US" dirty="0"/>
              <a:t> based on real-time demographic data.</a:t>
            </a:r>
          </a:p>
          <a:p>
            <a:pPr>
              <a:buFont typeface="Wingdings" panose="05000000000000000000" pitchFamily="2" charset="2"/>
              <a:buChar char="Ø"/>
            </a:pPr>
            <a:r>
              <a:rPr lang="en-US" dirty="0"/>
              <a:t>Provides an interactive </a:t>
            </a:r>
            <a:r>
              <a:rPr lang="en-US" b="1" dirty="0"/>
              <a:t>dashboard</a:t>
            </a:r>
            <a:r>
              <a:rPr lang="en-US" dirty="0"/>
              <a:t> to view demographic trends.</a:t>
            </a:r>
          </a:p>
          <a:p>
            <a:pPr>
              <a:buFont typeface="Wingdings" panose="05000000000000000000" pitchFamily="2" charset="2"/>
              <a:buChar char="Ø"/>
            </a:pPr>
            <a:r>
              <a:rPr lang="en-US" dirty="0"/>
              <a:t>Maintains a </a:t>
            </a:r>
            <a:r>
              <a:rPr lang="en-US" b="1" dirty="0"/>
              <a:t>database</a:t>
            </a:r>
            <a:r>
              <a:rPr lang="en-US" dirty="0"/>
              <a:t> of detected faces, age-gender statistics.</a:t>
            </a:r>
          </a:p>
          <a:p>
            <a:pPr>
              <a:buFont typeface="Wingdings" panose="05000000000000000000" pitchFamily="2" charset="2"/>
              <a:buChar char="Ø"/>
            </a:pPr>
            <a:r>
              <a:rPr lang="en-US" dirty="0"/>
              <a:t>Can be deployed in </a:t>
            </a:r>
            <a:r>
              <a:rPr lang="en-US" b="1" dirty="0"/>
              <a:t>malls, supermarkets, public spaces</a:t>
            </a:r>
            <a:r>
              <a:rPr lang="en-US" dirty="0"/>
              <a:t> for smart marketing.</a:t>
            </a:r>
          </a:p>
          <a:p>
            <a:pPr>
              <a:buFont typeface="Wingdings" panose="05000000000000000000" pitchFamily="2" charset="2"/>
              <a:buChar char="Ø"/>
            </a:pPr>
            <a:r>
              <a:rPr lang="en-US" dirty="0"/>
              <a:t>Offers potential for future upgrades like </a:t>
            </a:r>
            <a:r>
              <a:rPr lang="en-US" b="1" dirty="0"/>
              <a:t>emotion detection</a:t>
            </a:r>
            <a:r>
              <a:rPr lang="en-US" dirty="0"/>
              <a:t> or </a:t>
            </a:r>
            <a:r>
              <a:rPr lang="en-US" b="1" dirty="0"/>
              <a:t>multi-language ads.</a:t>
            </a:r>
            <a:endParaRPr lang="en-US" dirty="0"/>
          </a:p>
          <a:p>
            <a:pPr>
              <a:buFont typeface="Wingdings" panose="05000000000000000000" pitchFamily="2" charset="2"/>
              <a:buChar char="Ø"/>
            </a:pPr>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z="1400" smtClean="0"/>
              <a:t>5</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Tree>
    <p:extLst>
      <p:ext uri="{BB962C8B-B14F-4D97-AF65-F5344CB8AC3E}">
        <p14:creationId xmlns:p14="http://schemas.microsoft.com/office/powerpoint/2010/main" val="873950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t>Existing System</a:t>
            </a:r>
          </a:p>
        </p:txBody>
      </p:sp>
      <p:sp>
        <p:nvSpPr>
          <p:cNvPr id="3" name="Content Placeholder 2"/>
          <p:cNvSpPr>
            <a:spLocks noGrp="1"/>
          </p:cNvSpPr>
          <p:nvPr>
            <p:ph idx="1"/>
          </p:nvPr>
        </p:nvSpPr>
        <p:spPr>
          <a:xfrm>
            <a:off x="822960" y="2105025"/>
            <a:ext cx="7543800" cy="3241040"/>
          </a:xfrm>
        </p:spPr>
        <p:txBody>
          <a:bodyPr/>
          <a:lstStyle/>
          <a:p>
            <a:pPr>
              <a:buFont typeface="Wingdings" panose="05000000000000000000" charset="0"/>
              <a:buChar char="q"/>
              <a:defRPr sz="2000">
                <a:solidFill>
                  <a:srgbClr val="333333"/>
                </a:solidFill>
              </a:defRPr>
            </a:pPr>
            <a:r>
              <a:rPr lang="en-US" altLang="en-US" dirty="0"/>
              <a:t>Traditional advertisement displays use static content, which remains unchanged regardless of the audience.</a:t>
            </a:r>
          </a:p>
          <a:p>
            <a:pPr>
              <a:buFont typeface="Wingdings" panose="05000000000000000000" charset="0"/>
              <a:buChar char="q"/>
              <a:defRPr sz="2000">
                <a:solidFill>
                  <a:srgbClr val="333333"/>
                </a:solidFill>
              </a:defRPr>
            </a:pPr>
            <a:r>
              <a:rPr lang="en-US" altLang="en-US" dirty="0"/>
              <a:t>Digital billboards and posters lack adaptability, displaying the same advertisement for all viewers.</a:t>
            </a:r>
          </a:p>
          <a:p>
            <a:pPr>
              <a:buFont typeface="Wingdings" panose="05000000000000000000" charset="0"/>
              <a:buChar char="q"/>
              <a:defRPr sz="2000">
                <a:solidFill>
                  <a:srgbClr val="333333"/>
                </a:solidFill>
              </a:defRPr>
            </a:pPr>
            <a:r>
              <a:rPr lang="en-US" altLang="en-US" dirty="0"/>
              <a:t>No real-time audience analysis is performed, making advertisements less engaging and less relevant.</a:t>
            </a:r>
          </a:p>
          <a:p>
            <a:pPr>
              <a:buFont typeface="Wingdings" panose="05000000000000000000" charset="0"/>
              <a:buChar char="q"/>
              <a:defRPr sz="2000">
                <a:solidFill>
                  <a:srgbClr val="333333"/>
                </a:solidFill>
              </a:defRPr>
            </a:pPr>
            <a:r>
              <a:rPr lang="en-US" altLang="en-US" dirty="0"/>
              <a:t>There is no data collection on viewer demographics, making it difficult to analyze consumer behavior and optimize marketing strategies.</a:t>
            </a:r>
          </a:p>
        </p:txBody>
      </p:sp>
      <p:sp>
        <p:nvSpPr>
          <p:cNvPr id="5" name="Slide Number Placeholder 4"/>
          <p:cNvSpPr>
            <a:spLocks noGrp="1"/>
          </p:cNvSpPr>
          <p:nvPr>
            <p:ph type="sldNum" sz="quarter" idx="12"/>
          </p:nvPr>
        </p:nvSpPr>
        <p:spPr/>
        <p:txBody>
          <a:bodyPr/>
          <a:lstStyle/>
          <a:p>
            <a:fld id="{C1FF6DA9-008F-8B48-92A6-B652298478BF}" type="slidenum">
              <a:rPr lang="en-US" sz="1400" smtClean="0"/>
              <a:t>6</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t>Proposed System</a:t>
            </a:r>
          </a:p>
        </p:txBody>
      </p:sp>
      <p:sp>
        <p:nvSpPr>
          <p:cNvPr id="3" name="Content Placeholder 2"/>
          <p:cNvSpPr>
            <a:spLocks noGrp="1"/>
          </p:cNvSpPr>
          <p:nvPr>
            <p:ph idx="1"/>
          </p:nvPr>
        </p:nvSpPr>
        <p:spPr>
          <a:xfrm>
            <a:off x="800099" y="2238872"/>
            <a:ext cx="7543801" cy="4023360"/>
          </a:xfrm>
        </p:spPr>
        <p:txBody>
          <a:bodyPr/>
          <a:lstStyle/>
          <a:p>
            <a:pPr>
              <a:buFont typeface="Wingdings" panose="05000000000000000000" charset="0"/>
              <a:buChar char="q"/>
              <a:defRPr sz="2000">
                <a:solidFill>
                  <a:srgbClr val="333333"/>
                </a:solidFill>
              </a:defRPr>
            </a:pPr>
            <a:r>
              <a:rPr lang="en-US" altLang="en-US" dirty="0"/>
              <a:t>The Smart Advertisement Display System dynamically updates advertisements based on real-time age and gender recognition to enhance audience engagement.</a:t>
            </a:r>
          </a:p>
          <a:p>
            <a:pPr>
              <a:buFont typeface="Wingdings" panose="05000000000000000000" charset="0"/>
              <a:buChar char="q"/>
              <a:defRPr sz="2000">
                <a:solidFill>
                  <a:srgbClr val="333333"/>
                </a:solidFill>
              </a:defRPr>
            </a:pPr>
            <a:r>
              <a:rPr lang="en-US" altLang="en-US" dirty="0"/>
              <a:t>If the number of males detected exceeds females, a male-oriented advertisement is shown, and vice versa (children also).</a:t>
            </a:r>
          </a:p>
          <a:p>
            <a:pPr>
              <a:buFont typeface="Wingdings" panose="05000000000000000000" charset="0"/>
              <a:buChar char="q"/>
              <a:defRPr sz="2000">
                <a:solidFill>
                  <a:srgbClr val="333333"/>
                </a:solidFill>
              </a:defRPr>
            </a:pPr>
            <a:r>
              <a:rPr lang="en-US" altLang="en-US" dirty="0"/>
              <a:t>The advertisement display updates continuously to remain relevant based on the real-time audience composition using Advertisement Database (JSON) and using Deep Learning Hugging Face Models.</a:t>
            </a:r>
          </a:p>
          <a:p>
            <a:pPr marL="0" indent="0">
              <a:buNone/>
              <a:defRPr sz="2000">
                <a:solidFill>
                  <a:srgbClr val="333333"/>
                </a:solidFill>
              </a:defRPr>
            </a:pPr>
            <a:endParaRPr lang="en-US" altLang="en-US" dirty="0"/>
          </a:p>
        </p:txBody>
      </p:sp>
      <p:sp>
        <p:nvSpPr>
          <p:cNvPr id="5" name="Slide Number Placeholder 4"/>
          <p:cNvSpPr>
            <a:spLocks noGrp="1"/>
          </p:cNvSpPr>
          <p:nvPr>
            <p:ph type="sldNum" sz="quarter" idx="12"/>
          </p:nvPr>
        </p:nvSpPr>
        <p:spPr/>
        <p:txBody>
          <a:bodyPr/>
          <a:lstStyle/>
          <a:p>
            <a:fld id="{C1FF6DA9-008F-8B48-92A6-B652298478BF}" type="slidenum">
              <a:rPr lang="en-US" sz="1400" smtClean="0"/>
              <a:t>7</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
        <p:nvSpPr>
          <p:cNvPr id="10" name="Text Box 9"/>
          <p:cNvSpPr txBox="1"/>
          <p:nvPr/>
        </p:nvSpPr>
        <p:spPr>
          <a:xfrm>
            <a:off x="8117840" y="6654165"/>
            <a:ext cx="3048000" cy="3683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77416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altLang="en-US"/>
              <a:t>Literature Review Summary</a:t>
            </a:r>
          </a:p>
        </p:txBody>
      </p:sp>
      <p:sp>
        <p:nvSpPr>
          <p:cNvPr id="3" name="Content Placeholder 2"/>
          <p:cNvSpPr>
            <a:spLocks noGrp="1"/>
          </p:cNvSpPr>
          <p:nvPr>
            <p:ph idx="1"/>
          </p:nvPr>
        </p:nvSpPr>
        <p:spPr>
          <a:xfrm>
            <a:off x="443230" y="1830705"/>
            <a:ext cx="7966075" cy="4225925"/>
          </a:xfrm>
        </p:spPr>
        <p:txBody>
          <a:bodyPr>
            <a:normAutofit/>
          </a:bodyPr>
          <a:lstStyle/>
          <a:p>
            <a:pPr marL="201295" lvl="1" indent="0" algn="just">
              <a:buNone/>
              <a:defRPr sz="2000">
                <a:solidFill>
                  <a:srgbClr val="333333"/>
                </a:solidFill>
              </a:defRPr>
            </a:pPr>
            <a:r>
              <a:rPr lang="en-US" altLang="en-US" sz="1900">
                <a:cs typeface="+mn-lt"/>
              </a:rPr>
              <a:t>1. Impact of Gender Cues in  Advertisements on Perceived  Gender Identity Meanings of  the Advertised Product-Namrata Sandhu</a:t>
            </a:r>
          </a:p>
          <a:p>
            <a:pPr marL="201295" lvl="1" indent="457200" algn="just">
              <a:buNone/>
              <a:defRPr sz="2000">
                <a:solidFill>
                  <a:srgbClr val="333333"/>
                </a:solidFill>
              </a:defRPr>
            </a:pPr>
            <a:r>
              <a:rPr lang="en-US" altLang="en-US" sz="1900" b="1">
                <a:cs typeface="+mn-lt"/>
              </a:rPr>
              <a:t>The study explores how gender cues in advertisements shape the perceived gender identity of products. Three groups viewed differently gendered ads for the same product. Results show that gender cues significantly influence product perception, with notable differences between male and female interpretations. The study offers insights for marketers on gendered advertising.</a:t>
            </a:r>
          </a:p>
          <a:p>
            <a:pPr marL="201295" lvl="1" indent="0" algn="just">
              <a:buNone/>
              <a:defRPr sz="2000">
                <a:solidFill>
                  <a:srgbClr val="333333"/>
                </a:solidFill>
              </a:defRPr>
            </a:pPr>
            <a:r>
              <a:rPr lang="en-US" altLang="en-US" sz="1900">
                <a:cs typeface="+mn-lt"/>
              </a:rPr>
              <a:t>2. Gender Classification from Facial Images-Cunjian Chen</a:t>
            </a:r>
          </a:p>
          <a:p>
            <a:pPr marL="201295" lvl="1" indent="457200" algn="just">
              <a:buNone/>
              <a:defRPr sz="2000">
                <a:solidFill>
                  <a:srgbClr val="333333"/>
                </a:solidFill>
              </a:defRPr>
            </a:pPr>
            <a:r>
              <a:rPr lang="en-US" altLang="en-US" sz="1900" b="1">
                <a:cs typeface="+mn-lt"/>
              </a:rPr>
              <a:t>The study evaluates gender classification methods using visible (VIS) and near-infrared (NIR) face images, highlighting challenges like illumination normalization for cross-spectral prediction. While NIR images show some gender-related features, they are less discriminative than VIS images. Attribute classification (expression, age, ethnicity) is also discussed.</a:t>
            </a:r>
            <a:r>
              <a:rPr lang="en-US" altLang="en-US" sz="1900">
                <a:cs typeface="+mn-lt"/>
              </a:rPr>
              <a:t>	</a:t>
            </a:r>
          </a:p>
          <a:p>
            <a:pPr marL="201295" lvl="1" indent="0" algn="just">
              <a:buNone/>
              <a:defRPr sz="2000">
                <a:solidFill>
                  <a:srgbClr val="333333"/>
                </a:solidFill>
              </a:defRPr>
            </a:pPr>
            <a:endParaRPr lang="en-US" altLang="en-US" sz="1900">
              <a:cs typeface="+mn-lt"/>
            </a:endParaRPr>
          </a:p>
        </p:txBody>
      </p:sp>
      <p:sp>
        <p:nvSpPr>
          <p:cNvPr id="5" name="Slide Number Placeholder 4"/>
          <p:cNvSpPr>
            <a:spLocks noGrp="1"/>
          </p:cNvSpPr>
          <p:nvPr>
            <p:ph type="sldNum" sz="quarter" idx="12"/>
          </p:nvPr>
        </p:nvSpPr>
        <p:spPr/>
        <p:txBody>
          <a:bodyPr/>
          <a:lstStyle/>
          <a:p>
            <a:fld id="{C1FF6DA9-008F-8B48-92A6-B652298478BF}" type="slidenum">
              <a:rPr lang="en-US" sz="1400" smtClean="0"/>
              <a:t>8</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CE6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solidFill>
                  <a:srgbClr val="003366"/>
                </a:solidFill>
              </a:defRPr>
            </a:pPr>
            <a:r>
              <a:rPr lang="en-US" altLang="en-US"/>
              <a:t>Literature Review Summary</a:t>
            </a:r>
          </a:p>
        </p:txBody>
      </p:sp>
      <p:sp>
        <p:nvSpPr>
          <p:cNvPr id="3" name="Content Placeholder 2"/>
          <p:cNvSpPr>
            <a:spLocks noGrp="1"/>
          </p:cNvSpPr>
          <p:nvPr>
            <p:ph idx="1"/>
          </p:nvPr>
        </p:nvSpPr>
        <p:spPr>
          <a:xfrm>
            <a:off x="443230" y="1830705"/>
            <a:ext cx="7966075" cy="4225925"/>
          </a:xfrm>
        </p:spPr>
        <p:txBody>
          <a:bodyPr>
            <a:normAutofit lnSpcReduction="10000"/>
          </a:bodyPr>
          <a:lstStyle/>
          <a:p>
            <a:pPr marL="201295" lvl="1" indent="0" algn="just">
              <a:buNone/>
              <a:defRPr sz="2000">
                <a:solidFill>
                  <a:srgbClr val="333333"/>
                </a:solidFill>
              </a:defRPr>
            </a:pPr>
            <a:r>
              <a:rPr lang="en-US" altLang="en-US" sz="1900" dirty="0">
                <a:cs typeface="+mn-lt"/>
                <a:sym typeface="+mn-ea"/>
              </a:rPr>
              <a:t>3. Khalifa NEM, Taha MHN, </a:t>
            </a:r>
            <a:r>
              <a:rPr lang="en-US" altLang="en-US" sz="1900" dirty="0" err="1">
                <a:cs typeface="+mn-lt"/>
                <a:sym typeface="+mn-ea"/>
              </a:rPr>
              <a:t>Hassanien</a:t>
            </a:r>
            <a:r>
              <a:rPr lang="en-US" altLang="en-US" sz="1900" dirty="0">
                <a:cs typeface="+mn-lt"/>
                <a:sym typeface="+mn-ea"/>
              </a:rPr>
              <a:t> AE, Mohamed HNET. Deep Iris: Deep Learning for Gender Classification Through Iris Patterns. Acta Inform Med. 2019 Jun;27(2):96-102. </a:t>
            </a:r>
            <a:r>
              <a:rPr lang="en-US" altLang="en-US" sz="1900" dirty="0" err="1">
                <a:cs typeface="+mn-lt"/>
                <a:sym typeface="+mn-ea"/>
              </a:rPr>
              <a:t>doi</a:t>
            </a:r>
            <a:r>
              <a:rPr lang="en-US" altLang="en-US" sz="1900" dirty="0">
                <a:cs typeface="+mn-lt"/>
                <a:sym typeface="+mn-ea"/>
              </a:rPr>
              <a:t>: 10.5455/aim.2019.27.96-102. PMID: 31452566; PMCID: PMC6689381.</a:t>
            </a:r>
            <a:endParaRPr lang="en-US" altLang="en-US" sz="1900" dirty="0">
              <a:cs typeface="+mn-lt"/>
            </a:endParaRPr>
          </a:p>
          <a:p>
            <a:pPr marL="201295" lvl="1" indent="0" algn="just">
              <a:buNone/>
              <a:defRPr sz="2000">
                <a:solidFill>
                  <a:srgbClr val="333333"/>
                </a:solidFill>
              </a:defRPr>
            </a:pPr>
            <a:r>
              <a:rPr lang="en-US" altLang="en-US" sz="1900" dirty="0">
                <a:cs typeface="+mn-lt"/>
                <a:sym typeface="+mn-ea"/>
              </a:rPr>
              <a:t> 	</a:t>
            </a:r>
            <a:r>
              <a:rPr lang="en-US" altLang="en-US" sz="1900" b="1" dirty="0">
                <a:cs typeface="+mn-lt"/>
                <a:sym typeface="+mn-ea"/>
              </a:rPr>
              <a:t>Gender classification from iris images aids in database search optimization, demographic analysis, real-time marketing, social screening, and high-security scenarios, while also advancing scientific understanding of iris-based information </a:t>
            </a:r>
            <a:r>
              <a:rPr lang="en-US" altLang="en-US" sz="1900" b="1" dirty="0" err="1">
                <a:cs typeface="+mn-lt"/>
                <a:sym typeface="+mn-ea"/>
              </a:rPr>
              <a:t>extraction.The</a:t>
            </a:r>
            <a:r>
              <a:rPr lang="en-US" altLang="en-US" sz="1900" b="1" dirty="0">
                <a:cs typeface="+mn-lt"/>
                <a:sym typeface="+mn-ea"/>
              </a:rPr>
              <a:t> dataset of 3,000 images was augmented to 15,000 images, improving model robustness and achieving 98.88% testing accuracy</a:t>
            </a:r>
            <a:endParaRPr lang="en-US" altLang="en-US" sz="1900" b="1" dirty="0">
              <a:cs typeface="+mn-lt"/>
            </a:endParaRPr>
          </a:p>
          <a:p>
            <a:pPr marL="201295" lvl="1" indent="0" algn="just">
              <a:buNone/>
              <a:defRPr sz="2000">
                <a:solidFill>
                  <a:srgbClr val="333333"/>
                </a:solidFill>
              </a:defRPr>
            </a:pPr>
            <a:r>
              <a:rPr lang="en-US" altLang="en-US" sz="1900" dirty="0">
                <a:cs typeface="+mn-lt"/>
                <a:sym typeface="+mn-ea"/>
              </a:rPr>
              <a:t>4.Discrimination through optimization: How Facebook's ad delivery can lead to skewed outcomes-Muhammad Ali</a:t>
            </a:r>
          </a:p>
          <a:p>
            <a:pPr marL="201295" lvl="1" indent="457200" algn="just">
              <a:buNone/>
              <a:defRPr sz="2000">
                <a:solidFill>
                  <a:srgbClr val="333333"/>
                </a:solidFill>
              </a:defRPr>
            </a:pPr>
            <a:r>
              <a:rPr lang="en-US" altLang="en-US" sz="1900" b="1" dirty="0">
                <a:cs typeface="+mn-lt"/>
                <a:sym typeface="+mn-ea"/>
              </a:rPr>
              <a:t>The study reveals that Facebook's ad delivery process skews ad exposure along gender and racial lines, influenced by market optimization and ad relevance predictions, even with inclusive targeting. This highlights the need for policy scrutiny of ad delivery mechanisms to prevent discrimination.</a:t>
            </a:r>
            <a:endParaRPr lang="en-US" altLang="en-US" sz="1900" b="1" dirty="0">
              <a:cs typeface="+mn-lt"/>
            </a:endParaRPr>
          </a:p>
        </p:txBody>
      </p:sp>
      <p:sp>
        <p:nvSpPr>
          <p:cNvPr id="5" name="Slide Number Placeholder 4"/>
          <p:cNvSpPr>
            <a:spLocks noGrp="1"/>
          </p:cNvSpPr>
          <p:nvPr>
            <p:ph type="sldNum" sz="quarter" idx="12"/>
          </p:nvPr>
        </p:nvSpPr>
        <p:spPr/>
        <p:txBody>
          <a:bodyPr/>
          <a:lstStyle/>
          <a:p>
            <a:fld id="{C1FF6DA9-008F-8B48-92A6-B652298478BF}" type="slidenum">
              <a:rPr lang="en-US" sz="1400" smtClean="0"/>
              <a:t>9</a:t>
            </a:fld>
            <a:endParaRPr lang="en-US" sz="1400"/>
          </a:p>
        </p:txBody>
      </p:sp>
      <p:sp>
        <p:nvSpPr>
          <p:cNvPr id="6" name="Footer Placeholder 5"/>
          <p:cNvSpPr>
            <a:spLocks noGrp="1"/>
          </p:cNvSpPr>
          <p:nvPr>
            <p:ph type="ftr" sz="quarter" idx="11"/>
          </p:nvPr>
        </p:nvSpPr>
        <p:spPr/>
        <p:txBody>
          <a:bodyPr/>
          <a:lstStyle/>
          <a:p>
            <a:r>
              <a:rPr lang="en-US" sz="1400"/>
              <a:t>MCA -ACADEMIC PROJECT 2024-25</a:t>
            </a:r>
          </a:p>
        </p:txBody>
      </p:sp>
      <p:pic>
        <p:nvPicPr>
          <p:cNvPr id="7" name="Picture 6" descr="loyola academy logo.png"/>
          <p:cNvPicPr>
            <a:picLocks noChangeAspect="1"/>
          </p:cNvPicPr>
          <p:nvPr/>
        </p:nvPicPr>
        <p:blipFill>
          <a:blip r:embed="rId2"/>
          <a:stretch>
            <a:fillRect/>
          </a:stretch>
        </p:blipFill>
        <p:spPr>
          <a:xfrm>
            <a:off x="7472045" y="141605"/>
            <a:ext cx="1475740" cy="141224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666*322"/>
  <p:tag name="TABLE_ENDDRAG_RECT" val="31*145*666*322"/>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87</TotalTime>
  <Words>1617</Words>
  <Application>Microsoft Office PowerPoint</Application>
  <PresentationFormat>On-screen Show (4:3)</PresentationFormat>
  <Paragraphs>227</Paragraphs>
  <Slides>30</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Wingdings</vt:lpstr>
      <vt:lpstr>Retrospect</vt:lpstr>
      <vt:lpstr>Advertisement Display Using Deep Age  and Gender Recognition</vt:lpstr>
      <vt:lpstr>Introduction</vt:lpstr>
      <vt:lpstr>Problem Statement</vt:lpstr>
      <vt:lpstr>Objectives</vt:lpstr>
      <vt:lpstr>Scope</vt:lpstr>
      <vt:lpstr>Existing System</vt:lpstr>
      <vt:lpstr>Proposed System</vt:lpstr>
      <vt:lpstr>Literature Review Summary</vt:lpstr>
      <vt:lpstr>Literature Review Summary</vt:lpstr>
      <vt:lpstr>Related Work Comparison</vt:lpstr>
      <vt:lpstr>Related Work Comparison</vt:lpstr>
      <vt:lpstr>Final Problem Identification</vt:lpstr>
      <vt:lpstr>Hardware and Software Requirements</vt:lpstr>
      <vt:lpstr>System Architecture</vt:lpstr>
      <vt:lpstr>Class Diagram:</vt:lpstr>
      <vt:lpstr>DFD Level 0 - </vt:lpstr>
      <vt:lpstr>DFD Level 1:</vt:lpstr>
      <vt:lpstr>Workflow Diagram:</vt:lpstr>
      <vt:lpstr>Sequence Diagram:</vt:lpstr>
      <vt:lpstr>Implementation Plan</vt:lpstr>
      <vt:lpstr>Test Cases: </vt:lpstr>
      <vt:lpstr>Test Cases: </vt:lpstr>
      <vt:lpstr>Test Cases: </vt:lpstr>
      <vt:lpstr>OUTPUT SCREENS:</vt:lpstr>
      <vt:lpstr>OUTPUT SCREENS:</vt:lpstr>
      <vt:lpstr>OUTPUT SCREENS:</vt:lpstr>
      <vt:lpstr>OUTPUT SCREENS:</vt:lpstr>
      <vt:lpstr>Conclusion:</vt:lpstr>
      <vt:lpstr>Future Scope:</vt:lpstr>
      <vt:lpstr>Advertisement Display Using Deep Age  and Gender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Advertisement Display Using Deep Age  and Gender Recognition</dc:title>
  <dc:creator>Dayaker P</dc:creator>
  <dc:description>generated using python-pptx</dc:description>
  <cp:lastModifiedBy>computer</cp:lastModifiedBy>
  <cp:revision>64</cp:revision>
  <dcterms:created xsi:type="dcterms:W3CDTF">2013-01-27T09:14:00Z</dcterms:created>
  <dcterms:modified xsi:type="dcterms:W3CDTF">2025-06-28T05:08:44Z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B74B95E9E15249FA85D4DA02DA64B746_13</vt:lpwstr>
  </property>
  <property fmtid="{D5CDD505-2E9C-101B-9397-08002B2CF9AE}" pid="3" name="KSOProductBuildVer">
    <vt:lpwstr>1033-12.2.0.20326</vt:lpwstr>
  </property>
</Properties>
</file>