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67" r:id="rId5"/>
    <p:sldId id="368" r:id="rId6"/>
    <p:sldId id="369" r:id="rId7"/>
    <p:sldId id="370" r:id="rId8"/>
    <p:sldId id="371" r:id="rId9"/>
    <p:sldId id="372" r:id="rId10"/>
    <p:sldId id="381" r:id="rId11"/>
    <p:sldId id="382" r:id="rId12"/>
    <p:sldId id="383" r:id="rId13"/>
    <p:sldId id="384" r:id="rId14"/>
    <p:sldId id="385" r:id="rId15"/>
    <p:sldId id="386" r:id="rId16"/>
    <p:sldId id="387" r:id="rId17"/>
    <p:sldId id="388" r:id="rId18"/>
    <p:sldId id="3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68" d="100"/>
          <a:sy n="68" d="100"/>
        </p:scale>
        <p:origin x="8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F46E-175A-48D3-BC82-AA9004BB70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50046D-B21A-4591-BFFC-B3BF8610A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E1615-A1EE-4E4C-B163-79E502E5840C}"/>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5" name="Footer Placeholder 4">
            <a:extLst>
              <a:ext uri="{FF2B5EF4-FFF2-40B4-BE49-F238E27FC236}">
                <a16:creationId xmlns:a16="http://schemas.microsoft.com/office/drawing/2014/main" id="{A8F887C6-00A5-46B5-935D-96DFBDBD1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19F48-7DD8-40AF-BF49-F69220A3AEEF}"/>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983814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F61C-2BEC-4182-9F7B-CB426BC10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D68217-642E-4C40-B05A-7E8F70FB1D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4A70-6B95-4E0F-BB1A-654EE71FA2E6}"/>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5" name="Footer Placeholder 4">
            <a:extLst>
              <a:ext uri="{FF2B5EF4-FFF2-40B4-BE49-F238E27FC236}">
                <a16:creationId xmlns:a16="http://schemas.microsoft.com/office/drawing/2014/main" id="{DCC70985-7D51-4CB9-BC58-CE475A1D3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B83B3-D17A-4C99-9999-91858F8A55A9}"/>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23271452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C5549-054F-475B-A5A0-85A6BF36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8FA6B-6ACD-481D-9BE1-313BFF62BA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73B5D-66A2-4923-8BF4-73BCB51224B2}"/>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5" name="Footer Placeholder 4">
            <a:extLst>
              <a:ext uri="{FF2B5EF4-FFF2-40B4-BE49-F238E27FC236}">
                <a16:creationId xmlns:a16="http://schemas.microsoft.com/office/drawing/2014/main" id="{D48D914D-519F-41FF-A01E-ACD683C42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BB82E-F56C-480B-9FAC-43B6244302D9}"/>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2783431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3D59-4FE4-4791-9D34-30BED582B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BE1237-BA07-4A97-A64E-EFAC089B0E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A06D5-BA7B-4798-BE0F-3B4CB82F8975}"/>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5" name="Footer Placeholder 4">
            <a:extLst>
              <a:ext uri="{FF2B5EF4-FFF2-40B4-BE49-F238E27FC236}">
                <a16:creationId xmlns:a16="http://schemas.microsoft.com/office/drawing/2014/main" id="{2011A7BF-0E02-473B-8D46-C0284EBDB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6625D-720D-44B5-A0AE-8F6BF0FFF555}"/>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6147827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0429-676A-470B-835C-DE96E971E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EA1168-E296-4FA7-98F1-E434B9F07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7C01D-9243-4774-BA09-5A4CCD1D7E33}"/>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5" name="Footer Placeholder 4">
            <a:extLst>
              <a:ext uri="{FF2B5EF4-FFF2-40B4-BE49-F238E27FC236}">
                <a16:creationId xmlns:a16="http://schemas.microsoft.com/office/drawing/2014/main" id="{4838BBE6-7938-4E8E-BD2C-1EA2ED5FB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B6BD0-BE04-456F-A3D8-91C0EF9BC68C}"/>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743512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E346-D771-4019-8A23-0DAA3F0A4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AAA04C-C89A-411D-A5CC-94BB3E0EE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168F52-7D7A-4491-88E7-E530D14CD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2DD3C0-D7EB-4413-B7C2-220BDB5B2B0B}"/>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6" name="Footer Placeholder 5">
            <a:extLst>
              <a:ext uri="{FF2B5EF4-FFF2-40B4-BE49-F238E27FC236}">
                <a16:creationId xmlns:a16="http://schemas.microsoft.com/office/drawing/2014/main" id="{ABAEF633-B5AD-4D09-B7F7-FAD541103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E1CDE-25C4-4AD5-B41D-F206BD22ED78}"/>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27774923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11BF-E5B5-4D6C-BC2E-3F8D18781D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82110-0465-4624-A874-11D41ED81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A4B9D-9CF2-41AC-82EE-918A7F28A8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0C9FE-FD81-4616-858E-084DD73D9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5C88D2-0E9F-4316-81AC-B95B93D309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A97A2-3052-418D-9D16-DCE4B6EB0B6E}"/>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8" name="Footer Placeholder 7">
            <a:extLst>
              <a:ext uri="{FF2B5EF4-FFF2-40B4-BE49-F238E27FC236}">
                <a16:creationId xmlns:a16="http://schemas.microsoft.com/office/drawing/2014/main" id="{FAAD01CF-0693-4346-AF31-411BA8BAB0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6FE9E7-352B-4264-BAC3-D694CEBCB7E9}"/>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40801206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AC76-1737-41EE-AA6E-2F9D2D691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220B7-1F5A-48A9-9225-D32BE7C43090}"/>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4" name="Footer Placeholder 3">
            <a:extLst>
              <a:ext uri="{FF2B5EF4-FFF2-40B4-BE49-F238E27FC236}">
                <a16:creationId xmlns:a16="http://schemas.microsoft.com/office/drawing/2014/main" id="{BDA4B765-BB33-4304-AA7C-16921716D5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11997B-53B7-43C0-9801-6C120DB2DC2D}"/>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38582304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0311A8-99E4-45B3-A80B-F65BAFDB8270}"/>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3" name="Footer Placeholder 2">
            <a:extLst>
              <a:ext uri="{FF2B5EF4-FFF2-40B4-BE49-F238E27FC236}">
                <a16:creationId xmlns:a16="http://schemas.microsoft.com/office/drawing/2014/main" id="{69F7BD53-DCFE-49EA-9574-CE00C23A78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D0F7CC-3555-4B97-8AB2-DA1CE82A0B4A}"/>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29892399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90E4-5E1C-4598-9E1A-36745092F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1BBF24-518D-46F7-82C2-EBD9F5FDD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93CE2B-9E2E-43C4-BBF6-F5940E6B9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0AB55-168F-4719-AC91-61EF8C0399DB}"/>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6" name="Footer Placeholder 5">
            <a:extLst>
              <a:ext uri="{FF2B5EF4-FFF2-40B4-BE49-F238E27FC236}">
                <a16:creationId xmlns:a16="http://schemas.microsoft.com/office/drawing/2014/main" id="{EF09CE3E-DC07-480F-A012-61BA23CF5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6347B-61BD-4BDF-A597-D28ABCE0B403}"/>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2187543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CD01-F6B1-48A5-B091-51EA69486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211EDC-1C62-4E99-A155-EC6B67A69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AC9FA8-E44B-4A64-A576-C96B63535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C013A-6537-44D9-ACA5-24FB8BF49F30}"/>
              </a:ext>
            </a:extLst>
          </p:cNvPr>
          <p:cNvSpPr>
            <a:spLocks noGrp="1"/>
          </p:cNvSpPr>
          <p:nvPr>
            <p:ph type="dt" sz="half" idx="10"/>
          </p:nvPr>
        </p:nvSpPr>
        <p:spPr/>
        <p:txBody>
          <a:bodyPr/>
          <a:lstStyle/>
          <a:p>
            <a:fld id="{6D1C31D8-13C2-4CD0-B63F-EC4FBF586FD5}" type="datetimeFigureOut">
              <a:rPr lang="en-US" smtClean="0"/>
              <a:t>9/11/2023</a:t>
            </a:fld>
            <a:endParaRPr lang="en-US"/>
          </a:p>
        </p:txBody>
      </p:sp>
      <p:sp>
        <p:nvSpPr>
          <p:cNvPr id="6" name="Footer Placeholder 5">
            <a:extLst>
              <a:ext uri="{FF2B5EF4-FFF2-40B4-BE49-F238E27FC236}">
                <a16:creationId xmlns:a16="http://schemas.microsoft.com/office/drawing/2014/main" id="{268E51E4-D2A1-4313-BB30-D3A82863C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14B94-6D40-4FB6-9F9D-A203BC3396C6}"/>
              </a:ext>
            </a:extLst>
          </p:cNvPr>
          <p:cNvSpPr>
            <a:spLocks noGrp="1"/>
          </p:cNvSpPr>
          <p:nvPr>
            <p:ph type="sldNum" sz="quarter" idx="12"/>
          </p:nvPr>
        </p:nvSpPr>
        <p:spPr/>
        <p:txBody>
          <a:bodyPr/>
          <a:lstStyle/>
          <a:p>
            <a:fld id="{31896CD3-3889-40AC-8F4C-C170D46CBD41}" type="slidenum">
              <a:rPr lang="en-US" smtClean="0"/>
              <a:t>‹#›</a:t>
            </a:fld>
            <a:endParaRPr lang="en-US"/>
          </a:p>
        </p:txBody>
      </p:sp>
    </p:spTree>
    <p:extLst>
      <p:ext uri="{BB962C8B-B14F-4D97-AF65-F5344CB8AC3E}">
        <p14:creationId xmlns:p14="http://schemas.microsoft.com/office/powerpoint/2010/main" val="13109614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66DFE0-267C-487A-B2AF-292982288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9EC12A-8102-4A21-8932-BFBEFEA1E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D4D9B-C568-4DDB-BB8C-ACF872D4E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C31D8-13C2-4CD0-B63F-EC4FBF586FD5}" type="datetimeFigureOut">
              <a:rPr lang="en-US" smtClean="0"/>
              <a:t>9/11/2023</a:t>
            </a:fld>
            <a:endParaRPr lang="en-US"/>
          </a:p>
        </p:txBody>
      </p:sp>
      <p:sp>
        <p:nvSpPr>
          <p:cNvPr id="5" name="Footer Placeholder 4">
            <a:extLst>
              <a:ext uri="{FF2B5EF4-FFF2-40B4-BE49-F238E27FC236}">
                <a16:creationId xmlns:a16="http://schemas.microsoft.com/office/drawing/2014/main" id="{7E7BB254-6548-4911-A7BB-4571342E7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C0AF76-3E3B-4ED3-8FD3-89A3CDF58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96CD3-3889-40AC-8F4C-C170D46CBD41}" type="slidenum">
              <a:rPr lang="en-US" smtClean="0"/>
              <a:t>‹#›</a:t>
            </a:fld>
            <a:endParaRPr lang="en-US"/>
          </a:p>
        </p:txBody>
      </p:sp>
    </p:spTree>
    <p:extLst>
      <p:ext uri="{BB962C8B-B14F-4D97-AF65-F5344CB8AC3E}">
        <p14:creationId xmlns:p14="http://schemas.microsoft.com/office/powerpoint/2010/main" val="1202740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gif" /><Relationship Id="rId2" Type="http://schemas.openxmlformats.org/officeDocument/2006/relationships/image" Target="../media/image1.gi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hyperlink" Target="PICT%20Aug%20to%20Dec%202020%20work/E-Content%20Development/Practical%20Boiler.mp4"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51677" y="662399"/>
            <a:ext cx="4357499" cy="1494000"/>
          </a:xfrm>
        </p:spPr>
        <p:txBody>
          <a:bodyPr anchor="t">
            <a:normAutofit/>
          </a:bodyPr>
          <a:lstStyle/>
          <a:p>
            <a:r>
              <a:rPr lang="en-IN" dirty="0"/>
              <a:t>What is a boiler?</a:t>
            </a:r>
          </a:p>
        </p:txBody>
      </p:sp>
      <p:grpSp>
        <p:nvGrpSpPr>
          <p:cNvPr id="73" name="Group 72">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74"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75"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p:cNvSpPr>
            <a:spLocks noGrp="1"/>
          </p:cNvSpPr>
          <p:nvPr>
            <p:ph idx="1"/>
          </p:nvPr>
        </p:nvSpPr>
        <p:spPr>
          <a:xfrm>
            <a:off x="1251678" y="1409399"/>
            <a:ext cx="5224150" cy="4786202"/>
          </a:xfrm>
        </p:spPr>
        <p:txBody>
          <a:bodyPr vert="horz" lIns="91440" tIns="45720" rIns="91440" bIns="45720" rtlCol="0" anchor="t">
            <a:noAutofit/>
          </a:bodyPr>
          <a:lstStyle/>
          <a:p>
            <a:r>
              <a:rPr lang="en-IN" sz="2200" dirty="0">
                <a:solidFill>
                  <a:srgbClr val="3F3F3F"/>
                </a:solidFill>
                <a:latin typeface="Times New Roman" pitchFamily="18" charset="0"/>
                <a:cs typeface="Times New Roman" pitchFamily="18" charset="0"/>
              </a:rPr>
              <a:t>Boiler is an apparatus to produce steam. Thermal energy released by combustion of fuel is used to make steam at the desired temperature and pressure.</a:t>
            </a:r>
          </a:p>
          <a:p>
            <a:r>
              <a:rPr lang="en-IN" sz="2200" dirty="0">
                <a:solidFill>
                  <a:srgbClr val="3F3F3F"/>
                </a:solidFill>
                <a:latin typeface="Times New Roman"/>
                <a:cs typeface="Times New Roman"/>
              </a:rPr>
              <a:t>The steam produced is used for:</a:t>
            </a:r>
          </a:p>
          <a:p>
            <a:pPr marL="514350" indent="-514350">
              <a:buFont typeface="+mj-lt"/>
              <a:buAutoNum type="arabicPeriod"/>
            </a:pPr>
            <a:r>
              <a:rPr lang="en-IN" sz="2200" dirty="0">
                <a:solidFill>
                  <a:srgbClr val="3F3F3F"/>
                </a:solidFill>
                <a:latin typeface="Times New Roman" pitchFamily="18" charset="0"/>
                <a:cs typeface="Times New Roman" pitchFamily="18" charset="0"/>
              </a:rPr>
              <a:t>Producing mechanical work by expanding it in steam engine or steam turbine.</a:t>
            </a:r>
          </a:p>
          <a:p>
            <a:pPr marL="514350" indent="-514350">
              <a:buFont typeface="+mj-lt"/>
              <a:buAutoNum type="arabicPeriod"/>
            </a:pPr>
            <a:r>
              <a:rPr lang="en-IN" sz="2200" dirty="0">
                <a:solidFill>
                  <a:srgbClr val="3F3F3F"/>
                </a:solidFill>
                <a:latin typeface="Times New Roman" pitchFamily="18" charset="0"/>
                <a:cs typeface="Times New Roman" pitchFamily="18" charset="0"/>
              </a:rPr>
              <a:t>Heating the water in residential and industrial buildings.</a:t>
            </a:r>
          </a:p>
          <a:p>
            <a:pPr marL="514350" indent="-514350">
              <a:buFont typeface="+mj-lt"/>
              <a:buAutoNum type="arabicPeriod"/>
            </a:pPr>
            <a:r>
              <a:rPr lang="en-IN" sz="2200" dirty="0">
                <a:solidFill>
                  <a:srgbClr val="3F3F3F"/>
                </a:solidFill>
                <a:latin typeface="Times New Roman" pitchFamily="18" charset="0"/>
                <a:cs typeface="Times New Roman" pitchFamily="18" charset="0"/>
              </a:rPr>
              <a:t>Performing certain processes in the sugar mills, chemical and textile industries.</a:t>
            </a:r>
          </a:p>
        </p:txBody>
      </p:sp>
      <p:pic>
        <p:nvPicPr>
          <p:cNvPr id="1026" name="Picture 2" descr="Image result for boiler gif">
            <a:extLst>
              <a:ext uri="{FF2B5EF4-FFF2-40B4-BE49-F238E27FC236}">
                <a16:creationId xmlns:a16="http://schemas.microsoft.com/office/drawing/2014/main" id="{73437F0A-519E-407F-A4AB-94AD54E6DB4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6473387" y="245479"/>
            <a:ext cx="5303520" cy="586924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4036939" y="6375679"/>
            <a:ext cx="4114800" cy="345796"/>
          </a:xfrm>
        </p:spPr>
        <p:txBody>
          <a:bodyPr>
            <a:normAutofit/>
          </a:bodyPr>
          <a:lstStyle/>
          <a:p>
            <a:pPr>
              <a:spcAft>
                <a:spcPts val="600"/>
              </a:spcAft>
            </a:pPr>
            <a:r>
              <a:rPr lang="en-IN">
                <a:solidFill>
                  <a:schemeClr val="tx1">
                    <a:alpha val="60000"/>
                  </a:schemeClr>
                </a:solidFill>
              </a:rPr>
              <a:t>Pune Institute of Computer Technology</a:t>
            </a:r>
            <a:endParaRPr lang="en-US">
              <a:solidFill>
                <a:schemeClr val="tx1">
                  <a:alpha val="60000"/>
                </a:schemeClr>
              </a:solidFill>
            </a:endParaRPr>
          </a:p>
        </p:txBody>
      </p:sp>
    </p:spTree>
    <p:extLst>
      <p:ext uri="{BB962C8B-B14F-4D97-AF65-F5344CB8AC3E}">
        <p14:creationId xmlns:p14="http://schemas.microsoft.com/office/powerpoint/2010/main" val="29247968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577"/>
          </a:xfrm>
        </p:spPr>
        <p:txBody>
          <a:bodyPr>
            <a:normAutofit/>
          </a:bodyPr>
          <a:lstStyle/>
          <a:p>
            <a:r>
              <a:rPr lang="en-IN" sz="3600" dirty="0"/>
              <a:t>Main Parts of Babcock and Wilcox Boiler</a:t>
            </a:r>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startAt="6"/>
            </a:pPr>
            <a:r>
              <a:rPr lang="en-IN" b="1" dirty="0">
                <a:latin typeface="Times New Roman" pitchFamily="18" charset="0"/>
                <a:cs typeface="Times New Roman" pitchFamily="18" charset="0"/>
              </a:rPr>
              <a:t>Fire Door</a:t>
            </a:r>
            <a:r>
              <a:rPr lang="en-IN" dirty="0">
                <a:latin typeface="Times New Roman" pitchFamily="18" charset="0"/>
                <a:cs typeface="Times New Roman" pitchFamily="18" charset="0"/>
              </a:rPr>
              <a:t>: It is used to ignite the solid fuel in the furnace.</a:t>
            </a:r>
          </a:p>
          <a:p>
            <a:pPr marL="514350" indent="-514350" algn="just">
              <a:buFont typeface="+mj-lt"/>
              <a:buAutoNum type="arabicPeriod" startAt="6"/>
            </a:pPr>
            <a:endParaRPr lang="en-IN" dirty="0">
              <a:latin typeface="Times New Roman" pitchFamily="18" charset="0"/>
              <a:cs typeface="Times New Roman" pitchFamily="18" charset="0"/>
            </a:endParaRPr>
          </a:p>
          <a:p>
            <a:pPr marL="514350" indent="-514350" algn="just">
              <a:buFont typeface="+mj-lt"/>
              <a:buAutoNum type="arabicPeriod" startAt="6"/>
            </a:pPr>
            <a:r>
              <a:rPr lang="en-IN" b="1" dirty="0">
                <a:latin typeface="Times New Roman" pitchFamily="18" charset="0"/>
                <a:cs typeface="Times New Roman" pitchFamily="18" charset="0"/>
              </a:rPr>
              <a:t>Grate</a:t>
            </a:r>
            <a:r>
              <a:rPr lang="en-IN" dirty="0">
                <a:latin typeface="Times New Roman" pitchFamily="18" charset="0"/>
                <a:cs typeface="Times New Roman" pitchFamily="18" charset="0"/>
              </a:rPr>
              <a:t>: It is a base on which the burning of the solid fuel takes place.</a:t>
            </a:r>
          </a:p>
          <a:p>
            <a:pPr marL="514350" indent="-514350" algn="just">
              <a:buFont typeface="+mj-lt"/>
              <a:buAutoNum type="arabicPeriod" startAt="6"/>
            </a:pPr>
            <a:endParaRPr lang="en-IN" dirty="0">
              <a:latin typeface="Times New Roman" pitchFamily="18" charset="0"/>
              <a:cs typeface="Times New Roman" pitchFamily="18" charset="0"/>
            </a:endParaRPr>
          </a:p>
          <a:p>
            <a:pPr marL="514350" indent="-514350" algn="just">
              <a:buFont typeface="+mj-lt"/>
              <a:buAutoNum type="arabicPeriod" startAt="6"/>
            </a:pPr>
            <a:r>
              <a:rPr lang="en-IN" b="1" dirty="0">
                <a:latin typeface="Times New Roman" pitchFamily="18" charset="0"/>
                <a:cs typeface="Times New Roman" pitchFamily="18" charset="0"/>
              </a:rPr>
              <a:t>Mud Collector</a:t>
            </a:r>
            <a:r>
              <a:rPr lang="en-IN" dirty="0">
                <a:latin typeface="Times New Roman" pitchFamily="18" charset="0"/>
                <a:cs typeface="Times New Roman" pitchFamily="18" charset="0"/>
              </a:rPr>
              <a:t>: It is present at the bottom of down take header and used to collect the mud present in the water.</a:t>
            </a:r>
          </a:p>
          <a:p>
            <a:pPr marL="514350" indent="-514350" algn="just">
              <a:buFont typeface="+mj-lt"/>
              <a:buAutoNum type="arabicPeriod" startAt="6"/>
            </a:pPr>
            <a:endParaRPr lang="en-IN" dirty="0">
              <a:latin typeface="Times New Roman" pitchFamily="18" charset="0"/>
              <a:cs typeface="Times New Roman" pitchFamily="18" charset="0"/>
            </a:endParaRPr>
          </a:p>
          <a:p>
            <a:pPr marL="514350" indent="-514350" algn="just">
              <a:buFont typeface="+mj-lt"/>
              <a:buAutoNum type="arabicPeriod" startAt="6"/>
            </a:pPr>
            <a:r>
              <a:rPr lang="en-IN" b="1" dirty="0">
                <a:latin typeface="Times New Roman" pitchFamily="18" charset="0"/>
                <a:cs typeface="Times New Roman" pitchFamily="18" charset="0"/>
              </a:rPr>
              <a:t>Feed Check Valve</a:t>
            </a:r>
            <a:r>
              <a:rPr lang="en-IN" dirty="0">
                <a:latin typeface="Times New Roman" pitchFamily="18" charset="0"/>
                <a:cs typeface="Times New Roman" pitchFamily="18" charset="0"/>
              </a:rPr>
              <a:t>: it is used to fill water into the drum.</a:t>
            </a:r>
          </a:p>
          <a:p>
            <a:pPr marL="514350" indent="-514350" algn="just">
              <a:buFont typeface="+mj-lt"/>
              <a:buAutoNum type="arabicPeriod" startAt="6"/>
            </a:pPr>
            <a:endParaRPr lang="en-IN" dirty="0">
              <a:latin typeface="Times New Roman" pitchFamily="18" charset="0"/>
              <a:cs typeface="Times New Roman" pitchFamily="18" charset="0"/>
            </a:endParaRPr>
          </a:p>
          <a:p>
            <a:pPr marL="514350" indent="-514350" algn="just">
              <a:buFont typeface="+mj-lt"/>
              <a:buAutoNum type="arabicPeriod" startAt="6"/>
            </a:pPr>
            <a:r>
              <a:rPr lang="en-IN" b="1" dirty="0">
                <a:latin typeface="Times New Roman" pitchFamily="18" charset="0"/>
                <a:cs typeface="Times New Roman" pitchFamily="18" charset="0"/>
              </a:rPr>
              <a:t>Damper</a:t>
            </a:r>
            <a:r>
              <a:rPr lang="en-IN" dirty="0">
                <a:latin typeface="Times New Roman" pitchFamily="18" charset="0"/>
                <a:cs typeface="Times New Roman" pitchFamily="18" charset="0"/>
              </a:rPr>
              <a:t>: It regulates the flow of air in the boiler.</a:t>
            </a:r>
          </a:p>
        </p:txBody>
      </p:sp>
      <p:sp>
        <p:nvSpPr>
          <p:cNvPr id="4" name="Footer Placeholder 3"/>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31173898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Autofit/>
          </a:bodyPr>
          <a:lstStyle/>
          <a:p>
            <a:r>
              <a:rPr lang="en-IN" sz="3600" dirty="0"/>
              <a:t>Other Boiler mountings and accessories attached to Babcock and Wilcox Boiler</a:t>
            </a:r>
          </a:p>
        </p:txBody>
      </p:sp>
      <p:sp>
        <p:nvSpPr>
          <p:cNvPr id="3" name="Content Placeholder 2"/>
          <p:cNvSpPr>
            <a:spLocks noGrp="1"/>
          </p:cNvSpPr>
          <p:nvPr>
            <p:ph idx="1"/>
          </p:nvPr>
        </p:nvSpPr>
        <p:spPr/>
        <p:txBody>
          <a:bodyPr>
            <a:normAutofit fontScale="92500" lnSpcReduction="20000"/>
          </a:bodyPr>
          <a:lstStyle/>
          <a:p>
            <a:pPr marL="514350" indent="-514350" algn="just">
              <a:buFont typeface="+mj-lt"/>
              <a:buAutoNum type="arabicPeriod"/>
            </a:pPr>
            <a:r>
              <a:rPr lang="en-IN" b="1" dirty="0">
                <a:latin typeface="Times New Roman" pitchFamily="18" charset="0"/>
                <a:cs typeface="Times New Roman" pitchFamily="18" charset="0"/>
              </a:rPr>
              <a:t>Superheater</a:t>
            </a:r>
            <a:r>
              <a:rPr lang="en-IN" dirty="0">
                <a:latin typeface="Times New Roman" pitchFamily="18" charset="0"/>
                <a:cs typeface="Times New Roman" pitchFamily="18" charset="0"/>
              </a:rPr>
              <a:t>: It increases the temperature of saturated steam to the required temperature before discharging it from steam stop valve.</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Pressure Gauge</a:t>
            </a:r>
            <a:r>
              <a:rPr lang="en-IN" dirty="0">
                <a:latin typeface="Times New Roman" pitchFamily="18" charset="0"/>
                <a:cs typeface="Times New Roman" pitchFamily="18" charset="0"/>
              </a:rPr>
              <a:t>: It is used to check the pressure of steam within the boiler drum.</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Water Level Indicator</a:t>
            </a:r>
            <a:r>
              <a:rPr lang="en-IN" dirty="0">
                <a:latin typeface="Times New Roman" pitchFamily="18" charset="0"/>
                <a:cs typeface="Times New Roman" pitchFamily="18" charset="0"/>
              </a:rPr>
              <a:t>: It shows the level of water within the drum.</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Safety Valve</a:t>
            </a:r>
            <a:r>
              <a:rPr lang="en-IN" dirty="0">
                <a:latin typeface="Times New Roman" pitchFamily="18" charset="0"/>
                <a:cs typeface="Times New Roman" pitchFamily="18" charset="0"/>
              </a:rPr>
              <a:t>: It is a valve which acts when the pressure of steam within the boiler drum increase above the safety level. It opens and releases the extra steam in the environment to maintain the desired pressure within the boiler.</a:t>
            </a:r>
          </a:p>
        </p:txBody>
      </p:sp>
      <p:sp>
        <p:nvSpPr>
          <p:cNvPr id="4" name="Footer Placeholder 3"/>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25263600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IN" dirty="0"/>
              <a:t>Working of Babcock and Wilcox Boiler</a:t>
            </a:r>
          </a:p>
        </p:txBody>
      </p:sp>
      <p:sp>
        <p:nvSpPr>
          <p:cNvPr id="3" name="Content Placeholder 2"/>
          <p:cNvSpPr>
            <a:spLocks noGrp="1"/>
          </p:cNvSpPr>
          <p:nvPr>
            <p:ph idx="1"/>
          </p:nvPr>
        </p:nvSpPr>
        <p:spPr>
          <a:xfrm>
            <a:off x="2133600" y="990601"/>
            <a:ext cx="8229600" cy="5592761"/>
          </a:xfrm>
        </p:spPr>
        <p:txBody>
          <a:bodyPr>
            <a:noAutofit/>
          </a:bodyPr>
          <a:lstStyle/>
          <a:p>
            <a:pPr marL="514350" indent="-514350" algn="just">
              <a:buFont typeface="+mj-lt"/>
              <a:buAutoNum type="arabicPeriod"/>
            </a:pPr>
            <a:r>
              <a:rPr lang="en-IN" sz="1900" dirty="0">
                <a:latin typeface="Times New Roman" pitchFamily="18" charset="0"/>
                <a:cs typeface="Times New Roman" pitchFamily="18" charset="0"/>
              </a:rPr>
              <a:t>First the water starts to come in the water tubes from drum through down take header.</a:t>
            </a:r>
          </a:p>
          <a:p>
            <a:pPr marL="514350" indent="-514350" algn="just">
              <a:buFont typeface="+mj-lt"/>
              <a:buAutoNum type="arabicPeriod"/>
            </a:pPr>
            <a:r>
              <a:rPr lang="en-IN" sz="1900" dirty="0">
                <a:latin typeface="Times New Roman" pitchFamily="18" charset="0"/>
                <a:cs typeface="Times New Roman" pitchFamily="18" charset="0"/>
              </a:rPr>
              <a:t>The water present in the inclined water tubes gets heated up by the hot flue gases. The coal burning on the grate produces hot flue gases and it is forced to move in zigzag way with the help of baffle plates.</a:t>
            </a:r>
          </a:p>
          <a:p>
            <a:pPr marL="514350" indent="-514350" algn="just">
              <a:buFont typeface="+mj-lt"/>
              <a:buAutoNum type="arabicPeriod"/>
            </a:pPr>
            <a:r>
              <a:rPr lang="en-IN" sz="1900" dirty="0">
                <a:latin typeface="Times New Roman" pitchFamily="18" charset="0"/>
                <a:cs typeface="Times New Roman" pitchFamily="18" charset="0"/>
              </a:rPr>
              <a:t>As the hot flue gases come in contact with water tubes, it exchanges the heat with water and converts it into steam.</a:t>
            </a:r>
          </a:p>
          <a:p>
            <a:pPr marL="514350" indent="-514350" algn="just">
              <a:buFont typeface="+mj-lt"/>
              <a:buAutoNum type="arabicPeriod"/>
            </a:pPr>
            <a:r>
              <a:rPr lang="en-IN" sz="1900" dirty="0">
                <a:latin typeface="Times New Roman" pitchFamily="18" charset="0"/>
                <a:cs typeface="Times New Roman" pitchFamily="18" charset="0"/>
              </a:rPr>
              <a:t>The steam generated is moved upward and through up take header it gets collected at upper side in the boiler drum.</a:t>
            </a:r>
          </a:p>
          <a:p>
            <a:pPr marL="514350" indent="-514350" algn="just">
              <a:buFont typeface="+mj-lt"/>
              <a:buAutoNum type="arabicPeriod"/>
            </a:pPr>
            <a:r>
              <a:rPr lang="en-IN" sz="1900" dirty="0">
                <a:latin typeface="Times New Roman" pitchFamily="18" charset="0"/>
                <a:cs typeface="Times New Roman" pitchFamily="18" charset="0"/>
              </a:rPr>
              <a:t>An anti-priming pipe is provided in the drum. This anti-priming pipe filters the water content from the steam and allows only dry steam to enter into </a:t>
            </a:r>
            <a:r>
              <a:rPr lang="en-IN" sz="1900" dirty="0" err="1">
                <a:latin typeface="Times New Roman" pitchFamily="18" charset="0"/>
                <a:cs typeface="Times New Roman" pitchFamily="18" charset="0"/>
              </a:rPr>
              <a:t>superheater</a:t>
            </a:r>
            <a:r>
              <a:rPr lang="en-IN" sz="1900" dirty="0">
                <a:latin typeface="Times New Roman" pitchFamily="18" charset="0"/>
                <a:cs typeface="Times New Roman" pitchFamily="18" charset="0"/>
              </a:rPr>
              <a:t>.</a:t>
            </a:r>
          </a:p>
          <a:p>
            <a:pPr marL="514350" indent="-514350" algn="just">
              <a:buFont typeface="+mj-lt"/>
              <a:buAutoNum type="arabicPeriod"/>
            </a:pPr>
            <a:r>
              <a:rPr lang="en-IN" sz="1900" dirty="0">
                <a:latin typeface="Times New Roman" pitchFamily="18" charset="0"/>
                <a:cs typeface="Times New Roman" pitchFamily="18" charset="0"/>
              </a:rPr>
              <a:t>The </a:t>
            </a:r>
            <a:r>
              <a:rPr lang="en-IN" sz="1900" dirty="0" err="1">
                <a:latin typeface="Times New Roman" pitchFamily="18" charset="0"/>
                <a:cs typeface="Times New Roman" pitchFamily="18" charset="0"/>
              </a:rPr>
              <a:t>superheater</a:t>
            </a:r>
            <a:r>
              <a:rPr lang="en-IN" sz="1900" dirty="0">
                <a:latin typeface="Times New Roman" pitchFamily="18" charset="0"/>
                <a:cs typeface="Times New Roman" pitchFamily="18" charset="0"/>
              </a:rPr>
              <a:t> receives the water free steam from the anti-priming pipe. It increases the temperature of steam to desired level and transfers it to the steam stop valve.</a:t>
            </a:r>
          </a:p>
          <a:p>
            <a:pPr marL="514350" indent="-514350" algn="just">
              <a:buFont typeface="+mj-lt"/>
              <a:buAutoNum type="arabicPeriod"/>
            </a:pPr>
            <a:r>
              <a:rPr lang="en-IN" sz="1900" dirty="0">
                <a:latin typeface="Times New Roman" pitchFamily="18" charset="0"/>
                <a:cs typeface="Times New Roman" pitchFamily="18" charset="0"/>
              </a:rPr>
              <a:t>The superheated steam from the steam stop valve is either collected in a steam drum or made to strike on the steam turbine for electricity generation.</a:t>
            </a:r>
          </a:p>
        </p:txBody>
      </p:sp>
      <p:sp>
        <p:nvSpPr>
          <p:cNvPr id="4" name="Footer Placeholder 3"/>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3643297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Babcock and Wilcox Boiler</a:t>
            </a: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IN" dirty="0">
                <a:latin typeface="Times New Roman" pitchFamily="18" charset="0"/>
                <a:cs typeface="Times New Roman" pitchFamily="18" charset="0"/>
              </a:rPr>
              <a:t>Steam generation capacity is high. It is about 2000 to 40000 kg/hr.</a:t>
            </a:r>
          </a:p>
          <a:p>
            <a:pPr marL="514350" indent="-514350" algn="just">
              <a:buFont typeface="+mj-lt"/>
              <a:buAutoNum type="arabicPeriod"/>
            </a:pPr>
            <a:r>
              <a:rPr lang="en-IN" dirty="0">
                <a:latin typeface="Times New Roman" pitchFamily="18" charset="0"/>
                <a:cs typeface="Times New Roman" pitchFamily="18" charset="0"/>
              </a:rPr>
              <a:t>It occupies less space.</a:t>
            </a:r>
          </a:p>
          <a:p>
            <a:pPr marL="514350" indent="-514350" algn="just">
              <a:buFont typeface="+mj-lt"/>
              <a:buAutoNum type="arabicPeriod"/>
            </a:pPr>
            <a:r>
              <a:rPr lang="en-IN" dirty="0">
                <a:latin typeface="Times New Roman" pitchFamily="18" charset="0"/>
                <a:cs typeface="Times New Roman" pitchFamily="18" charset="0"/>
              </a:rPr>
              <a:t>Replacement of defective tubes is easy.</a:t>
            </a:r>
          </a:p>
          <a:p>
            <a:pPr marL="514350" indent="-514350" algn="just">
              <a:buFont typeface="+mj-lt"/>
              <a:buAutoNum type="arabicPeriod"/>
            </a:pPr>
            <a:r>
              <a:rPr lang="en-IN" dirty="0">
                <a:latin typeface="Times New Roman" pitchFamily="18" charset="0"/>
                <a:cs typeface="Times New Roman" pitchFamily="18" charset="0"/>
              </a:rPr>
              <a:t>It is the only boiler that is used to generate large quantity of heat in power stations.</a:t>
            </a:r>
          </a:p>
          <a:p>
            <a:pPr marL="514350" indent="-514350" algn="just">
              <a:buFont typeface="+mj-lt"/>
              <a:buAutoNum type="arabicPeriod"/>
            </a:pPr>
            <a:r>
              <a:rPr lang="en-IN" dirty="0">
                <a:latin typeface="Times New Roman" pitchFamily="18" charset="0"/>
                <a:cs typeface="Times New Roman" pitchFamily="18" charset="0"/>
              </a:rPr>
              <a:t>The draught loss is minimum.</a:t>
            </a:r>
          </a:p>
          <a:p>
            <a:pPr marL="514350" indent="-514350" algn="just">
              <a:buFont typeface="+mj-lt"/>
              <a:buAutoNum type="arabicPeriod"/>
            </a:pPr>
            <a:r>
              <a:rPr lang="en-IN" dirty="0">
                <a:latin typeface="Times New Roman" pitchFamily="18" charset="0"/>
                <a:cs typeface="Times New Roman" pitchFamily="18" charset="0"/>
              </a:rPr>
              <a:t>Inspection of this types of boiler can be done anytime during its working.</a:t>
            </a:r>
          </a:p>
        </p:txBody>
      </p:sp>
      <p:sp>
        <p:nvSpPr>
          <p:cNvPr id="4" name="Footer Placeholder 3"/>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35523793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Disadvantages of Babcock and Wilcox Boiler</a:t>
            </a: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IN" dirty="0">
                <a:latin typeface="Times New Roman" pitchFamily="18" charset="0"/>
                <a:cs typeface="Times New Roman" pitchFamily="18" charset="0"/>
              </a:rPr>
              <a:t>High maintenance cost.</a:t>
            </a:r>
          </a:p>
          <a:p>
            <a:pPr marL="514350" indent="-514350" algn="just">
              <a:buFont typeface="+mj-lt"/>
              <a:buAutoNum type="arabicPeriod"/>
            </a:pPr>
            <a:r>
              <a:rPr lang="en-IN" dirty="0">
                <a:latin typeface="Times New Roman" pitchFamily="18" charset="0"/>
                <a:cs typeface="Times New Roman" pitchFamily="18" charset="0"/>
              </a:rPr>
              <a:t>It is not much suitable for impure and sedimentary water. In case of impure and sedimentary water, scale may deposit in the tubes and this leads to overheating and bursting of tubes. That’s why water treatment is must before feeding into the boiler.</a:t>
            </a:r>
          </a:p>
          <a:p>
            <a:pPr marL="514350" indent="-514350" algn="just">
              <a:buFont typeface="+mj-lt"/>
              <a:buAutoNum type="arabicPeriod"/>
            </a:pPr>
            <a:r>
              <a:rPr lang="en-IN" dirty="0">
                <a:latin typeface="Times New Roman" pitchFamily="18" charset="0"/>
                <a:cs typeface="Times New Roman" pitchFamily="18" charset="0"/>
              </a:rPr>
              <a:t>Continuously supply of feed water is required for the working. In the case if feed water is not continuously supplied even for a short period of time, the boiler gets overheated. Water level must be carefully watched during the operation of the Babcock and Wilcox boiler.</a:t>
            </a:r>
          </a:p>
        </p:txBody>
      </p:sp>
      <p:sp>
        <p:nvSpPr>
          <p:cNvPr id="4" name="Footer Placeholder 3"/>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22011613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Pune Institute of Computer Technology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211" y="136525"/>
            <a:ext cx="9861454" cy="6669244"/>
          </a:xfrm>
        </p:spPr>
      </p:pic>
    </p:spTree>
    <p:extLst>
      <p:ext uri="{BB962C8B-B14F-4D97-AF65-F5344CB8AC3E}">
        <p14:creationId xmlns:p14="http://schemas.microsoft.com/office/powerpoint/2010/main" val="12233465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91">
            <a:extLst>
              <a:ext uri="{FF2B5EF4-FFF2-40B4-BE49-F238E27FC236}">
                <a16:creationId xmlns:a16="http://schemas.microsoft.com/office/drawing/2014/main" id="{C8DFF3C0-9A47-4CF8-A908-C79EE032F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2800" y="662399"/>
            <a:ext cx="5995987" cy="1494000"/>
          </a:xfrm>
        </p:spPr>
        <p:txBody>
          <a:bodyPr anchor="t">
            <a:normAutofit/>
          </a:bodyPr>
          <a:lstStyle/>
          <a:p>
            <a:r>
              <a:rPr lang="en-IN" dirty="0"/>
              <a:t>Classification of boilers</a:t>
            </a:r>
          </a:p>
        </p:txBody>
      </p:sp>
      <p:grpSp>
        <p:nvGrpSpPr>
          <p:cNvPr id="2053" name="Group 192">
            <a:extLst>
              <a:ext uri="{FF2B5EF4-FFF2-40B4-BE49-F238E27FC236}">
                <a16:creationId xmlns:a16="http://schemas.microsoft.com/office/drawing/2014/main" id="{D1CD191E-4E38-48B5-91B0-A538EEE36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054" name="Freeform 6">
              <a:extLst>
                <a:ext uri="{FF2B5EF4-FFF2-40B4-BE49-F238E27FC236}">
                  <a16:creationId xmlns:a16="http://schemas.microsoft.com/office/drawing/2014/main" id="{610DAD19-A1E9-4929-B76E-E6605D2DB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55" name="Freeform 6">
              <a:extLst>
                <a:ext uri="{FF2B5EF4-FFF2-40B4-BE49-F238E27FC236}">
                  <a16:creationId xmlns:a16="http://schemas.microsoft.com/office/drawing/2014/main" id="{F7DBC290-0F34-425B-B724-341D9697A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p:cNvSpPr>
            <a:spLocks noGrp="1"/>
          </p:cNvSpPr>
          <p:nvPr>
            <p:ph idx="1"/>
          </p:nvPr>
        </p:nvSpPr>
        <p:spPr>
          <a:xfrm>
            <a:off x="1251678" y="1364566"/>
            <a:ext cx="6015897" cy="4831035"/>
          </a:xfrm>
        </p:spPr>
        <p:txBody>
          <a:bodyPr>
            <a:noAutofit/>
          </a:bodyPr>
          <a:lstStyle/>
          <a:p>
            <a:r>
              <a:rPr lang="en-IN" sz="1600" dirty="0">
                <a:solidFill>
                  <a:schemeClr val="tx1">
                    <a:alpha val="60000"/>
                  </a:schemeClr>
                </a:solidFill>
                <a:latin typeface="Times New Roman" pitchFamily="18" charset="0"/>
                <a:cs typeface="Times New Roman" pitchFamily="18" charset="0"/>
              </a:rPr>
              <a:t>According to Relative Passage of water and hot gases:</a:t>
            </a:r>
          </a:p>
          <a:p>
            <a:endParaRPr lang="en-IN" sz="1600" dirty="0">
              <a:solidFill>
                <a:schemeClr val="tx1">
                  <a:alpha val="60000"/>
                </a:schemeClr>
              </a:solidFill>
              <a:latin typeface="Times New Roman" pitchFamily="18" charset="0"/>
              <a:cs typeface="Times New Roman" pitchFamily="18" charset="0"/>
            </a:endParaRP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Water Tube Boiler</a:t>
            </a:r>
            <a:r>
              <a:rPr lang="en-IN" sz="1600" dirty="0">
                <a:solidFill>
                  <a:schemeClr val="tx1">
                    <a:alpha val="60000"/>
                  </a:schemeClr>
                </a:solidFill>
                <a:latin typeface="Times New Roman" pitchFamily="18" charset="0"/>
                <a:cs typeface="Times New Roman" pitchFamily="18" charset="0"/>
              </a:rPr>
              <a:t>: A boiler in which the water flows through some small tubes which are surrounded by hot combustion gases, e.g., Babcock and Wilcox, Stirling, Benson boilers, etc.</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Fire-tube Boiler</a:t>
            </a:r>
            <a:r>
              <a:rPr lang="en-IN" sz="1600" dirty="0">
                <a:solidFill>
                  <a:schemeClr val="tx1">
                    <a:alpha val="60000"/>
                  </a:schemeClr>
                </a:solidFill>
                <a:latin typeface="Times New Roman" pitchFamily="18" charset="0"/>
                <a:cs typeface="Times New Roman" pitchFamily="18" charset="0"/>
              </a:rPr>
              <a:t>: The hot combustion gases pass through the boiler tubes, which are surrounded by water, e.g., Lancashire, Cochran, locomotive boilers, etc.</a:t>
            </a:r>
          </a:p>
          <a:p>
            <a:pPr marL="0" indent="0">
              <a:buNone/>
            </a:pPr>
            <a:endParaRPr lang="en-IN" sz="1600" dirty="0">
              <a:solidFill>
                <a:schemeClr val="tx1">
                  <a:alpha val="60000"/>
                </a:schemeClr>
              </a:solidFill>
              <a:latin typeface="Times New Roman" pitchFamily="18" charset="0"/>
              <a:cs typeface="Times New Roman" pitchFamily="18" charset="0"/>
            </a:endParaRPr>
          </a:p>
          <a:p>
            <a:r>
              <a:rPr lang="en-IN" sz="1600" dirty="0">
                <a:solidFill>
                  <a:schemeClr val="tx1">
                    <a:alpha val="60000"/>
                  </a:schemeClr>
                </a:solidFill>
                <a:latin typeface="Times New Roman" pitchFamily="18" charset="0"/>
                <a:cs typeface="Times New Roman" pitchFamily="18" charset="0"/>
              </a:rPr>
              <a:t>According to Water Circulation Arrangement:</a:t>
            </a:r>
          </a:p>
          <a:p>
            <a:pPr marL="0" indent="0">
              <a:buNone/>
            </a:pPr>
            <a:endParaRPr lang="en-IN" sz="1600" dirty="0">
              <a:solidFill>
                <a:schemeClr val="tx1">
                  <a:alpha val="60000"/>
                </a:schemeClr>
              </a:solidFill>
              <a:latin typeface="Times New Roman" pitchFamily="18" charset="0"/>
              <a:cs typeface="Times New Roman" pitchFamily="18" charset="0"/>
            </a:endParaRP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Natural Circulation</a:t>
            </a:r>
            <a:r>
              <a:rPr lang="en-IN" sz="1600" dirty="0">
                <a:solidFill>
                  <a:schemeClr val="tx1">
                    <a:alpha val="60000"/>
                  </a:schemeClr>
                </a:solidFill>
                <a:latin typeface="Times New Roman" pitchFamily="18" charset="0"/>
                <a:cs typeface="Times New Roman" pitchFamily="18" charset="0"/>
              </a:rPr>
              <a:t>: Water circulates in the boiler due to density difference of hot and water, e.g., Babcock and Wilcox boilers, Lancashire boilers, Cochran, locomotive boilers, etc.</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Forced Circulation</a:t>
            </a:r>
            <a:r>
              <a:rPr lang="en-IN" sz="1600" dirty="0">
                <a:solidFill>
                  <a:schemeClr val="tx1">
                    <a:alpha val="60000"/>
                  </a:schemeClr>
                </a:solidFill>
                <a:latin typeface="Times New Roman" pitchFamily="18" charset="0"/>
                <a:cs typeface="Times New Roman" pitchFamily="18" charset="0"/>
              </a:rPr>
              <a:t>: A water pump forces the water along its path, therefore, the steam generation rate increases, </a:t>
            </a:r>
            <a:r>
              <a:rPr lang="en-IN" sz="1600" dirty="0" err="1">
                <a:solidFill>
                  <a:schemeClr val="tx1">
                    <a:alpha val="60000"/>
                  </a:schemeClr>
                </a:solidFill>
                <a:latin typeface="Times New Roman" pitchFamily="18" charset="0"/>
                <a:cs typeface="Times New Roman" pitchFamily="18" charset="0"/>
              </a:rPr>
              <a:t>Eg</a:t>
            </a:r>
            <a:r>
              <a:rPr lang="en-IN" sz="1600" dirty="0">
                <a:solidFill>
                  <a:schemeClr val="tx1">
                    <a:alpha val="60000"/>
                  </a:schemeClr>
                </a:solidFill>
                <a:latin typeface="Times New Roman" pitchFamily="18" charset="0"/>
                <a:cs typeface="Times New Roman" pitchFamily="18" charset="0"/>
              </a:rPr>
              <a:t>: Benson, La Mont, Velox boilers, etc.</a:t>
            </a:r>
          </a:p>
        </p:txBody>
      </p:sp>
      <p:pic>
        <p:nvPicPr>
          <p:cNvPr id="10" name="Picture 2" descr="Image result for boiler gif">
            <a:extLst>
              <a:ext uri="{FF2B5EF4-FFF2-40B4-BE49-F238E27FC236}">
                <a16:creationId xmlns:a16="http://schemas.microsoft.com/office/drawing/2014/main" id="{DE411C5D-E8CE-42EC-9CDC-2B79CCB3AB9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834461" y="643470"/>
            <a:ext cx="3532008" cy="264900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water tube boiler gif">
            <a:extLst>
              <a:ext uri="{FF2B5EF4-FFF2-40B4-BE49-F238E27FC236}">
                <a16:creationId xmlns:a16="http://schemas.microsoft.com/office/drawing/2014/main" id="{2D53ADB3-A7CA-4FB3-A47D-D8D3DD88788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7653338" y="3769348"/>
            <a:ext cx="3894254" cy="224135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4036939" y="6375679"/>
            <a:ext cx="4114800" cy="345796"/>
          </a:xfrm>
        </p:spPr>
        <p:txBody>
          <a:bodyPr>
            <a:normAutofit/>
          </a:bodyPr>
          <a:lstStyle/>
          <a:p>
            <a:pPr>
              <a:spcAft>
                <a:spcPts val="600"/>
              </a:spcAft>
            </a:pPr>
            <a:r>
              <a:rPr lang="en-IN">
                <a:solidFill>
                  <a:schemeClr val="tx1">
                    <a:alpha val="60000"/>
                  </a:schemeClr>
                </a:solidFill>
              </a:rPr>
              <a:t>Pune Institute of Computer Technology</a:t>
            </a:r>
            <a:endParaRPr lang="en-US">
              <a:solidFill>
                <a:schemeClr val="tx1">
                  <a:alpha val="60000"/>
                </a:schemeClr>
              </a:solidFill>
            </a:endParaRPr>
          </a:p>
        </p:txBody>
      </p:sp>
    </p:spTree>
    <p:extLst>
      <p:ext uri="{BB962C8B-B14F-4D97-AF65-F5344CB8AC3E}">
        <p14:creationId xmlns:p14="http://schemas.microsoft.com/office/powerpoint/2010/main" val="7130464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20" name="Rectangle 19">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22" name="Freeform: Shape 21">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797628" y="120159"/>
            <a:ext cx="8632372" cy="558607"/>
          </a:xfrm>
        </p:spPr>
        <p:txBody>
          <a:bodyPr anchor="t">
            <a:normAutofit fontScale="90000"/>
          </a:bodyPr>
          <a:lstStyle/>
          <a:p>
            <a:pPr algn="ctr"/>
            <a:r>
              <a:rPr lang="en-IN" dirty="0"/>
              <a:t>Classification of boilers</a:t>
            </a:r>
            <a:endParaRPr lang="en-IN"/>
          </a:p>
        </p:txBody>
      </p:sp>
      <p:sp>
        <p:nvSpPr>
          <p:cNvPr id="3" name="Content Placeholder 2"/>
          <p:cNvSpPr>
            <a:spLocks noGrp="1"/>
          </p:cNvSpPr>
          <p:nvPr>
            <p:ph idx="1"/>
          </p:nvPr>
        </p:nvSpPr>
        <p:spPr>
          <a:xfrm>
            <a:off x="2797628" y="798925"/>
            <a:ext cx="8632372" cy="5440229"/>
          </a:xfrm>
        </p:spPr>
        <p:txBody>
          <a:bodyPr>
            <a:noAutofit/>
          </a:bodyPr>
          <a:lstStyle/>
          <a:p>
            <a:r>
              <a:rPr lang="en-IN" sz="1600" dirty="0">
                <a:solidFill>
                  <a:schemeClr val="tx1">
                    <a:alpha val="60000"/>
                  </a:schemeClr>
                </a:solidFill>
                <a:latin typeface="Times New Roman" pitchFamily="18" charset="0"/>
                <a:cs typeface="Times New Roman" pitchFamily="18" charset="0"/>
              </a:rPr>
              <a:t>According to the Use:</a:t>
            </a:r>
          </a:p>
          <a:p>
            <a:endParaRPr lang="en-IN" sz="1600" dirty="0">
              <a:solidFill>
                <a:schemeClr val="tx1">
                  <a:alpha val="60000"/>
                </a:schemeClr>
              </a:solidFill>
              <a:latin typeface="Times New Roman" pitchFamily="18" charset="0"/>
              <a:cs typeface="Times New Roman" pitchFamily="18" charset="0"/>
            </a:endParaRP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Stationary Boiler</a:t>
            </a:r>
            <a:r>
              <a:rPr lang="en-IN" sz="1600" dirty="0">
                <a:solidFill>
                  <a:schemeClr val="tx1">
                    <a:alpha val="60000"/>
                  </a:schemeClr>
                </a:solidFill>
                <a:latin typeface="Times New Roman" pitchFamily="18" charset="0"/>
                <a:cs typeface="Times New Roman" pitchFamily="18" charset="0"/>
              </a:rPr>
              <a:t>: These boilers are used for power plants or processes steam in plants.</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Portable Boiler</a:t>
            </a:r>
            <a:r>
              <a:rPr lang="en-IN" sz="1600" dirty="0">
                <a:solidFill>
                  <a:schemeClr val="tx1">
                    <a:alpha val="60000"/>
                  </a:schemeClr>
                </a:solidFill>
                <a:latin typeface="Times New Roman" pitchFamily="18" charset="0"/>
                <a:cs typeface="Times New Roman" pitchFamily="18" charset="0"/>
              </a:rPr>
              <a:t>: These are small units of mobile and are used for temporary uses at the sites.</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Locomotive</a:t>
            </a:r>
            <a:r>
              <a:rPr lang="en-IN" sz="1600" dirty="0">
                <a:solidFill>
                  <a:schemeClr val="tx1">
                    <a:alpha val="60000"/>
                  </a:schemeClr>
                </a:solidFill>
                <a:latin typeface="Times New Roman" pitchFamily="18" charset="0"/>
                <a:cs typeface="Times New Roman" pitchFamily="18" charset="0"/>
              </a:rPr>
              <a:t>: These are specially designed boilers. They produce steam to drive railway engines.</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Marine Boiler</a:t>
            </a:r>
            <a:r>
              <a:rPr lang="en-IN" sz="1600" dirty="0">
                <a:solidFill>
                  <a:schemeClr val="tx1">
                    <a:alpha val="60000"/>
                  </a:schemeClr>
                </a:solidFill>
                <a:latin typeface="Times New Roman" pitchFamily="18" charset="0"/>
                <a:cs typeface="Times New Roman" pitchFamily="18" charset="0"/>
              </a:rPr>
              <a:t>: These are used on ships.</a:t>
            </a:r>
          </a:p>
          <a:p>
            <a:endParaRPr lang="en-IN" sz="1600" dirty="0">
              <a:solidFill>
                <a:schemeClr val="tx1">
                  <a:alpha val="60000"/>
                </a:schemeClr>
              </a:solidFill>
              <a:latin typeface="Times New Roman" pitchFamily="18" charset="0"/>
              <a:cs typeface="Times New Roman" pitchFamily="18" charset="0"/>
            </a:endParaRPr>
          </a:p>
          <a:p>
            <a:r>
              <a:rPr lang="en-IN" sz="1600" dirty="0">
                <a:solidFill>
                  <a:schemeClr val="tx1">
                    <a:alpha val="60000"/>
                  </a:schemeClr>
                </a:solidFill>
                <a:latin typeface="Times New Roman" pitchFamily="18" charset="0"/>
                <a:cs typeface="Times New Roman" pitchFamily="18" charset="0"/>
              </a:rPr>
              <a:t>According to Position of the Boilers:</a:t>
            </a:r>
          </a:p>
          <a:p>
            <a:endParaRPr lang="en-IN" sz="1600" dirty="0">
              <a:solidFill>
                <a:schemeClr val="tx1">
                  <a:alpha val="60000"/>
                </a:schemeClr>
              </a:solidFill>
              <a:latin typeface="Times New Roman" pitchFamily="18" charset="0"/>
              <a:cs typeface="Times New Roman" pitchFamily="18" charset="0"/>
            </a:endParaRPr>
          </a:p>
          <a:p>
            <a:pPr marL="514350" indent="-514350">
              <a:buFont typeface="+mj-lt"/>
              <a:buAutoNum type="arabicPeriod"/>
            </a:pPr>
            <a:r>
              <a:rPr lang="en-IN" sz="1600" dirty="0">
                <a:solidFill>
                  <a:schemeClr val="tx1">
                    <a:alpha val="60000"/>
                  </a:schemeClr>
                </a:solidFill>
                <a:latin typeface="Times New Roman" pitchFamily="18" charset="0"/>
                <a:cs typeface="Times New Roman" pitchFamily="18" charset="0"/>
              </a:rPr>
              <a:t>Horizontal, inclined or vertical boilers</a:t>
            </a:r>
          </a:p>
          <a:p>
            <a:endParaRPr lang="en-IN" sz="1600" dirty="0">
              <a:solidFill>
                <a:schemeClr val="tx1">
                  <a:alpha val="60000"/>
                </a:schemeClr>
              </a:solidFill>
              <a:latin typeface="Times New Roman" pitchFamily="18" charset="0"/>
              <a:cs typeface="Times New Roman" pitchFamily="18" charset="0"/>
            </a:endParaRPr>
          </a:p>
          <a:p>
            <a:r>
              <a:rPr lang="en-IN" sz="1600" dirty="0">
                <a:solidFill>
                  <a:schemeClr val="tx1">
                    <a:alpha val="60000"/>
                  </a:schemeClr>
                </a:solidFill>
                <a:latin typeface="Times New Roman" pitchFamily="18" charset="0"/>
                <a:cs typeface="Times New Roman" pitchFamily="18" charset="0"/>
              </a:rPr>
              <a:t> According to the Position of Furnace</a:t>
            </a:r>
          </a:p>
          <a:p>
            <a:endParaRPr lang="en-IN" sz="1600" dirty="0">
              <a:solidFill>
                <a:schemeClr val="tx1">
                  <a:alpha val="60000"/>
                </a:schemeClr>
              </a:solidFill>
              <a:latin typeface="Times New Roman" pitchFamily="18" charset="0"/>
              <a:cs typeface="Times New Roman" pitchFamily="18" charset="0"/>
            </a:endParaRP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Internally fired</a:t>
            </a:r>
            <a:r>
              <a:rPr lang="en-IN" sz="1600" dirty="0">
                <a:solidFill>
                  <a:schemeClr val="tx1">
                    <a:alpha val="60000"/>
                  </a:schemeClr>
                </a:solidFill>
                <a:latin typeface="Times New Roman" pitchFamily="18" charset="0"/>
                <a:cs typeface="Times New Roman" pitchFamily="18" charset="0"/>
              </a:rPr>
              <a:t>: The furnace is located inside the shell, e.g., Cochran, Lancashire boilers, etc.</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Externally fired</a:t>
            </a:r>
            <a:r>
              <a:rPr lang="en-IN" sz="1600" dirty="0">
                <a:solidFill>
                  <a:schemeClr val="tx1">
                    <a:alpha val="60000"/>
                  </a:schemeClr>
                </a:solidFill>
                <a:latin typeface="Times New Roman" pitchFamily="18" charset="0"/>
                <a:cs typeface="Times New Roman" pitchFamily="18" charset="0"/>
              </a:rPr>
              <a:t>: The furnace is located outside the boiler shell, e.g., Babcock and Wilcox, Stirling boilers, etc.</a:t>
            </a:r>
          </a:p>
        </p:txBody>
      </p:sp>
      <p:sp>
        <p:nvSpPr>
          <p:cNvPr id="4" name="Footer Placeholder 3"/>
          <p:cNvSpPr>
            <a:spLocks noGrp="1"/>
          </p:cNvSpPr>
          <p:nvPr>
            <p:ph type="ftr" sz="quarter" idx="11"/>
          </p:nvPr>
        </p:nvSpPr>
        <p:spPr>
          <a:xfrm>
            <a:off x="5176160" y="6375679"/>
            <a:ext cx="4114800" cy="345796"/>
          </a:xfrm>
        </p:spPr>
        <p:txBody>
          <a:bodyPr>
            <a:normAutofit/>
          </a:bodyPr>
          <a:lstStyle/>
          <a:p>
            <a:pPr>
              <a:spcAft>
                <a:spcPts val="600"/>
              </a:spcAft>
            </a:pPr>
            <a:r>
              <a:rPr lang="en-IN">
                <a:solidFill>
                  <a:schemeClr val="tx1">
                    <a:alpha val="60000"/>
                  </a:schemeClr>
                </a:solidFill>
              </a:rPr>
              <a:t>Pune Institute of Computer Technology</a:t>
            </a:r>
            <a:endParaRPr lang="en-US">
              <a:solidFill>
                <a:schemeClr val="tx1">
                  <a:alpha val="60000"/>
                </a:schemeClr>
              </a:solidFill>
            </a:endParaRPr>
          </a:p>
        </p:txBody>
      </p:sp>
    </p:spTree>
    <p:extLst>
      <p:ext uri="{BB962C8B-B14F-4D97-AF65-F5344CB8AC3E}">
        <p14:creationId xmlns:p14="http://schemas.microsoft.com/office/powerpoint/2010/main" val="9706648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20" name="Rectangle 19">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22" name="Freeform: Shape 21">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797628" y="478729"/>
            <a:ext cx="8632372" cy="620561"/>
          </a:xfrm>
        </p:spPr>
        <p:txBody>
          <a:bodyPr anchor="t">
            <a:normAutofit fontScale="90000"/>
          </a:bodyPr>
          <a:lstStyle/>
          <a:p>
            <a:pPr algn="ctr"/>
            <a:r>
              <a:rPr lang="en-IN" dirty="0"/>
              <a:t>Classification of boilers</a:t>
            </a:r>
          </a:p>
        </p:txBody>
      </p:sp>
      <p:sp>
        <p:nvSpPr>
          <p:cNvPr id="3" name="Content Placeholder 2"/>
          <p:cNvSpPr>
            <a:spLocks noGrp="1"/>
          </p:cNvSpPr>
          <p:nvPr>
            <p:ph idx="1"/>
          </p:nvPr>
        </p:nvSpPr>
        <p:spPr>
          <a:xfrm>
            <a:off x="2797628" y="1463040"/>
            <a:ext cx="8632372" cy="4732560"/>
          </a:xfrm>
        </p:spPr>
        <p:txBody>
          <a:bodyPr>
            <a:normAutofit/>
          </a:bodyPr>
          <a:lstStyle/>
          <a:p>
            <a:r>
              <a:rPr lang="en-IN" sz="1600" dirty="0">
                <a:solidFill>
                  <a:schemeClr val="tx1">
                    <a:alpha val="60000"/>
                  </a:schemeClr>
                </a:solidFill>
                <a:latin typeface="Times New Roman" pitchFamily="18" charset="0"/>
                <a:cs typeface="Times New Roman" pitchFamily="18" charset="0"/>
              </a:rPr>
              <a:t>According to Pressure of steam generated</a:t>
            </a:r>
          </a:p>
          <a:p>
            <a:endParaRPr lang="en-IN" sz="1600" dirty="0">
              <a:solidFill>
                <a:schemeClr val="tx1">
                  <a:alpha val="60000"/>
                </a:schemeClr>
              </a:solidFill>
              <a:latin typeface="Times New Roman" pitchFamily="18" charset="0"/>
              <a:cs typeface="Times New Roman" pitchFamily="18" charset="0"/>
            </a:endParaRP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Low-pressure boiler</a:t>
            </a:r>
            <a:r>
              <a:rPr lang="en-IN" sz="1600" dirty="0">
                <a:solidFill>
                  <a:schemeClr val="tx1">
                    <a:alpha val="60000"/>
                  </a:schemeClr>
                </a:solidFill>
                <a:latin typeface="Times New Roman" pitchFamily="18" charset="0"/>
                <a:cs typeface="Times New Roman" pitchFamily="18" charset="0"/>
              </a:rPr>
              <a:t>: a boiler which produces steam at a pressure of 15-20 bar is called a low-pressure boiler. This steam is used for process heating.(1 bar = 10</a:t>
            </a:r>
            <a:r>
              <a:rPr lang="en-IN" sz="1600" baseline="30000" dirty="0">
                <a:solidFill>
                  <a:schemeClr val="tx1">
                    <a:alpha val="60000"/>
                  </a:schemeClr>
                </a:solidFill>
                <a:latin typeface="Times New Roman" pitchFamily="18" charset="0"/>
                <a:cs typeface="Times New Roman" pitchFamily="18" charset="0"/>
              </a:rPr>
              <a:t>5</a:t>
            </a:r>
            <a:r>
              <a:rPr lang="en-IN" sz="1600" dirty="0">
                <a:solidFill>
                  <a:schemeClr val="tx1">
                    <a:alpha val="60000"/>
                  </a:schemeClr>
                </a:solidFill>
                <a:latin typeface="Times New Roman" pitchFamily="18" charset="0"/>
                <a:cs typeface="Times New Roman" pitchFamily="18" charset="0"/>
              </a:rPr>
              <a:t> pascal or n/m</a:t>
            </a:r>
            <a:r>
              <a:rPr lang="en-IN" sz="1600" baseline="30000" dirty="0">
                <a:solidFill>
                  <a:schemeClr val="tx1">
                    <a:alpha val="60000"/>
                  </a:schemeClr>
                </a:solidFill>
                <a:latin typeface="Times New Roman" pitchFamily="18" charset="0"/>
                <a:cs typeface="Times New Roman" pitchFamily="18" charset="0"/>
              </a:rPr>
              <a:t>2)</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Medium-pressure boiler</a:t>
            </a:r>
            <a:r>
              <a:rPr lang="en-IN" sz="1600" dirty="0">
                <a:solidFill>
                  <a:schemeClr val="tx1">
                    <a:alpha val="60000"/>
                  </a:schemeClr>
                </a:solidFill>
                <a:latin typeface="Times New Roman" pitchFamily="18" charset="0"/>
                <a:cs typeface="Times New Roman" pitchFamily="18" charset="0"/>
              </a:rPr>
              <a:t>: It has a working pressure of steam from 20 bars to 80 bars and is used for power generation or combined use of power generation and process heating.</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High-pressure boiler</a:t>
            </a:r>
            <a:r>
              <a:rPr lang="en-IN" sz="1600" dirty="0">
                <a:solidFill>
                  <a:schemeClr val="tx1">
                    <a:alpha val="60000"/>
                  </a:schemeClr>
                </a:solidFill>
                <a:latin typeface="Times New Roman" pitchFamily="18" charset="0"/>
                <a:cs typeface="Times New Roman" pitchFamily="18" charset="0"/>
              </a:rPr>
              <a:t>: It produces steam at a pressure of more than 80 bars.</a:t>
            </a:r>
          </a:p>
          <a:p>
            <a:endParaRPr lang="en-IN" sz="1600" dirty="0">
              <a:solidFill>
                <a:schemeClr val="tx1">
                  <a:alpha val="60000"/>
                </a:schemeClr>
              </a:solidFill>
              <a:latin typeface="Times New Roman" pitchFamily="18" charset="0"/>
              <a:cs typeface="Times New Roman" pitchFamily="18" charset="0"/>
            </a:endParaRPr>
          </a:p>
          <a:p>
            <a:r>
              <a:rPr lang="en-IN" sz="1600" dirty="0">
                <a:solidFill>
                  <a:schemeClr val="tx1">
                    <a:alpha val="60000"/>
                  </a:schemeClr>
                </a:solidFill>
                <a:latin typeface="Times New Roman" pitchFamily="18" charset="0"/>
                <a:cs typeface="Times New Roman" pitchFamily="18" charset="0"/>
              </a:rPr>
              <a:t>According to charge in the furnace.</a:t>
            </a:r>
          </a:p>
          <a:p>
            <a:endParaRPr lang="en-IN" sz="1600" dirty="0">
              <a:solidFill>
                <a:schemeClr val="tx1">
                  <a:alpha val="60000"/>
                </a:schemeClr>
              </a:solidFill>
              <a:latin typeface="Times New Roman" pitchFamily="18" charset="0"/>
              <a:cs typeface="Times New Roman" pitchFamily="18" charset="0"/>
            </a:endParaRP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Pulverized fuel</a:t>
            </a:r>
            <a:r>
              <a:rPr lang="en-IN" sz="1600" dirty="0">
                <a:solidFill>
                  <a:schemeClr val="tx1">
                    <a:alpha val="60000"/>
                  </a:schemeClr>
                </a:solidFill>
                <a:latin typeface="Times New Roman" pitchFamily="18" charset="0"/>
                <a:cs typeface="Times New Roman" pitchFamily="18" charset="0"/>
              </a:rPr>
              <a:t>,</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Supercharged fuel </a:t>
            </a:r>
            <a:r>
              <a:rPr lang="en-IN" sz="1600" dirty="0">
                <a:solidFill>
                  <a:schemeClr val="tx1">
                    <a:alpha val="60000"/>
                  </a:schemeClr>
                </a:solidFill>
                <a:latin typeface="Times New Roman" pitchFamily="18" charset="0"/>
                <a:cs typeface="Times New Roman" pitchFamily="18" charset="0"/>
              </a:rPr>
              <a:t>and</a:t>
            </a:r>
          </a:p>
          <a:p>
            <a:pPr marL="514350" indent="-514350">
              <a:buFont typeface="+mj-lt"/>
              <a:buAutoNum type="arabicPeriod"/>
            </a:pPr>
            <a:r>
              <a:rPr lang="en-IN" sz="1600" b="1" dirty="0">
                <a:solidFill>
                  <a:schemeClr val="tx1">
                    <a:alpha val="60000"/>
                  </a:schemeClr>
                </a:solidFill>
                <a:latin typeface="Times New Roman" pitchFamily="18" charset="0"/>
                <a:cs typeface="Times New Roman" pitchFamily="18" charset="0"/>
              </a:rPr>
              <a:t>Fluidized bed combustion boilers</a:t>
            </a:r>
            <a:r>
              <a:rPr lang="en-IN" sz="1600" dirty="0">
                <a:solidFill>
                  <a:schemeClr val="tx1">
                    <a:alpha val="60000"/>
                  </a:schemeClr>
                </a:solidFill>
                <a:latin typeface="Times New Roman" pitchFamily="18" charset="0"/>
                <a:cs typeface="Times New Roman" pitchFamily="18" charset="0"/>
              </a:rPr>
              <a:t>.(bed of ash &amp; sand/limestone)</a:t>
            </a:r>
          </a:p>
          <a:p>
            <a:endParaRPr lang="en-IN" sz="1400" dirty="0">
              <a:solidFill>
                <a:schemeClr val="tx1">
                  <a:alpha val="60000"/>
                </a:schemeClr>
              </a:solidFill>
            </a:endParaRPr>
          </a:p>
        </p:txBody>
      </p:sp>
      <p:sp>
        <p:nvSpPr>
          <p:cNvPr id="4" name="Footer Placeholder 3"/>
          <p:cNvSpPr>
            <a:spLocks noGrp="1"/>
          </p:cNvSpPr>
          <p:nvPr>
            <p:ph type="ftr" sz="quarter" idx="11"/>
          </p:nvPr>
        </p:nvSpPr>
        <p:spPr>
          <a:xfrm>
            <a:off x="5176160" y="6375679"/>
            <a:ext cx="4114800" cy="345796"/>
          </a:xfrm>
        </p:spPr>
        <p:txBody>
          <a:bodyPr>
            <a:normAutofit/>
          </a:bodyPr>
          <a:lstStyle/>
          <a:p>
            <a:pPr>
              <a:spcAft>
                <a:spcPts val="600"/>
              </a:spcAft>
            </a:pPr>
            <a:r>
              <a:rPr lang="en-IN">
                <a:solidFill>
                  <a:schemeClr val="tx1">
                    <a:alpha val="60000"/>
                  </a:schemeClr>
                </a:solidFill>
              </a:rPr>
              <a:t>Pune Institute of Computer Technology</a:t>
            </a:r>
            <a:endParaRPr lang="en-US">
              <a:solidFill>
                <a:schemeClr val="tx1">
                  <a:alpha val="60000"/>
                </a:schemeClr>
              </a:solidFill>
            </a:endParaRPr>
          </a:p>
        </p:txBody>
      </p:sp>
    </p:spTree>
    <p:extLst>
      <p:ext uri="{BB962C8B-B14F-4D97-AF65-F5344CB8AC3E}">
        <p14:creationId xmlns:p14="http://schemas.microsoft.com/office/powerpoint/2010/main" val="28996394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 name="Rectangle 10">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797628" y="979777"/>
            <a:ext cx="8632372" cy="1113295"/>
          </a:xfrm>
        </p:spPr>
        <p:txBody>
          <a:bodyPr anchor="t">
            <a:normAutofit/>
          </a:bodyPr>
          <a:lstStyle/>
          <a:p>
            <a:pPr algn="ctr"/>
            <a:r>
              <a:rPr lang="en-IN" dirty="0"/>
              <a:t>Boiler Mountings</a:t>
            </a:r>
          </a:p>
        </p:txBody>
      </p:sp>
      <p:sp>
        <p:nvSpPr>
          <p:cNvPr id="3" name="Content Placeholder 2"/>
          <p:cNvSpPr>
            <a:spLocks noGrp="1"/>
          </p:cNvSpPr>
          <p:nvPr>
            <p:ph idx="1"/>
          </p:nvPr>
        </p:nvSpPr>
        <p:spPr>
          <a:xfrm>
            <a:off x="2797628" y="2286000"/>
            <a:ext cx="8632372" cy="3909600"/>
          </a:xfrm>
        </p:spPr>
        <p:txBody>
          <a:bodyPr>
            <a:normAutofit/>
          </a:bodyPr>
          <a:lstStyle/>
          <a:p>
            <a:r>
              <a:rPr lang="en-IN" sz="2000" dirty="0">
                <a:solidFill>
                  <a:schemeClr val="tx1">
                    <a:alpha val="60000"/>
                  </a:schemeClr>
                </a:solidFill>
                <a:latin typeface="Times New Roman" pitchFamily="18" charset="0"/>
                <a:cs typeface="Times New Roman" pitchFamily="18" charset="0"/>
              </a:rPr>
              <a:t>Boiler mountings are components used for </a:t>
            </a:r>
            <a:r>
              <a:rPr lang="en-IN" sz="2000" b="1" dirty="0">
                <a:solidFill>
                  <a:schemeClr val="tx1">
                    <a:alpha val="60000"/>
                  </a:schemeClr>
                </a:solidFill>
                <a:latin typeface="Times New Roman" pitchFamily="18" charset="0"/>
                <a:cs typeface="Times New Roman" pitchFamily="18" charset="0"/>
              </a:rPr>
              <a:t>ensuring the safety</a:t>
            </a:r>
            <a:r>
              <a:rPr lang="en-IN" sz="2000" dirty="0">
                <a:solidFill>
                  <a:schemeClr val="tx1">
                    <a:alpha val="60000"/>
                  </a:schemeClr>
                </a:solidFill>
                <a:latin typeface="Times New Roman" pitchFamily="18" charset="0"/>
                <a:cs typeface="Times New Roman" pitchFamily="18" charset="0"/>
              </a:rPr>
              <a:t> of boiler operation.</a:t>
            </a:r>
          </a:p>
          <a:p>
            <a:r>
              <a:rPr lang="en-IN" sz="2000" dirty="0">
                <a:solidFill>
                  <a:schemeClr val="tx1">
                    <a:alpha val="60000"/>
                  </a:schemeClr>
                </a:solidFill>
                <a:latin typeface="Times New Roman" pitchFamily="18" charset="0"/>
                <a:cs typeface="Times New Roman" pitchFamily="18" charset="0"/>
              </a:rPr>
              <a:t>These are generally mounted on the surface of the boiler.</a:t>
            </a:r>
          </a:p>
          <a:p>
            <a:r>
              <a:rPr lang="en-IN" sz="2000" dirty="0">
                <a:solidFill>
                  <a:schemeClr val="tx1">
                    <a:alpha val="60000"/>
                  </a:schemeClr>
                </a:solidFill>
                <a:latin typeface="Times New Roman" pitchFamily="18" charset="0"/>
                <a:cs typeface="Times New Roman" pitchFamily="18" charset="0"/>
              </a:rPr>
              <a:t>Control fluid parameters at the inside of the boiler shell.</a:t>
            </a:r>
          </a:p>
          <a:p>
            <a:r>
              <a:rPr lang="en-IN" sz="2000" dirty="0">
                <a:solidFill>
                  <a:schemeClr val="tx1">
                    <a:alpha val="60000"/>
                  </a:schemeClr>
                </a:solidFill>
                <a:latin typeface="Times New Roman" pitchFamily="18" charset="0"/>
                <a:cs typeface="Times New Roman" pitchFamily="18" charset="0"/>
              </a:rPr>
              <a:t>The mountings are the essential part of a boiler, without which boiler operation is impossible.</a:t>
            </a:r>
          </a:p>
          <a:p>
            <a:r>
              <a:rPr lang="en-IN" sz="2000" dirty="0">
                <a:solidFill>
                  <a:schemeClr val="tx1">
                    <a:alpha val="60000"/>
                  </a:schemeClr>
                </a:solidFill>
                <a:latin typeface="Times New Roman" pitchFamily="18" charset="0"/>
                <a:cs typeface="Times New Roman" pitchFamily="18" charset="0"/>
              </a:rPr>
              <a:t>Examples: Pressure gauges, Water level indicator, Safety valves, Stop valve, Fusible plug, Blow off cock, etc.</a:t>
            </a:r>
          </a:p>
        </p:txBody>
      </p:sp>
      <p:sp>
        <p:nvSpPr>
          <p:cNvPr id="4" name="Footer Placeholder 3"/>
          <p:cNvSpPr>
            <a:spLocks noGrp="1"/>
          </p:cNvSpPr>
          <p:nvPr>
            <p:ph type="ftr" sz="quarter" idx="11"/>
          </p:nvPr>
        </p:nvSpPr>
        <p:spPr>
          <a:xfrm>
            <a:off x="5176160" y="6375679"/>
            <a:ext cx="4114800" cy="345796"/>
          </a:xfrm>
        </p:spPr>
        <p:txBody>
          <a:bodyPr>
            <a:normAutofit/>
          </a:bodyPr>
          <a:lstStyle/>
          <a:p>
            <a:pPr>
              <a:spcAft>
                <a:spcPts val="600"/>
              </a:spcAft>
            </a:pPr>
            <a:r>
              <a:rPr lang="en-IN">
                <a:solidFill>
                  <a:schemeClr val="tx1">
                    <a:alpha val="60000"/>
                  </a:schemeClr>
                </a:solidFill>
              </a:rPr>
              <a:t>Pune Institute of Computer Technology</a:t>
            </a:r>
            <a:endParaRPr lang="en-US">
              <a:solidFill>
                <a:schemeClr val="tx1">
                  <a:alpha val="60000"/>
                </a:schemeClr>
              </a:solidFill>
            </a:endParaRPr>
          </a:p>
        </p:txBody>
      </p:sp>
    </p:spTree>
    <p:extLst>
      <p:ext uri="{BB962C8B-B14F-4D97-AF65-F5344CB8AC3E}">
        <p14:creationId xmlns:p14="http://schemas.microsoft.com/office/powerpoint/2010/main" val="1642574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 name="Rectangle 10">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797628" y="662400"/>
            <a:ext cx="8632372" cy="1113295"/>
          </a:xfrm>
        </p:spPr>
        <p:txBody>
          <a:bodyPr anchor="t">
            <a:normAutofit/>
          </a:bodyPr>
          <a:lstStyle/>
          <a:p>
            <a:pPr algn="ctr"/>
            <a:r>
              <a:rPr lang="en-IN" dirty="0"/>
              <a:t>Boiler Accessories</a:t>
            </a:r>
          </a:p>
        </p:txBody>
      </p:sp>
      <p:sp>
        <p:nvSpPr>
          <p:cNvPr id="3" name="Content Placeholder 2"/>
          <p:cNvSpPr>
            <a:spLocks noGrp="1"/>
          </p:cNvSpPr>
          <p:nvPr>
            <p:ph idx="1"/>
          </p:nvPr>
        </p:nvSpPr>
        <p:spPr>
          <a:xfrm>
            <a:off x="2797628" y="2286000"/>
            <a:ext cx="8632372" cy="3909600"/>
          </a:xfrm>
        </p:spPr>
        <p:txBody>
          <a:bodyPr>
            <a:normAutofit/>
          </a:bodyPr>
          <a:lstStyle/>
          <a:p>
            <a:r>
              <a:rPr lang="en-IN" sz="2000" dirty="0">
                <a:solidFill>
                  <a:schemeClr val="tx1">
                    <a:alpha val="60000"/>
                  </a:schemeClr>
                </a:solidFill>
                <a:latin typeface="Times New Roman" pitchFamily="18" charset="0"/>
                <a:cs typeface="Times New Roman" pitchFamily="18" charset="0"/>
              </a:rPr>
              <a:t>Accessories are the auxiliary items required for </a:t>
            </a:r>
            <a:r>
              <a:rPr lang="en-IN" sz="2000" b="1" dirty="0">
                <a:solidFill>
                  <a:schemeClr val="tx1">
                    <a:alpha val="60000"/>
                  </a:schemeClr>
                </a:solidFill>
                <a:latin typeface="Times New Roman" pitchFamily="18" charset="0"/>
                <a:cs typeface="Times New Roman" pitchFamily="18" charset="0"/>
              </a:rPr>
              <a:t>proper operation </a:t>
            </a:r>
            <a:r>
              <a:rPr lang="en-IN" sz="2000" dirty="0">
                <a:solidFill>
                  <a:schemeClr val="tx1">
                    <a:alpha val="60000"/>
                  </a:schemeClr>
                </a:solidFill>
                <a:latin typeface="Times New Roman" pitchFamily="18" charset="0"/>
                <a:cs typeface="Times New Roman" pitchFamily="18" charset="0"/>
              </a:rPr>
              <a:t>of boiler and </a:t>
            </a:r>
            <a:r>
              <a:rPr lang="en-IN" sz="2000" b="1" dirty="0">
                <a:solidFill>
                  <a:schemeClr val="tx1">
                    <a:alpha val="60000"/>
                  </a:schemeClr>
                </a:solidFill>
                <a:latin typeface="Times New Roman" pitchFamily="18" charset="0"/>
                <a:cs typeface="Times New Roman" pitchFamily="18" charset="0"/>
              </a:rPr>
              <a:t>improve the efficiency</a:t>
            </a:r>
            <a:r>
              <a:rPr lang="en-IN" sz="2000" dirty="0">
                <a:solidFill>
                  <a:schemeClr val="tx1">
                    <a:alpha val="60000"/>
                  </a:schemeClr>
                </a:solidFill>
                <a:latin typeface="Times New Roman" pitchFamily="18" charset="0"/>
                <a:cs typeface="Times New Roman" pitchFamily="18" charset="0"/>
              </a:rPr>
              <a:t> of it.</a:t>
            </a:r>
          </a:p>
          <a:p>
            <a:r>
              <a:rPr lang="en-IN" sz="2000" dirty="0">
                <a:solidFill>
                  <a:schemeClr val="tx1">
                    <a:alpha val="60000"/>
                  </a:schemeClr>
                </a:solidFill>
                <a:latin typeface="Times New Roman" pitchFamily="18" charset="0"/>
                <a:cs typeface="Times New Roman" pitchFamily="18" charset="0"/>
              </a:rPr>
              <a:t>These are integral parts of the boiler, but not mounted on it.</a:t>
            </a:r>
          </a:p>
          <a:p>
            <a:r>
              <a:rPr lang="en-IN" sz="2000" dirty="0">
                <a:solidFill>
                  <a:schemeClr val="tx1">
                    <a:alpha val="60000"/>
                  </a:schemeClr>
                </a:solidFill>
                <a:latin typeface="Times New Roman" pitchFamily="18" charset="0"/>
                <a:cs typeface="Times New Roman" pitchFamily="18" charset="0"/>
              </a:rPr>
              <a:t>Control fluid parameters at outside of the boiler.</a:t>
            </a:r>
          </a:p>
          <a:p>
            <a:r>
              <a:rPr lang="en-IN" sz="2000" dirty="0">
                <a:solidFill>
                  <a:schemeClr val="tx1">
                    <a:alpha val="60000"/>
                  </a:schemeClr>
                </a:solidFill>
                <a:latin typeface="Times New Roman" pitchFamily="18" charset="0"/>
                <a:cs typeface="Times New Roman" pitchFamily="18" charset="0"/>
              </a:rPr>
              <a:t>These are not essential parts of the boiler, without which boiler can operate though at lower efficiency.</a:t>
            </a:r>
          </a:p>
          <a:p>
            <a:r>
              <a:rPr lang="en-IN" sz="2000" dirty="0">
                <a:solidFill>
                  <a:schemeClr val="tx1">
                    <a:alpha val="60000"/>
                  </a:schemeClr>
                </a:solidFill>
                <a:latin typeface="Times New Roman" pitchFamily="18" charset="0"/>
                <a:cs typeface="Times New Roman" pitchFamily="18" charset="0"/>
              </a:rPr>
              <a:t>Examples: Super heater, Feed pump, Economizer, Steam separator, Air preheater, etc.</a:t>
            </a:r>
          </a:p>
        </p:txBody>
      </p:sp>
      <p:sp>
        <p:nvSpPr>
          <p:cNvPr id="4" name="Footer Placeholder 3"/>
          <p:cNvSpPr>
            <a:spLocks noGrp="1"/>
          </p:cNvSpPr>
          <p:nvPr>
            <p:ph type="ftr" sz="quarter" idx="11"/>
          </p:nvPr>
        </p:nvSpPr>
        <p:spPr>
          <a:xfrm>
            <a:off x="5176160" y="6375679"/>
            <a:ext cx="4114800" cy="345796"/>
          </a:xfrm>
        </p:spPr>
        <p:txBody>
          <a:bodyPr>
            <a:normAutofit/>
          </a:bodyPr>
          <a:lstStyle/>
          <a:p>
            <a:pPr>
              <a:spcAft>
                <a:spcPts val="600"/>
              </a:spcAft>
            </a:pPr>
            <a:r>
              <a:rPr lang="en-IN">
                <a:solidFill>
                  <a:schemeClr val="tx1">
                    <a:alpha val="60000"/>
                  </a:schemeClr>
                </a:solidFill>
              </a:rPr>
              <a:t>Pune Institute of Computer Technology</a:t>
            </a:r>
            <a:endParaRPr lang="en-US">
              <a:solidFill>
                <a:schemeClr val="tx1">
                  <a:alpha val="60000"/>
                </a:schemeClr>
              </a:solidFill>
            </a:endParaRPr>
          </a:p>
        </p:txBody>
      </p:sp>
    </p:spTree>
    <p:extLst>
      <p:ext uri="{BB962C8B-B14F-4D97-AF65-F5344CB8AC3E}">
        <p14:creationId xmlns:p14="http://schemas.microsoft.com/office/powerpoint/2010/main" val="4551521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 name="Rectangle 10">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6401" y="0"/>
            <a:ext cx="10095599"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797628" y="662400"/>
            <a:ext cx="8632372" cy="1113295"/>
          </a:xfrm>
        </p:spPr>
        <p:txBody>
          <a:bodyPr anchor="t">
            <a:normAutofit/>
          </a:bodyPr>
          <a:lstStyle/>
          <a:p>
            <a:pPr algn="ctr"/>
            <a:r>
              <a:rPr lang="en-IN" dirty="0"/>
              <a:t>Babcock and Wilcox Boiler</a:t>
            </a:r>
            <a:endParaRPr lang="en-IN"/>
          </a:p>
        </p:txBody>
      </p:sp>
      <p:sp>
        <p:nvSpPr>
          <p:cNvPr id="3" name="Content Placeholder 2"/>
          <p:cNvSpPr>
            <a:spLocks noGrp="1"/>
          </p:cNvSpPr>
          <p:nvPr>
            <p:ph idx="1"/>
          </p:nvPr>
        </p:nvSpPr>
        <p:spPr>
          <a:xfrm>
            <a:off x="2797628" y="1622532"/>
            <a:ext cx="8632372" cy="4591883"/>
          </a:xfrm>
        </p:spPr>
        <p:txBody>
          <a:bodyPr>
            <a:normAutofit/>
          </a:bodyPr>
          <a:lstStyle/>
          <a:p>
            <a:r>
              <a:rPr lang="en-IN" sz="2200" dirty="0">
                <a:solidFill>
                  <a:srgbClr val="3F3F3F"/>
                </a:solidFill>
                <a:latin typeface="Times New Roman" pitchFamily="18" charset="0"/>
                <a:cs typeface="Times New Roman" pitchFamily="18" charset="0"/>
              </a:rPr>
              <a:t>It is a Horizontal drum axis, natural draft, natural circulation, multi-tubular, stationary, high pressure, solid fuel fired, externally fired water tube boiler.</a:t>
            </a:r>
          </a:p>
          <a:p>
            <a:r>
              <a:rPr lang="en-IN" sz="2200" dirty="0">
                <a:solidFill>
                  <a:srgbClr val="3F3F3F"/>
                </a:solidFill>
                <a:latin typeface="Times New Roman" pitchFamily="18" charset="0"/>
                <a:cs typeface="Times New Roman" pitchFamily="18" charset="0"/>
              </a:rPr>
              <a:t>It was discovered by George Herman Babcock and Stephen Wilcox in the year 1967. And if was named after its discoverer as Babcock and Wilcox boiler.</a:t>
            </a:r>
          </a:p>
          <a:p>
            <a:r>
              <a:rPr lang="en-IN" sz="2200" dirty="0">
                <a:solidFill>
                  <a:srgbClr val="3F3F3F"/>
                </a:solidFill>
                <a:latin typeface="Times New Roman" pitchFamily="18" charset="0"/>
                <a:cs typeface="Times New Roman" pitchFamily="18" charset="0"/>
              </a:rPr>
              <a:t>This boiler is generally used to produce high pressure steam, and this high pressure steam is used to produce electricity in power generation industries. It is also used in the area where high pressure steam is required.</a:t>
            </a:r>
          </a:p>
          <a:p>
            <a:endParaRPr lang="en-IN" sz="2000" dirty="0">
              <a:solidFill>
                <a:srgbClr val="3F3F3F"/>
              </a:solidFill>
            </a:endParaRPr>
          </a:p>
        </p:txBody>
      </p:sp>
      <p:sp>
        <p:nvSpPr>
          <p:cNvPr id="4" name="Footer Placeholder 3"/>
          <p:cNvSpPr>
            <a:spLocks noGrp="1"/>
          </p:cNvSpPr>
          <p:nvPr>
            <p:ph type="ftr" sz="quarter" idx="11"/>
          </p:nvPr>
        </p:nvSpPr>
        <p:spPr>
          <a:xfrm>
            <a:off x="5176160" y="6375679"/>
            <a:ext cx="4114800" cy="345796"/>
          </a:xfrm>
        </p:spPr>
        <p:txBody>
          <a:bodyPr>
            <a:normAutofit/>
          </a:bodyPr>
          <a:lstStyle/>
          <a:p>
            <a:pPr>
              <a:spcAft>
                <a:spcPts val="600"/>
              </a:spcAft>
            </a:pPr>
            <a:r>
              <a:rPr lang="en-IN">
                <a:solidFill>
                  <a:schemeClr val="tx1">
                    <a:alpha val="60000"/>
                  </a:schemeClr>
                </a:solidFill>
              </a:rPr>
              <a:t>Pune Institute of Computer Technology</a:t>
            </a:r>
            <a:endParaRPr lang="en-US">
              <a:solidFill>
                <a:schemeClr val="tx1">
                  <a:alpha val="60000"/>
                </a:schemeClr>
              </a:solidFill>
            </a:endParaRPr>
          </a:p>
        </p:txBody>
      </p:sp>
    </p:spTree>
    <p:extLst>
      <p:ext uri="{BB962C8B-B14F-4D97-AF65-F5344CB8AC3E}">
        <p14:creationId xmlns:p14="http://schemas.microsoft.com/office/powerpoint/2010/main" val="42685703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013"/>
            <a:ext cx="10515600" cy="535207"/>
          </a:xfrm>
        </p:spPr>
        <p:txBody>
          <a:bodyPr>
            <a:normAutofit fontScale="90000"/>
          </a:bodyPr>
          <a:lstStyle/>
          <a:p>
            <a:r>
              <a:rPr lang="en-IN">
                <a:hlinkClick r:id="rId2" action="ppaction://hlinkfile"/>
              </a:rPr>
              <a:t>Babcock and Wilcox Boiler</a:t>
            </a:r>
            <a:endParaRPr lang="en-IN"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8462" y="928467"/>
            <a:ext cx="9215780" cy="5710519"/>
          </a:xfrm>
        </p:spPr>
      </p:pic>
      <p:sp>
        <p:nvSpPr>
          <p:cNvPr id="4" name="Footer Placeholder 3"/>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3843715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4400"/>
          </a:xfrm>
        </p:spPr>
        <p:txBody>
          <a:bodyPr>
            <a:normAutofit/>
          </a:bodyPr>
          <a:lstStyle/>
          <a:p>
            <a:r>
              <a:rPr lang="en-IN" sz="3600" dirty="0"/>
              <a:t>Main Parts of Babcock and Wilcox Boiler</a:t>
            </a:r>
          </a:p>
        </p:txBody>
      </p:sp>
      <p:sp>
        <p:nvSpPr>
          <p:cNvPr id="3" name="Content Placeholder 2"/>
          <p:cNvSpPr>
            <a:spLocks noGrp="1"/>
          </p:cNvSpPr>
          <p:nvPr>
            <p:ph idx="1"/>
          </p:nvPr>
        </p:nvSpPr>
        <p:spPr>
          <a:xfrm>
            <a:off x="1981200" y="1447800"/>
            <a:ext cx="8229600" cy="5105400"/>
          </a:xfrm>
        </p:spPr>
        <p:txBody>
          <a:bodyPr>
            <a:normAutofit fontScale="70000" lnSpcReduction="20000"/>
          </a:bodyPr>
          <a:lstStyle/>
          <a:p>
            <a:pPr marL="514350" indent="-514350" algn="just">
              <a:buFont typeface="+mj-lt"/>
              <a:buAutoNum type="arabicPeriod"/>
            </a:pPr>
            <a:r>
              <a:rPr lang="en-IN" b="1" dirty="0">
                <a:latin typeface="Times New Roman" pitchFamily="18" charset="0"/>
                <a:cs typeface="Times New Roman" pitchFamily="18" charset="0"/>
              </a:rPr>
              <a:t>Drum</a:t>
            </a:r>
            <a:r>
              <a:rPr lang="en-IN" dirty="0">
                <a:latin typeface="Times New Roman" pitchFamily="18" charset="0"/>
                <a:cs typeface="Times New Roman" pitchFamily="18" charset="0"/>
              </a:rPr>
              <a:t>: It is horizontal axis drum which contains water and steam.</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Down Take Header</a:t>
            </a:r>
            <a:r>
              <a:rPr lang="en-IN" dirty="0">
                <a:latin typeface="Times New Roman" pitchFamily="18" charset="0"/>
                <a:cs typeface="Times New Roman" pitchFamily="18" charset="0"/>
              </a:rPr>
              <a:t>: It is present at rear end of the boiler and connects the water tubes to the rear end of the drum. It receives water from the drum.</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Up Take Header</a:t>
            </a:r>
            <a:r>
              <a:rPr lang="en-IN" dirty="0">
                <a:latin typeface="Times New Roman" pitchFamily="18" charset="0"/>
                <a:cs typeface="Times New Roman" pitchFamily="18" charset="0"/>
              </a:rPr>
              <a:t>: it is present at front end of the boiler and connected to the front end of the drum. It transports the steam from the water tubes to the drum.</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b="1" dirty="0">
                <a:latin typeface="Times New Roman" pitchFamily="18" charset="0"/>
                <a:cs typeface="Times New Roman" pitchFamily="18" charset="0"/>
              </a:rPr>
              <a:t>Water Tubes</a:t>
            </a:r>
            <a:r>
              <a:rPr lang="en-IN" dirty="0">
                <a:latin typeface="Times New Roman" pitchFamily="18" charset="0"/>
                <a:cs typeface="Times New Roman" pitchFamily="18" charset="0"/>
              </a:rPr>
              <a:t>: They are the tubes in which water flows and gets converted into steam. It exchanges the heat from the hot flue gases to the water. It is inclined at angle of 10-15 degree with the horizontal direction. Due to its inclination the water tubes do not completely filled with water and the water and steam separated out easily.</a:t>
            </a:r>
          </a:p>
          <a:p>
            <a:pPr marL="514350" indent="-514350" algn="just">
              <a:buFont typeface="+mj-lt"/>
              <a:buAutoNum type="arabicPeriod"/>
            </a:pPr>
            <a:endParaRPr lang="en-IN" dirty="0">
              <a:latin typeface="Times New Roman" pitchFamily="18" charset="0"/>
              <a:cs typeface="Times New Roman" pitchFamily="18" charset="0"/>
            </a:endParaRPr>
          </a:p>
          <a:p>
            <a:pPr marL="514350" indent="-514350" algn="just">
              <a:buFont typeface="+mj-lt"/>
              <a:buAutoNum type="arabicPeriod"/>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Baffle Plates</a:t>
            </a:r>
            <a:r>
              <a:rPr lang="en-IN" dirty="0">
                <a:latin typeface="Times New Roman" pitchFamily="18" charset="0"/>
                <a:cs typeface="Times New Roman" pitchFamily="18" charset="0"/>
              </a:rPr>
              <a:t>: Baffle plates are present in between water tubes and it allows the zigzag motion of hot flue gases from the furnace.</a:t>
            </a:r>
          </a:p>
        </p:txBody>
      </p:sp>
      <p:sp>
        <p:nvSpPr>
          <p:cNvPr id="4" name="Footer Placeholder 3"/>
          <p:cNvSpPr>
            <a:spLocks noGrp="1"/>
          </p:cNvSpPr>
          <p:nvPr>
            <p:ph type="ftr" sz="quarter" idx="11"/>
          </p:nvPr>
        </p:nvSpPr>
        <p:spPr/>
        <p:txBody>
          <a:bodyPr/>
          <a:lstStyle/>
          <a:p>
            <a:r>
              <a:rPr lang="en-IN"/>
              <a:t>Pune Institute of Computer Technology</a:t>
            </a:r>
            <a:endParaRPr lang="en-US"/>
          </a:p>
        </p:txBody>
      </p:sp>
    </p:spTree>
    <p:extLst>
      <p:ext uri="{BB962C8B-B14F-4D97-AF65-F5344CB8AC3E}">
        <p14:creationId xmlns:p14="http://schemas.microsoft.com/office/powerpoint/2010/main" val="13167474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4fa7249-f96d-4b2d-bd36-a61382f33f38">
      <Terms xmlns="http://schemas.microsoft.com/office/infopath/2007/PartnerControls"/>
    </lcf76f155ced4ddcb4097134ff3c332f>
    <TaxCatchAll xmlns="87beda42-906b-43c2-bdec-fa153144076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59B4DE8C14264AA23A3D154F640C9A" ma:contentTypeVersion="10" ma:contentTypeDescription="Create a new document." ma:contentTypeScope="" ma:versionID="f40d53e58933324b8648f22cc4cba84a">
  <xsd:schema xmlns:xsd="http://www.w3.org/2001/XMLSchema" xmlns:xs="http://www.w3.org/2001/XMLSchema" xmlns:p="http://schemas.microsoft.com/office/2006/metadata/properties" xmlns:ns2="b4fa7249-f96d-4b2d-bd36-a61382f33f38" xmlns:ns3="87beda42-906b-43c2-bdec-fa1531440765" targetNamespace="http://schemas.microsoft.com/office/2006/metadata/properties" ma:root="true" ma:fieldsID="21080a60c52debad8ce420db895fe147" ns2:_="" ns3:_="">
    <xsd:import namespace="b4fa7249-f96d-4b2d-bd36-a61382f33f38"/>
    <xsd:import namespace="87beda42-906b-43c2-bdec-fa15314407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fa7249-f96d-4b2d-bd36-a61382f33f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2cca287-56a4-4b44-8d76-748bf70ba34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beda42-906b-43c2-bdec-fa153144076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78da27f-efb4-4c3a-b9ee-2480e4141bf6}" ma:internalName="TaxCatchAll" ma:showField="CatchAllData" ma:web="87beda42-906b-43c2-bdec-fa15314407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41B65-EF84-4F45-AB96-98DD42BB98D0}">
  <ds:schemaRefs>
    <ds:schemaRef ds:uri="http://schemas.microsoft.com/sharepoint/v3/contenttype/forms"/>
  </ds:schemaRefs>
</ds:datastoreItem>
</file>

<file path=customXml/itemProps2.xml><?xml version="1.0" encoding="utf-8"?>
<ds:datastoreItem xmlns:ds="http://schemas.openxmlformats.org/officeDocument/2006/customXml" ds:itemID="{6BD7B20B-16EF-4193-BB33-969D11E19265}">
  <ds:schemaRefs>
    <ds:schemaRef ds:uri="http://schemas.microsoft.com/office/2006/metadata/properties"/>
    <ds:schemaRef ds:uri="http://www.w3.org/2000/xmlns/"/>
    <ds:schemaRef ds:uri="b4fa7249-f96d-4b2d-bd36-a61382f33f38"/>
    <ds:schemaRef ds:uri="http://schemas.microsoft.com/office/infopath/2007/PartnerControls"/>
    <ds:schemaRef ds:uri="87beda42-906b-43c2-bdec-fa1531440765"/>
    <ds:schemaRef ds:uri="http://www.w3.org/2001/XMLSchema-instance"/>
  </ds:schemaRefs>
</ds:datastoreItem>
</file>

<file path=customXml/itemProps3.xml><?xml version="1.0" encoding="utf-8"?>
<ds:datastoreItem xmlns:ds="http://schemas.openxmlformats.org/officeDocument/2006/customXml" ds:itemID="{DDCCA847-5B7D-49C6-8F2D-0E764317E257}">
  <ds:schemaRefs>
    <ds:schemaRef ds:uri="http://schemas.microsoft.com/office/2006/metadata/contentType"/>
    <ds:schemaRef ds:uri="http://schemas.microsoft.com/office/2006/metadata/properties/metaAttributes"/>
    <ds:schemaRef ds:uri="http://www.w3.org/2000/xmlns/"/>
    <ds:schemaRef ds:uri="http://www.w3.org/2001/XMLSchema"/>
    <ds:schemaRef ds:uri="b4fa7249-f96d-4b2d-bd36-a61382f33f38"/>
    <ds:schemaRef ds:uri="87beda42-906b-43c2-bdec-fa1531440765"/>
  </ds:schemaRefs>
</ds:datastoreItem>
</file>

<file path=docProps/app.xml><?xml version="1.0" encoding="utf-8"?>
<Properties xmlns="http://schemas.openxmlformats.org/officeDocument/2006/extended-properties" xmlns:vt="http://schemas.openxmlformats.org/officeDocument/2006/docPropsVTypes">
  <Template/>
  <TotalTime>158</TotalTime>
  <Words>1577</Words>
  <Application>Microsoft Office PowerPoint</Application>
  <PresentationFormat>Widescreen</PresentationFormat>
  <Paragraphs>123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What is a boiler?</vt:lpstr>
      <vt:lpstr>Classification of boilers</vt:lpstr>
      <vt:lpstr>Classification of boilers</vt:lpstr>
      <vt:lpstr>Classification of boilers</vt:lpstr>
      <vt:lpstr>Boiler Mountings</vt:lpstr>
      <vt:lpstr>Boiler Accessories</vt:lpstr>
      <vt:lpstr>Babcock and Wilcox Boiler</vt:lpstr>
      <vt:lpstr>Babcock and Wilcox Boiler</vt:lpstr>
      <vt:lpstr>Main Parts of Babcock and Wilcox Boiler</vt:lpstr>
      <vt:lpstr>Main Parts of Babcock and Wilcox Boiler</vt:lpstr>
      <vt:lpstr>Other Boiler mountings and accessories attached to Babcock and Wilcox Boiler</vt:lpstr>
      <vt:lpstr>Working of Babcock and Wilcox Boiler</vt:lpstr>
      <vt:lpstr>Advantages of Babcock and Wilcox Boiler</vt:lpstr>
      <vt:lpstr>Disadvantages of Babcock and Wilcox Boiler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boiler?</dc:title>
  <dc:creator>Makrand Bandkar</dc:creator>
  <cp:lastModifiedBy>Makrand Bandkar</cp:lastModifiedBy>
  <cp:revision>27</cp:revision>
  <dcterms:created xsi:type="dcterms:W3CDTF">2021-01-22T04:45:18Z</dcterms:created>
  <dcterms:modified xsi:type="dcterms:W3CDTF">2023-09-11T14:49:41Z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0x0101004059B4DE8C14264AA23A3D154F640C9A</vt:lpwstr>
  </property>
</Properties>
</file>