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5" r:id="rId4"/>
    <p:sldId id="266" r:id="rId5"/>
    <p:sldId id="267" r:id="rId6"/>
    <p:sldId id="268" r:id="rId7"/>
    <p:sldId id="269" r:id="rId8"/>
    <p:sldId id="270" r:id="rId9"/>
    <p:sldId id="271"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881D15D9-3982-4ED9-8E4F-EE8F2E252DBA}" type="datetimeFigureOut">
              <a:rPr lang="en-US" smtClean="0"/>
              <a:pPr/>
              <a:t>9/14/2023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062CC5E-6E37-4B1F-B878-DBB2178345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1D15D9-3982-4ED9-8E4F-EE8F2E252DBA}"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2CC5E-6E37-4B1F-B878-DBB2178345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1D15D9-3982-4ED9-8E4F-EE8F2E252DBA}"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2CC5E-6E37-4B1F-B878-DBB2178345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881D15D9-3982-4ED9-8E4F-EE8F2E252DBA}" type="datetimeFigureOut">
              <a:rPr lang="en-US" smtClean="0"/>
              <a:pPr/>
              <a:t>9/14/2023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062CC5E-6E37-4B1F-B878-DBB2178345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881D15D9-3982-4ED9-8E4F-EE8F2E252DBA}" type="datetimeFigureOut">
              <a:rPr lang="en-US" smtClean="0"/>
              <a:pPr/>
              <a:t>9/14/2023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062CC5E-6E37-4B1F-B878-DBB2178345AF}"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881D15D9-3982-4ED9-8E4F-EE8F2E252DBA}" type="datetimeFigureOut">
              <a:rPr lang="en-US" smtClean="0"/>
              <a:pPr/>
              <a:t>9/14/2023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062CC5E-6E37-4B1F-B878-DBB2178345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881D15D9-3982-4ED9-8E4F-EE8F2E252DBA}"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062CC5E-6E37-4B1F-B878-DBB2178345AF}"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881D15D9-3982-4ED9-8E4F-EE8F2E252DBA}" type="datetimeFigureOut">
              <a:rPr lang="en-US" smtClean="0"/>
              <a:pPr/>
              <a:t>9/14/2023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2CC5E-6E37-4B1F-B878-DBB2178345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81D15D9-3982-4ED9-8E4F-EE8F2E252DBA}" type="datetimeFigureOut">
              <a:rPr lang="en-US" smtClean="0"/>
              <a:pPr/>
              <a:t>9/14/2023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2CC5E-6E37-4B1F-B878-DBB2178345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881D15D9-3982-4ED9-8E4F-EE8F2E252DBA}" type="datetimeFigureOut">
              <a:rPr lang="en-US" smtClean="0"/>
              <a:pPr/>
              <a:t>9/14/2023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2CC5E-6E37-4B1F-B878-DBB2178345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881D15D9-3982-4ED9-8E4F-EE8F2E252DBA}"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062CC5E-6E37-4B1F-B878-DBB2178345AF}"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881D15D9-3982-4ED9-8E4F-EE8F2E252DBA}" type="datetimeFigureOut">
              <a:rPr lang="en-US" smtClean="0"/>
              <a:pPr/>
              <a:t>9/14/2023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062CC5E-6E37-4B1F-B878-DBB2178345AF}"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dirty="0"/>
              <a:t>First Law of Thermodynamics</a:t>
            </a:r>
          </a:p>
        </p:txBody>
      </p:sp>
      <p:sp>
        <p:nvSpPr>
          <p:cNvPr id="3" name="Content Placeholder 2"/>
          <p:cNvSpPr>
            <a:spLocks noGrp="1"/>
          </p:cNvSpPr>
          <p:nvPr>
            <p:ph idx="1"/>
          </p:nvPr>
        </p:nvSpPr>
        <p:spPr>
          <a:xfrm>
            <a:off x="457200" y="1196752"/>
            <a:ext cx="8229600" cy="4929411"/>
          </a:xfrm>
        </p:spPr>
        <p:txBody>
          <a:bodyPr>
            <a:normAutofit/>
          </a:bodyPr>
          <a:lstStyle/>
          <a:p>
            <a:pPr algn="just"/>
            <a:r>
              <a:rPr lang="en-IN" sz="2000" dirty="0">
                <a:latin typeface="Times New Roman" pitchFamily="18" charset="0"/>
                <a:cs typeface="Times New Roman" pitchFamily="18" charset="0"/>
              </a:rPr>
              <a:t>A series of Experiments carried out by Joule between 1843 and 1848 from the basis for the First Law of Thermodynamics</a:t>
            </a:r>
          </a:p>
          <a:p>
            <a:pPr marL="0" indent="0" algn="just">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Pune Institute of Computer Technology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2276872"/>
            <a:ext cx="8993648" cy="4631808"/>
          </a:xfrm>
          <a:prstGeom prst="rect">
            <a:avLst/>
          </a:prstGeom>
        </p:spPr>
      </p:pic>
    </p:spTree>
    <p:extLst>
      <p:ext uri="{BB962C8B-B14F-4D97-AF65-F5344CB8AC3E}">
        <p14:creationId xmlns:p14="http://schemas.microsoft.com/office/powerpoint/2010/main" val="367748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Terms related 2</a:t>
            </a:r>
            <a:r>
              <a:rPr lang="en-IN" baseline="30000" dirty="0"/>
              <a:t>nd</a:t>
            </a:r>
            <a:r>
              <a:rPr lang="en-IN" dirty="0"/>
              <a:t> Law</a:t>
            </a:r>
          </a:p>
        </p:txBody>
      </p:sp>
      <p:sp>
        <p:nvSpPr>
          <p:cNvPr id="3" name="Content Placeholder 2"/>
          <p:cNvSpPr>
            <a:spLocks noGrp="1"/>
          </p:cNvSpPr>
          <p:nvPr>
            <p:ph idx="1"/>
          </p:nvPr>
        </p:nvSpPr>
        <p:spPr>
          <a:xfrm>
            <a:off x="457200" y="1567333"/>
            <a:ext cx="8229600" cy="4525963"/>
          </a:xfrm>
        </p:spPr>
        <p:txBody>
          <a:bodyPr>
            <a:normAutofit fontScale="70000" lnSpcReduction="20000"/>
          </a:bodyPr>
          <a:lstStyle/>
          <a:p>
            <a:pPr algn="just"/>
            <a:r>
              <a:rPr lang="en-IN" dirty="0">
                <a:latin typeface="Times New Roman" pitchFamily="18" charset="0"/>
                <a:cs typeface="Times New Roman" pitchFamily="18" charset="0"/>
              </a:rPr>
              <a:t>It is essential to understand the meaning of the following terms in order to discuss the second law of thermodynamics:</a:t>
            </a:r>
          </a:p>
          <a:p>
            <a:pPr marL="0" indent="0" algn="just">
              <a:buNone/>
            </a:pPr>
            <a:endParaRPr lang="en-IN" dirty="0">
              <a:latin typeface="Times New Roman" pitchFamily="18" charset="0"/>
              <a:cs typeface="Times New Roman" pitchFamily="18" charset="0"/>
            </a:endParaRPr>
          </a:p>
          <a:p>
            <a:pPr marL="514350" indent="-514350" algn="just">
              <a:buFont typeface="+mj-lt"/>
              <a:buAutoNum type="arabicPeriod"/>
            </a:pPr>
            <a:r>
              <a:rPr lang="en-IN" b="1" dirty="0">
                <a:latin typeface="Times New Roman" pitchFamily="18" charset="0"/>
                <a:cs typeface="Times New Roman" pitchFamily="18" charset="0"/>
              </a:rPr>
              <a:t>Thermal reservoir </a:t>
            </a:r>
            <a:r>
              <a:rPr lang="en-IN" dirty="0">
                <a:latin typeface="Times New Roman" pitchFamily="18" charset="0"/>
                <a:cs typeface="Times New Roman" pitchFamily="18" charset="0"/>
              </a:rPr>
              <a:t>is a large body from which a finite quantity of energy can be extracted or to which a finite quantity of energy can be added as heat without changing its temperature. </a:t>
            </a:r>
          </a:p>
          <a:p>
            <a:pPr marL="514350" indent="-514350" algn="just">
              <a:buFont typeface="+mj-lt"/>
              <a:buAutoNum type="arabicPeriod"/>
            </a:pPr>
            <a:endParaRPr lang="en-IN" dirty="0">
              <a:latin typeface="Times New Roman" pitchFamily="18" charset="0"/>
              <a:cs typeface="Times New Roman" pitchFamily="18" charset="0"/>
            </a:endParaRPr>
          </a:p>
          <a:p>
            <a:pPr marL="514350" indent="-514350" algn="just">
              <a:buFont typeface="+mj-lt"/>
              <a:buAutoNum type="arabicPeriod"/>
            </a:pPr>
            <a:r>
              <a:rPr lang="en-IN" b="1" dirty="0">
                <a:latin typeface="Times New Roman" pitchFamily="18" charset="0"/>
                <a:cs typeface="Times New Roman" pitchFamily="18" charset="0"/>
              </a:rPr>
              <a:t>A source </a:t>
            </a:r>
            <a:r>
              <a:rPr lang="en-IN" dirty="0">
                <a:latin typeface="Times New Roman" pitchFamily="18" charset="0"/>
                <a:cs typeface="Times New Roman" pitchFamily="18" charset="0"/>
              </a:rPr>
              <a:t>is a thermal reservoir at high temperature from which a heat engine receives the energy as heat. It is also called as High Temp Reservoir. (HTR)</a:t>
            </a:r>
          </a:p>
          <a:p>
            <a:pPr marL="514350" indent="-514350" algn="just">
              <a:buFont typeface="+mj-lt"/>
              <a:buAutoNum type="arabicPeriod"/>
            </a:pPr>
            <a:endParaRPr lang="en-IN" dirty="0">
              <a:latin typeface="Times New Roman" pitchFamily="18" charset="0"/>
              <a:cs typeface="Times New Roman" pitchFamily="18" charset="0"/>
            </a:endParaRPr>
          </a:p>
          <a:p>
            <a:pPr marL="514350" indent="-514350" algn="just">
              <a:buFont typeface="+mj-lt"/>
              <a:buAutoNum type="arabicPeriod"/>
            </a:pPr>
            <a:r>
              <a:rPr lang="en-IN" b="1" dirty="0">
                <a:latin typeface="Times New Roman" pitchFamily="18" charset="0"/>
                <a:cs typeface="Times New Roman" pitchFamily="18" charset="0"/>
              </a:rPr>
              <a:t>A sink </a:t>
            </a:r>
            <a:r>
              <a:rPr lang="en-IN" dirty="0">
                <a:latin typeface="Times New Roman" pitchFamily="18" charset="0"/>
                <a:cs typeface="Times New Roman" pitchFamily="18" charset="0"/>
              </a:rPr>
              <a:t>is a low temperature thermal reservoir to which a heat engine rejects energy as heat. It is also called as Low </a:t>
            </a:r>
            <a:r>
              <a:rPr lang="en-IN">
                <a:latin typeface="Times New Roman" pitchFamily="18" charset="0"/>
                <a:cs typeface="Times New Roman" pitchFamily="18" charset="0"/>
              </a:rPr>
              <a:t>Temp Reservoir.</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383349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Law of Thermodynamics</a:t>
            </a:r>
          </a:p>
        </p:txBody>
      </p:sp>
      <p:sp>
        <p:nvSpPr>
          <p:cNvPr id="3" name="Content Placeholder 2"/>
          <p:cNvSpPr>
            <a:spLocks noGrp="1"/>
          </p:cNvSpPr>
          <p:nvPr>
            <p:ph idx="1"/>
          </p:nvPr>
        </p:nvSpPr>
        <p:spPr/>
        <p:txBody>
          <a:bodyPr>
            <a:normAutofit/>
          </a:bodyPr>
          <a:lstStyle/>
          <a:p>
            <a:pPr algn="just"/>
            <a:r>
              <a:rPr lang="en-IN" sz="2000" dirty="0">
                <a:latin typeface="Times New Roman" pitchFamily="18" charset="0"/>
                <a:cs typeface="Times New Roman" pitchFamily="18" charset="0"/>
              </a:rPr>
              <a:t>The following are the observations during the Paddle Wheel experiment shown in Fig.</a:t>
            </a:r>
          </a:p>
          <a:p>
            <a:pPr algn="just">
              <a:buFont typeface="Wingdings" pitchFamily="2" charset="2"/>
              <a:buChar char="Ø"/>
            </a:pPr>
            <a:r>
              <a:rPr lang="en-IN" sz="2000" dirty="0">
                <a:latin typeface="Times New Roman" pitchFamily="18" charset="0"/>
                <a:cs typeface="Times New Roman" pitchFamily="18" charset="0"/>
              </a:rPr>
              <a:t>Work done on the system by lowering the mass m through = change in PE of m</a:t>
            </a:r>
          </a:p>
          <a:p>
            <a:pPr algn="just">
              <a:buFont typeface="Wingdings" pitchFamily="2" charset="2"/>
              <a:buChar char="Ø"/>
            </a:pPr>
            <a:r>
              <a:rPr lang="en-IN" sz="2000" dirty="0">
                <a:latin typeface="Times New Roman" pitchFamily="18" charset="0"/>
                <a:cs typeface="Times New Roman" pitchFamily="18" charset="0"/>
              </a:rPr>
              <a:t>Temperature of the system was found to increase</a:t>
            </a:r>
          </a:p>
          <a:p>
            <a:pPr algn="just">
              <a:buFont typeface="Wingdings" pitchFamily="2" charset="2"/>
              <a:buChar char="Ø"/>
            </a:pPr>
            <a:r>
              <a:rPr lang="en-IN" sz="2000" dirty="0">
                <a:latin typeface="Times New Roman" pitchFamily="18" charset="0"/>
                <a:cs typeface="Times New Roman" pitchFamily="18" charset="0"/>
              </a:rPr>
              <a:t>System was brought into contact with a water bath</a:t>
            </a:r>
          </a:p>
          <a:p>
            <a:pPr algn="just">
              <a:buFont typeface="Wingdings" pitchFamily="2" charset="2"/>
              <a:buChar char="Ø"/>
            </a:pPr>
            <a:r>
              <a:rPr lang="en-IN" sz="2000" dirty="0">
                <a:latin typeface="Times New Roman" pitchFamily="18" charset="0"/>
                <a:cs typeface="Times New Roman" pitchFamily="18" charset="0"/>
              </a:rPr>
              <a:t>System was allowed to come back to initial state</a:t>
            </a:r>
          </a:p>
          <a:p>
            <a:pPr algn="just">
              <a:buFont typeface="Wingdings" pitchFamily="2" charset="2"/>
              <a:buChar char="Ø"/>
            </a:pPr>
            <a:r>
              <a:rPr lang="en-IN" sz="2000" dirty="0">
                <a:latin typeface="Times New Roman" pitchFamily="18" charset="0"/>
                <a:cs typeface="Times New Roman" pitchFamily="18" charset="0"/>
              </a:rPr>
              <a:t>Energy is transferred as heat from the system to the bath</a:t>
            </a:r>
          </a:p>
          <a:p>
            <a:pPr algn="just"/>
            <a:r>
              <a:rPr lang="en-IN" sz="2000" dirty="0">
                <a:latin typeface="Times New Roman" pitchFamily="18" charset="0"/>
                <a:cs typeface="Times New Roman" pitchFamily="18" charset="0"/>
              </a:rPr>
              <a:t>The system thus executes a cycle which consists of work input to the system followed by the transfer of heat from the system.</a:t>
            </a:r>
          </a:p>
          <a:p>
            <a:pPr marL="0" indent="0" algn="just">
              <a:buNone/>
            </a:pPr>
            <a:endParaRPr lang="en-IN" sz="2000" dirty="0">
              <a:latin typeface="Times New Roman" pitchFamily="18" charset="0"/>
              <a:cs typeface="Times New Roman" pitchFamily="18" charset="0"/>
            </a:endParaRPr>
          </a:p>
          <a:p>
            <a:pPr marL="0" indent="0">
              <a:buNone/>
            </a:pPr>
            <a:endParaRPr lang="en-IN" dirty="0"/>
          </a:p>
          <a:p>
            <a:pPr marL="0" indent="0">
              <a:buNone/>
            </a:pPr>
            <a:endParaRPr lang="en-IN" dirty="0"/>
          </a:p>
          <a:p>
            <a:endParaRPr lang="en-IN" dirty="0"/>
          </a:p>
        </p:txBody>
      </p:sp>
      <p:sp>
        <p:nvSpPr>
          <p:cNvPr id="4" name="Footer Placeholder 3"/>
          <p:cNvSpPr>
            <a:spLocks noGrp="1"/>
          </p:cNvSpPr>
          <p:nvPr>
            <p:ph type="ftr" sz="quarter" idx="11"/>
          </p:nvPr>
        </p:nvSpPr>
        <p:spPr/>
        <p:txBody>
          <a:bodyPr/>
          <a:lstStyle/>
          <a:p>
            <a:r>
              <a:rPr lang="en-IN"/>
              <a:t>Pune Institute of Computer Technology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5" y="5157192"/>
            <a:ext cx="3240360" cy="1080120"/>
          </a:xfrm>
          <a:prstGeom prst="rect">
            <a:avLst/>
          </a:prstGeom>
        </p:spPr>
      </p:pic>
    </p:spTree>
    <p:extLst>
      <p:ext uri="{BB962C8B-B14F-4D97-AF65-F5344CB8AC3E}">
        <p14:creationId xmlns:p14="http://schemas.microsoft.com/office/powerpoint/2010/main" val="823685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Law of Thermodynamics</a:t>
            </a:r>
          </a:p>
        </p:txBody>
      </p:sp>
      <p:sp>
        <p:nvSpPr>
          <p:cNvPr id="3" name="Content Placeholder 2"/>
          <p:cNvSpPr>
            <a:spLocks noGrp="1"/>
          </p:cNvSpPr>
          <p:nvPr>
            <p:ph idx="1"/>
          </p:nvPr>
        </p:nvSpPr>
        <p:spPr/>
        <p:txBody>
          <a:bodyPr>
            <a:normAutofit/>
          </a:bodyPr>
          <a:lstStyle/>
          <a:p>
            <a:pPr algn="just"/>
            <a:r>
              <a:rPr lang="en-IN" sz="2000" b="1" dirty="0">
                <a:latin typeface="Times New Roman" pitchFamily="18" charset="0"/>
                <a:cs typeface="Times New Roman" pitchFamily="18" charset="0"/>
              </a:rPr>
              <a:t>Whenever a system undergoes a cyclic change, however complex the cycle may be, the algebraic sum of the work transfer is equal to the algebraic sum of the energy transfer as heat </a:t>
            </a:r>
            <a:r>
              <a:rPr lang="en-IN" sz="2000" dirty="0">
                <a:latin typeface="Times New Roman" pitchFamily="18" charset="0"/>
                <a:cs typeface="Times New Roman" pitchFamily="18" charset="0"/>
              </a:rPr>
              <a:t>(FIRST LAW OF THERMODYNAMICS).</a:t>
            </a:r>
          </a:p>
          <a:p>
            <a:pPr algn="just"/>
            <a:r>
              <a:rPr lang="en-IN" sz="2000" b="1" dirty="0">
                <a:latin typeface="Times New Roman" pitchFamily="18" charset="0"/>
                <a:cs typeface="Times New Roman" pitchFamily="18" charset="0"/>
              </a:rPr>
              <a:t>This law deals with the law of conservation of energy and the concept of internal energy</a:t>
            </a:r>
          </a:p>
          <a:p>
            <a:pPr algn="just">
              <a:buFont typeface="Wingdings" pitchFamily="2" charset="2"/>
              <a:buChar char="Ø"/>
            </a:pPr>
            <a:r>
              <a:rPr lang="en-IN" sz="2000" dirty="0">
                <a:latin typeface="Times New Roman" pitchFamily="18" charset="0"/>
                <a:cs typeface="Times New Roman" pitchFamily="18" charset="0"/>
              </a:rPr>
              <a:t>Work done by a system on its surroundings is treated as a positive quantity. </a:t>
            </a:r>
          </a:p>
          <a:p>
            <a:pPr algn="just">
              <a:buFont typeface="Wingdings" pitchFamily="2" charset="2"/>
              <a:buChar char="Ø"/>
            </a:pPr>
            <a:r>
              <a:rPr lang="en-IN" sz="2000" dirty="0">
                <a:latin typeface="Times New Roman" pitchFamily="18" charset="0"/>
                <a:cs typeface="Times New Roman" pitchFamily="18" charset="0"/>
              </a:rPr>
              <a:t>Energy transfer as heat to a system from its surroundings is treated as a positive quantity</a:t>
            </a:r>
          </a:p>
          <a:p>
            <a:pPr marL="0" indent="0" algn="just">
              <a:buNone/>
            </a:pP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Pune Institute of Computer Technology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4295726"/>
            <a:ext cx="3312368" cy="1008112"/>
          </a:xfrm>
          <a:prstGeom prst="rect">
            <a:avLst/>
          </a:prstGeom>
        </p:spPr>
      </p:pic>
    </p:spTree>
    <p:extLst>
      <p:ext uri="{BB962C8B-B14F-4D97-AF65-F5344CB8AC3E}">
        <p14:creationId xmlns:p14="http://schemas.microsoft.com/office/powerpoint/2010/main" val="413578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Corollaries of First Law of Thermodynamics</a:t>
            </a:r>
          </a:p>
        </p:txBody>
      </p:sp>
      <p:sp>
        <p:nvSpPr>
          <p:cNvPr id="3" name="Content Placeholder 2"/>
          <p:cNvSpPr>
            <a:spLocks noGrp="1"/>
          </p:cNvSpPr>
          <p:nvPr>
            <p:ph idx="1"/>
          </p:nvPr>
        </p:nvSpPr>
        <p:spPr>
          <a:xfrm>
            <a:off x="457200" y="2204864"/>
            <a:ext cx="8229600" cy="3921299"/>
          </a:xfrm>
        </p:spPr>
        <p:txBody>
          <a:bodyPr>
            <a:normAutofit fontScale="77500" lnSpcReduction="20000"/>
          </a:bodyPr>
          <a:lstStyle/>
          <a:p>
            <a:r>
              <a:rPr lang="en-IN" dirty="0">
                <a:latin typeface="Times New Roman" pitchFamily="18" charset="0"/>
                <a:cs typeface="Times New Roman" pitchFamily="18" charset="0"/>
              </a:rPr>
              <a:t>Corollary 1 : For a Process</a:t>
            </a:r>
          </a:p>
          <a:p>
            <a:pPr>
              <a:buNone/>
            </a:pPr>
            <a:r>
              <a:rPr lang="en-IN" dirty="0">
                <a:latin typeface="Times New Roman" pitchFamily="18" charset="0"/>
                <a:cs typeface="Times New Roman" pitchFamily="18" charset="0"/>
              </a:rPr>
              <a:t>    There exists a property of a closed system such that a change in its value is equal to the difference between heat supplied &amp; the work done during the change of state. </a:t>
            </a:r>
          </a:p>
          <a:p>
            <a:r>
              <a:rPr lang="en-IN" dirty="0">
                <a:latin typeface="Times New Roman" pitchFamily="18" charset="0"/>
                <a:cs typeface="Times New Roman" pitchFamily="18" charset="0"/>
              </a:rPr>
              <a:t>Corollary 2 : The internal energy of a closed system remains unchanged if the system is isolated from its surroundings.</a:t>
            </a:r>
          </a:p>
          <a:p>
            <a:r>
              <a:rPr lang="en-IN" dirty="0">
                <a:latin typeface="Times New Roman" pitchFamily="18" charset="0"/>
                <a:cs typeface="Times New Roman" pitchFamily="18" charset="0"/>
              </a:rPr>
              <a:t>Corollary 3 : PMM-1</a:t>
            </a:r>
          </a:p>
          <a:p>
            <a:pPr>
              <a:buNone/>
            </a:pPr>
            <a:r>
              <a:rPr lang="en-IN" dirty="0">
                <a:latin typeface="Times New Roman" pitchFamily="18" charset="0"/>
                <a:cs typeface="Times New Roman" pitchFamily="18" charset="0"/>
              </a:rPr>
              <a:t>     Perpetual motion machine of first kind which delivers work continuously without any input. The only interaction with the surrounding is the delivery of work. Which is impossible as its violates first law.</a:t>
            </a:r>
          </a:p>
        </p:txBody>
      </p:sp>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312646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395536" y="1085181"/>
            <a:ext cx="8229600" cy="5152131"/>
          </a:xfrm>
        </p:spPr>
        <p:txBody>
          <a:bodyPr>
            <a:normAutofit/>
          </a:bodyPr>
          <a:lstStyle/>
          <a:p>
            <a:pPr algn="just"/>
            <a:r>
              <a:rPr lang="en-IN" sz="2400" dirty="0">
                <a:latin typeface="Times New Roman" pitchFamily="18" charset="0"/>
                <a:cs typeface="Times New Roman" pitchFamily="18" charset="0"/>
              </a:rPr>
              <a:t>Let’s consider following two cycles: 1a2b1 and 1a2c1 and apply the first law of thermodynamics:</a:t>
            </a:r>
          </a:p>
          <a:p>
            <a:pPr marL="0" indent="0" algn="just">
              <a:buNone/>
            </a:pP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Pune Institute of Computer Technology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419" y="2564904"/>
            <a:ext cx="4176464" cy="3456384"/>
          </a:xfrm>
          <a:prstGeom prst="rect">
            <a:avLst/>
          </a:prstGeom>
        </p:spPr>
      </p:pic>
      <p:pic>
        <p:nvPicPr>
          <p:cNvPr id="1026" name="Picture 2" descr="http://nptel.ac.in/courses/112104113/lecture6/images/image010.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2852936"/>
            <a:ext cx="3384376"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nptel.ac.in/courses/112104113/lecture6/images/image012.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0032" y="3861048"/>
            <a:ext cx="3384375" cy="6480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nptel.ac.in/courses/112104113/lecture6/images/image014.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0032" y="5373216"/>
            <a:ext cx="3600400" cy="5040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60032" y="4763199"/>
            <a:ext cx="3600400" cy="369332"/>
          </a:xfrm>
          <a:prstGeom prst="rect">
            <a:avLst/>
          </a:prstGeom>
          <a:noFill/>
        </p:spPr>
        <p:txBody>
          <a:bodyPr wrap="square" rtlCol="0">
            <a:spAutoFit/>
          </a:bodyPr>
          <a:lstStyle/>
          <a:p>
            <a:r>
              <a:rPr lang="en-IN" dirty="0">
                <a:latin typeface="Times New Roman" pitchFamily="18" charset="0"/>
                <a:cs typeface="Times New Roman" pitchFamily="18" charset="0"/>
              </a:rPr>
              <a:t>Subtracting Eq. second from Eq. first</a:t>
            </a:r>
          </a:p>
        </p:txBody>
      </p:sp>
    </p:spTree>
    <p:extLst>
      <p:ext uri="{BB962C8B-B14F-4D97-AF65-F5344CB8AC3E}">
        <p14:creationId xmlns:p14="http://schemas.microsoft.com/office/powerpoint/2010/main" val="289537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Energy is a Property of the System</a:t>
            </a:r>
          </a:p>
        </p:txBody>
      </p:sp>
      <p:sp>
        <p:nvSpPr>
          <p:cNvPr id="3" name="Content Placeholder 2"/>
          <p:cNvSpPr>
            <a:spLocks noGrp="1"/>
          </p:cNvSpPr>
          <p:nvPr>
            <p:ph idx="1"/>
          </p:nvPr>
        </p:nvSpPr>
        <p:spPr/>
        <p:txBody>
          <a:bodyPr>
            <a:normAutofit lnSpcReduction="10000"/>
          </a:bodyPr>
          <a:lstStyle/>
          <a:p>
            <a:pPr marL="0" indent="0">
              <a:buNone/>
            </a:pPr>
            <a:r>
              <a:rPr lang="en-IN" sz="2400" dirty="0">
                <a:latin typeface="Times New Roman" pitchFamily="18" charset="0"/>
                <a:cs typeface="Times New Roman" pitchFamily="18" charset="0"/>
              </a:rPr>
              <a:t>Refer to previous Figure again and consider Eq. </a:t>
            </a:r>
          </a:p>
          <a:p>
            <a:pPr marL="0" indent="0">
              <a:buNone/>
            </a:pPr>
            <a:endParaRPr lang="en-IN" dirty="0"/>
          </a:p>
          <a:p>
            <a:pPr marL="0" indent="0">
              <a:buNone/>
            </a:pPr>
            <a:r>
              <a:rPr lang="en-IN" sz="2400" dirty="0">
                <a:latin typeface="Times New Roman" pitchFamily="18" charset="0"/>
                <a:cs typeface="Times New Roman" pitchFamily="18" charset="0"/>
              </a:rPr>
              <a:t>Then</a:t>
            </a:r>
          </a:p>
          <a:p>
            <a:pPr marL="0" indent="0">
              <a:buNone/>
            </a:pPr>
            <a:endParaRPr lang="en-IN" dirty="0"/>
          </a:p>
          <a:p>
            <a:pPr marL="0" indent="0">
              <a:buNone/>
            </a:pPr>
            <a:endParaRPr lang="en-IN" dirty="0"/>
          </a:p>
          <a:p>
            <a:pPr marL="0" indent="0">
              <a:buNone/>
            </a:pP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depend on path function followed by the system. The quantity        is the same for both the processes 2b1 and 2c1 connecting the states 2 and 1. The quantity              does not depend on path followed by the system, depends on the initial and final states. Hence                is an exact differential.</a:t>
            </a:r>
          </a:p>
        </p:txBody>
      </p:sp>
      <p:sp>
        <p:nvSpPr>
          <p:cNvPr id="4" name="Footer Placeholder 3"/>
          <p:cNvSpPr>
            <a:spLocks noGrp="1"/>
          </p:cNvSpPr>
          <p:nvPr>
            <p:ph type="ftr" sz="quarter" idx="11"/>
          </p:nvPr>
        </p:nvSpPr>
        <p:spPr/>
        <p:txBody>
          <a:bodyPr/>
          <a:lstStyle/>
          <a:p>
            <a:r>
              <a:rPr lang="en-IN"/>
              <a:t>Pune Institute of Computer Technology</a:t>
            </a:r>
          </a:p>
        </p:txBody>
      </p:sp>
      <p:pic>
        <p:nvPicPr>
          <p:cNvPr id="8" name="Picture 8" descr="http://nptel.ac.in/courses/112104113/lecture6/images/image020.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3140968"/>
            <a:ext cx="3600400" cy="648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http://nptel.ac.in/courses/112104113/lecture6/images/image02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3933056"/>
            <a:ext cx="3600400" cy="7200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4648200"/>
            <a:ext cx="1080120" cy="33337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1184" y="4653136"/>
            <a:ext cx="864096" cy="314325"/>
          </a:xfrm>
          <a:prstGeom prst="rect">
            <a:avLst/>
          </a:prstGeom>
        </p:spPr>
      </p:pic>
      <p:pic>
        <p:nvPicPr>
          <p:cNvPr id="2049"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9200" y="5181600"/>
            <a:ext cx="865187"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29000" y="5486400"/>
            <a:ext cx="865187"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84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endParaRPr lang="en-IN" dirty="0"/>
          </a:p>
        </p:txBody>
      </p:sp>
      <p:sp>
        <p:nvSpPr>
          <p:cNvPr id="3" name="Content Placeholder 2"/>
          <p:cNvSpPr>
            <a:spLocks noGrp="1"/>
          </p:cNvSpPr>
          <p:nvPr>
            <p:ph idx="1"/>
          </p:nvPr>
        </p:nvSpPr>
        <p:spPr>
          <a:xfrm>
            <a:off x="457200" y="476672"/>
            <a:ext cx="8229600" cy="5649491"/>
          </a:xfrm>
        </p:spPr>
        <p:txBody>
          <a:bodyPr/>
          <a:lstStyle/>
          <a:p>
            <a:pPr algn="just"/>
            <a:r>
              <a:rPr lang="en-IN" sz="2800" b="1" dirty="0">
                <a:latin typeface="Times New Roman" pitchFamily="18" charset="0"/>
                <a:cs typeface="Times New Roman" pitchFamily="18" charset="0"/>
              </a:rPr>
              <a:t>Differential of property of the system</a:t>
            </a:r>
          </a:p>
          <a:p>
            <a:pPr marL="0" indent="0" algn="just">
              <a:buNone/>
            </a:pPr>
            <a:r>
              <a:rPr lang="en-IN" sz="2800" dirty="0">
                <a:latin typeface="Times New Roman" pitchFamily="18" charset="0"/>
                <a:cs typeface="Times New Roman" pitchFamily="18" charset="0"/>
              </a:rPr>
              <a:t>This property is the internal energy of system, U</a:t>
            </a:r>
          </a:p>
          <a:p>
            <a:pPr marL="0" indent="0" algn="just">
              <a:buNone/>
            </a:pPr>
            <a:endParaRPr lang="en-IN" sz="2800" dirty="0">
              <a:latin typeface="Times New Roman" pitchFamily="18" charset="0"/>
              <a:cs typeface="Times New Roman" pitchFamily="18" charset="0"/>
            </a:endParaRPr>
          </a:p>
          <a:p>
            <a:pPr marL="0" indent="0" algn="just">
              <a:buNone/>
            </a:pPr>
            <a:endParaRPr lang="en-IN" sz="2800" dirty="0">
              <a:latin typeface="Times New Roman" pitchFamily="18" charset="0"/>
              <a:cs typeface="Times New Roman" pitchFamily="18" charset="0"/>
            </a:endParaRPr>
          </a:p>
          <a:p>
            <a:pPr algn="just"/>
            <a:r>
              <a:rPr lang="en-IN" sz="2800" b="1" dirty="0">
                <a:latin typeface="Times New Roman" pitchFamily="18" charset="0"/>
                <a:cs typeface="Times New Roman" pitchFamily="18" charset="0"/>
              </a:rPr>
              <a:t>Energy of an Isolated System</a:t>
            </a:r>
          </a:p>
          <a:p>
            <a:pPr marL="0" indent="0" algn="just">
              <a:buNone/>
            </a:pPr>
            <a:r>
              <a:rPr lang="en-IN" sz="2800" dirty="0">
                <a:latin typeface="Times New Roman" pitchFamily="18" charset="0"/>
                <a:cs typeface="Times New Roman" pitchFamily="18" charset="0"/>
              </a:rPr>
              <a:t>An isolated system is one in which there is no interaction of the system with the surroundings. For an isolated system </a:t>
            </a:r>
          </a:p>
          <a:p>
            <a:pPr marL="0" indent="0">
              <a:buNone/>
            </a:pPr>
            <a:endParaRPr lang="en-IN" dirty="0"/>
          </a:p>
        </p:txBody>
      </p:sp>
      <p:sp>
        <p:nvSpPr>
          <p:cNvPr id="4" name="Footer Placeholder 3"/>
          <p:cNvSpPr>
            <a:spLocks noGrp="1"/>
          </p:cNvSpPr>
          <p:nvPr>
            <p:ph type="ftr" sz="quarter" idx="11"/>
          </p:nvPr>
        </p:nvSpPr>
        <p:spPr/>
        <p:txBody>
          <a:bodyPr/>
          <a:lstStyle/>
          <a:p>
            <a:r>
              <a:rPr lang="en-IN"/>
              <a:t>Pune Institute of Computer Technology</a:t>
            </a:r>
          </a:p>
        </p:txBody>
      </p:sp>
      <p:pic>
        <p:nvPicPr>
          <p:cNvPr id="5" name="Picture 14" descr="http://nptel.ac.in/courses/112104113/lecture6/images/image038.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1777081"/>
            <a:ext cx="3531821" cy="7200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 descr="http://nptel.ac.in/courses/112104113/lecture6/images/image040.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4077072"/>
            <a:ext cx="2852888" cy="5760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nptel.ac.in/courses/112104113/lecture6/images/image042.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4174" y="4974419"/>
            <a:ext cx="4419625" cy="58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25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IN" dirty="0"/>
              <a:t>A Perpetual Motion Machine of </a:t>
            </a:r>
            <a:br>
              <a:rPr lang="en-IN" dirty="0"/>
            </a:br>
            <a:r>
              <a:rPr lang="en-IN" dirty="0"/>
              <a:t>First Kind</a:t>
            </a:r>
          </a:p>
        </p:txBody>
      </p:sp>
      <p:sp>
        <p:nvSpPr>
          <p:cNvPr id="3" name="Content Placeholder 2"/>
          <p:cNvSpPr>
            <a:spLocks noGrp="1"/>
          </p:cNvSpPr>
          <p:nvPr>
            <p:ph idx="1"/>
          </p:nvPr>
        </p:nvSpPr>
        <p:spPr>
          <a:xfrm>
            <a:off x="457200" y="1340768"/>
            <a:ext cx="8229600" cy="5256584"/>
          </a:xfrm>
        </p:spPr>
        <p:txBody>
          <a:bodyPr>
            <a:normAutofit/>
          </a:bodyPr>
          <a:lstStyle/>
          <a:p>
            <a:pPr algn="just"/>
            <a:r>
              <a:rPr lang="en-IN" sz="2000" dirty="0">
                <a:latin typeface="Times New Roman" pitchFamily="18" charset="0"/>
                <a:cs typeface="Times New Roman" pitchFamily="18" charset="0"/>
              </a:rPr>
              <a:t>Thermodynamics originated as a result of man's endeavour to convert the disorganized form of energy (internal energy) into organized form of energy (work).</a:t>
            </a:r>
          </a:p>
          <a:p>
            <a:pPr marL="0" indent="0" algn="just">
              <a:buNone/>
            </a:pP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An imaginary device which would produce work continuously without absorbing any energy from its surroundings is called a Perpetual Motion Machine of the First kind, (PMMFK). A PMMFK is a device which violates the first law of thermodynamics. It is impossible to devise a PMMFK</a:t>
            </a:r>
          </a:p>
          <a:p>
            <a:pPr marL="0" indent="0" algn="just">
              <a:buNone/>
            </a:pP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a:p>
            <a:pPr marL="0" indent="0" algn="just">
              <a:buNone/>
            </a:pPr>
            <a:r>
              <a:rPr lang="en-IN" sz="2000" dirty="0">
                <a:latin typeface="Times New Roman" pitchFamily="18" charset="0"/>
                <a:cs typeface="Times New Roman" pitchFamily="18" charset="0"/>
              </a:rPr>
              <a:t>The converse of the above statement is also true, i.e., there can be no machine which would continuously consume work without some other form of energy appearing simultaneously.</a:t>
            </a:r>
          </a:p>
        </p:txBody>
      </p:sp>
      <p:sp>
        <p:nvSpPr>
          <p:cNvPr id="4" name="Footer Placeholder 3"/>
          <p:cNvSpPr>
            <a:spLocks noGrp="1"/>
          </p:cNvSpPr>
          <p:nvPr>
            <p:ph type="ftr" sz="quarter" idx="11"/>
          </p:nvPr>
        </p:nvSpPr>
        <p:spPr/>
        <p:txBody>
          <a:bodyPr/>
          <a:lstStyle/>
          <a:p>
            <a:r>
              <a:rPr lang="en-IN"/>
              <a:t>Pune Institute of Computer Technology</a:t>
            </a:r>
          </a:p>
        </p:txBody>
      </p:sp>
      <p:pic>
        <p:nvPicPr>
          <p:cNvPr id="9" name="Picture 20" descr="http://nptel.ac.in/courses/112104113/lecture6/images/image044.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2222007"/>
            <a:ext cx="3168352" cy="3977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2" descr="http://nptel.ac.in/courses/112104113/lecture6/images/6.2-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1" y="4032630"/>
            <a:ext cx="4276725" cy="126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75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Limitations of First Law of Thermodynamics</a:t>
            </a:r>
            <a:endParaRPr lang="en-IN" dirty="0"/>
          </a:p>
        </p:txBody>
      </p:sp>
      <p:sp>
        <p:nvSpPr>
          <p:cNvPr id="3" name="Content Placeholder 2"/>
          <p:cNvSpPr>
            <a:spLocks noGrp="1"/>
          </p:cNvSpPr>
          <p:nvPr>
            <p:ph idx="1"/>
          </p:nvPr>
        </p:nvSpPr>
        <p:spPr/>
        <p:txBody>
          <a:bodyPr>
            <a:normAutofit fontScale="62500" lnSpcReduction="20000"/>
          </a:bodyPr>
          <a:lstStyle/>
          <a:p>
            <a:pPr algn="just"/>
            <a:r>
              <a:rPr lang="en-IN" dirty="0">
                <a:latin typeface="Times New Roman" pitchFamily="18" charset="0"/>
                <a:cs typeface="Times New Roman" pitchFamily="18" charset="0"/>
              </a:rPr>
              <a:t>The first law of thermodynamics is a law of conservation of energy. It does not specify the direction of the process. All spontaneous processes processed in one direction only. The first law of thermodynamics does not deny the feasibility of a process reversing itself. The first law of thermodynamics does not provide answers to the following questions.</a:t>
            </a:r>
          </a:p>
          <a:p>
            <a:pPr algn="just"/>
            <a:endParaRPr lang="en-IN" dirty="0">
              <a:latin typeface="Times New Roman" pitchFamily="18" charset="0"/>
              <a:cs typeface="Times New Roman" pitchFamily="18" charset="0"/>
            </a:endParaRPr>
          </a:p>
          <a:p>
            <a:pPr algn="just">
              <a:buFont typeface="Wingdings" pitchFamily="2" charset="2"/>
              <a:buChar char="ü"/>
            </a:pPr>
            <a:r>
              <a:rPr lang="en-IN" dirty="0">
                <a:latin typeface="Times New Roman" pitchFamily="18" charset="0"/>
                <a:cs typeface="Times New Roman" pitchFamily="18" charset="0"/>
              </a:rPr>
              <a:t>IS A PARTICULAR PROCESS / REACTION FEASIBLE?</a:t>
            </a:r>
          </a:p>
          <a:p>
            <a:pPr algn="just">
              <a:buFont typeface="Wingdings" pitchFamily="2" charset="2"/>
              <a:buChar char="ü"/>
            </a:pPr>
            <a:endParaRPr lang="en-IN" dirty="0">
              <a:latin typeface="Times New Roman" pitchFamily="18" charset="0"/>
              <a:cs typeface="Times New Roman" pitchFamily="18" charset="0"/>
            </a:endParaRPr>
          </a:p>
          <a:p>
            <a:pPr algn="just">
              <a:buFont typeface="Wingdings" pitchFamily="2" charset="2"/>
              <a:buChar char="ü"/>
            </a:pPr>
            <a:r>
              <a:rPr lang="en-IN" dirty="0">
                <a:latin typeface="Times New Roman" pitchFamily="18" charset="0"/>
                <a:cs typeface="Times New Roman" pitchFamily="18" charset="0"/>
              </a:rPr>
              <a:t>TO WHAT EXTENT DOES THE PROCESS / REACTION PROCEED?</a:t>
            </a:r>
          </a:p>
          <a:p>
            <a:pPr algn="just">
              <a:buFont typeface="Wingdings" pitchFamily="2" charset="2"/>
              <a:buChar char="ü"/>
            </a:pPr>
            <a:endParaRPr lang="en-IN" dirty="0">
              <a:latin typeface="Times New Roman" pitchFamily="18" charset="0"/>
              <a:cs typeface="Times New Roman" pitchFamily="18" charset="0"/>
            </a:endParaRPr>
          </a:p>
          <a:p>
            <a:pPr algn="just">
              <a:buFont typeface="Wingdings" pitchFamily="2" charset="2"/>
              <a:buChar char="ü"/>
            </a:pPr>
            <a:r>
              <a:rPr lang="en-IN" dirty="0">
                <a:latin typeface="Times New Roman" pitchFamily="18" charset="0"/>
                <a:cs typeface="Times New Roman" pitchFamily="18" charset="0"/>
              </a:rPr>
              <a:t>IS COMPLETE CONVERSION OF INTERNAL ENERGY INTO WORK POSSIBLE?</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There exists a law which determines the direction in which a spontaneous process proceeds. The law, known as the second law of thermodynamics, is a principle of wide generality and provides answer to the above questions.</a:t>
            </a:r>
          </a:p>
        </p:txBody>
      </p:sp>
      <p:sp>
        <p:nvSpPr>
          <p:cNvPr id="4" name="Footer Placeholder 3"/>
          <p:cNvSpPr>
            <a:spLocks noGrp="1"/>
          </p:cNvSpPr>
          <p:nvPr>
            <p:ph type="ftr" sz="quarter" idx="11"/>
          </p:nvPr>
        </p:nvSpPr>
        <p:spPr/>
        <p:txBody>
          <a:bodyPr/>
          <a:lstStyle/>
          <a:p>
            <a:r>
              <a:rPr lang="en-IN"/>
              <a:t>Pune Institute of Computer Technology</a:t>
            </a:r>
          </a:p>
        </p:txBody>
      </p:sp>
    </p:spTree>
    <p:extLst>
      <p:ext uri="{BB962C8B-B14F-4D97-AF65-F5344CB8AC3E}">
        <p14:creationId xmlns:p14="http://schemas.microsoft.com/office/powerpoint/2010/main" val="3057003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259</TotalTime>
  <Words>881</Words>
  <Application>Microsoft Office PowerPoint</Application>
  <PresentationFormat>On-screen Show (4:3)</PresentationFormat>
  <Paragraphs>76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Franklin Gothic Book</vt:lpstr>
      <vt:lpstr>Franklin Gothic Medium</vt:lpstr>
      <vt:lpstr>Times New Roman</vt:lpstr>
      <vt:lpstr>Wingdings</vt:lpstr>
      <vt:lpstr>Wingdings 2</vt:lpstr>
      <vt:lpstr>Trek</vt:lpstr>
      <vt:lpstr>First Law of Thermodynamics</vt:lpstr>
      <vt:lpstr>First Law of Thermodynamics</vt:lpstr>
      <vt:lpstr>First Law of Thermodynamics</vt:lpstr>
      <vt:lpstr>Corollaries of First Law of Thermodynamics</vt:lpstr>
      <vt:lpstr>PowerPoint Presentation</vt:lpstr>
      <vt:lpstr> Energy is a Property of the System</vt:lpstr>
      <vt:lpstr>PowerPoint Presentation</vt:lpstr>
      <vt:lpstr>A Perpetual Motion Machine of  First Kind</vt:lpstr>
      <vt:lpstr>Limitations of First Law of Thermodynamics</vt:lpstr>
      <vt:lpstr>Terms related 2nd Law</vt:lpstr>
    </vt:vector>
  </TitlesOfParts>
  <Company>NBNSTIC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NBNSSOE</dc:creator>
  <cp:lastModifiedBy>Makrand Bandkar</cp:lastModifiedBy>
  <cp:revision>13</cp:revision>
  <dcterms:created xsi:type="dcterms:W3CDTF">2014-12-18T05:22:07Z</dcterms:created>
  <dcterms:modified xsi:type="dcterms:W3CDTF">2023-09-14T05:42:47Z</dcterms:modified>
</cp:coreProperties>
</file>