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93" r:id="rId2"/>
    <p:sldId id="294" r:id="rId3"/>
    <p:sldId id="280" r:id="rId4"/>
    <p:sldId id="282" r:id="rId5"/>
    <p:sldId id="283" r:id="rId6"/>
    <p:sldId id="278" r:id="rId7"/>
    <p:sldId id="279" r:id="rId8"/>
    <p:sldId id="303" r:id="rId9"/>
    <p:sldId id="284" r:id="rId10"/>
    <p:sldId id="285" r:id="rId11"/>
    <p:sldId id="286" r:id="rId12"/>
    <p:sldId id="287" r:id="rId13"/>
    <p:sldId id="288" r:id="rId14"/>
    <p:sldId id="297" r:id="rId15"/>
    <p:sldId id="296" r:id="rId16"/>
    <p:sldId id="299" r:id="rId17"/>
    <p:sldId id="325" r:id="rId18"/>
    <p:sldId id="336" r:id="rId19"/>
    <p:sldId id="337" r:id="rId20"/>
    <p:sldId id="304" r:id="rId21"/>
    <p:sldId id="338" r:id="rId22"/>
    <p:sldId id="339" r:id="rId23"/>
    <p:sldId id="340" r:id="rId24"/>
    <p:sldId id="341" r:id="rId25"/>
    <p:sldId id="342" r:id="rId26"/>
    <p:sldId id="343" r:id="rId27"/>
    <p:sldId id="301" r:id="rId28"/>
    <p:sldId id="30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9" autoAdjust="0"/>
    <p:restoredTop sz="94660"/>
  </p:normalViewPr>
  <p:slideViewPr>
    <p:cSldViewPr>
      <p:cViewPr varScale="1">
        <p:scale>
          <a:sx n="68" d="100"/>
          <a:sy n="68" d="100"/>
        </p:scale>
        <p:origin x="140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CF806-2187-469F-BBEE-5D63C9A1BFE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5756A05F-BE86-45C7-A458-42A425B5AC2D}">
      <dgm:prSet phldrT="[Text]" custT="1"/>
      <dgm:spPr/>
      <dgm:t>
        <a:bodyPr/>
        <a:lstStyle/>
        <a:p>
          <a:r>
            <a:rPr lang="en-US" sz="1800" b="1" dirty="0"/>
            <a:t>Heat Engine</a:t>
          </a:r>
          <a:endParaRPr lang="en-IN" sz="1800" b="1" dirty="0"/>
        </a:p>
      </dgm:t>
    </dgm:pt>
    <dgm:pt modelId="{0D666201-8721-4B68-8D7B-A71FCA141F30}" type="parTrans" cxnId="{98110C41-3DD6-48C1-868D-923702AE813B}">
      <dgm:prSet/>
      <dgm:spPr/>
      <dgm:t>
        <a:bodyPr/>
        <a:lstStyle/>
        <a:p>
          <a:endParaRPr lang="en-IN"/>
        </a:p>
      </dgm:t>
    </dgm:pt>
    <dgm:pt modelId="{8A852637-9F47-4D55-AEB8-ACA85AA744BF}" type="sibTrans" cxnId="{98110C41-3DD6-48C1-868D-923702AE813B}">
      <dgm:prSet/>
      <dgm:spPr/>
      <dgm:t>
        <a:bodyPr/>
        <a:lstStyle/>
        <a:p>
          <a:endParaRPr lang="en-IN"/>
        </a:p>
      </dgm:t>
    </dgm:pt>
    <dgm:pt modelId="{256DC96D-1FAC-40B1-A187-C04C72EBB74F}">
      <dgm:prSet phldrT="[Text]" custT="1"/>
      <dgm:spPr/>
      <dgm:t>
        <a:bodyPr/>
        <a:lstStyle/>
        <a:p>
          <a:pPr algn="ctr"/>
          <a:r>
            <a:rPr lang="en-US" sz="1600" b="1" u="sng" dirty="0"/>
            <a:t>Steam Engines or Steam Turbine</a:t>
          </a:r>
        </a:p>
        <a:p>
          <a:pPr algn="just"/>
          <a:r>
            <a:rPr lang="en-US" sz="1200" dirty="0"/>
            <a:t>1 Heat is transferred to secondary fluid (working fluid)</a:t>
          </a:r>
        </a:p>
        <a:p>
          <a:pPr algn="just"/>
          <a:r>
            <a:rPr lang="en-US" sz="1200" dirty="0"/>
            <a:t>2. Steam is generated </a:t>
          </a:r>
        </a:p>
        <a:p>
          <a:pPr algn="just"/>
          <a:r>
            <a:rPr lang="en-US" sz="1200" dirty="0"/>
            <a:t>3. Steam is used in piston engine or turbine</a:t>
          </a:r>
        </a:p>
        <a:p>
          <a:pPr algn="ctr"/>
          <a:endParaRPr lang="en-US" sz="1200" dirty="0"/>
        </a:p>
        <a:p>
          <a:pPr algn="ctr"/>
          <a:endParaRPr lang="en-IN" sz="1200" dirty="0"/>
        </a:p>
      </dgm:t>
    </dgm:pt>
    <dgm:pt modelId="{64F2F9F8-8EF6-4961-B54B-B62460E32361}" type="parTrans" cxnId="{7C0847F6-1D9F-4011-9AB7-F909BAC78071}">
      <dgm:prSet/>
      <dgm:spPr/>
      <dgm:t>
        <a:bodyPr/>
        <a:lstStyle/>
        <a:p>
          <a:endParaRPr lang="en-IN"/>
        </a:p>
      </dgm:t>
    </dgm:pt>
    <dgm:pt modelId="{DC6BC6B4-3729-4038-AFE7-C5EF07F09481}" type="sibTrans" cxnId="{7C0847F6-1D9F-4011-9AB7-F909BAC78071}">
      <dgm:prSet/>
      <dgm:spPr/>
      <dgm:t>
        <a:bodyPr/>
        <a:lstStyle/>
        <a:p>
          <a:endParaRPr lang="en-IN"/>
        </a:p>
      </dgm:t>
    </dgm:pt>
    <dgm:pt modelId="{7CF71ACA-435F-41AE-B81B-1F47E0D9C9EA}">
      <dgm:prSet phldrT="[Text]" custT="1"/>
      <dgm:spPr/>
      <dgm:t>
        <a:bodyPr/>
        <a:lstStyle/>
        <a:p>
          <a:r>
            <a:rPr lang="en-US" sz="1600" b="1" u="sng" dirty="0"/>
            <a:t>Gas Turbine</a:t>
          </a:r>
          <a:endParaRPr lang="en-US" sz="1400" b="0" u="none" dirty="0"/>
        </a:p>
        <a:p>
          <a:r>
            <a:rPr lang="en-US" sz="1400" b="0" u="none" dirty="0"/>
            <a:t>1.  Secondary fluid is gas or air </a:t>
          </a:r>
          <a:endParaRPr lang="en-IN" sz="1400" b="0" u="none" dirty="0"/>
        </a:p>
      </dgm:t>
    </dgm:pt>
    <dgm:pt modelId="{8B54BA25-1672-43FD-A85D-6A09FB85B638}" type="parTrans" cxnId="{FE497451-3B91-4705-B9F0-2CCA2833A34B}">
      <dgm:prSet/>
      <dgm:spPr/>
      <dgm:t>
        <a:bodyPr/>
        <a:lstStyle/>
        <a:p>
          <a:endParaRPr lang="en-IN"/>
        </a:p>
      </dgm:t>
    </dgm:pt>
    <dgm:pt modelId="{3FF01C34-32F7-4DB6-B4BC-407F9C181F18}" type="sibTrans" cxnId="{FE497451-3B91-4705-B9F0-2CCA2833A34B}">
      <dgm:prSet/>
      <dgm:spPr/>
      <dgm:t>
        <a:bodyPr/>
        <a:lstStyle/>
        <a:p>
          <a:endParaRPr lang="en-IN"/>
        </a:p>
      </dgm:t>
    </dgm:pt>
    <dgm:pt modelId="{FE1CD8AC-EE92-499C-B748-0877E8AD9F5B}">
      <dgm:prSet phldrT="[Text]"/>
      <dgm:spPr/>
      <dgm:t>
        <a:bodyPr/>
        <a:lstStyle/>
        <a:p>
          <a:r>
            <a:rPr lang="en-US" b="1" dirty="0"/>
            <a:t>Internal  Combustion Engines</a:t>
          </a:r>
          <a:endParaRPr lang="en-IN" b="1" dirty="0"/>
        </a:p>
      </dgm:t>
    </dgm:pt>
    <dgm:pt modelId="{150306BF-CE48-4CBA-9002-3D8B29FD7539}" type="parTrans" cxnId="{8FA5D990-3AF7-4E92-81B3-0953381279DB}">
      <dgm:prSet/>
      <dgm:spPr/>
      <dgm:t>
        <a:bodyPr/>
        <a:lstStyle/>
        <a:p>
          <a:endParaRPr lang="en-IN"/>
        </a:p>
      </dgm:t>
    </dgm:pt>
    <dgm:pt modelId="{E6B1535C-280B-4F2F-A420-872C4C161444}" type="sibTrans" cxnId="{8FA5D990-3AF7-4E92-81B3-0953381279DB}">
      <dgm:prSet/>
      <dgm:spPr/>
      <dgm:t>
        <a:bodyPr/>
        <a:lstStyle/>
        <a:p>
          <a:endParaRPr lang="en-IN"/>
        </a:p>
      </dgm:t>
    </dgm:pt>
    <dgm:pt modelId="{F1D6B080-A5A7-4C3B-BC08-8D52C65DD28B}">
      <dgm:prSet phldrT="[Text]"/>
      <dgm:spPr/>
      <dgm:t>
        <a:bodyPr/>
        <a:lstStyle/>
        <a:p>
          <a:r>
            <a:rPr lang="en-US" dirty="0"/>
            <a:t>Product of combustion  is motive fluid </a:t>
          </a:r>
        </a:p>
        <a:p>
          <a:r>
            <a:rPr lang="en-US" dirty="0"/>
            <a:t>4- stroke </a:t>
          </a:r>
        </a:p>
        <a:p>
          <a:r>
            <a:rPr lang="en-US" dirty="0"/>
            <a:t>2- stroke</a:t>
          </a:r>
        </a:p>
        <a:p>
          <a:r>
            <a:rPr lang="en-US" dirty="0" err="1"/>
            <a:t>etc</a:t>
          </a:r>
          <a:endParaRPr lang="en-IN" dirty="0"/>
        </a:p>
      </dgm:t>
    </dgm:pt>
    <dgm:pt modelId="{E07DAD32-37B0-423E-BE91-DBC45FA025C5}" type="parTrans" cxnId="{386EECF1-2693-4C3A-81DA-DCCC94452242}">
      <dgm:prSet/>
      <dgm:spPr/>
      <dgm:t>
        <a:bodyPr/>
        <a:lstStyle/>
        <a:p>
          <a:endParaRPr lang="en-IN"/>
        </a:p>
      </dgm:t>
    </dgm:pt>
    <dgm:pt modelId="{51D072FE-24E5-47C7-BFD5-35121AE61AB9}" type="sibTrans" cxnId="{386EECF1-2693-4C3A-81DA-DCCC94452242}">
      <dgm:prSet/>
      <dgm:spPr/>
      <dgm:t>
        <a:bodyPr/>
        <a:lstStyle/>
        <a:p>
          <a:endParaRPr lang="en-IN"/>
        </a:p>
      </dgm:t>
    </dgm:pt>
    <dgm:pt modelId="{2730F967-795C-4D81-AA9E-A88805A6210D}">
      <dgm:prSet phldrT="[Text]"/>
      <dgm:spPr/>
      <dgm:t>
        <a:bodyPr/>
        <a:lstStyle/>
        <a:p>
          <a:r>
            <a:rPr lang="en-US" b="1" dirty="0"/>
            <a:t>External Combustion Engine</a:t>
          </a:r>
          <a:endParaRPr lang="en-IN" b="1" dirty="0"/>
        </a:p>
      </dgm:t>
    </dgm:pt>
    <dgm:pt modelId="{FAD743AB-B568-447E-820F-8EAEE49B6878}" type="sibTrans" cxnId="{289AF385-6012-4B1D-914F-4EF030B2170C}">
      <dgm:prSet/>
      <dgm:spPr/>
      <dgm:t>
        <a:bodyPr/>
        <a:lstStyle/>
        <a:p>
          <a:endParaRPr lang="en-IN"/>
        </a:p>
      </dgm:t>
    </dgm:pt>
    <dgm:pt modelId="{72AEC87A-A638-4B45-BC02-1D5A8C862AEF}" type="parTrans" cxnId="{289AF385-6012-4B1D-914F-4EF030B2170C}">
      <dgm:prSet/>
      <dgm:spPr/>
      <dgm:t>
        <a:bodyPr/>
        <a:lstStyle/>
        <a:p>
          <a:endParaRPr lang="en-IN"/>
        </a:p>
      </dgm:t>
    </dgm:pt>
    <dgm:pt modelId="{515EB04E-60DE-4813-9515-C1218D7ED833}" type="pres">
      <dgm:prSet presAssocID="{7C2CF806-2187-469F-BBEE-5D63C9A1BFE0}" presName="hierChild1" presStyleCnt="0">
        <dgm:presLayoutVars>
          <dgm:chPref val="1"/>
          <dgm:dir/>
          <dgm:animOne val="branch"/>
          <dgm:animLvl val="lvl"/>
          <dgm:resizeHandles/>
        </dgm:presLayoutVars>
      </dgm:prSet>
      <dgm:spPr/>
    </dgm:pt>
    <dgm:pt modelId="{1FC6C5ED-B4B8-43BC-AF9A-8F5FF7EEDCBE}" type="pres">
      <dgm:prSet presAssocID="{5756A05F-BE86-45C7-A458-42A425B5AC2D}" presName="hierRoot1" presStyleCnt="0"/>
      <dgm:spPr/>
    </dgm:pt>
    <dgm:pt modelId="{D6AF8BDA-909F-4572-913B-CABB79028503}" type="pres">
      <dgm:prSet presAssocID="{5756A05F-BE86-45C7-A458-42A425B5AC2D}" presName="composite" presStyleCnt="0"/>
      <dgm:spPr/>
    </dgm:pt>
    <dgm:pt modelId="{DD3FE7C9-B9A7-4EF5-AE90-2C79D7285A6D}" type="pres">
      <dgm:prSet presAssocID="{5756A05F-BE86-45C7-A458-42A425B5AC2D}" presName="background" presStyleLbl="node0" presStyleIdx="0" presStyleCnt="1"/>
      <dgm:spPr/>
    </dgm:pt>
    <dgm:pt modelId="{615BBB22-9401-45A5-AE58-FD91387F8DBC}" type="pres">
      <dgm:prSet presAssocID="{5756A05F-BE86-45C7-A458-42A425B5AC2D}" presName="text" presStyleLbl="fgAcc0" presStyleIdx="0" presStyleCnt="1" custScaleX="79478" custScaleY="84977" custLinFactNeighborX="-2664" custLinFactNeighborY="-52057">
        <dgm:presLayoutVars>
          <dgm:chPref val="3"/>
        </dgm:presLayoutVars>
      </dgm:prSet>
      <dgm:spPr/>
    </dgm:pt>
    <dgm:pt modelId="{151E6197-492F-4175-B164-00335217223F}" type="pres">
      <dgm:prSet presAssocID="{5756A05F-BE86-45C7-A458-42A425B5AC2D}" presName="hierChild2" presStyleCnt="0"/>
      <dgm:spPr/>
    </dgm:pt>
    <dgm:pt modelId="{DE5FD48F-D971-425C-9665-24462A4E55A1}" type="pres">
      <dgm:prSet presAssocID="{72AEC87A-A638-4B45-BC02-1D5A8C862AEF}" presName="Name10" presStyleLbl="parChTrans1D2" presStyleIdx="0" presStyleCnt="2"/>
      <dgm:spPr/>
    </dgm:pt>
    <dgm:pt modelId="{45FA413C-DE99-467F-A462-FAAF12C16A32}" type="pres">
      <dgm:prSet presAssocID="{2730F967-795C-4D81-AA9E-A88805A6210D}" presName="hierRoot2" presStyleCnt="0"/>
      <dgm:spPr/>
    </dgm:pt>
    <dgm:pt modelId="{53079494-4E1B-40E5-B87B-331C5BD62310}" type="pres">
      <dgm:prSet presAssocID="{2730F967-795C-4D81-AA9E-A88805A6210D}" presName="composite2" presStyleCnt="0"/>
      <dgm:spPr/>
    </dgm:pt>
    <dgm:pt modelId="{2DE96FF1-1789-4976-AF22-5132ECF600CE}" type="pres">
      <dgm:prSet presAssocID="{2730F967-795C-4D81-AA9E-A88805A6210D}" presName="background2" presStyleLbl="node2" presStyleIdx="0" presStyleCnt="2"/>
      <dgm:spPr/>
    </dgm:pt>
    <dgm:pt modelId="{ED99CEE5-7990-4B82-A193-372F7A9EF747}" type="pres">
      <dgm:prSet presAssocID="{2730F967-795C-4D81-AA9E-A88805A6210D}" presName="text2" presStyleLbl="fgAcc2" presStyleIdx="0" presStyleCnt="2" custScaleX="84806" custScaleY="71406" custLinFactNeighborX="-4988" custLinFactNeighborY="-50787">
        <dgm:presLayoutVars>
          <dgm:chPref val="3"/>
        </dgm:presLayoutVars>
      </dgm:prSet>
      <dgm:spPr/>
    </dgm:pt>
    <dgm:pt modelId="{A2093DFE-1641-4903-B5DD-05CD1662473F}" type="pres">
      <dgm:prSet presAssocID="{2730F967-795C-4D81-AA9E-A88805A6210D}" presName="hierChild3" presStyleCnt="0"/>
      <dgm:spPr/>
    </dgm:pt>
    <dgm:pt modelId="{CDDE6394-A20C-4677-8ADC-FD6A675D25FA}" type="pres">
      <dgm:prSet presAssocID="{64F2F9F8-8EF6-4961-B54B-B62460E32361}" presName="Name17" presStyleLbl="parChTrans1D3" presStyleIdx="0" presStyleCnt="3"/>
      <dgm:spPr/>
    </dgm:pt>
    <dgm:pt modelId="{1C20DE0F-012C-4126-92DD-97FD036DFEA4}" type="pres">
      <dgm:prSet presAssocID="{256DC96D-1FAC-40B1-A187-C04C72EBB74F}" presName="hierRoot3" presStyleCnt="0"/>
      <dgm:spPr/>
    </dgm:pt>
    <dgm:pt modelId="{7E39A5A0-F5C6-4D1B-9B5C-3909C54FE12D}" type="pres">
      <dgm:prSet presAssocID="{256DC96D-1FAC-40B1-A187-C04C72EBB74F}" presName="composite3" presStyleCnt="0"/>
      <dgm:spPr/>
    </dgm:pt>
    <dgm:pt modelId="{A1BC1992-04B2-43AA-B91E-815653D95F66}" type="pres">
      <dgm:prSet presAssocID="{256DC96D-1FAC-40B1-A187-C04C72EBB74F}" presName="background3" presStyleLbl="node3" presStyleIdx="0" presStyleCnt="3"/>
      <dgm:spPr/>
    </dgm:pt>
    <dgm:pt modelId="{182117F3-88EF-456A-AD0C-FDD159164CB6}" type="pres">
      <dgm:prSet presAssocID="{256DC96D-1FAC-40B1-A187-C04C72EBB74F}" presName="text3" presStyleLbl="fgAcc3" presStyleIdx="0" presStyleCnt="3" custScaleX="122455" custScaleY="155198">
        <dgm:presLayoutVars>
          <dgm:chPref val="3"/>
        </dgm:presLayoutVars>
      </dgm:prSet>
      <dgm:spPr/>
    </dgm:pt>
    <dgm:pt modelId="{18D416E8-C83C-4C1E-BB21-AAEF84713561}" type="pres">
      <dgm:prSet presAssocID="{256DC96D-1FAC-40B1-A187-C04C72EBB74F}" presName="hierChild4" presStyleCnt="0"/>
      <dgm:spPr/>
    </dgm:pt>
    <dgm:pt modelId="{D1183245-4756-40AB-B63D-E288DEB41AED}" type="pres">
      <dgm:prSet presAssocID="{8B54BA25-1672-43FD-A85D-6A09FB85B638}" presName="Name17" presStyleLbl="parChTrans1D3" presStyleIdx="1" presStyleCnt="3"/>
      <dgm:spPr/>
    </dgm:pt>
    <dgm:pt modelId="{80EF9882-F934-48EF-A3BA-D9967C660813}" type="pres">
      <dgm:prSet presAssocID="{7CF71ACA-435F-41AE-B81B-1F47E0D9C9EA}" presName="hierRoot3" presStyleCnt="0"/>
      <dgm:spPr/>
    </dgm:pt>
    <dgm:pt modelId="{42AE6F3E-AE77-4883-B30E-886721CD80FF}" type="pres">
      <dgm:prSet presAssocID="{7CF71ACA-435F-41AE-B81B-1F47E0D9C9EA}" presName="composite3" presStyleCnt="0"/>
      <dgm:spPr/>
    </dgm:pt>
    <dgm:pt modelId="{A3DD055C-D904-4705-AE20-86BA492EF5ED}" type="pres">
      <dgm:prSet presAssocID="{7CF71ACA-435F-41AE-B81B-1F47E0D9C9EA}" presName="background3" presStyleLbl="node3" presStyleIdx="1" presStyleCnt="3"/>
      <dgm:spPr/>
    </dgm:pt>
    <dgm:pt modelId="{04D7BA5C-C90F-4523-A019-1D0E32FFFA17}" type="pres">
      <dgm:prSet presAssocID="{7CF71ACA-435F-41AE-B81B-1F47E0D9C9EA}" presName="text3" presStyleLbl="fgAcc3" presStyleIdx="1" presStyleCnt="3" custScaleX="111917" custScaleY="141379">
        <dgm:presLayoutVars>
          <dgm:chPref val="3"/>
        </dgm:presLayoutVars>
      </dgm:prSet>
      <dgm:spPr/>
    </dgm:pt>
    <dgm:pt modelId="{3369FD36-2F0B-4964-93B7-C7A428183E27}" type="pres">
      <dgm:prSet presAssocID="{7CF71ACA-435F-41AE-B81B-1F47E0D9C9EA}" presName="hierChild4" presStyleCnt="0"/>
      <dgm:spPr/>
    </dgm:pt>
    <dgm:pt modelId="{2DDE669A-BB1D-4694-8185-F3AECF61C0F6}" type="pres">
      <dgm:prSet presAssocID="{150306BF-CE48-4CBA-9002-3D8B29FD7539}" presName="Name10" presStyleLbl="parChTrans1D2" presStyleIdx="1" presStyleCnt="2"/>
      <dgm:spPr/>
    </dgm:pt>
    <dgm:pt modelId="{3FAE310B-F473-4F44-960C-23DBD5E79CBD}" type="pres">
      <dgm:prSet presAssocID="{FE1CD8AC-EE92-499C-B748-0877E8AD9F5B}" presName="hierRoot2" presStyleCnt="0"/>
      <dgm:spPr/>
    </dgm:pt>
    <dgm:pt modelId="{5307D047-C897-4BF4-99CB-97C4B1518804}" type="pres">
      <dgm:prSet presAssocID="{FE1CD8AC-EE92-499C-B748-0877E8AD9F5B}" presName="composite2" presStyleCnt="0"/>
      <dgm:spPr/>
    </dgm:pt>
    <dgm:pt modelId="{48C6AE5E-774C-48BC-8159-78E3E671E4E8}" type="pres">
      <dgm:prSet presAssocID="{FE1CD8AC-EE92-499C-B748-0877E8AD9F5B}" presName="background2" presStyleLbl="node2" presStyleIdx="1" presStyleCnt="2"/>
      <dgm:spPr/>
    </dgm:pt>
    <dgm:pt modelId="{3B70A9F2-BF04-4BBB-911C-D581B1E0A51C}" type="pres">
      <dgm:prSet presAssocID="{FE1CD8AC-EE92-499C-B748-0877E8AD9F5B}" presName="text2" presStyleLbl="fgAcc2" presStyleIdx="1" presStyleCnt="2" custScaleX="78231" custScaleY="61249" custLinFactNeighborX="9297" custLinFactNeighborY="-51422">
        <dgm:presLayoutVars>
          <dgm:chPref val="3"/>
        </dgm:presLayoutVars>
      </dgm:prSet>
      <dgm:spPr/>
    </dgm:pt>
    <dgm:pt modelId="{8EF06F57-613E-4957-9203-E394F0532334}" type="pres">
      <dgm:prSet presAssocID="{FE1CD8AC-EE92-499C-B748-0877E8AD9F5B}" presName="hierChild3" presStyleCnt="0"/>
      <dgm:spPr/>
    </dgm:pt>
    <dgm:pt modelId="{1CF3E51B-3ACF-445B-8E16-6C6F705D0711}" type="pres">
      <dgm:prSet presAssocID="{E07DAD32-37B0-423E-BE91-DBC45FA025C5}" presName="Name17" presStyleLbl="parChTrans1D3" presStyleIdx="2" presStyleCnt="3"/>
      <dgm:spPr/>
    </dgm:pt>
    <dgm:pt modelId="{C8CFD283-C9C6-4EB3-B5D8-6DFDC97E87A5}" type="pres">
      <dgm:prSet presAssocID="{F1D6B080-A5A7-4C3B-BC08-8D52C65DD28B}" presName="hierRoot3" presStyleCnt="0"/>
      <dgm:spPr/>
    </dgm:pt>
    <dgm:pt modelId="{524A6CC7-4027-4B44-9C5C-6AE2B2B92CAD}" type="pres">
      <dgm:prSet presAssocID="{F1D6B080-A5A7-4C3B-BC08-8D52C65DD28B}" presName="composite3" presStyleCnt="0"/>
      <dgm:spPr/>
    </dgm:pt>
    <dgm:pt modelId="{54A2AE9C-9B10-4987-A7A7-1C13EB557FA1}" type="pres">
      <dgm:prSet presAssocID="{F1D6B080-A5A7-4C3B-BC08-8D52C65DD28B}" presName="background3" presStyleLbl="node3" presStyleIdx="2" presStyleCnt="3"/>
      <dgm:spPr/>
    </dgm:pt>
    <dgm:pt modelId="{992DB895-5DED-436A-83FB-0798AD541DF9}" type="pres">
      <dgm:prSet presAssocID="{F1D6B080-A5A7-4C3B-BC08-8D52C65DD28B}" presName="text3" presStyleLbl="fgAcc3" presStyleIdx="2" presStyleCnt="3" custScaleX="131693" custScaleY="138033">
        <dgm:presLayoutVars>
          <dgm:chPref val="3"/>
        </dgm:presLayoutVars>
      </dgm:prSet>
      <dgm:spPr/>
    </dgm:pt>
    <dgm:pt modelId="{86FA9C52-1ED1-499E-A228-D78A7F3FB514}" type="pres">
      <dgm:prSet presAssocID="{F1D6B080-A5A7-4C3B-BC08-8D52C65DD28B}" presName="hierChild4" presStyleCnt="0"/>
      <dgm:spPr/>
    </dgm:pt>
  </dgm:ptLst>
  <dgm:cxnLst>
    <dgm:cxn modelId="{76BF3B0A-9210-4866-84CD-D70D976BB8BF}" type="presOf" srcId="{E07DAD32-37B0-423E-BE91-DBC45FA025C5}" destId="{1CF3E51B-3ACF-445B-8E16-6C6F705D0711}" srcOrd="0" destOrd="0" presId="urn:microsoft.com/office/officeart/2005/8/layout/hierarchy1"/>
    <dgm:cxn modelId="{D65FAF13-59B6-4265-8151-1F50DD6F2070}" type="presOf" srcId="{8B54BA25-1672-43FD-A85D-6A09FB85B638}" destId="{D1183245-4756-40AB-B63D-E288DEB41AED}" srcOrd="0" destOrd="0" presId="urn:microsoft.com/office/officeart/2005/8/layout/hierarchy1"/>
    <dgm:cxn modelId="{50B2221A-9170-4DEA-85EC-7FC93FD03A1A}" type="presOf" srcId="{FE1CD8AC-EE92-499C-B748-0877E8AD9F5B}" destId="{3B70A9F2-BF04-4BBB-911C-D581B1E0A51C}" srcOrd="0" destOrd="0" presId="urn:microsoft.com/office/officeart/2005/8/layout/hierarchy1"/>
    <dgm:cxn modelId="{E4BC533F-3DE5-48BA-8516-BD5B3C81C4D5}" type="presOf" srcId="{2730F967-795C-4D81-AA9E-A88805A6210D}" destId="{ED99CEE5-7990-4B82-A193-372F7A9EF747}" srcOrd="0" destOrd="0" presId="urn:microsoft.com/office/officeart/2005/8/layout/hierarchy1"/>
    <dgm:cxn modelId="{98110C41-3DD6-48C1-868D-923702AE813B}" srcId="{7C2CF806-2187-469F-BBEE-5D63C9A1BFE0}" destId="{5756A05F-BE86-45C7-A458-42A425B5AC2D}" srcOrd="0" destOrd="0" parTransId="{0D666201-8721-4B68-8D7B-A71FCA141F30}" sibTransId="{8A852637-9F47-4D55-AEB8-ACA85AA744BF}"/>
    <dgm:cxn modelId="{DA526D71-D396-45A4-9F1A-6CE7DB519778}" type="presOf" srcId="{150306BF-CE48-4CBA-9002-3D8B29FD7539}" destId="{2DDE669A-BB1D-4694-8185-F3AECF61C0F6}" srcOrd="0" destOrd="0" presId="urn:microsoft.com/office/officeart/2005/8/layout/hierarchy1"/>
    <dgm:cxn modelId="{FE497451-3B91-4705-B9F0-2CCA2833A34B}" srcId="{2730F967-795C-4D81-AA9E-A88805A6210D}" destId="{7CF71ACA-435F-41AE-B81B-1F47E0D9C9EA}" srcOrd="1" destOrd="0" parTransId="{8B54BA25-1672-43FD-A85D-6A09FB85B638}" sibTransId="{3FF01C34-32F7-4DB6-B4BC-407F9C181F18}"/>
    <dgm:cxn modelId="{08A6E55A-FEEF-4C12-A183-6DDAC5ED99B7}" type="presOf" srcId="{256DC96D-1FAC-40B1-A187-C04C72EBB74F}" destId="{182117F3-88EF-456A-AD0C-FDD159164CB6}" srcOrd="0" destOrd="0" presId="urn:microsoft.com/office/officeart/2005/8/layout/hierarchy1"/>
    <dgm:cxn modelId="{4A15C47D-EC5A-44D0-828A-06D760E787F2}" type="presOf" srcId="{7CF71ACA-435F-41AE-B81B-1F47E0D9C9EA}" destId="{04D7BA5C-C90F-4523-A019-1D0E32FFFA17}" srcOrd="0" destOrd="0" presId="urn:microsoft.com/office/officeart/2005/8/layout/hierarchy1"/>
    <dgm:cxn modelId="{289AF385-6012-4B1D-914F-4EF030B2170C}" srcId="{5756A05F-BE86-45C7-A458-42A425B5AC2D}" destId="{2730F967-795C-4D81-AA9E-A88805A6210D}" srcOrd="0" destOrd="0" parTransId="{72AEC87A-A638-4B45-BC02-1D5A8C862AEF}" sibTransId="{FAD743AB-B568-447E-820F-8EAEE49B6878}"/>
    <dgm:cxn modelId="{8FA5D990-3AF7-4E92-81B3-0953381279DB}" srcId="{5756A05F-BE86-45C7-A458-42A425B5AC2D}" destId="{FE1CD8AC-EE92-499C-B748-0877E8AD9F5B}" srcOrd="1" destOrd="0" parTransId="{150306BF-CE48-4CBA-9002-3D8B29FD7539}" sibTransId="{E6B1535C-280B-4F2F-A420-872C4C161444}"/>
    <dgm:cxn modelId="{05B91896-1E9E-460E-868A-8D579C6499D8}" type="presOf" srcId="{5756A05F-BE86-45C7-A458-42A425B5AC2D}" destId="{615BBB22-9401-45A5-AE58-FD91387F8DBC}" srcOrd="0" destOrd="0" presId="urn:microsoft.com/office/officeart/2005/8/layout/hierarchy1"/>
    <dgm:cxn modelId="{874A7F9A-70B9-4636-A935-E8EFC0631E7A}" type="presOf" srcId="{7C2CF806-2187-469F-BBEE-5D63C9A1BFE0}" destId="{515EB04E-60DE-4813-9515-C1218D7ED833}" srcOrd="0" destOrd="0" presId="urn:microsoft.com/office/officeart/2005/8/layout/hierarchy1"/>
    <dgm:cxn modelId="{AD8EFFB1-366C-4597-B9BA-33C2F09588E9}" type="presOf" srcId="{72AEC87A-A638-4B45-BC02-1D5A8C862AEF}" destId="{DE5FD48F-D971-425C-9665-24462A4E55A1}" srcOrd="0" destOrd="0" presId="urn:microsoft.com/office/officeart/2005/8/layout/hierarchy1"/>
    <dgm:cxn modelId="{BE0E17D1-2ED8-428C-ABE5-2C8670A3C2E6}" type="presOf" srcId="{F1D6B080-A5A7-4C3B-BC08-8D52C65DD28B}" destId="{992DB895-5DED-436A-83FB-0798AD541DF9}" srcOrd="0" destOrd="0" presId="urn:microsoft.com/office/officeart/2005/8/layout/hierarchy1"/>
    <dgm:cxn modelId="{0E024AE9-E396-44FF-9302-7508CA276A16}" type="presOf" srcId="{64F2F9F8-8EF6-4961-B54B-B62460E32361}" destId="{CDDE6394-A20C-4677-8ADC-FD6A675D25FA}" srcOrd="0" destOrd="0" presId="urn:microsoft.com/office/officeart/2005/8/layout/hierarchy1"/>
    <dgm:cxn modelId="{386EECF1-2693-4C3A-81DA-DCCC94452242}" srcId="{FE1CD8AC-EE92-499C-B748-0877E8AD9F5B}" destId="{F1D6B080-A5A7-4C3B-BC08-8D52C65DD28B}" srcOrd="0" destOrd="0" parTransId="{E07DAD32-37B0-423E-BE91-DBC45FA025C5}" sibTransId="{51D072FE-24E5-47C7-BFD5-35121AE61AB9}"/>
    <dgm:cxn modelId="{7C0847F6-1D9F-4011-9AB7-F909BAC78071}" srcId="{2730F967-795C-4D81-AA9E-A88805A6210D}" destId="{256DC96D-1FAC-40B1-A187-C04C72EBB74F}" srcOrd="0" destOrd="0" parTransId="{64F2F9F8-8EF6-4961-B54B-B62460E32361}" sibTransId="{DC6BC6B4-3729-4038-AFE7-C5EF07F09481}"/>
    <dgm:cxn modelId="{CCBB728F-47BF-4C30-AF01-FA269467331F}" type="presParOf" srcId="{515EB04E-60DE-4813-9515-C1218D7ED833}" destId="{1FC6C5ED-B4B8-43BC-AF9A-8F5FF7EEDCBE}" srcOrd="0" destOrd="0" presId="urn:microsoft.com/office/officeart/2005/8/layout/hierarchy1"/>
    <dgm:cxn modelId="{CF290F1D-9ACF-4E0B-A022-9482A22E3949}" type="presParOf" srcId="{1FC6C5ED-B4B8-43BC-AF9A-8F5FF7EEDCBE}" destId="{D6AF8BDA-909F-4572-913B-CABB79028503}" srcOrd="0" destOrd="0" presId="urn:microsoft.com/office/officeart/2005/8/layout/hierarchy1"/>
    <dgm:cxn modelId="{326957E1-703D-4321-BEF5-87E7823E4589}" type="presParOf" srcId="{D6AF8BDA-909F-4572-913B-CABB79028503}" destId="{DD3FE7C9-B9A7-4EF5-AE90-2C79D7285A6D}" srcOrd="0" destOrd="0" presId="urn:microsoft.com/office/officeart/2005/8/layout/hierarchy1"/>
    <dgm:cxn modelId="{F5EA3453-F0AE-475A-AC1F-101BDB90DE7F}" type="presParOf" srcId="{D6AF8BDA-909F-4572-913B-CABB79028503}" destId="{615BBB22-9401-45A5-AE58-FD91387F8DBC}" srcOrd="1" destOrd="0" presId="urn:microsoft.com/office/officeart/2005/8/layout/hierarchy1"/>
    <dgm:cxn modelId="{24075D38-C8A7-404A-8A99-9BE4A2BA7E2C}" type="presParOf" srcId="{1FC6C5ED-B4B8-43BC-AF9A-8F5FF7EEDCBE}" destId="{151E6197-492F-4175-B164-00335217223F}" srcOrd="1" destOrd="0" presId="urn:microsoft.com/office/officeart/2005/8/layout/hierarchy1"/>
    <dgm:cxn modelId="{1B82F0D1-A985-440D-954E-B9D4FC496A63}" type="presParOf" srcId="{151E6197-492F-4175-B164-00335217223F}" destId="{DE5FD48F-D971-425C-9665-24462A4E55A1}" srcOrd="0" destOrd="0" presId="urn:microsoft.com/office/officeart/2005/8/layout/hierarchy1"/>
    <dgm:cxn modelId="{9FBE2FFD-7A61-47F3-8B87-ADE951A0A59B}" type="presParOf" srcId="{151E6197-492F-4175-B164-00335217223F}" destId="{45FA413C-DE99-467F-A462-FAAF12C16A32}" srcOrd="1" destOrd="0" presId="urn:microsoft.com/office/officeart/2005/8/layout/hierarchy1"/>
    <dgm:cxn modelId="{9BDF08BE-A568-4E11-A81B-D8F9C2A6B5F1}" type="presParOf" srcId="{45FA413C-DE99-467F-A462-FAAF12C16A32}" destId="{53079494-4E1B-40E5-B87B-331C5BD62310}" srcOrd="0" destOrd="0" presId="urn:microsoft.com/office/officeart/2005/8/layout/hierarchy1"/>
    <dgm:cxn modelId="{169A21E5-1D37-4671-862B-6E2B581EBD89}" type="presParOf" srcId="{53079494-4E1B-40E5-B87B-331C5BD62310}" destId="{2DE96FF1-1789-4976-AF22-5132ECF600CE}" srcOrd="0" destOrd="0" presId="urn:microsoft.com/office/officeart/2005/8/layout/hierarchy1"/>
    <dgm:cxn modelId="{429793F6-EE02-4522-AFE8-A680D520C6C8}" type="presParOf" srcId="{53079494-4E1B-40E5-B87B-331C5BD62310}" destId="{ED99CEE5-7990-4B82-A193-372F7A9EF747}" srcOrd="1" destOrd="0" presId="urn:microsoft.com/office/officeart/2005/8/layout/hierarchy1"/>
    <dgm:cxn modelId="{CD11C923-0642-4517-8EF7-00CA2B6D0E5D}" type="presParOf" srcId="{45FA413C-DE99-467F-A462-FAAF12C16A32}" destId="{A2093DFE-1641-4903-B5DD-05CD1662473F}" srcOrd="1" destOrd="0" presId="urn:microsoft.com/office/officeart/2005/8/layout/hierarchy1"/>
    <dgm:cxn modelId="{0DBFE277-928D-4D53-9A87-63CA3F8F45EB}" type="presParOf" srcId="{A2093DFE-1641-4903-B5DD-05CD1662473F}" destId="{CDDE6394-A20C-4677-8ADC-FD6A675D25FA}" srcOrd="0" destOrd="0" presId="urn:microsoft.com/office/officeart/2005/8/layout/hierarchy1"/>
    <dgm:cxn modelId="{0CEA0193-0628-4BBF-B0C0-1F336F455E09}" type="presParOf" srcId="{A2093DFE-1641-4903-B5DD-05CD1662473F}" destId="{1C20DE0F-012C-4126-92DD-97FD036DFEA4}" srcOrd="1" destOrd="0" presId="urn:microsoft.com/office/officeart/2005/8/layout/hierarchy1"/>
    <dgm:cxn modelId="{D0305CE5-16BF-4E93-9764-469A04BBF416}" type="presParOf" srcId="{1C20DE0F-012C-4126-92DD-97FD036DFEA4}" destId="{7E39A5A0-F5C6-4D1B-9B5C-3909C54FE12D}" srcOrd="0" destOrd="0" presId="urn:microsoft.com/office/officeart/2005/8/layout/hierarchy1"/>
    <dgm:cxn modelId="{ABD3CBBE-1D79-44C1-BA63-5B7A0FDF170F}" type="presParOf" srcId="{7E39A5A0-F5C6-4D1B-9B5C-3909C54FE12D}" destId="{A1BC1992-04B2-43AA-B91E-815653D95F66}" srcOrd="0" destOrd="0" presId="urn:microsoft.com/office/officeart/2005/8/layout/hierarchy1"/>
    <dgm:cxn modelId="{788AC1BD-7691-462B-832E-19C6EF638780}" type="presParOf" srcId="{7E39A5A0-F5C6-4D1B-9B5C-3909C54FE12D}" destId="{182117F3-88EF-456A-AD0C-FDD159164CB6}" srcOrd="1" destOrd="0" presId="urn:microsoft.com/office/officeart/2005/8/layout/hierarchy1"/>
    <dgm:cxn modelId="{6C524F8A-8F6D-492C-A8D4-39B8D16EDB48}" type="presParOf" srcId="{1C20DE0F-012C-4126-92DD-97FD036DFEA4}" destId="{18D416E8-C83C-4C1E-BB21-AAEF84713561}" srcOrd="1" destOrd="0" presId="urn:microsoft.com/office/officeart/2005/8/layout/hierarchy1"/>
    <dgm:cxn modelId="{908B3FC4-CC7A-425B-8E9D-70A1B7515633}" type="presParOf" srcId="{A2093DFE-1641-4903-B5DD-05CD1662473F}" destId="{D1183245-4756-40AB-B63D-E288DEB41AED}" srcOrd="2" destOrd="0" presId="urn:microsoft.com/office/officeart/2005/8/layout/hierarchy1"/>
    <dgm:cxn modelId="{4CD7F24F-6CCC-4059-AA21-09975263A554}" type="presParOf" srcId="{A2093DFE-1641-4903-B5DD-05CD1662473F}" destId="{80EF9882-F934-48EF-A3BA-D9967C660813}" srcOrd="3" destOrd="0" presId="urn:microsoft.com/office/officeart/2005/8/layout/hierarchy1"/>
    <dgm:cxn modelId="{32D371D2-0906-42E0-AF04-8429A4C85964}" type="presParOf" srcId="{80EF9882-F934-48EF-A3BA-D9967C660813}" destId="{42AE6F3E-AE77-4883-B30E-886721CD80FF}" srcOrd="0" destOrd="0" presId="urn:microsoft.com/office/officeart/2005/8/layout/hierarchy1"/>
    <dgm:cxn modelId="{C724735A-C880-4695-B1B9-83E8D87A1359}" type="presParOf" srcId="{42AE6F3E-AE77-4883-B30E-886721CD80FF}" destId="{A3DD055C-D904-4705-AE20-86BA492EF5ED}" srcOrd="0" destOrd="0" presId="urn:microsoft.com/office/officeart/2005/8/layout/hierarchy1"/>
    <dgm:cxn modelId="{9085E699-BC9C-4049-A56F-FA06A6CA4D61}" type="presParOf" srcId="{42AE6F3E-AE77-4883-B30E-886721CD80FF}" destId="{04D7BA5C-C90F-4523-A019-1D0E32FFFA17}" srcOrd="1" destOrd="0" presId="urn:microsoft.com/office/officeart/2005/8/layout/hierarchy1"/>
    <dgm:cxn modelId="{C9DAFC9A-4818-4414-BB85-3F269FD0A2F4}" type="presParOf" srcId="{80EF9882-F934-48EF-A3BA-D9967C660813}" destId="{3369FD36-2F0B-4964-93B7-C7A428183E27}" srcOrd="1" destOrd="0" presId="urn:microsoft.com/office/officeart/2005/8/layout/hierarchy1"/>
    <dgm:cxn modelId="{D2C9839B-411E-4EEB-91B3-B9ED7B188121}" type="presParOf" srcId="{151E6197-492F-4175-B164-00335217223F}" destId="{2DDE669A-BB1D-4694-8185-F3AECF61C0F6}" srcOrd="2" destOrd="0" presId="urn:microsoft.com/office/officeart/2005/8/layout/hierarchy1"/>
    <dgm:cxn modelId="{C216AD0C-FC5C-4DEA-BE42-82B28EACB513}" type="presParOf" srcId="{151E6197-492F-4175-B164-00335217223F}" destId="{3FAE310B-F473-4F44-960C-23DBD5E79CBD}" srcOrd="3" destOrd="0" presId="urn:microsoft.com/office/officeart/2005/8/layout/hierarchy1"/>
    <dgm:cxn modelId="{863626EC-03B8-4EA6-B9CD-6F6524F18601}" type="presParOf" srcId="{3FAE310B-F473-4F44-960C-23DBD5E79CBD}" destId="{5307D047-C897-4BF4-99CB-97C4B1518804}" srcOrd="0" destOrd="0" presId="urn:microsoft.com/office/officeart/2005/8/layout/hierarchy1"/>
    <dgm:cxn modelId="{965DABFC-3D44-418A-ADE4-A42EECC2769D}" type="presParOf" srcId="{5307D047-C897-4BF4-99CB-97C4B1518804}" destId="{48C6AE5E-774C-48BC-8159-78E3E671E4E8}" srcOrd="0" destOrd="0" presId="urn:microsoft.com/office/officeart/2005/8/layout/hierarchy1"/>
    <dgm:cxn modelId="{94BAD485-D61F-4589-BD98-7E5EF803A26D}" type="presParOf" srcId="{5307D047-C897-4BF4-99CB-97C4B1518804}" destId="{3B70A9F2-BF04-4BBB-911C-D581B1E0A51C}" srcOrd="1" destOrd="0" presId="urn:microsoft.com/office/officeart/2005/8/layout/hierarchy1"/>
    <dgm:cxn modelId="{F3CF5557-3666-4BB0-83A3-1390A1DBAD24}" type="presParOf" srcId="{3FAE310B-F473-4F44-960C-23DBD5E79CBD}" destId="{8EF06F57-613E-4957-9203-E394F0532334}" srcOrd="1" destOrd="0" presId="urn:microsoft.com/office/officeart/2005/8/layout/hierarchy1"/>
    <dgm:cxn modelId="{D00EEBB8-65CD-43BC-9E19-636A1386B41D}" type="presParOf" srcId="{8EF06F57-613E-4957-9203-E394F0532334}" destId="{1CF3E51B-3ACF-445B-8E16-6C6F705D0711}" srcOrd="0" destOrd="0" presId="urn:microsoft.com/office/officeart/2005/8/layout/hierarchy1"/>
    <dgm:cxn modelId="{F0178ABE-053D-47BD-B7B8-C0105642C676}" type="presParOf" srcId="{8EF06F57-613E-4957-9203-E394F0532334}" destId="{C8CFD283-C9C6-4EB3-B5D8-6DFDC97E87A5}" srcOrd="1" destOrd="0" presId="urn:microsoft.com/office/officeart/2005/8/layout/hierarchy1"/>
    <dgm:cxn modelId="{524A4D20-4002-4323-9BD7-45C3C1C67D3C}" type="presParOf" srcId="{C8CFD283-C9C6-4EB3-B5D8-6DFDC97E87A5}" destId="{524A6CC7-4027-4B44-9C5C-6AE2B2B92CAD}" srcOrd="0" destOrd="0" presId="urn:microsoft.com/office/officeart/2005/8/layout/hierarchy1"/>
    <dgm:cxn modelId="{4207BA5A-1646-424F-92E0-678AABA844F3}" type="presParOf" srcId="{524A6CC7-4027-4B44-9C5C-6AE2B2B92CAD}" destId="{54A2AE9C-9B10-4987-A7A7-1C13EB557FA1}" srcOrd="0" destOrd="0" presId="urn:microsoft.com/office/officeart/2005/8/layout/hierarchy1"/>
    <dgm:cxn modelId="{069AFB13-0E07-4D80-A6F4-B1BDAB61E002}" type="presParOf" srcId="{524A6CC7-4027-4B44-9C5C-6AE2B2B92CAD}" destId="{992DB895-5DED-436A-83FB-0798AD541DF9}" srcOrd="1" destOrd="0" presId="urn:microsoft.com/office/officeart/2005/8/layout/hierarchy1"/>
    <dgm:cxn modelId="{B0083568-0E3D-4566-8D9D-53AFEBE1B8DC}" type="presParOf" srcId="{C8CFD283-C9C6-4EB3-B5D8-6DFDC97E87A5}" destId="{86FA9C52-1ED1-499E-A228-D78A7F3FB51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3E51B-3ACF-445B-8E16-6C6F705D0711}">
      <dsp:nvSpPr>
        <dsp:cNvPr id="0" name=""/>
        <dsp:cNvSpPr/>
      </dsp:nvSpPr>
      <dsp:spPr>
        <a:xfrm>
          <a:off x="6661738" y="2198165"/>
          <a:ext cx="179548" cy="1192286"/>
        </a:xfrm>
        <a:custGeom>
          <a:avLst/>
          <a:gdLst/>
          <a:ahLst/>
          <a:cxnLst/>
          <a:rect l="0" t="0" r="0" b="0"/>
          <a:pathLst>
            <a:path>
              <a:moveTo>
                <a:pt x="179548" y="0"/>
              </a:moveTo>
              <a:lnTo>
                <a:pt x="179548" y="1013377"/>
              </a:lnTo>
              <a:lnTo>
                <a:pt x="0" y="1013377"/>
              </a:lnTo>
              <a:lnTo>
                <a:pt x="0" y="11922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DE669A-BB1D-4694-8185-F3AECF61C0F6}">
      <dsp:nvSpPr>
        <dsp:cNvPr id="0" name=""/>
        <dsp:cNvSpPr/>
      </dsp:nvSpPr>
      <dsp:spPr>
        <a:xfrm>
          <a:off x="4489255" y="877578"/>
          <a:ext cx="2352032" cy="569461"/>
        </a:xfrm>
        <a:custGeom>
          <a:avLst/>
          <a:gdLst/>
          <a:ahLst/>
          <a:cxnLst/>
          <a:rect l="0" t="0" r="0" b="0"/>
          <a:pathLst>
            <a:path>
              <a:moveTo>
                <a:pt x="0" y="0"/>
              </a:moveTo>
              <a:lnTo>
                <a:pt x="0" y="390551"/>
              </a:lnTo>
              <a:lnTo>
                <a:pt x="2352032" y="390551"/>
              </a:lnTo>
              <a:lnTo>
                <a:pt x="2352032" y="5694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183245-4756-40AB-B63D-E288DEB41AED}">
      <dsp:nvSpPr>
        <dsp:cNvPr id="0" name=""/>
        <dsp:cNvSpPr/>
      </dsp:nvSpPr>
      <dsp:spPr>
        <a:xfrm>
          <a:off x="2386827" y="2330513"/>
          <a:ext cx="1493375" cy="1184499"/>
        </a:xfrm>
        <a:custGeom>
          <a:avLst/>
          <a:gdLst/>
          <a:ahLst/>
          <a:cxnLst/>
          <a:rect l="0" t="0" r="0" b="0"/>
          <a:pathLst>
            <a:path>
              <a:moveTo>
                <a:pt x="0" y="0"/>
              </a:moveTo>
              <a:lnTo>
                <a:pt x="0" y="1005589"/>
              </a:lnTo>
              <a:lnTo>
                <a:pt x="1493375" y="1005589"/>
              </a:lnTo>
              <a:lnTo>
                <a:pt x="1493375" y="11844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DE6394-A20C-4677-8ADC-FD6A675D25FA}">
      <dsp:nvSpPr>
        <dsp:cNvPr id="0" name=""/>
        <dsp:cNvSpPr/>
      </dsp:nvSpPr>
      <dsp:spPr>
        <a:xfrm>
          <a:off x="1187872" y="2330513"/>
          <a:ext cx="1198955" cy="1184499"/>
        </a:xfrm>
        <a:custGeom>
          <a:avLst/>
          <a:gdLst/>
          <a:ahLst/>
          <a:cxnLst/>
          <a:rect l="0" t="0" r="0" b="0"/>
          <a:pathLst>
            <a:path>
              <a:moveTo>
                <a:pt x="1198955" y="0"/>
              </a:moveTo>
              <a:lnTo>
                <a:pt x="1198955" y="1005589"/>
              </a:lnTo>
              <a:lnTo>
                <a:pt x="0" y="1005589"/>
              </a:lnTo>
              <a:lnTo>
                <a:pt x="0" y="11844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5FD48F-D971-425C-9665-24462A4E55A1}">
      <dsp:nvSpPr>
        <dsp:cNvPr id="0" name=""/>
        <dsp:cNvSpPr/>
      </dsp:nvSpPr>
      <dsp:spPr>
        <a:xfrm>
          <a:off x="2386827" y="877578"/>
          <a:ext cx="2102427" cy="577248"/>
        </a:xfrm>
        <a:custGeom>
          <a:avLst/>
          <a:gdLst/>
          <a:ahLst/>
          <a:cxnLst/>
          <a:rect l="0" t="0" r="0" b="0"/>
          <a:pathLst>
            <a:path>
              <a:moveTo>
                <a:pt x="2102427" y="0"/>
              </a:moveTo>
              <a:lnTo>
                <a:pt x="2102427" y="398339"/>
              </a:lnTo>
              <a:lnTo>
                <a:pt x="0" y="398339"/>
              </a:lnTo>
              <a:lnTo>
                <a:pt x="0" y="5772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3FE7C9-B9A7-4EF5-AE90-2C79D7285A6D}">
      <dsp:nvSpPr>
        <dsp:cNvPr id="0" name=""/>
        <dsp:cNvSpPr/>
      </dsp:nvSpPr>
      <dsp:spPr>
        <a:xfrm>
          <a:off x="3721792" y="-164535"/>
          <a:ext cx="1534924" cy="10421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5BBB22-9401-45A5-AE58-FD91387F8DBC}">
      <dsp:nvSpPr>
        <dsp:cNvPr id="0" name=""/>
        <dsp:cNvSpPr/>
      </dsp:nvSpPr>
      <dsp:spPr>
        <a:xfrm>
          <a:off x="3936377" y="39319"/>
          <a:ext cx="1534924" cy="10421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Heat Engine</a:t>
          </a:r>
          <a:endParaRPr lang="en-IN" sz="1800" b="1" kern="1200" dirty="0"/>
        </a:p>
      </dsp:txBody>
      <dsp:txXfrm>
        <a:off x="3966899" y="69841"/>
        <a:ext cx="1473880" cy="981069"/>
      </dsp:txXfrm>
    </dsp:sp>
    <dsp:sp modelId="{2DE96FF1-1789-4976-AF22-5132ECF600CE}">
      <dsp:nvSpPr>
        <dsp:cNvPr id="0" name=""/>
        <dsp:cNvSpPr/>
      </dsp:nvSpPr>
      <dsp:spPr>
        <a:xfrm>
          <a:off x="1567916" y="1454827"/>
          <a:ext cx="1637821" cy="875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9CEE5-7990-4B82-A193-372F7A9EF747}">
      <dsp:nvSpPr>
        <dsp:cNvPr id="0" name=""/>
        <dsp:cNvSpPr/>
      </dsp:nvSpPr>
      <dsp:spPr>
        <a:xfrm>
          <a:off x="1782500" y="1658681"/>
          <a:ext cx="1637821" cy="8756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External Combustion Engine</a:t>
          </a:r>
          <a:endParaRPr lang="en-IN" sz="1400" b="1" kern="1200" dirty="0"/>
        </a:p>
      </dsp:txBody>
      <dsp:txXfrm>
        <a:off x="1808148" y="1684329"/>
        <a:ext cx="1586525" cy="824390"/>
      </dsp:txXfrm>
    </dsp:sp>
    <dsp:sp modelId="{A1BC1992-04B2-43AA-B91E-815653D95F66}">
      <dsp:nvSpPr>
        <dsp:cNvPr id="0" name=""/>
        <dsp:cNvSpPr/>
      </dsp:nvSpPr>
      <dsp:spPr>
        <a:xfrm>
          <a:off x="5411" y="3515012"/>
          <a:ext cx="2364920" cy="19032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2117F3-88EF-456A-AD0C-FDD159164CB6}">
      <dsp:nvSpPr>
        <dsp:cNvPr id="0" name=""/>
        <dsp:cNvSpPr/>
      </dsp:nvSpPr>
      <dsp:spPr>
        <a:xfrm>
          <a:off x="219995" y="3718867"/>
          <a:ext cx="2364920" cy="19032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t>Steam Engines or Steam Turbine</a:t>
          </a:r>
        </a:p>
        <a:p>
          <a:pPr marL="0" lvl="0" indent="0" algn="just" defTabSz="711200">
            <a:lnSpc>
              <a:spcPct val="90000"/>
            </a:lnSpc>
            <a:spcBef>
              <a:spcPct val="0"/>
            </a:spcBef>
            <a:spcAft>
              <a:spcPct val="35000"/>
            </a:spcAft>
            <a:buNone/>
          </a:pPr>
          <a:r>
            <a:rPr lang="en-US" sz="1200" kern="1200" dirty="0"/>
            <a:t>1 Heat is transferred to secondary fluid (working fluid)</a:t>
          </a:r>
        </a:p>
        <a:p>
          <a:pPr marL="0" lvl="0" indent="0" algn="just" defTabSz="711200">
            <a:lnSpc>
              <a:spcPct val="90000"/>
            </a:lnSpc>
            <a:spcBef>
              <a:spcPct val="0"/>
            </a:spcBef>
            <a:spcAft>
              <a:spcPct val="35000"/>
            </a:spcAft>
            <a:buNone/>
          </a:pPr>
          <a:r>
            <a:rPr lang="en-US" sz="1200" kern="1200" dirty="0"/>
            <a:t>2. Steam is generated </a:t>
          </a:r>
        </a:p>
        <a:p>
          <a:pPr marL="0" lvl="0" indent="0" algn="just" defTabSz="711200">
            <a:lnSpc>
              <a:spcPct val="90000"/>
            </a:lnSpc>
            <a:spcBef>
              <a:spcPct val="0"/>
            </a:spcBef>
            <a:spcAft>
              <a:spcPct val="35000"/>
            </a:spcAft>
            <a:buNone/>
          </a:pPr>
          <a:r>
            <a:rPr lang="en-US" sz="1200" kern="1200" dirty="0"/>
            <a:t>3. Steam is used in piston engine or turbine</a:t>
          </a:r>
        </a:p>
        <a:p>
          <a:pPr marL="0" lvl="0" indent="0" algn="ctr" defTabSz="711200">
            <a:lnSpc>
              <a:spcPct val="90000"/>
            </a:lnSpc>
            <a:spcBef>
              <a:spcPct val="0"/>
            </a:spcBef>
            <a:spcAft>
              <a:spcPct val="35000"/>
            </a:spcAft>
            <a:buNone/>
          </a:pPr>
          <a:endParaRPr lang="en-US" sz="1200" kern="1200" dirty="0"/>
        </a:p>
        <a:p>
          <a:pPr marL="0" lvl="0" indent="0" algn="ctr" defTabSz="711200">
            <a:lnSpc>
              <a:spcPct val="90000"/>
            </a:lnSpc>
            <a:spcBef>
              <a:spcPct val="0"/>
            </a:spcBef>
            <a:spcAft>
              <a:spcPct val="35000"/>
            </a:spcAft>
            <a:buNone/>
          </a:pPr>
          <a:endParaRPr lang="en-IN" sz="1200" kern="1200" dirty="0"/>
        </a:p>
      </dsp:txBody>
      <dsp:txXfrm>
        <a:off x="275740" y="3774612"/>
        <a:ext cx="2253430" cy="1791777"/>
      </dsp:txXfrm>
    </dsp:sp>
    <dsp:sp modelId="{A3DD055C-D904-4705-AE20-86BA492EF5ED}">
      <dsp:nvSpPr>
        <dsp:cNvPr id="0" name=""/>
        <dsp:cNvSpPr/>
      </dsp:nvSpPr>
      <dsp:spPr>
        <a:xfrm>
          <a:off x="2799500" y="3515012"/>
          <a:ext cx="2161404" cy="1733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D7BA5C-C90F-4523-A019-1D0E32FFFA17}">
      <dsp:nvSpPr>
        <dsp:cNvPr id="0" name=""/>
        <dsp:cNvSpPr/>
      </dsp:nvSpPr>
      <dsp:spPr>
        <a:xfrm>
          <a:off x="3014084" y="3718867"/>
          <a:ext cx="2161404" cy="17337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t>Gas Turbine</a:t>
          </a:r>
          <a:endParaRPr lang="en-US" sz="1400" b="0" u="none" kern="1200" dirty="0"/>
        </a:p>
        <a:p>
          <a:pPr marL="0" lvl="0" indent="0" algn="ctr" defTabSz="711200">
            <a:lnSpc>
              <a:spcPct val="90000"/>
            </a:lnSpc>
            <a:spcBef>
              <a:spcPct val="0"/>
            </a:spcBef>
            <a:spcAft>
              <a:spcPct val="35000"/>
            </a:spcAft>
            <a:buNone/>
          </a:pPr>
          <a:r>
            <a:rPr lang="en-US" sz="1400" b="0" u="none" kern="1200" dirty="0"/>
            <a:t>1.  Secondary fluid is gas or air </a:t>
          </a:r>
          <a:endParaRPr lang="en-IN" sz="1400" b="0" u="none" kern="1200" dirty="0"/>
        </a:p>
      </dsp:txBody>
      <dsp:txXfrm>
        <a:off x="3064865" y="3769648"/>
        <a:ext cx="2059842" cy="1632236"/>
      </dsp:txXfrm>
    </dsp:sp>
    <dsp:sp modelId="{48C6AE5E-774C-48BC-8159-78E3E671E4E8}">
      <dsp:nvSpPr>
        <dsp:cNvPr id="0" name=""/>
        <dsp:cNvSpPr/>
      </dsp:nvSpPr>
      <dsp:spPr>
        <a:xfrm>
          <a:off x="6085867" y="1447039"/>
          <a:ext cx="1510841" cy="751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70A9F2-BF04-4BBB-911C-D581B1E0A51C}">
      <dsp:nvSpPr>
        <dsp:cNvPr id="0" name=""/>
        <dsp:cNvSpPr/>
      </dsp:nvSpPr>
      <dsp:spPr>
        <a:xfrm>
          <a:off x="6300451" y="1650894"/>
          <a:ext cx="1510841" cy="7511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Internal  Combustion Engines</a:t>
          </a:r>
          <a:endParaRPr lang="en-IN" sz="1400" b="1" kern="1200" dirty="0"/>
        </a:p>
      </dsp:txBody>
      <dsp:txXfrm>
        <a:off x="6322451" y="1672894"/>
        <a:ext cx="1466841" cy="707126"/>
      </dsp:txXfrm>
    </dsp:sp>
    <dsp:sp modelId="{54A2AE9C-9B10-4987-A7A7-1C13EB557FA1}">
      <dsp:nvSpPr>
        <dsp:cNvPr id="0" name=""/>
        <dsp:cNvSpPr/>
      </dsp:nvSpPr>
      <dsp:spPr>
        <a:xfrm>
          <a:off x="5390073" y="3390452"/>
          <a:ext cx="2543330" cy="16927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DB895-5DED-436A-83FB-0798AD541DF9}">
      <dsp:nvSpPr>
        <dsp:cNvPr id="0" name=""/>
        <dsp:cNvSpPr/>
      </dsp:nvSpPr>
      <dsp:spPr>
        <a:xfrm>
          <a:off x="5604657" y="3594307"/>
          <a:ext cx="2543330" cy="16927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Product of combustion  is motive fluid </a:t>
          </a:r>
        </a:p>
        <a:p>
          <a:pPr marL="0" lvl="0" indent="0" algn="ctr" defTabSz="622300">
            <a:lnSpc>
              <a:spcPct val="90000"/>
            </a:lnSpc>
            <a:spcBef>
              <a:spcPct val="0"/>
            </a:spcBef>
            <a:spcAft>
              <a:spcPct val="35000"/>
            </a:spcAft>
            <a:buNone/>
          </a:pPr>
          <a:r>
            <a:rPr lang="en-US" sz="1400" kern="1200" dirty="0"/>
            <a:t>4- stroke </a:t>
          </a:r>
        </a:p>
        <a:p>
          <a:pPr marL="0" lvl="0" indent="0" algn="ctr" defTabSz="622300">
            <a:lnSpc>
              <a:spcPct val="90000"/>
            </a:lnSpc>
            <a:spcBef>
              <a:spcPct val="0"/>
            </a:spcBef>
            <a:spcAft>
              <a:spcPct val="35000"/>
            </a:spcAft>
            <a:buNone/>
          </a:pPr>
          <a:r>
            <a:rPr lang="en-US" sz="1400" kern="1200" dirty="0"/>
            <a:t>2- stroke</a:t>
          </a:r>
        </a:p>
        <a:p>
          <a:pPr marL="0" lvl="0" indent="0" algn="ctr" defTabSz="622300">
            <a:lnSpc>
              <a:spcPct val="90000"/>
            </a:lnSpc>
            <a:spcBef>
              <a:spcPct val="0"/>
            </a:spcBef>
            <a:spcAft>
              <a:spcPct val="35000"/>
            </a:spcAft>
            <a:buNone/>
          </a:pPr>
          <a:r>
            <a:rPr lang="en-US" sz="1400" kern="1200" dirty="0" err="1"/>
            <a:t>etc</a:t>
          </a:r>
          <a:endParaRPr lang="en-IN" sz="1400" kern="1200" dirty="0"/>
        </a:p>
      </dsp:txBody>
      <dsp:txXfrm>
        <a:off x="5654236" y="3643886"/>
        <a:ext cx="2444172" cy="15936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41337-892E-4798-A650-D05CB24DCEE5}" type="datetimeFigureOut">
              <a:rPr lang="en-US" smtClean="0"/>
              <a:t>9/9/2023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AF666-0F52-4C4D-A9AD-E5A64A026326}" type="slidenum">
              <a:rPr lang="en-US" smtClean="0"/>
              <a:t>‹#›</a:t>
            </a:fld>
            <a:endParaRPr lang="en-US"/>
          </a:p>
        </p:txBody>
      </p:sp>
    </p:spTree>
    <p:extLst>
      <p:ext uri="{BB962C8B-B14F-4D97-AF65-F5344CB8AC3E}">
        <p14:creationId xmlns:p14="http://schemas.microsoft.com/office/powerpoint/2010/main" val="237666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AF666-0F52-4C4D-A9AD-E5A64A026326}" type="slidenum">
              <a:rPr lang="en-US" smtClean="0"/>
              <a:t>18</a:t>
            </a:fld>
            <a:endParaRPr lang="en-US"/>
          </a:p>
        </p:txBody>
      </p:sp>
    </p:spTree>
    <p:extLst>
      <p:ext uri="{BB962C8B-B14F-4D97-AF65-F5344CB8AC3E}">
        <p14:creationId xmlns:p14="http://schemas.microsoft.com/office/powerpoint/2010/main" val="246543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9/9/2023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5.gif"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gif"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hyperlink" Target="../lectures%20SME/Automobile%20Videos/2%20stroke%20petrol%20engine%20working%20animation%20hd.mp4"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2.gi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2" Type="http://schemas.openxmlformats.org/officeDocument/2006/relationships/hyperlink" Target="../lectures%20SME/Automobile%20Videos/%5bHINDI%5d%20How%20CNG%20Engine%20Works.mp4" TargetMode="Externa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lectures%20SME/Automobile%20Videos/Four%20Stroke%20Engine%20How%20it%20Works.flv" TargetMode="External" /><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838200"/>
            <a:ext cx="4343400" cy="707886"/>
          </a:xfrm>
          <a:prstGeom prst="rect">
            <a:avLst/>
          </a:prstGeom>
          <a:noFill/>
        </p:spPr>
        <p:txBody>
          <a:bodyPr wrap="square" rtlCol="0">
            <a:spAutoFit/>
          </a:bodyPr>
          <a:lstStyle/>
          <a:p>
            <a:pPr algn="ctr"/>
            <a:r>
              <a:rPr lang="en-US" sz="4000" b="1" dirty="0"/>
              <a:t>HEAT ENGINE</a:t>
            </a:r>
            <a:endParaRPr lang="en-IN" sz="4000" b="1" dirty="0"/>
          </a:p>
        </p:txBody>
      </p:sp>
      <p:sp>
        <p:nvSpPr>
          <p:cNvPr id="3" name="TextBox 2"/>
          <p:cNvSpPr txBox="1"/>
          <p:nvPr/>
        </p:nvSpPr>
        <p:spPr>
          <a:xfrm>
            <a:off x="611016" y="1957918"/>
            <a:ext cx="8077200" cy="3416320"/>
          </a:xfrm>
          <a:prstGeom prst="rect">
            <a:avLst/>
          </a:prstGeom>
          <a:noFill/>
        </p:spPr>
        <p:txBody>
          <a:bodyPr wrap="square" rtlCol="0">
            <a:spAutoFit/>
          </a:bodyPr>
          <a:lstStyle/>
          <a:p>
            <a:r>
              <a:rPr lang="en-US" sz="2400" b="1" dirty="0"/>
              <a:t>Heat Engine is the device in which </a:t>
            </a:r>
          </a:p>
          <a:p>
            <a:pPr algn="ctr"/>
            <a:r>
              <a:rPr lang="en-US" sz="2400" b="1" dirty="0"/>
              <a:t>The Chemical Energy of the Fuel(Air Fuel mixture) is converted into</a:t>
            </a:r>
          </a:p>
          <a:p>
            <a:pPr algn="ctr"/>
            <a:endParaRPr lang="en-US" sz="2400" b="1" dirty="0"/>
          </a:p>
          <a:p>
            <a:pPr algn="ctr"/>
            <a:endParaRPr lang="en-US" sz="2400" b="1" dirty="0"/>
          </a:p>
          <a:p>
            <a:pPr algn="ctr"/>
            <a:r>
              <a:rPr lang="en-US" sz="2400" b="1" dirty="0"/>
              <a:t>Thermal Energy (Heat)</a:t>
            </a:r>
          </a:p>
          <a:p>
            <a:pPr algn="ctr"/>
            <a:endParaRPr lang="en-US" sz="2400" b="1" dirty="0"/>
          </a:p>
          <a:p>
            <a:pPr algn="ctr"/>
            <a:r>
              <a:rPr lang="en-US" sz="2400" b="1" dirty="0"/>
              <a:t> </a:t>
            </a:r>
          </a:p>
          <a:p>
            <a:pPr algn="ctr"/>
            <a:r>
              <a:rPr lang="en-US" sz="2400" b="1" dirty="0"/>
              <a:t>Mechanical Work (Crank Shaft Rotation)</a:t>
            </a:r>
          </a:p>
        </p:txBody>
      </p:sp>
      <p:sp>
        <p:nvSpPr>
          <p:cNvPr id="4" name="Down Arrow 3"/>
          <p:cNvSpPr/>
          <p:nvPr/>
        </p:nvSpPr>
        <p:spPr>
          <a:xfrm>
            <a:off x="4419600" y="3276600"/>
            <a:ext cx="242316"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own Arrow 4"/>
          <p:cNvSpPr/>
          <p:nvPr/>
        </p:nvSpPr>
        <p:spPr>
          <a:xfrm>
            <a:off x="4419600" y="4343400"/>
            <a:ext cx="242316"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2054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9" descr="motor_wout3"/>
          <p:cNvPicPr>
            <a:picLocks noChangeAspect="1" noChangeArrowheads="1" noCrop="1"/>
          </p:cNvPicPr>
          <p:nvPr/>
        </p:nvPicPr>
        <p:blipFill>
          <a:blip r:embed="rId2" cstate="print"/>
          <a:srcRect/>
          <a:stretch>
            <a:fillRect/>
          </a:stretch>
        </p:blipFill>
        <p:spPr bwMode="auto">
          <a:xfrm>
            <a:off x="1752600" y="609600"/>
            <a:ext cx="5257800" cy="6019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descr="2.jpg"/>
          <p:cNvPicPr>
            <a:picLocks noChangeAspect="1"/>
          </p:cNvPicPr>
          <p:nvPr/>
        </p:nvPicPr>
        <p:blipFill>
          <a:blip r:embed="rId2" cstate="print">
            <a:lum contrast="40000"/>
          </a:blip>
          <a:srcRect/>
          <a:stretch>
            <a:fillRect/>
          </a:stretch>
        </p:blipFill>
        <p:spPr bwMode="auto">
          <a:xfrm>
            <a:off x="618331" y="990600"/>
            <a:ext cx="7907338" cy="5105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otto"/>
          <p:cNvPicPr>
            <a:picLocks noChangeAspect="1" noChangeArrowheads="1" noCrop="1"/>
          </p:cNvPicPr>
          <p:nvPr/>
        </p:nvPicPr>
        <p:blipFill>
          <a:blip r:embed="rId2" cstate="print"/>
          <a:srcRect/>
          <a:stretch>
            <a:fillRect/>
          </a:stretch>
        </p:blipFill>
        <p:spPr bwMode="auto">
          <a:xfrm>
            <a:off x="1828800" y="0"/>
            <a:ext cx="5181600" cy="67278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4"/>
          <p:cNvSpPr>
            <a:spLocks noGrp="1"/>
          </p:cNvSpPr>
          <p:nvPr>
            <p:ph idx="1"/>
          </p:nvPr>
        </p:nvSpPr>
        <p:spPr>
          <a:xfrm>
            <a:off x="4212715" y="381000"/>
            <a:ext cx="4724400" cy="6096000"/>
          </a:xfrm>
        </p:spPr>
        <p:txBody>
          <a:bodyPr>
            <a:normAutofit/>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r" eaLnBrk="1" hangingPunct="1">
              <a:buFont typeface="Arial" charset="0"/>
              <a:buNone/>
            </a:pPr>
            <a:r>
              <a:rPr lang="en-US" dirty="0"/>
              <a:t>PV Diagram of Otto cycle</a:t>
            </a:r>
          </a:p>
        </p:txBody>
      </p:sp>
      <p:pic>
        <p:nvPicPr>
          <p:cNvPr id="43011" name="Content Placeholder 3" descr="3.jpg"/>
          <p:cNvPicPr>
            <a:picLocks noChangeAspect="1"/>
          </p:cNvPicPr>
          <p:nvPr/>
        </p:nvPicPr>
        <p:blipFill>
          <a:blip r:embed="rId2" cstate="print">
            <a:lum bright="10000" contrast="40000"/>
          </a:blip>
          <a:srcRect/>
          <a:stretch>
            <a:fillRect/>
          </a:stretch>
        </p:blipFill>
        <p:spPr bwMode="auto">
          <a:xfrm>
            <a:off x="5049327" y="1066800"/>
            <a:ext cx="3887788" cy="4419600"/>
          </a:xfrm>
          <a:prstGeom prst="rect">
            <a:avLst/>
          </a:prstGeom>
          <a:noFill/>
          <a:ln w="9525">
            <a:noFill/>
            <a:miter lim="800000"/>
            <a:headEnd/>
            <a:tailEnd/>
          </a:ln>
        </p:spPr>
      </p:pic>
      <p:sp>
        <p:nvSpPr>
          <p:cNvPr id="2" name="TextBox 1"/>
          <p:cNvSpPr txBox="1"/>
          <p:nvPr/>
        </p:nvSpPr>
        <p:spPr>
          <a:xfrm>
            <a:off x="607255" y="1447800"/>
            <a:ext cx="3962400" cy="4431983"/>
          </a:xfrm>
          <a:prstGeom prst="rect">
            <a:avLst/>
          </a:prstGeom>
          <a:noFill/>
        </p:spPr>
        <p:txBody>
          <a:bodyPr wrap="square" rtlCol="0">
            <a:spAutoFit/>
          </a:bodyPr>
          <a:lstStyle/>
          <a:p>
            <a:pPr marL="285750" indent="-285750">
              <a:buFont typeface="Arial" pitchFamily="34" charset="0"/>
              <a:buChar char="•"/>
            </a:pPr>
            <a:r>
              <a:rPr lang="en-US" sz="2400" dirty="0"/>
              <a:t>Each Stroke = 180⁰ Crank Rotation</a:t>
            </a:r>
          </a:p>
          <a:p>
            <a:pPr marL="285750" indent="-285750">
              <a:buFont typeface="Arial" pitchFamily="34" charset="0"/>
              <a:buChar char="•"/>
            </a:pPr>
            <a:r>
              <a:rPr lang="en-US" sz="2400" dirty="0"/>
              <a:t>Total Rotation of Crank Shaft: 720 ⁰</a:t>
            </a:r>
          </a:p>
          <a:p>
            <a:pPr marL="285750" indent="-285750">
              <a:buFont typeface="Arial" pitchFamily="34" charset="0"/>
              <a:buChar char="•"/>
            </a:pPr>
            <a:endParaRPr lang="en-US" sz="2400" dirty="0"/>
          </a:p>
          <a:p>
            <a:pPr marL="285750" indent="-285750">
              <a:buFont typeface="Arial" pitchFamily="34" charset="0"/>
              <a:buChar char="•"/>
            </a:pPr>
            <a:r>
              <a:rPr lang="en-US" sz="2400" dirty="0"/>
              <a:t>0-1 suction takes place</a:t>
            </a:r>
          </a:p>
          <a:p>
            <a:pPr marL="285750" indent="-285750">
              <a:buFont typeface="Arial" pitchFamily="34" charset="0"/>
              <a:buChar char="•"/>
            </a:pPr>
            <a:r>
              <a:rPr lang="en-US" sz="2400" dirty="0"/>
              <a:t>1-2 Adiabatic compression</a:t>
            </a:r>
          </a:p>
          <a:p>
            <a:pPr marL="285750" indent="-285750">
              <a:buFont typeface="Arial" pitchFamily="34" charset="0"/>
              <a:buChar char="•"/>
            </a:pPr>
            <a:r>
              <a:rPr lang="en-US" sz="2400" dirty="0"/>
              <a:t>2-3 Heat Addition</a:t>
            </a:r>
          </a:p>
          <a:p>
            <a:pPr marL="285750" indent="-285750">
              <a:buFont typeface="Arial" pitchFamily="34" charset="0"/>
              <a:buChar char="•"/>
            </a:pPr>
            <a:r>
              <a:rPr lang="en-US" sz="2400" dirty="0"/>
              <a:t>3-4 Adiabatic expansion</a:t>
            </a:r>
          </a:p>
          <a:p>
            <a:pPr marL="285750" indent="-285750">
              <a:buFont typeface="Arial" pitchFamily="34" charset="0"/>
              <a:buChar char="•"/>
            </a:pPr>
            <a:r>
              <a:rPr lang="en-US" sz="2400" dirty="0"/>
              <a:t>4-1 heat rejection</a:t>
            </a:r>
          </a:p>
          <a:p>
            <a:pPr marL="285750" indent="-285750">
              <a:buFont typeface="Arial" pitchFamily="34" charset="0"/>
              <a:buChar char="•"/>
            </a:pPr>
            <a:r>
              <a:rPr lang="en-US" sz="2400" dirty="0"/>
              <a:t>1-0 exhaust process</a:t>
            </a:r>
            <a:r>
              <a:rPr lang="en-US" dirty="0"/>
              <a:t>  </a:t>
            </a:r>
          </a:p>
          <a:p>
            <a:pPr marL="285750" indent="-285750">
              <a:buFont typeface="Arial" pitchFamily="34" charset="0"/>
              <a:buChar char="•"/>
            </a:pPr>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Times New Roman" pitchFamily="18" charset="0"/>
                <a:cs typeface="Times New Roman" pitchFamily="18" charset="0"/>
              </a:rPr>
              <a:t>    Working of Four Stroke C.I engines or Diesel engine</a:t>
            </a:r>
            <a:endParaRPr lang="en-IN" sz="3600" dirty="0">
              <a:latin typeface="Times New Roman" pitchFamily="18" charset="0"/>
              <a:cs typeface="Times New Roman" pitchFamily="18" charset="0"/>
            </a:endParaRPr>
          </a:p>
        </p:txBody>
      </p:sp>
      <p:pic>
        <p:nvPicPr>
          <p:cNvPr id="4" name="Picture 5" descr="5.jpg"/>
          <p:cNvPicPr>
            <a:picLocks noGrp="1" noChangeAspect="1"/>
          </p:cNvPicPr>
          <p:nvPr>
            <p:ph idx="1"/>
          </p:nvPr>
        </p:nvPicPr>
        <p:blipFill>
          <a:blip r:embed="rId2" cstate="print">
            <a:lum bright="10000" contrast="40000"/>
          </a:blip>
          <a:srcRect/>
          <a:stretch>
            <a:fillRect/>
          </a:stretch>
        </p:blipFill>
        <p:spPr>
          <a:xfrm>
            <a:off x="1295400" y="1981200"/>
            <a:ext cx="5715000" cy="4706112"/>
          </a:xfrm>
          <a:noFill/>
        </p:spPr>
      </p:pic>
    </p:spTree>
    <p:extLst>
      <p:ext uri="{BB962C8B-B14F-4D97-AF65-F5344CB8AC3E}">
        <p14:creationId xmlns:p14="http://schemas.microsoft.com/office/powerpoint/2010/main" val="31761318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p:txBody>
          <a:bodyPr/>
          <a:lstStyle/>
          <a:p>
            <a:pPr eaLnBrk="1" hangingPunct="1"/>
            <a:endParaRPr lang="en-US"/>
          </a:p>
        </p:txBody>
      </p:sp>
      <p:grpSp>
        <p:nvGrpSpPr>
          <p:cNvPr id="2" name="Group 51"/>
          <p:cNvGrpSpPr>
            <a:grpSpLocks/>
          </p:cNvGrpSpPr>
          <p:nvPr/>
        </p:nvGrpSpPr>
        <p:grpSpPr bwMode="auto">
          <a:xfrm>
            <a:off x="304800" y="151895"/>
            <a:ext cx="8655165" cy="6172413"/>
            <a:chOff x="1" y="359"/>
            <a:chExt cx="5759" cy="3729"/>
          </a:xfrm>
        </p:grpSpPr>
        <p:pic>
          <p:nvPicPr>
            <p:cNvPr id="44036" name="Picture 41"/>
            <p:cNvPicPr>
              <a:picLocks noChangeAspect="1" noChangeArrowheads="1"/>
            </p:cNvPicPr>
            <p:nvPr/>
          </p:nvPicPr>
          <p:blipFill>
            <a:blip r:embed="rId2" cstate="print"/>
            <a:srcRect/>
            <a:stretch>
              <a:fillRect/>
            </a:stretch>
          </p:blipFill>
          <p:spPr bwMode="auto">
            <a:xfrm>
              <a:off x="1" y="359"/>
              <a:ext cx="5759" cy="3729"/>
            </a:xfrm>
            <a:prstGeom prst="rect">
              <a:avLst/>
            </a:prstGeom>
            <a:noFill/>
            <a:ln w="9525">
              <a:noFill/>
              <a:miter lim="800000"/>
              <a:headEnd/>
              <a:tailEnd/>
            </a:ln>
          </p:spPr>
        </p:pic>
        <p:sp>
          <p:nvSpPr>
            <p:cNvPr id="44037" name="Text Box 46"/>
            <p:cNvSpPr txBox="1">
              <a:spLocks noChangeArrowheads="1"/>
            </p:cNvSpPr>
            <p:nvPr/>
          </p:nvSpPr>
          <p:spPr bwMode="auto">
            <a:xfrm>
              <a:off x="240" y="2064"/>
              <a:ext cx="432" cy="173"/>
            </a:xfrm>
            <a:prstGeom prst="rect">
              <a:avLst/>
            </a:prstGeom>
            <a:noFill/>
            <a:ln w="9525">
              <a:noFill/>
              <a:miter lim="800000"/>
              <a:headEnd/>
              <a:tailEnd/>
            </a:ln>
          </p:spPr>
          <p:txBody>
            <a:bodyPr>
              <a:spAutoFit/>
            </a:bodyPr>
            <a:lstStyle/>
            <a:p>
              <a:pPr>
                <a:spcBef>
                  <a:spcPct val="50000"/>
                </a:spcBef>
              </a:pPr>
              <a:r>
                <a:rPr lang="en-US" sz="1200"/>
                <a:t>injector</a:t>
              </a:r>
            </a:p>
          </p:txBody>
        </p:sp>
        <p:sp>
          <p:nvSpPr>
            <p:cNvPr id="44038" name="Text Box 47"/>
            <p:cNvSpPr txBox="1">
              <a:spLocks noChangeArrowheads="1"/>
            </p:cNvSpPr>
            <p:nvPr/>
          </p:nvSpPr>
          <p:spPr bwMode="auto">
            <a:xfrm>
              <a:off x="1392" y="2064"/>
              <a:ext cx="432" cy="173"/>
            </a:xfrm>
            <a:prstGeom prst="rect">
              <a:avLst/>
            </a:prstGeom>
            <a:noFill/>
            <a:ln w="9525">
              <a:noFill/>
              <a:miter lim="800000"/>
              <a:headEnd/>
              <a:tailEnd/>
            </a:ln>
          </p:spPr>
          <p:txBody>
            <a:bodyPr>
              <a:spAutoFit/>
            </a:bodyPr>
            <a:lstStyle/>
            <a:p>
              <a:pPr>
                <a:spcBef>
                  <a:spcPct val="50000"/>
                </a:spcBef>
              </a:pPr>
              <a:r>
                <a:rPr lang="en-US" sz="1200"/>
                <a:t>injector</a:t>
              </a:r>
            </a:p>
          </p:txBody>
        </p:sp>
        <p:sp>
          <p:nvSpPr>
            <p:cNvPr id="44039" name="Text Box 48"/>
            <p:cNvSpPr txBox="1">
              <a:spLocks noChangeArrowheads="1"/>
            </p:cNvSpPr>
            <p:nvPr/>
          </p:nvSpPr>
          <p:spPr bwMode="auto">
            <a:xfrm>
              <a:off x="2496" y="2064"/>
              <a:ext cx="432" cy="173"/>
            </a:xfrm>
            <a:prstGeom prst="rect">
              <a:avLst/>
            </a:prstGeom>
            <a:noFill/>
            <a:ln w="9525">
              <a:noFill/>
              <a:miter lim="800000"/>
              <a:headEnd/>
              <a:tailEnd/>
            </a:ln>
          </p:spPr>
          <p:txBody>
            <a:bodyPr>
              <a:spAutoFit/>
            </a:bodyPr>
            <a:lstStyle/>
            <a:p>
              <a:pPr>
                <a:spcBef>
                  <a:spcPct val="50000"/>
                </a:spcBef>
              </a:pPr>
              <a:r>
                <a:rPr lang="en-US" sz="1200"/>
                <a:t>injector</a:t>
              </a:r>
            </a:p>
          </p:txBody>
        </p:sp>
        <p:sp>
          <p:nvSpPr>
            <p:cNvPr id="44040" name="Text Box 49"/>
            <p:cNvSpPr txBox="1">
              <a:spLocks noChangeArrowheads="1"/>
            </p:cNvSpPr>
            <p:nvPr/>
          </p:nvSpPr>
          <p:spPr bwMode="auto">
            <a:xfrm>
              <a:off x="3600" y="2064"/>
              <a:ext cx="432" cy="173"/>
            </a:xfrm>
            <a:prstGeom prst="rect">
              <a:avLst/>
            </a:prstGeom>
            <a:noFill/>
            <a:ln w="9525">
              <a:noFill/>
              <a:miter lim="800000"/>
              <a:headEnd/>
              <a:tailEnd/>
            </a:ln>
          </p:spPr>
          <p:txBody>
            <a:bodyPr>
              <a:spAutoFit/>
            </a:bodyPr>
            <a:lstStyle/>
            <a:p>
              <a:pPr>
                <a:spcBef>
                  <a:spcPct val="50000"/>
                </a:spcBef>
              </a:pPr>
              <a:r>
                <a:rPr lang="en-US" sz="1200"/>
                <a:t>injector</a:t>
              </a:r>
            </a:p>
          </p:txBody>
        </p:sp>
        <p:sp>
          <p:nvSpPr>
            <p:cNvPr id="44041" name="Text Box 50"/>
            <p:cNvSpPr txBox="1">
              <a:spLocks noChangeArrowheads="1"/>
            </p:cNvSpPr>
            <p:nvPr/>
          </p:nvSpPr>
          <p:spPr bwMode="auto">
            <a:xfrm>
              <a:off x="4752" y="2064"/>
              <a:ext cx="432" cy="173"/>
            </a:xfrm>
            <a:prstGeom prst="rect">
              <a:avLst/>
            </a:prstGeom>
            <a:noFill/>
            <a:ln w="9525">
              <a:noFill/>
              <a:miter lim="800000"/>
              <a:headEnd/>
              <a:tailEnd/>
            </a:ln>
          </p:spPr>
          <p:txBody>
            <a:bodyPr>
              <a:spAutoFit/>
            </a:bodyPr>
            <a:lstStyle/>
            <a:p>
              <a:pPr>
                <a:spcBef>
                  <a:spcPct val="50000"/>
                </a:spcBef>
              </a:pPr>
              <a:r>
                <a:rPr lang="en-US" sz="1200"/>
                <a:t>injector</a:t>
              </a:r>
            </a:p>
          </p:txBody>
        </p:sp>
      </p:grpSp>
    </p:spTree>
    <p:extLst>
      <p:ext uri="{BB962C8B-B14F-4D97-AF65-F5344CB8AC3E}">
        <p14:creationId xmlns:p14="http://schemas.microsoft.com/office/powerpoint/2010/main" val="22982306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3446"/>
            <a:ext cx="8229600" cy="738554"/>
          </a:xfrm>
        </p:spPr>
        <p:txBody>
          <a:bodyPr>
            <a:normAutofit fontScale="90000"/>
          </a:bodyPr>
          <a:lstStyle/>
          <a:p>
            <a:pPr algn="ctr" eaLnBrk="1" hangingPunct="1"/>
            <a:r>
              <a:rPr lang="en-US" dirty="0">
                <a:latin typeface="Times New Roman" pitchFamily="18" charset="0"/>
                <a:cs typeface="Times New Roman" pitchFamily="18" charset="0"/>
                <a:hlinkClick r:id="rId2" action="ppaction://hlinkfile"/>
              </a:rPr>
              <a:t>Two stroke S.I. Engine</a:t>
            </a:r>
            <a:endParaRPr lang="en-US" dirty="0">
              <a:latin typeface="Times New Roman" pitchFamily="18" charset="0"/>
              <a:cs typeface="Times New Roman" pitchFamily="18" charset="0"/>
            </a:endParaRPr>
          </a:p>
        </p:txBody>
      </p:sp>
      <p:pic>
        <p:nvPicPr>
          <p:cNvPr id="48131" name="Content Placeholder 3" descr="6.jpg"/>
          <p:cNvPicPr>
            <a:picLocks noGrp="1" noChangeAspect="1"/>
          </p:cNvPicPr>
          <p:nvPr>
            <p:ph idx="1"/>
          </p:nvPr>
        </p:nvPicPr>
        <p:blipFill>
          <a:blip r:embed="rId3" cstate="print">
            <a:lum contrast="40000"/>
          </a:blip>
          <a:stretch>
            <a:fillRect/>
          </a:stretch>
        </p:blipFill>
        <p:spPr>
          <a:xfrm>
            <a:off x="914400" y="990600"/>
            <a:ext cx="7086600" cy="5867400"/>
          </a:xfrm>
        </p:spPr>
      </p:pic>
    </p:spTree>
    <p:extLst>
      <p:ext uri="{BB962C8B-B14F-4D97-AF65-F5344CB8AC3E}">
        <p14:creationId xmlns:p14="http://schemas.microsoft.com/office/powerpoint/2010/main" val="62787897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IN" dirty="0"/>
              <a:t>2-STROKE ENGINE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397" y="762000"/>
            <a:ext cx="6354603" cy="5776912"/>
          </a:xfrm>
        </p:spPr>
      </p:pic>
      <p:sp>
        <p:nvSpPr>
          <p:cNvPr id="3" name="Footer Placeholder 2"/>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164098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606" y="457200"/>
            <a:ext cx="8305800" cy="533398"/>
          </a:xfrm>
        </p:spPr>
        <p:txBody>
          <a:bodyPr>
            <a:noAutofit/>
          </a:bodyPr>
          <a:lstStyle/>
          <a:p>
            <a:r>
              <a:rPr lang="en-IN" sz="3200" dirty="0"/>
              <a:t>Comparison of Four-stroke and two-stroke engine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990598"/>
            <a:ext cx="8077200" cy="5791201"/>
          </a:xfrm>
        </p:spPr>
      </p:pic>
      <p:sp>
        <p:nvSpPr>
          <p:cNvPr id="3" name="Footer Placeholder 2"/>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375770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9418"/>
            <a:ext cx="8229600" cy="499237"/>
          </a:xfrm>
        </p:spPr>
        <p:txBody>
          <a:bodyPr>
            <a:normAutofit fontScale="90000"/>
          </a:bodyPr>
          <a:lstStyle/>
          <a:p>
            <a:r>
              <a:rPr lang="en-IN" dirty="0"/>
              <a:t>Comparison of SI and CI engine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90600"/>
            <a:ext cx="7924800" cy="5562600"/>
          </a:xfrm>
        </p:spPr>
      </p:pic>
      <p:sp>
        <p:nvSpPr>
          <p:cNvPr id="3" name="Footer Placeholder 2"/>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90582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235992747"/>
              </p:ext>
            </p:extLst>
          </p:nvPr>
        </p:nvGraphicFramePr>
        <p:xfrm>
          <a:off x="304800" y="533400"/>
          <a:ext cx="81534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42729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19912"/>
          </a:xfrm>
        </p:spPr>
        <p:txBody>
          <a:bodyPr>
            <a:normAutofit/>
          </a:bodyPr>
          <a:lstStyle/>
          <a:p>
            <a:pPr algn="ctr"/>
            <a:r>
              <a:rPr lang="en-US" sz="4000" dirty="0">
                <a:hlinkClick r:id="rId2" action="ppaction://hlinkfile"/>
              </a:rPr>
              <a:t>CNG Engine</a:t>
            </a:r>
            <a:endParaRPr lang="en-US" sz="4000" dirty="0"/>
          </a:p>
        </p:txBody>
      </p:sp>
      <p:sp>
        <p:nvSpPr>
          <p:cNvPr id="3" name="Content Placeholder 2"/>
          <p:cNvSpPr>
            <a:spLocks noGrp="1"/>
          </p:cNvSpPr>
          <p:nvPr>
            <p:ph idx="1"/>
          </p:nvPr>
        </p:nvSpPr>
        <p:spPr/>
        <p:txBody>
          <a:bodyPr/>
          <a:lstStyle/>
          <a:p>
            <a:r>
              <a:rPr lang="en-US" dirty="0"/>
              <a:t>Compressed Natural Gas is one of the popular fuel used now a days due to its low cost &amp; eco-friendliness.</a:t>
            </a:r>
          </a:p>
          <a:p>
            <a:r>
              <a:rPr lang="en-US" dirty="0"/>
              <a:t>Mainly in CNG, methane gas (CH4) is used in a compressed state so that more amount of gas can be accommodated inside the cylinder. This will increase the range of the distance travelled.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E89843-4ADB-4691-88E3-338676725A51}"/>
              </a:ext>
            </a:extLst>
          </p:cNvPr>
          <p:cNvPicPr>
            <a:picLocks noGrp="1"/>
          </p:cNvPicPr>
          <p:nvPr>
            <p:ph idx="1"/>
          </p:nvPr>
        </p:nvPicPr>
        <p:blipFill>
          <a:blip r:embed="rId2"/>
          <a:stretch>
            <a:fillRect/>
          </a:stretch>
        </p:blipFill>
        <p:spPr>
          <a:xfrm>
            <a:off x="0" y="-12895"/>
            <a:ext cx="9144000" cy="6870895"/>
          </a:xfrm>
          <a:prstGeom prst="rect">
            <a:avLst/>
          </a:prstGeom>
        </p:spPr>
      </p:pic>
    </p:spTree>
    <p:extLst>
      <p:ext uri="{BB962C8B-B14F-4D97-AF65-F5344CB8AC3E}">
        <p14:creationId xmlns:p14="http://schemas.microsoft.com/office/powerpoint/2010/main" val="362454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4893-639D-43F8-85B0-350BC2756AB7}"/>
              </a:ext>
            </a:extLst>
          </p:cNvPr>
          <p:cNvSpPr>
            <a:spLocks noGrp="1"/>
          </p:cNvSpPr>
          <p:nvPr>
            <p:ph type="title"/>
          </p:nvPr>
        </p:nvSpPr>
        <p:spPr>
          <a:xfrm>
            <a:off x="609600" y="762000"/>
            <a:ext cx="8229600" cy="685800"/>
          </a:xfrm>
        </p:spPr>
        <p:txBody>
          <a:bodyPr>
            <a:normAutofit/>
          </a:bodyPr>
          <a:lstStyle/>
          <a:p>
            <a:r>
              <a:rPr lang="en-US" sz="3600" dirty="0"/>
              <a:t>Manifold absolute Pressure(MAP)sensor</a:t>
            </a:r>
          </a:p>
        </p:txBody>
      </p:sp>
      <p:sp>
        <p:nvSpPr>
          <p:cNvPr id="3" name="Content Placeholder 2">
            <a:extLst>
              <a:ext uri="{FF2B5EF4-FFF2-40B4-BE49-F238E27FC236}">
                <a16:creationId xmlns:a16="http://schemas.microsoft.com/office/drawing/2014/main" id="{757D6390-D400-4363-805B-A7C1B44371D6}"/>
              </a:ext>
            </a:extLst>
          </p:cNvPr>
          <p:cNvSpPr>
            <a:spLocks noGrp="1"/>
          </p:cNvSpPr>
          <p:nvPr>
            <p:ph idx="1"/>
          </p:nvPr>
        </p:nvSpPr>
        <p:spPr>
          <a:xfrm>
            <a:off x="465407" y="1752600"/>
            <a:ext cx="8229600" cy="5410200"/>
          </a:xfrm>
        </p:spPr>
        <p:txBody>
          <a:bodyPr/>
          <a:lstStyle/>
          <a:p>
            <a:r>
              <a:rPr lang="en-US" b="0" i="0" dirty="0">
                <a:solidFill>
                  <a:srgbClr val="333333"/>
                </a:solidFill>
                <a:effectLst/>
                <a:latin typeface="Soleto"/>
              </a:rPr>
              <a:t>The Manifold Pressure Sensor is used in an engine's electronic control system. </a:t>
            </a:r>
          </a:p>
          <a:p>
            <a:r>
              <a:rPr lang="en-US" b="0" i="0" dirty="0">
                <a:solidFill>
                  <a:srgbClr val="333333"/>
                </a:solidFill>
                <a:effectLst/>
                <a:latin typeface="Soleto"/>
              </a:rPr>
              <a:t>Engines that use a pressure sensor are typically fuel injected. </a:t>
            </a:r>
          </a:p>
          <a:p>
            <a:r>
              <a:rPr lang="en-US" b="0" i="0" dirty="0">
                <a:solidFill>
                  <a:srgbClr val="333333"/>
                </a:solidFill>
                <a:effectLst/>
                <a:latin typeface="Soleto"/>
              </a:rPr>
              <a:t>The sensor provides instant manifold pressure information to the engine's electronic control unit. </a:t>
            </a:r>
          </a:p>
          <a:p>
            <a:r>
              <a:rPr lang="en-US" b="0" i="0" dirty="0">
                <a:solidFill>
                  <a:srgbClr val="333333"/>
                </a:solidFill>
                <a:effectLst/>
                <a:latin typeface="Soleto"/>
              </a:rPr>
              <a:t>The data is used to calculate air density and determine the engine's air mass flow rate, which in turn determines the required fuel delivery for perfect combustion.</a:t>
            </a:r>
            <a:endParaRPr lang="en-US" dirty="0"/>
          </a:p>
        </p:txBody>
      </p:sp>
    </p:spTree>
    <p:extLst>
      <p:ext uri="{BB962C8B-B14F-4D97-AF65-F5344CB8AC3E}">
        <p14:creationId xmlns:p14="http://schemas.microsoft.com/office/powerpoint/2010/main" val="3014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E3B0-9ED3-42F3-B706-617316E93143}"/>
              </a:ext>
            </a:extLst>
          </p:cNvPr>
          <p:cNvSpPr>
            <a:spLocks noGrp="1"/>
          </p:cNvSpPr>
          <p:nvPr>
            <p:ph type="title"/>
          </p:nvPr>
        </p:nvSpPr>
        <p:spPr>
          <a:xfrm>
            <a:off x="457200" y="704088"/>
            <a:ext cx="8229600" cy="667512"/>
          </a:xfrm>
        </p:spPr>
        <p:txBody>
          <a:bodyPr>
            <a:normAutofit fontScale="90000"/>
          </a:bodyPr>
          <a:lstStyle/>
          <a:p>
            <a:r>
              <a:rPr lang="en-US" dirty="0"/>
              <a:t>Throttle Position Sensor(TPS)</a:t>
            </a:r>
          </a:p>
        </p:txBody>
      </p:sp>
      <p:sp>
        <p:nvSpPr>
          <p:cNvPr id="3" name="Content Placeholder 2">
            <a:extLst>
              <a:ext uri="{FF2B5EF4-FFF2-40B4-BE49-F238E27FC236}">
                <a16:creationId xmlns:a16="http://schemas.microsoft.com/office/drawing/2014/main" id="{EB390371-4E0D-404C-A231-778314B754B2}"/>
              </a:ext>
            </a:extLst>
          </p:cNvPr>
          <p:cNvSpPr>
            <a:spLocks noGrp="1"/>
          </p:cNvSpPr>
          <p:nvPr>
            <p:ph idx="1"/>
          </p:nvPr>
        </p:nvSpPr>
        <p:spPr/>
        <p:txBody>
          <a:bodyPr/>
          <a:lstStyle/>
          <a:p>
            <a:r>
              <a:rPr lang="en-US" b="0" i="0" dirty="0">
                <a:solidFill>
                  <a:srgbClr val="000000"/>
                </a:solidFill>
                <a:effectLst/>
                <a:latin typeface="Open Sans"/>
              </a:rPr>
              <a:t>A throttle position sensor (TPS) is used to monitor the throttle valve position in internal combustion engines. </a:t>
            </a:r>
          </a:p>
          <a:p>
            <a:r>
              <a:rPr lang="en-US" b="0" i="0" dirty="0">
                <a:solidFill>
                  <a:srgbClr val="000000"/>
                </a:solidFill>
                <a:effectLst/>
                <a:latin typeface="Open Sans"/>
              </a:rPr>
              <a:t>TPS is usually located on the throttle valve spindle so that it can directly monitor its position.</a:t>
            </a:r>
          </a:p>
          <a:p>
            <a:r>
              <a:rPr lang="en-US" b="0" i="0" dirty="0">
                <a:solidFill>
                  <a:srgbClr val="000000"/>
                </a:solidFill>
                <a:effectLst/>
                <a:latin typeface="Open Sans"/>
              </a:rPr>
              <a:t>TPS gives to the onboard controller information about the idling, deceleration, rate of acceleration and the fully open throttle valve state</a:t>
            </a:r>
            <a:r>
              <a:rPr lang="en-US" dirty="0">
                <a:solidFill>
                  <a:srgbClr val="000000"/>
                </a:solidFill>
                <a:latin typeface="Open Sans"/>
              </a:rPr>
              <a:t>.</a:t>
            </a:r>
            <a:endParaRPr lang="en-US" dirty="0"/>
          </a:p>
        </p:txBody>
      </p:sp>
    </p:spTree>
    <p:extLst>
      <p:ext uri="{BB962C8B-B14F-4D97-AF65-F5344CB8AC3E}">
        <p14:creationId xmlns:p14="http://schemas.microsoft.com/office/powerpoint/2010/main" val="357912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C2D7-67EB-4D7B-BD76-5A2C02E995E3}"/>
              </a:ext>
            </a:extLst>
          </p:cNvPr>
          <p:cNvSpPr>
            <a:spLocks noGrp="1"/>
          </p:cNvSpPr>
          <p:nvPr>
            <p:ph type="title"/>
          </p:nvPr>
        </p:nvSpPr>
        <p:spPr>
          <a:xfrm>
            <a:off x="457200" y="704088"/>
            <a:ext cx="8229600" cy="667512"/>
          </a:xfrm>
        </p:spPr>
        <p:txBody>
          <a:bodyPr>
            <a:normAutofit fontScale="90000"/>
          </a:bodyPr>
          <a:lstStyle/>
          <a:p>
            <a:r>
              <a:rPr lang="en-US" dirty="0"/>
              <a:t>Camshaft Positioning Sensor</a:t>
            </a:r>
          </a:p>
        </p:txBody>
      </p:sp>
      <p:sp>
        <p:nvSpPr>
          <p:cNvPr id="3" name="Content Placeholder 2">
            <a:extLst>
              <a:ext uri="{FF2B5EF4-FFF2-40B4-BE49-F238E27FC236}">
                <a16:creationId xmlns:a16="http://schemas.microsoft.com/office/drawing/2014/main" id="{C18C48A3-26B5-4C82-909E-A778AC79AAEF}"/>
              </a:ext>
            </a:extLst>
          </p:cNvPr>
          <p:cNvSpPr>
            <a:spLocks noGrp="1"/>
          </p:cNvSpPr>
          <p:nvPr>
            <p:ph idx="1"/>
          </p:nvPr>
        </p:nvSpPr>
        <p:spPr>
          <a:xfrm>
            <a:off x="457200" y="1676400"/>
            <a:ext cx="8229600" cy="4389120"/>
          </a:xfrm>
        </p:spPr>
        <p:txBody>
          <a:bodyPr/>
          <a:lstStyle/>
          <a:p>
            <a:pPr marL="0" indent="0">
              <a:buNone/>
            </a:pPr>
            <a:endParaRPr lang="en-US" dirty="0"/>
          </a:p>
        </p:txBody>
      </p:sp>
      <p:sp>
        <p:nvSpPr>
          <p:cNvPr id="5" name="TextBox 4">
            <a:extLst>
              <a:ext uri="{FF2B5EF4-FFF2-40B4-BE49-F238E27FC236}">
                <a16:creationId xmlns:a16="http://schemas.microsoft.com/office/drawing/2014/main" id="{6BD0412A-31B2-4392-9A0F-D09A3EC3297F}"/>
              </a:ext>
            </a:extLst>
          </p:cNvPr>
          <p:cNvSpPr txBox="1"/>
          <p:nvPr/>
        </p:nvSpPr>
        <p:spPr>
          <a:xfrm>
            <a:off x="571499" y="2133600"/>
            <a:ext cx="8001001" cy="3539430"/>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444444"/>
                </a:solidFill>
                <a:effectLst/>
                <a:latin typeface="Arial" panose="020B0604020202020204" pitchFamily="34" charset="0"/>
                <a:cs typeface="Arial" panose="020B0604020202020204" pitchFamily="34" charset="0"/>
              </a:rPr>
              <a:t>A camshaft position sensor is an electronic device that does what it suggests — </a:t>
            </a:r>
          </a:p>
          <a:p>
            <a:pPr marL="457200" indent="-457200">
              <a:buFont typeface="Arial" panose="020B0604020202020204" pitchFamily="34" charset="0"/>
              <a:buChar char="•"/>
            </a:pPr>
            <a:r>
              <a:rPr lang="en-US" sz="2800" b="0" i="0" dirty="0">
                <a:solidFill>
                  <a:srgbClr val="444444"/>
                </a:solidFill>
                <a:effectLst/>
                <a:latin typeface="Arial" panose="020B0604020202020204" pitchFamily="34" charset="0"/>
                <a:cs typeface="Arial" panose="020B0604020202020204" pitchFamily="34" charset="0"/>
              </a:rPr>
              <a:t>monitor the camshaft position and speed and feeds that data to the vehicle’s engine control Unit (ECU). </a:t>
            </a:r>
          </a:p>
          <a:p>
            <a:pPr marL="457200" indent="-457200">
              <a:buFont typeface="Arial" panose="020B0604020202020204" pitchFamily="34" charset="0"/>
              <a:buChar char="•"/>
            </a:pPr>
            <a:r>
              <a:rPr lang="en-US" sz="2800" b="0" i="0" dirty="0">
                <a:solidFill>
                  <a:srgbClr val="444444"/>
                </a:solidFill>
                <a:effectLst/>
                <a:latin typeface="Arial" panose="020B0604020202020204" pitchFamily="34" charset="0"/>
                <a:cs typeface="Arial" panose="020B0604020202020204" pitchFamily="34" charset="0"/>
              </a:rPr>
              <a:t>The ECU needs this data to control how much fuel enters the combustion chamber and ignition (spark) timing to ignite the fuel.</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213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EDFF-0329-4367-BA8C-F09D15AF5C3F}"/>
              </a:ext>
            </a:extLst>
          </p:cNvPr>
          <p:cNvSpPr>
            <a:spLocks noGrp="1"/>
          </p:cNvSpPr>
          <p:nvPr>
            <p:ph type="title"/>
          </p:nvPr>
        </p:nvSpPr>
        <p:spPr>
          <a:xfrm>
            <a:off x="457200" y="704088"/>
            <a:ext cx="8229600" cy="819912"/>
          </a:xfrm>
        </p:spPr>
        <p:txBody>
          <a:bodyPr>
            <a:normAutofit fontScale="90000"/>
          </a:bodyPr>
          <a:lstStyle/>
          <a:p>
            <a:r>
              <a:rPr lang="en-US" sz="4000" i="0" dirty="0">
                <a:solidFill>
                  <a:srgbClr val="0070C0"/>
                </a:solidFill>
                <a:effectLst/>
                <a:latin typeface="arial" panose="020B0604020202020204" pitchFamily="34" charset="0"/>
              </a:rPr>
              <a:t>Fuel Temperature &amp; Pressure Sensors</a:t>
            </a:r>
            <a:endParaRPr lang="en-US" sz="4000" dirty="0">
              <a:solidFill>
                <a:srgbClr val="0070C0"/>
              </a:solidFill>
            </a:endParaRPr>
          </a:p>
        </p:txBody>
      </p:sp>
      <p:sp>
        <p:nvSpPr>
          <p:cNvPr id="3" name="Content Placeholder 2">
            <a:extLst>
              <a:ext uri="{FF2B5EF4-FFF2-40B4-BE49-F238E27FC236}">
                <a16:creationId xmlns:a16="http://schemas.microsoft.com/office/drawing/2014/main" id="{A2A68445-60CE-4CCC-B898-64DED80D01AA}"/>
              </a:ext>
            </a:extLst>
          </p:cNvPr>
          <p:cNvSpPr>
            <a:spLocks noGrp="1"/>
          </p:cNvSpPr>
          <p:nvPr>
            <p:ph idx="1"/>
          </p:nvPr>
        </p:nvSpPr>
        <p:spPr/>
        <p:txBody>
          <a:bodyPr>
            <a:normAutofit lnSpcReduction="10000"/>
          </a:bodyPr>
          <a:lstStyle/>
          <a:p>
            <a:r>
              <a:rPr lang="en-US" i="0" dirty="0">
                <a:solidFill>
                  <a:srgbClr val="202124"/>
                </a:solidFill>
                <a:effectLst/>
                <a:latin typeface="arial" panose="020B0604020202020204" pitchFamily="34" charset="0"/>
              </a:rPr>
              <a:t>Fuel Temperature Sensor (FTS) is designed to measure the temperature of a vehicle's fuel and relay this information to the engine control unit, </a:t>
            </a:r>
          </a:p>
          <a:p>
            <a:r>
              <a:rPr lang="en-US" i="0" dirty="0">
                <a:solidFill>
                  <a:srgbClr val="202124"/>
                </a:solidFill>
                <a:effectLst/>
                <a:latin typeface="arial" panose="020B0604020202020204" pitchFamily="34" charset="0"/>
              </a:rPr>
              <a:t>so that it can optimize the air-to-fuel mix ratio, depending on what the fuel temperature is with respect to the intake air temperature.</a:t>
            </a:r>
          </a:p>
          <a:p>
            <a:r>
              <a:rPr lang="en-US" i="0" dirty="0">
                <a:solidFill>
                  <a:srgbClr val="000000"/>
                </a:solidFill>
                <a:effectLst/>
                <a:latin typeface="Tahoma" panose="020B0604030504040204" pitchFamily="34" charset="0"/>
              </a:rPr>
              <a:t>The fuel pressure sensor senses the amount of fuel in the fuel rail by reading the internal pressure of the rail. It can then send an electronic message to the PCM telling it precisely how much fuel needs to be released into the engine.</a:t>
            </a:r>
            <a:endParaRPr lang="en-US" dirty="0"/>
          </a:p>
        </p:txBody>
      </p:sp>
    </p:spTree>
    <p:extLst>
      <p:ext uri="{BB962C8B-B14F-4D97-AF65-F5344CB8AC3E}">
        <p14:creationId xmlns:p14="http://schemas.microsoft.com/office/powerpoint/2010/main" val="247136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33D8-7559-4638-AB7F-ED3297A1B795}"/>
              </a:ext>
            </a:extLst>
          </p:cNvPr>
          <p:cNvSpPr>
            <a:spLocks noGrp="1"/>
          </p:cNvSpPr>
          <p:nvPr>
            <p:ph type="title"/>
          </p:nvPr>
        </p:nvSpPr>
        <p:spPr>
          <a:xfrm>
            <a:off x="457200" y="609600"/>
            <a:ext cx="8229600" cy="667512"/>
          </a:xfrm>
        </p:spPr>
        <p:txBody>
          <a:bodyPr>
            <a:normAutofit fontScale="90000"/>
          </a:bodyPr>
          <a:lstStyle/>
          <a:p>
            <a:pPr algn="ctr"/>
            <a:r>
              <a:rPr lang="en-US" dirty="0"/>
              <a:t>Oxygen Sensor</a:t>
            </a:r>
          </a:p>
        </p:txBody>
      </p:sp>
      <p:sp>
        <p:nvSpPr>
          <p:cNvPr id="3" name="Content Placeholder 2">
            <a:extLst>
              <a:ext uri="{FF2B5EF4-FFF2-40B4-BE49-F238E27FC236}">
                <a16:creationId xmlns:a16="http://schemas.microsoft.com/office/drawing/2014/main" id="{DD22FEB9-D4C4-4FD2-88F0-42CD9C7725AA}"/>
              </a:ext>
            </a:extLst>
          </p:cNvPr>
          <p:cNvSpPr>
            <a:spLocks noGrp="1"/>
          </p:cNvSpPr>
          <p:nvPr>
            <p:ph idx="1"/>
          </p:nvPr>
        </p:nvSpPr>
        <p:spPr>
          <a:xfrm>
            <a:off x="457200" y="1505712"/>
            <a:ext cx="8229600" cy="4648200"/>
          </a:xfrm>
        </p:spPr>
        <p:txBody>
          <a:bodyPr/>
          <a:lstStyle/>
          <a:p>
            <a:r>
              <a:rPr lang="en-US" b="0" i="0" dirty="0">
                <a:solidFill>
                  <a:srgbClr val="212529"/>
                </a:solidFill>
                <a:effectLst/>
                <a:latin typeface="-apple-system"/>
              </a:rPr>
              <a:t>The Oxygen sensor is part of the emissions control system and feeds data to the­ </a:t>
            </a:r>
            <a:r>
              <a:rPr lang="en-US" b="0" i="0" dirty="0">
                <a:effectLst/>
                <a:latin typeface="-apple-system"/>
              </a:rPr>
              <a:t>Electronic Control Unit</a:t>
            </a:r>
            <a:r>
              <a:rPr lang="en-US" b="0" i="0" dirty="0">
                <a:solidFill>
                  <a:srgbClr val="212529"/>
                </a:solidFill>
                <a:effectLst/>
                <a:latin typeface="-apple-system"/>
              </a:rPr>
              <a:t>. </a:t>
            </a:r>
          </a:p>
          <a:p>
            <a:r>
              <a:rPr lang="en-US" b="0" i="0" dirty="0">
                <a:solidFill>
                  <a:srgbClr val="212529"/>
                </a:solidFill>
                <a:effectLst/>
                <a:latin typeface="-apple-system"/>
              </a:rPr>
              <a:t>The goal of the sensor is to help the engine run as efficiently as possible and also to produce as few emissions as possible.</a:t>
            </a:r>
          </a:p>
          <a:p>
            <a:r>
              <a:rPr lang="en-US" b="0" i="0" dirty="0">
                <a:solidFill>
                  <a:srgbClr val="212529"/>
                </a:solidFill>
                <a:effectLst/>
                <a:latin typeface="-apple-system"/>
              </a:rPr>
              <a:t>Th­e oxygen sensor is positioned in the exhaust pipe and can detect rich and lean mixtures. </a:t>
            </a:r>
            <a:endParaRPr lang="en-US" dirty="0">
              <a:solidFill>
                <a:srgbClr val="212529"/>
              </a:solidFill>
              <a:latin typeface="-apple-system"/>
            </a:endParaRPr>
          </a:p>
          <a:p>
            <a:r>
              <a:rPr lang="en-US" b="0" i="0" dirty="0">
                <a:solidFill>
                  <a:srgbClr val="212529"/>
                </a:solidFill>
                <a:effectLst/>
                <a:latin typeface="-apple-system"/>
              </a:rPr>
              <a:t>The ECU determine if the mixture is rich or lean and adjusts the amount of fuel entering the engine accordingly.</a:t>
            </a:r>
            <a:endParaRPr lang="en-US" dirty="0"/>
          </a:p>
        </p:txBody>
      </p:sp>
    </p:spTree>
    <p:extLst>
      <p:ext uri="{BB962C8B-B14F-4D97-AF65-F5344CB8AC3E}">
        <p14:creationId xmlns:p14="http://schemas.microsoft.com/office/powerpoint/2010/main" val="10423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4000" dirty="0"/>
              <a:t>Advantages OF CNG</a:t>
            </a:r>
          </a:p>
        </p:txBody>
      </p:sp>
      <p:sp>
        <p:nvSpPr>
          <p:cNvPr id="3" name="Content Placeholder 2"/>
          <p:cNvSpPr>
            <a:spLocks noGrp="1"/>
          </p:cNvSpPr>
          <p:nvPr>
            <p:ph idx="1"/>
          </p:nvPr>
        </p:nvSpPr>
        <p:spPr>
          <a:xfrm>
            <a:off x="457200" y="1600200"/>
            <a:ext cx="8229600" cy="4724400"/>
          </a:xfrm>
        </p:spPr>
        <p:txBody>
          <a:bodyPr/>
          <a:lstStyle/>
          <a:p>
            <a:r>
              <a:rPr lang="en-US" dirty="0"/>
              <a:t>Affordable for common people in cost compare to other fuels such as Petrol, Diesel etc.</a:t>
            </a:r>
          </a:p>
          <a:p>
            <a:r>
              <a:rPr lang="en-US" dirty="0"/>
              <a:t>Lower Maintenance cost.</a:t>
            </a:r>
          </a:p>
          <a:p>
            <a:r>
              <a:rPr lang="en-US" dirty="0"/>
              <a:t>Pollution free Environment.(Eco Friendly)</a:t>
            </a:r>
          </a:p>
          <a:p>
            <a:r>
              <a:rPr lang="en-US" dirty="0"/>
              <a:t>Increased </a:t>
            </a:r>
            <a:r>
              <a:rPr lang="en-US" dirty="0" err="1"/>
              <a:t>Milage</a:t>
            </a:r>
            <a:r>
              <a:rPr lang="en-US" dirty="0"/>
              <a:t> </a:t>
            </a:r>
          </a:p>
          <a:p>
            <a:r>
              <a:rPr lang="en-US" dirty="0"/>
              <a:t>CNG less likely to ignite on hot surfaces(safe)</a:t>
            </a:r>
          </a:p>
          <a:p>
            <a:r>
              <a:rPr lang="en-US" dirty="0"/>
              <a:t>CNG fuel systems are sealed, Preventing fuel loss from spills or evaporation.</a:t>
            </a:r>
          </a:p>
          <a:p>
            <a:r>
              <a:rPr lang="en-US" dirty="0"/>
              <a:t>Doesn’t affect the engine parts, compared with diesel.</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4000" dirty="0"/>
              <a:t>Limitations Of CNG</a:t>
            </a:r>
          </a:p>
        </p:txBody>
      </p:sp>
      <p:sp>
        <p:nvSpPr>
          <p:cNvPr id="3" name="Content Placeholder 2"/>
          <p:cNvSpPr>
            <a:spLocks noGrp="1"/>
          </p:cNvSpPr>
          <p:nvPr>
            <p:ph idx="1"/>
          </p:nvPr>
        </p:nvSpPr>
        <p:spPr>
          <a:xfrm>
            <a:off x="457200" y="1600200"/>
            <a:ext cx="8229600" cy="4191000"/>
          </a:xfrm>
        </p:spPr>
        <p:txBody>
          <a:bodyPr/>
          <a:lstStyle/>
          <a:p>
            <a:r>
              <a:rPr lang="en-US" dirty="0"/>
              <a:t>CNG Vehicle needs more space for fuel storage.</a:t>
            </a:r>
          </a:p>
          <a:p>
            <a:r>
              <a:rPr lang="en-US" dirty="0"/>
              <a:t>Starting problem in cold Weather conditions</a:t>
            </a:r>
          </a:p>
          <a:p>
            <a:r>
              <a:rPr lang="en-US" dirty="0"/>
              <a:t>Installation cost is high.</a:t>
            </a:r>
          </a:p>
          <a:p>
            <a:r>
              <a:rPr lang="en-US" dirty="0"/>
              <a:t>Limited availability of natural gas stations</a:t>
            </a:r>
          </a:p>
          <a:p>
            <a:r>
              <a:rPr lang="en-US" dirty="0"/>
              <a:t>CNG vehicles have lower power output than petrol engine (Low pick up )</a:t>
            </a:r>
          </a:p>
          <a:p>
            <a:r>
              <a:rPr lang="en-US" dirty="0"/>
              <a:t>Additional weight of CNG cylinders causes problem.</a:t>
            </a:r>
          </a:p>
          <a:p>
            <a:pPr>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819912"/>
          </a:xfrm>
        </p:spPr>
        <p:txBody>
          <a:bodyPr/>
          <a:lstStyle/>
          <a:p>
            <a:r>
              <a:rPr lang="en-US" dirty="0">
                <a:latin typeface="Times New Roman" pitchFamily="18" charset="0"/>
                <a:cs typeface="Times New Roman" pitchFamily="18" charset="0"/>
              </a:rPr>
              <a:t>Classification of I.C. Engine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marL="514350" indent="-514350">
              <a:buFont typeface="Calibri" pitchFamily="34" charset="0"/>
              <a:buAutoNum type="arabicParenR"/>
            </a:pPr>
            <a:r>
              <a:rPr lang="en-US" sz="3800" dirty="0">
                <a:latin typeface="Times New Roman" pitchFamily="18" charset="0"/>
                <a:cs typeface="Times New Roman" pitchFamily="18" charset="0"/>
              </a:rPr>
              <a:t>Based on number of stroke per cycle.</a:t>
            </a:r>
          </a:p>
          <a:p>
            <a:pPr marL="514350" indent="-514350">
              <a:buNone/>
            </a:pPr>
            <a:r>
              <a:rPr lang="en-US" sz="3800" dirty="0">
                <a:latin typeface="Times New Roman" pitchFamily="18" charset="0"/>
                <a:cs typeface="Times New Roman" pitchFamily="18" charset="0"/>
              </a:rPr>
              <a:t>	</a:t>
            </a:r>
            <a:r>
              <a:rPr lang="en-US" sz="3800" i="1" dirty="0">
                <a:latin typeface="Times New Roman" pitchFamily="18" charset="0"/>
                <a:cs typeface="Times New Roman" pitchFamily="18" charset="0"/>
              </a:rPr>
              <a:t>a) four stroke cycle engine</a:t>
            </a:r>
          </a:p>
          <a:p>
            <a:pPr marL="514350" indent="-514350">
              <a:buNone/>
            </a:pPr>
            <a:r>
              <a:rPr lang="en-US" sz="3800" i="1" dirty="0">
                <a:latin typeface="Times New Roman" pitchFamily="18" charset="0"/>
                <a:cs typeface="Times New Roman" pitchFamily="18" charset="0"/>
              </a:rPr>
              <a:t>	b) Two stroke cycle engine</a:t>
            </a:r>
          </a:p>
          <a:p>
            <a:pPr marL="514350" indent="-514350">
              <a:buFont typeface="Arial" charset="0"/>
              <a:buAutoNum type="arabicParenR" startAt="2"/>
            </a:pPr>
            <a:r>
              <a:rPr lang="en-US" sz="3800" dirty="0">
                <a:latin typeface="Times New Roman" pitchFamily="18" charset="0"/>
                <a:cs typeface="Times New Roman" pitchFamily="18" charset="0"/>
              </a:rPr>
              <a:t>Based on cycle of combustion.</a:t>
            </a:r>
          </a:p>
          <a:p>
            <a:pPr marL="514350" indent="-514350">
              <a:buNone/>
            </a:pPr>
            <a:r>
              <a:rPr lang="en-US" sz="3800" i="1" dirty="0">
                <a:latin typeface="Times New Roman" pitchFamily="18" charset="0"/>
                <a:cs typeface="Times New Roman" pitchFamily="18" charset="0"/>
              </a:rPr>
              <a:t>	a) Otto cycle engine</a:t>
            </a:r>
          </a:p>
          <a:p>
            <a:pPr marL="514350" indent="-514350">
              <a:buNone/>
            </a:pPr>
            <a:r>
              <a:rPr lang="en-US" sz="3800" i="1" dirty="0">
                <a:latin typeface="Times New Roman" pitchFamily="18" charset="0"/>
                <a:cs typeface="Times New Roman" pitchFamily="18" charset="0"/>
              </a:rPr>
              <a:t>	b) Diesel cycle engine </a:t>
            </a:r>
          </a:p>
          <a:p>
            <a:pPr marL="514350" indent="-514350">
              <a:buNone/>
            </a:pPr>
            <a:r>
              <a:rPr lang="en-US" sz="3800" i="1" dirty="0">
                <a:latin typeface="Times New Roman" pitchFamily="18" charset="0"/>
                <a:cs typeface="Times New Roman" pitchFamily="18" charset="0"/>
              </a:rPr>
              <a:t>	c) Dual combustion cycle engine</a:t>
            </a:r>
          </a:p>
          <a:p>
            <a:pPr marL="514350" indent="-514350">
              <a:buFont typeface="Arial" charset="0"/>
              <a:buAutoNum type="arabicParenR" startAt="3"/>
            </a:pPr>
            <a:r>
              <a:rPr lang="en-US" sz="3800" dirty="0">
                <a:latin typeface="Times New Roman" pitchFamily="18" charset="0"/>
                <a:cs typeface="Times New Roman" pitchFamily="18" charset="0"/>
              </a:rPr>
              <a:t>Based on number of cylinder</a:t>
            </a:r>
          </a:p>
          <a:p>
            <a:pPr marL="514350" indent="-514350">
              <a:buNone/>
            </a:pPr>
            <a:r>
              <a:rPr lang="en-US" sz="3800" dirty="0">
                <a:latin typeface="Times New Roman" pitchFamily="18" charset="0"/>
                <a:cs typeface="Times New Roman" pitchFamily="18" charset="0"/>
              </a:rPr>
              <a:t>	</a:t>
            </a:r>
            <a:r>
              <a:rPr lang="en-US" sz="3800" i="1" dirty="0">
                <a:latin typeface="Times New Roman" pitchFamily="18" charset="0"/>
                <a:cs typeface="Times New Roman" pitchFamily="18" charset="0"/>
              </a:rPr>
              <a:t>a) Single cylinder engine</a:t>
            </a:r>
          </a:p>
          <a:p>
            <a:pPr marL="514350" indent="-514350">
              <a:buNone/>
            </a:pPr>
            <a:r>
              <a:rPr lang="en-US" sz="3800" i="1" dirty="0">
                <a:latin typeface="Times New Roman" pitchFamily="18" charset="0"/>
                <a:cs typeface="Times New Roman" pitchFamily="18" charset="0"/>
              </a:rPr>
              <a:t>	b) Multi-cylinder engine</a:t>
            </a:r>
          </a:p>
          <a:p>
            <a:endParaRPr lang="en-IN" dirty="0"/>
          </a:p>
        </p:txBody>
      </p:sp>
    </p:spTree>
    <p:extLst>
      <p:ext uri="{BB962C8B-B14F-4D97-AF65-F5344CB8AC3E}">
        <p14:creationId xmlns:p14="http://schemas.microsoft.com/office/powerpoint/2010/main" val="3954301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248400"/>
          </a:xfrm>
        </p:spPr>
        <p:txBody>
          <a:bodyPr>
            <a:normAutofit fontScale="25000" lnSpcReduction="20000"/>
          </a:bodyPr>
          <a:lstStyle/>
          <a:p>
            <a:pPr>
              <a:buNone/>
            </a:pPr>
            <a:endParaRPr lang="en-US" sz="11200" dirty="0">
              <a:latin typeface="Times New Roman" pitchFamily="18" charset="0"/>
              <a:cs typeface="Times New Roman" pitchFamily="18" charset="0"/>
            </a:endParaRPr>
          </a:p>
          <a:p>
            <a:pPr>
              <a:buNone/>
            </a:pPr>
            <a:r>
              <a:rPr lang="en-US" sz="11200" dirty="0">
                <a:latin typeface="Times New Roman" pitchFamily="18" charset="0"/>
                <a:cs typeface="Times New Roman" pitchFamily="18" charset="0"/>
              </a:rPr>
              <a:t>5) Method of ignition of fuel</a:t>
            </a:r>
          </a:p>
          <a:p>
            <a:pPr>
              <a:buNone/>
            </a:pPr>
            <a:r>
              <a:rPr lang="en-US" sz="11200" i="1" dirty="0">
                <a:latin typeface="Times New Roman" pitchFamily="18" charset="0"/>
                <a:cs typeface="Times New Roman" pitchFamily="18" charset="0"/>
              </a:rPr>
              <a:t>    a) Spark   ignition (S.I) engine</a:t>
            </a:r>
          </a:p>
          <a:p>
            <a:pPr>
              <a:buNone/>
            </a:pPr>
            <a:r>
              <a:rPr lang="en-US" sz="11200" i="1" dirty="0">
                <a:latin typeface="Times New Roman" pitchFamily="18" charset="0"/>
                <a:cs typeface="Times New Roman" pitchFamily="18" charset="0"/>
              </a:rPr>
              <a:t>    b) Compression ignition (C.I) engine</a:t>
            </a:r>
          </a:p>
          <a:p>
            <a:pPr>
              <a:buNone/>
            </a:pPr>
            <a:endParaRPr lang="en-US" sz="11200" dirty="0">
              <a:latin typeface="Times New Roman" pitchFamily="18" charset="0"/>
              <a:cs typeface="Times New Roman" pitchFamily="18" charset="0"/>
            </a:endParaRPr>
          </a:p>
          <a:p>
            <a:pPr>
              <a:buNone/>
            </a:pPr>
            <a:r>
              <a:rPr lang="en-US" sz="11200" dirty="0">
                <a:latin typeface="Times New Roman" pitchFamily="18" charset="0"/>
                <a:cs typeface="Times New Roman" pitchFamily="18" charset="0"/>
              </a:rPr>
              <a:t>6) Based on fuel used </a:t>
            </a:r>
          </a:p>
          <a:p>
            <a:pPr>
              <a:buNone/>
            </a:pPr>
            <a:r>
              <a:rPr lang="en-US" sz="11200" i="1" dirty="0">
                <a:latin typeface="Times New Roman" pitchFamily="18" charset="0"/>
                <a:cs typeface="Times New Roman" pitchFamily="18" charset="0"/>
              </a:rPr>
              <a:t>	a) Gasoline or petrol engine</a:t>
            </a:r>
          </a:p>
          <a:p>
            <a:pPr>
              <a:buNone/>
            </a:pPr>
            <a:r>
              <a:rPr lang="en-US" sz="11200" i="1" dirty="0">
                <a:latin typeface="Times New Roman" pitchFamily="18" charset="0"/>
                <a:cs typeface="Times New Roman" pitchFamily="18" charset="0"/>
              </a:rPr>
              <a:t>	b) Diesel oil engine </a:t>
            </a:r>
          </a:p>
          <a:p>
            <a:pPr>
              <a:buNone/>
            </a:pPr>
            <a:r>
              <a:rPr lang="en-US" sz="11200" i="1" dirty="0">
                <a:latin typeface="Times New Roman" pitchFamily="18" charset="0"/>
                <a:cs typeface="Times New Roman" pitchFamily="18" charset="0"/>
              </a:rPr>
              <a:t>	c) Compressed Natural Gas</a:t>
            </a:r>
          </a:p>
          <a:p>
            <a:pPr>
              <a:buNone/>
            </a:pPr>
            <a:r>
              <a:rPr lang="en-US" sz="11200" i="1" dirty="0">
                <a:latin typeface="Times New Roman" pitchFamily="18" charset="0"/>
                <a:cs typeface="Times New Roman" pitchFamily="18" charset="0"/>
              </a:rPr>
              <a:t>	d) gas engine  etc.</a:t>
            </a:r>
          </a:p>
          <a:p>
            <a:pPr>
              <a:buNone/>
            </a:pPr>
            <a:endParaRPr lang="en-US" sz="11200" dirty="0">
              <a:latin typeface="Times New Roman" pitchFamily="18" charset="0"/>
              <a:cs typeface="Times New Roman" pitchFamily="18" charset="0"/>
            </a:endParaRPr>
          </a:p>
          <a:p>
            <a:pPr>
              <a:buNone/>
            </a:pPr>
            <a:r>
              <a:rPr lang="en-US" sz="11200" dirty="0">
                <a:latin typeface="Times New Roman" pitchFamily="18" charset="0"/>
                <a:cs typeface="Times New Roman" pitchFamily="18" charset="0"/>
              </a:rPr>
              <a:t>7) Method of cooling the cylinder </a:t>
            </a:r>
          </a:p>
          <a:p>
            <a:pPr>
              <a:buNone/>
            </a:pPr>
            <a:r>
              <a:rPr lang="en-US" sz="11200" dirty="0">
                <a:latin typeface="Times New Roman" pitchFamily="18" charset="0"/>
                <a:cs typeface="Times New Roman" pitchFamily="18" charset="0"/>
              </a:rPr>
              <a:t>	</a:t>
            </a:r>
            <a:r>
              <a:rPr lang="en-US" sz="11200" i="1" dirty="0">
                <a:latin typeface="Times New Roman" pitchFamily="18" charset="0"/>
                <a:cs typeface="Times New Roman" pitchFamily="18" charset="0"/>
              </a:rPr>
              <a:t>a) air cool engine</a:t>
            </a:r>
          </a:p>
          <a:p>
            <a:pPr>
              <a:buNone/>
            </a:pPr>
            <a:r>
              <a:rPr lang="en-US" sz="11200" i="1" dirty="0">
                <a:latin typeface="Times New Roman" pitchFamily="18" charset="0"/>
                <a:cs typeface="Times New Roman" pitchFamily="18" charset="0"/>
              </a:rPr>
              <a:t>	b) Water cool engine</a:t>
            </a:r>
          </a:p>
          <a:p>
            <a:endParaRPr lang="en-IN" dirty="0"/>
          </a:p>
        </p:txBody>
      </p:sp>
    </p:spTree>
    <p:extLst>
      <p:ext uri="{BB962C8B-B14F-4D97-AF65-F5344CB8AC3E}">
        <p14:creationId xmlns:p14="http://schemas.microsoft.com/office/powerpoint/2010/main" val="2949634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62500" lnSpcReduction="20000"/>
          </a:bodyPr>
          <a:lstStyle/>
          <a:p>
            <a:pPr>
              <a:buNone/>
            </a:pPr>
            <a:r>
              <a:rPr lang="en-US" sz="4500" dirty="0">
                <a:latin typeface="Times New Roman" pitchFamily="18" charset="0"/>
                <a:cs typeface="Times New Roman" pitchFamily="18" charset="0"/>
              </a:rPr>
              <a:t>8) Based on fuel supply system </a:t>
            </a:r>
          </a:p>
          <a:p>
            <a:pPr>
              <a:buNone/>
            </a:pPr>
            <a:r>
              <a:rPr lang="en-US" sz="4500" dirty="0">
                <a:latin typeface="Times New Roman" pitchFamily="18" charset="0"/>
                <a:cs typeface="Times New Roman" pitchFamily="18" charset="0"/>
              </a:rPr>
              <a:t>	</a:t>
            </a:r>
            <a:r>
              <a:rPr lang="en-US" sz="4500" i="1" dirty="0">
                <a:latin typeface="Times New Roman" pitchFamily="18" charset="0"/>
                <a:cs typeface="Times New Roman" pitchFamily="18" charset="0"/>
              </a:rPr>
              <a:t>a) Carburetor engine </a:t>
            </a:r>
          </a:p>
          <a:p>
            <a:pPr>
              <a:buNone/>
            </a:pPr>
            <a:r>
              <a:rPr lang="en-US" sz="4500" i="1" dirty="0">
                <a:latin typeface="Times New Roman" pitchFamily="18" charset="0"/>
                <a:cs typeface="Times New Roman" pitchFamily="18" charset="0"/>
              </a:rPr>
              <a:t>	b) Air injection engine</a:t>
            </a:r>
          </a:p>
          <a:p>
            <a:pPr>
              <a:buNone/>
            </a:pPr>
            <a:r>
              <a:rPr lang="en-US" sz="4500" i="1" dirty="0">
                <a:latin typeface="Times New Roman" pitchFamily="18" charset="0"/>
                <a:cs typeface="Times New Roman" pitchFamily="18" charset="0"/>
              </a:rPr>
              <a:t>	c) solid injection engine</a:t>
            </a:r>
          </a:p>
          <a:p>
            <a:pPr>
              <a:buNone/>
            </a:pPr>
            <a:endParaRPr lang="en-US" sz="4500" dirty="0">
              <a:latin typeface="Times New Roman" pitchFamily="18" charset="0"/>
              <a:cs typeface="Times New Roman" pitchFamily="18" charset="0"/>
            </a:endParaRPr>
          </a:p>
          <a:p>
            <a:pPr>
              <a:buNone/>
            </a:pPr>
            <a:r>
              <a:rPr lang="en-US" sz="4500" dirty="0">
                <a:latin typeface="Times New Roman" pitchFamily="18" charset="0"/>
                <a:cs typeface="Times New Roman" pitchFamily="18" charset="0"/>
              </a:rPr>
              <a:t>9) Their uses</a:t>
            </a:r>
          </a:p>
          <a:p>
            <a:pPr>
              <a:buNone/>
            </a:pPr>
            <a:r>
              <a:rPr lang="en-US" sz="4500" dirty="0">
                <a:latin typeface="Times New Roman" pitchFamily="18" charset="0"/>
                <a:cs typeface="Times New Roman" pitchFamily="18" charset="0"/>
              </a:rPr>
              <a:t>	</a:t>
            </a:r>
            <a:r>
              <a:rPr lang="en-US" sz="4500" i="1" dirty="0">
                <a:latin typeface="Times New Roman" pitchFamily="18" charset="0"/>
                <a:cs typeface="Times New Roman" pitchFamily="18" charset="0"/>
              </a:rPr>
              <a:t>a)Stationary engine</a:t>
            </a:r>
          </a:p>
          <a:p>
            <a:pPr>
              <a:buNone/>
            </a:pPr>
            <a:r>
              <a:rPr lang="en-US" sz="4500" i="1" dirty="0">
                <a:latin typeface="Times New Roman" pitchFamily="18" charset="0"/>
                <a:cs typeface="Times New Roman" pitchFamily="18" charset="0"/>
              </a:rPr>
              <a:t>	b) portable engine</a:t>
            </a:r>
          </a:p>
          <a:p>
            <a:pPr>
              <a:buNone/>
            </a:pPr>
            <a:r>
              <a:rPr lang="en-US" sz="4500" i="1" dirty="0">
                <a:latin typeface="Times New Roman" pitchFamily="18" charset="0"/>
                <a:cs typeface="Times New Roman" pitchFamily="18" charset="0"/>
              </a:rPr>
              <a:t>	c) Marine engine </a:t>
            </a:r>
          </a:p>
          <a:p>
            <a:pPr>
              <a:buNone/>
            </a:pPr>
            <a:r>
              <a:rPr lang="en-US" sz="4500" i="1" dirty="0">
                <a:latin typeface="Times New Roman" pitchFamily="18" charset="0"/>
                <a:cs typeface="Times New Roman" pitchFamily="18" charset="0"/>
              </a:rPr>
              <a:t>	d) Automobile engine</a:t>
            </a:r>
          </a:p>
          <a:p>
            <a:pPr>
              <a:buNone/>
            </a:pPr>
            <a:r>
              <a:rPr lang="en-US" sz="4500" i="1" dirty="0">
                <a:latin typeface="Times New Roman" pitchFamily="18" charset="0"/>
                <a:cs typeface="Times New Roman" pitchFamily="18" charset="0"/>
              </a:rPr>
              <a:t>	e) Tractor engine </a:t>
            </a:r>
          </a:p>
          <a:p>
            <a:endParaRPr lang="en-IN" dirty="0"/>
          </a:p>
        </p:txBody>
      </p:sp>
    </p:spTree>
    <p:extLst>
      <p:ext uri="{BB962C8B-B14F-4D97-AF65-F5344CB8AC3E}">
        <p14:creationId xmlns:p14="http://schemas.microsoft.com/office/powerpoint/2010/main" val="221168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latin typeface="Times New Roman" pitchFamily="18" charset="0"/>
                <a:cs typeface="Times New Roman" pitchFamily="18" charset="0"/>
              </a:rPr>
              <a:t>Internal Combustion Engines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b="1" dirty="0">
                <a:latin typeface="Times New Roman" pitchFamily="18" charset="0"/>
                <a:cs typeface="Times New Roman" pitchFamily="18" charset="0"/>
              </a:rPr>
              <a:t>Combustion:</a:t>
            </a:r>
            <a:r>
              <a:rPr lang="en-US" dirty="0">
                <a:latin typeface="Times New Roman" pitchFamily="18" charset="0"/>
                <a:cs typeface="Times New Roman" pitchFamily="18" charset="0"/>
              </a:rPr>
              <a:t> inside the cylinder with air inducted from atmosphere.</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chemical energy of fuel released raises the </a:t>
            </a:r>
            <a:r>
              <a:rPr lang="en-US" b="1" u="sng" dirty="0">
                <a:latin typeface="Times New Roman" pitchFamily="18" charset="0"/>
                <a:cs typeface="Times New Roman" pitchFamily="18" charset="0"/>
              </a:rPr>
              <a:t>pressure</a:t>
            </a:r>
            <a:r>
              <a:rPr lang="en-US" dirty="0">
                <a:latin typeface="Times New Roman" pitchFamily="18" charset="0"/>
                <a:cs typeface="Times New Roman" pitchFamily="18" charset="0"/>
              </a:rPr>
              <a:t> and </a:t>
            </a:r>
            <a:r>
              <a:rPr lang="en-US" b="1" u="sng" dirty="0">
                <a:latin typeface="Times New Roman" pitchFamily="18" charset="0"/>
                <a:cs typeface="Times New Roman" pitchFamily="18" charset="0"/>
              </a:rPr>
              <a:t>temperature</a:t>
            </a:r>
            <a:r>
              <a:rPr lang="en-US" dirty="0">
                <a:latin typeface="Times New Roman" pitchFamily="18" charset="0"/>
                <a:cs typeface="Times New Roman" pitchFamily="18" charset="0"/>
              </a:rPr>
              <a:t> of the products of combustion.</a:t>
            </a:r>
          </a:p>
          <a:p>
            <a:pPr algn="just"/>
            <a:r>
              <a:rPr lang="en-US" dirty="0">
                <a:latin typeface="Times New Roman" pitchFamily="18" charset="0"/>
                <a:cs typeface="Times New Roman" pitchFamily="18" charset="0"/>
              </a:rPr>
              <a:t>These hot gases are substantially expanded to develop the mechanical power and rejected to atmosphere.</a:t>
            </a:r>
            <a:endParaRPr lang="en-IN"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p:cNvPicPr>
            <a:picLocks noGrp="1" noChangeAspect="1" noChangeArrowheads="1"/>
          </p:cNvPicPr>
          <p:nvPr>
            <p:ph idx="1"/>
          </p:nvPr>
        </p:nvPicPr>
        <p:blipFill>
          <a:blip r:embed="rId2" cstate="print"/>
          <a:stretch>
            <a:fillRect/>
          </a:stretch>
        </p:blipFill>
        <p:spPr>
          <a:xfrm>
            <a:off x="663431" y="838200"/>
            <a:ext cx="8023369" cy="5834390"/>
          </a:xfr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nal Combustion Engines"/>
          <p:cNvPicPr>
            <a:picLocks noGrp="1"/>
          </p:cNvPicPr>
          <p:nvPr>
            <p:ph idx="1"/>
          </p:nvPr>
        </p:nvPicPr>
        <p:blipFill>
          <a:blip r:embed="rId2" cstate="print"/>
          <a:srcRect/>
          <a:stretch>
            <a:fillRect/>
          </a:stretch>
        </p:blipFill>
        <p:spPr bwMode="auto">
          <a:xfrm>
            <a:off x="609600" y="838200"/>
            <a:ext cx="7620000" cy="5943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524000"/>
          </a:xfrm>
        </p:spPr>
        <p:txBody>
          <a:bodyPr>
            <a:normAutofit fontScale="90000"/>
          </a:bodyPr>
          <a:lstStyle/>
          <a:p>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    </a:t>
            </a:r>
            <a:br>
              <a:rPr lang="en-US" sz="4000" dirty="0">
                <a:latin typeface="Times New Roman" pitchFamily="18" charset="0"/>
                <a:cs typeface="Times New Roman" pitchFamily="18" charset="0"/>
              </a:rPr>
            </a:br>
            <a:br>
              <a:rPr lang="en-US" sz="4000" dirty="0">
                <a:latin typeface="Times New Roman" pitchFamily="18" charset="0"/>
                <a:cs typeface="Times New Roman" pitchFamily="18" charset="0"/>
              </a:rPr>
            </a:br>
            <a:br>
              <a:rPr lang="en-US" sz="4000" dirty="0">
                <a:latin typeface="Times New Roman" pitchFamily="18" charset="0"/>
                <a:cs typeface="Times New Roman" pitchFamily="18" charset="0"/>
              </a:rPr>
            </a:br>
            <a:br>
              <a:rPr lang="en-US" dirty="0">
                <a:latin typeface="Arial Black" pitchFamily="34" charset="0"/>
              </a:rPr>
            </a:br>
            <a:endParaRPr lang="en-IN" dirty="0"/>
          </a:p>
        </p:txBody>
      </p:sp>
      <p:pic>
        <p:nvPicPr>
          <p:cNvPr id="5" name="Picture 54"/>
          <p:cNvPicPr>
            <a:picLocks noGrp="1" noChangeAspect="1" noChangeArrowheads="1"/>
          </p:cNvPicPr>
          <p:nvPr>
            <p:ph idx="1"/>
          </p:nvPr>
        </p:nvPicPr>
        <p:blipFill>
          <a:blip r:embed="rId2" cstate="print"/>
          <a:srcRect/>
          <a:stretch>
            <a:fillRect/>
          </a:stretch>
        </p:blipFill>
        <p:spPr bwMode="auto">
          <a:xfrm>
            <a:off x="381000" y="1828800"/>
            <a:ext cx="8525505" cy="4648200"/>
          </a:xfrm>
          <a:prstGeom prst="rect">
            <a:avLst/>
          </a:prstGeom>
          <a:noFill/>
          <a:ln w="9525">
            <a:noFill/>
            <a:miter lim="800000"/>
            <a:headEnd/>
            <a:tailEnd/>
          </a:ln>
        </p:spPr>
      </p:pic>
      <p:sp>
        <p:nvSpPr>
          <p:cNvPr id="4" name="Rectangle 3"/>
          <p:cNvSpPr/>
          <p:nvPr/>
        </p:nvSpPr>
        <p:spPr>
          <a:xfrm>
            <a:off x="1524000" y="762000"/>
            <a:ext cx="6324600" cy="830997"/>
          </a:xfrm>
          <a:prstGeom prst="rect">
            <a:avLst/>
          </a:prstGeom>
        </p:spPr>
        <p:txBody>
          <a:bodyPr wrap="square">
            <a:spAutoFit/>
          </a:bodyPr>
          <a:lstStyle/>
          <a:p>
            <a:r>
              <a:rPr lang="en-US" sz="2400" dirty="0">
                <a:latin typeface="Times New Roman" pitchFamily="18" charset="0"/>
                <a:cs typeface="Times New Roman" pitchFamily="18" charset="0"/>
                <a:hlinkClick r:id="rId3" action="ppaction://hlinkfile"/>
              </a:rPr>
              <a:t>Working of Four Stroke S.I engines or  </a:t>
            </a:r>
          </a:p>
          <a:p>
            <a:r>
              <a:rPr lang="en-US" sz="2400" dirty="0">
                <a:latin typeface="Times New Roman" pitchFamily="18" charset="0"/>
                <a:cs typeface="Times New Roman" pitchFamily="18" charset="0"/>
                <a:hlinkClick r:id="rId3" action="ppaction://hlinkfile"/>
              </a:rPr>
              <a:t> Petrol engine</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1425</TotalTime>
  <Words>1029</Words>
  <Application>Microsoft Office PowerPoint</Application>
  <PresentationFormat>On-screen Show (4:3)</PresentationFormat>
  <Paragraphs>140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PowerPoint Presentation</vt:lpstr>
      <vt:lpstr>PowerPoint Presentation</vt:lpstr>
      <vt:lpstr>Classification of I.C. Engine</vt:lpstr>
      <vt:lpstr>PowerPoint Presentation</vt:lpstr>
      <vt:lpstr>PowerPoint Presentation</vt:lpstr>
      <vt:lpstr>Internal Combustion Engines</vt:lpstr>
      <vt:lpstr>PowerPoint Presentation</vt:lpstr>
      <vt:lpstr>PowerPoint Presentation</vt:lpstr>
      <vt:lpstr>         </vt:lpstr>
      <vt:lpstr>PowerPoint Presentation</vt:lpstr>
      <vt:lpstr>PowerPoint Presentation</vt:lpstr>
      <vt:lpstr>PowerPoint Presentation</vt:lpstr>
      <vt:lpstr>PowerPoint Presentation</vt:lpstr>
      <vt:lpstr>    Working of Four Stroke C.I engines or Diesel engine</vt:lpstr>
      <vt:lpstr>PowerPoint Presentation</vt:lpstr>
      <vt:lpstr>Two stroke S.I. Engine</vt:lpstr>
      <vt:lpstr>2-STROKE ENGINE</vt:lpstr>
      <vt:lpstr>Comparison of Four-stroke and two-stroke engine</vt:lpstr>
      <vt:lpstr>Comparison of SI and CI engine</vt:lpstr>
      <vt:lpstr>CNG Engine</vt:lpstr>
      <vt:lpstr>PowerPoint Presentation</vt:lpstr>
      <vt:lpstr>Manifold absolute Pressure(MAP)sensor</vt:lpstr>
      <vt:lpstr>Throttle Position Sensor(TPS)</vt:lpstr>
      <vt:lpstr>Camshaft Positioning Sensor</vt:lpstr>
      <vt:lpstr>Fuel Temperature &amp; Pressure Sensors</vt:lpstr>
      <vt:lpstr>Oxygen Sensor</vt:lpstr>
      <vt:lpstr>Advantages OF CNG</vt:lpstr>
      <vt:lpstr>Limitations Of CNG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Lecture-III</dc:title>
  <dc:creator>lenovo</dc:creator>
  <cp:lastModifiedBy>Makrand Bandkar</cp:lastModifiedBy>
  <cp:revision>118</cp:revision>
  <dcterms:created xsi:type="dcterms:W3CDTF">2006-08-16T00:00:00Z</dcterms:created>
  <dcterms:modified xsi:type="dcterms:W3CDTF">2023-09-09T04:42:22Z</dcterms:modified>
</cp:coreProperties>
</file>