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6" r:id="rId2"/>
    <p:sldId id="268" r:id="rId3"/>
    <p:sldId id="269" r:id="rId4"/>
    <p:sldId id="270" r:id="rId5"/>
    <p:sldId id="271" r:id="rId6"/>
    <p:sldId id="272" r:id="rId7"/>
    <p:sldId id="273" r:id="rId8"/>
    <p:sldId id="296"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92" r:id="rId22"/>
    <p:sldId id="293" r:id="rId23"/>
    <p:sldId id="294" r:id="rId24"/>
    <p:sldId id="29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31C77F-6BF4-4C69-8700-41CF37A6E4A8}" type="datetimeFigureOut">
              <a:rPr lang="en-US" smtClean="0"/>
              <a:pPr/>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F7A6B-67E2-45AB-B3CC-9DC1566160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31C77F-6BF4-4C69-8700-41CF37A6E4A8}" type="datetimeFigureOut">
              <a:rPr lang="en-US" smtClean="0"/>
              <a:pPr/>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F7A6B-67E2-45AB-B3CC-9DC1566160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31C77F-6BF4-4C69-8700-41CF37A6E4A8}" type="datetimeFigureOut">
              <a:rPr lang="en-US" smtClean="0"/>
              <a:pPr/>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F7A6B-67E2-45AB-B3CC-9DC1566160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31C77F-6BF4-4C69-8700-41CF37A6E4A8}" type="datetimeFigureOut">
              <a:rPr lang="en-US" smtClean="0"/>
              <a:pPr/>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F7A6B-67E2-45AB-B3CC-9DC1566160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31C77F-6BF4-4C69-8700-41CF37A6E4A8}" type="datetimeFigureOut">
              <a:rPr lang="en-US" smtClean="0"/>
              <a:pPr/>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F7A6B-67E2-45AB-B3CC-9DC1566160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31C77F-6BF4-4C69-8700-41CF37A6E4A8}" type="datetimeFigureOut">
              <a:rPr lang="en-US" smtClean="0"/>
              <a:pPr/>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F7A6B-67E2-45AB-B3CC-9DC1566160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31C77F-6BF4-4C69-8700-41CF37A6E4A8}" type="datetimeFigureOut">
              <a:rPr lang="en-US" smtClean="0"/>
              <a:pPr/>
              <a:t>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BF7A6B-67E2-45AB-B3CC-9DC1566160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31C77F-6BF4-4C69-8700-41CF37A6E4A8}" type="datetimeFigureOut">
              <a:rPr lang="en-US" smtClean="0"/>
              <a:pPr/>
              <a:t>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BF7A6B-67E2-45AB-B3CC-9DC1566160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1C77F-6BF4-4C69-8700-41CF37A6E4A8}" type="datetimeFigureOut">
              <a:rPr lang="en-US" smtClean="0"/>
              <a:pPr/>
              <a:t>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BF7A6B-67E2-45AB-B3CC-9DC1566160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31C77F-6BF4-4C69-8700-41CF37A6E4A8}" type="datetimeFigureOut">
              <a:rPr lang="en-US" smtClean="0"/>
              <a:pPr/>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F7A6B-67E2-45AB-B3CC-9DC1566160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31C77F-6BF4-4C69-8700-41CF37A6E4A8}" type="datetimeFigureOut">
              <a:rPr lang="en-US" smtClean="0"/>
              <a:pPr/>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F7A6B-67E2-45AB-B3CC-9DC1566160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1C77F-6BF4-4C69-8700-41CF37A6E4A8}" type="datetimeFigureOut">
              <a:rPr lang="en-US" smtClean="0"/>
              <a:pPr/>
              <a:t>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F7A6B-67E2-45AB-B3CC-9DC1566160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2.xml"/><Relationship Id="rId6" Type="http://schemas.openxmlformats.org/officeDocument/2006/relationships/image" Target="../media/image20.gif"/><Relationship Id="rId5" Type="http://schemas.openxmlformats.org/officeDocument/2006/relationships/image" Target="../media/image19.gif"/><Relationship Id="rId4" Type="http://schemas.openxmlformats.org/officeDocument/2006/relationships/image" Target="../media/image18.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image" Target="../media/image7.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7BD8-C4B7-42B0-AD0A-9206D547D1E4}"/>
              </a:ext>
            </a:extLst>
          </p:cNvPr>
          <p:cNvSpPr>
            <a:spLocks noGrp="1"/>
          </p:cNvSpPr>
          <p:nvPr>
            <p:ph type="title"/>
          </p:nvPr>
        </p:nvSpPr>
        <p:spPr>
          <a:xfrm>
            <a:off x="457200" y="274638"/>
            <a:ext cx="8229600" cy="715962"/>
          </a:xfrm>
        </p:spPr>
        <p:txBody>
          <a:bodyPr>
            <a:normAutofit fontScale="90000"/>
          </a:bodyPr>
          <a:lstStyle/>
          <a:p>
            <a:r>
              <a:rPr lang="en-US" dirty="0"/>
              <a:t>Heat Engine</a:t>
            </a:r>
          </a:p>
        </p:txBody>
      </p:sp>
      <p:pic>
        <p:nvPicPr>
          <p:cNvPr id="1026" name="Picture 2" descr="Thermodynamics (Physics) Lesson 4 Heat Engines - YouTube">
            <a:extLst>
              <a:ext uri="{FF2B5EF4-FFF2-40B4-BE49-F238E27FC236}">
                <a16:creationId xmlns:a16="http://schemas.microsoft.com/office/drawing/2014/main" id="{58760486-9F66-40DC-8AD6-6C0669B51A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121920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352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Refrigerator</a:t>
            </a:r>
          </a:p>
        </p:txBody>
      </p:sp>
      <p:sp>
        <p:nvSpPr>
          <p:cNvPr id="3" name="Content Placeholder 2"/>
          <p:cNvSpPr>
            <a:spLocks noGrp="1"/>
          </p:cNvSpPr>
          <p:nvPr>
            <p:ph idx="1"/>
          </p:nvPr>
        </p:nvSpPr>
        <p:spPr>
          <a:xfrm>
            <a:off x="457200" y="1600200"/>
            <a:ext cx="8229600" cy="4853136"/>
          </a:xfrm>
        </p:spPr>
        <p:txBody>
          <a:bodyPr>
            <a:normAutofit lnSpcReduction="10000"/>
          </a:bodyPr>
          <a:lstStyle/>
          <a:p>
            <a:pPr algn="just"/>
            <a:r>
              <a:rPr lang="en-IN" sz="2800" dirty="0">
                <a:latin typeface="Times New Roman" pitchFamily="18" charset="0"/>
                <a:cs typeface="Times New Roman" pitchFamily="18" charset="0"/>
              </a:rPr>
              <a:t>The efficiency of a heat engine is given by</a:t>
            </a:r>
          </a:p>
          <a:p>
            <a:pPr marL="0" indent="0">
              <a:buNone/>
            </a:pPr>
            <a:endParaRPr lang="en-IN" dirty="0"/>
          </a:p>
          <a:p>
            <a:pPr marL="0" indent="0">
              <a:buNone/>
            </a:pPr>
            <a:endParaRPr lang="en-IN" dirty="0"/>
          </a:p>
          <a:p>
            <a:pPr marL="0" indent="0" algn="just">
              <a:buNone/>
            </a:pPr>
            <a:r>
              <a:rPr lang="en-IN" sz="2600" dirty="0">
                <a:latin typeface="Times New Roman" pitchFamily="18" charset="0"/>
                <a:cs typeface="Times New Roman" pitchFamily="18" charset="0"/>
              </a:rPr>
              <a:t>            since   (heat) transferred to the system cannot be completely converted to work in a cycle. Therefore    is less than unity. A heat engine can never be 100 efficient. Therefore              i.e., there has always to be a heat rejection. Thus a heat engine has to exchange heat with two reservoirs, the source and the sink. This experience leads to the proposition of the second law of thermodynamics which has been stated in several different ways.</a:t>
            </a:r>
          </a:p>
        </p:txBody>
      </p:sp>
      <p:sp>
        <p:nvSpPr>
          <p:cNvPr id="4" name="Footer Placeholder 3"/>
          <p:cNvSpPr>
            <a:spLocks noGrp="1"/>
          </p:cNvSpPr>
          <p:nvPr>
            <p:ph type="ftr" sz="quarter" idx="11"/>
          </p:nvPr>
        </p:nvSpPr>
        <p:spPr/>
        <p:txBody>
          <a:bodyPr/>
          <a:lstStyle/>
          <a:p>
            <a:r>
              <a:rPr lang="en-IN"/>
              <a:t>Pune Institute of Computer Technology</a:t>
            </a:r>
          </a:p>
        </p:txBody>
      </p:sp>
      <p:pic>
        <p:nvPicPr>
          <p:cNvPr id="5" name="Picture 16" descr="http://nptel.ac.in/courses/112104113/lecture16/images/image04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3848" y="2276872"/>
            <a:ext cx="2174095" cy="8240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8" descr="http://nptel.ac.in/courses/112104113/lecture16/images/image044.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693" y="3100924"/>
            <a:ext cx="1169203" cy="4126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0" descr="http://nptel.ac.in/courses/112104113/lecture16/images/image046.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0428" y="3100924"/>
            <a:ext cx="383977" cy="4415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descr="http://nptel.ac.in/courses/112104113/lecture16/images/image048.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87777" y="3570999"/>
            <a:ext cx="239961" cy="3137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4" descr="http://nptel.ac.in/courses/112104113/lecture16/images/image050.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99744" y="4149080"/>
            <a:ext cx="1204104" cy="522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259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008112"/>
          </a:xfrm>
        </p:spPr>
        <p:txBody>
          <a:bodyPr>
            <a:noAutofit/>
          </a:bodyPr>
          <a:lstStyle/>
          <a:p>
            <a:r>
              <a:rPr lang="en-IN" sz="3200" dirty="0"/>
              <a:t>Kelvin Planck Statement of the Second Law</a:t>
            </a:r>
          </a:p>
        </p:txBody>
      </p:sp>
      <p:sp>
        <p:nvSpPr>
          <p:cNvPr id="3" name="Content Placeholder 2"/>
          <p:cNvSpPr>
            <a:spLocks noGrp="1"/>
          </p:cNvSpPr>
          <p:nvPr>
            <p:ph idx="1"/>
          </p:nvPr>
        </p:nvSpPr>
        <p:spPr>
          <a:xfrm>
            <a:off x="457200" y="1268760"/>
            <a:ext cx="8229600" cy="5472608"/>
          </a:xfrm>
        </p:spPr>
        <p:txBody>
          <a:bodyPr>
            <a:noAutofit/>
          </a:bodyPr>
          <a:lstStyle/>
          <a:p>
            <a:pPr algn="just"/>
            <a:r>
              <a:rPr lang="en-IN" sz="2000" dirty="0">
                <a:latin typeface="Times New Roman" pitchFamily="18" charset="0"/>
                <a:cs typeface="Times New Roman" pitchFamily="18" charset="0"/>
              </a:rPr>
              <a:t>It is impossible to construct a cyclically operating device such that it produces no other effect than the absorption of energy as heat from a single thermal reservoir and performs an equivalent amount of work.</a:t>
            </a:r>
          </a:p>
          <a:p>
            <a:pPr algn="just"/>
            <a:r>
              <a:rPr lang="en-IN" sz="2000" dirty="0">
                <a:latin typeface="Times New Roman" pitchFamily="18" charset="0"/>
                <a:cs typeface="Times New Roman" pitchFamily="18" charset="0"/>
              </a:rPr>
              <a:t>The only option then is that the engine converts part of the energy it receives as heat into work and rejects the rest to another thermal reservoir the temperature of which is less than the temperature of the source. </a:t>
            </a:r>
          </a:p>
          <a:p>
            <a:pPr algn="just"/>
            <a:r>
              <a:rPr lang="en-IN" sz="2000" dirty="0">
                <a:latin typeface="Times New Roman" pitchFamily="18" charset="0"/>
                <a:cs typeface="Times New Roman" pitchFamily="18" charset="0"/>
              </a:rPr>
              <a:t>Two thermal reservoirs, one of high temperature (source), from which the working fluid receives energy as heat, and the other of low temperature (sink), to which the working fluid rejects energy as heat, are needed for a heat engine. </a:t>
            </a:r>
          </a:p>
          <a:p>
            <a:pPr algn="just"/>
            <a:r>
              <a:rPr lang="en-IN" sz="2000" dirty="0">
                <a:latin typeface="Times New Roman" pitchFamily="18" charset="0"/>
                <a:cs typeface="Times New Roman" pitchFamily="18" charset="0"/>
              </a:rPr>
              <a:t>Once the heat engine rejects a part of the energy it receives, its efficiency becomes less than one. </a:t>
            </a:r>
          </a:p>
          <a:p>
            <a:pPr algn="just"/>
            <a:r>
              <a:rPr lang="en-IN" sz="2000" dirty="0">
                <a:latin typeface="Times New Roman" pitchFamily="18" charset="0"/>
                <a:cs typeface="Times New Roman" pitchFamily="18" charset="0"/>
              </a:rPr>
              <a:t>Thus the Kelvin Planck statement further implies that no heat engine can have a thermal efficiency of one (hundred </a:t>
            </a:r>
            <a:r>
              <a:rPr lang="en-IN" sz="2000" dirty="0" err="1">
                <a:latin typeface="Times New Roman" pitchFamily="18" charset="0"/>
                <a:cs typeface="Times New Roman" pitchFamily="18" charset="0"/>
              </a:rPr>
              <a:t>percent</a:t>
            </a:r>
            <a:r>
              <a:rPr lang="en-IN" sz="2000" dirty="0">
                <a:latin typeface="Times New Roman" pitchFamily="18" charset="0"/>
                <a:cs typeface="Times New Roman" pitchFamily="18" charset="0"/>
              </a:rPr>
              <a:t>). This does not violate the first law of thermodynamics either</a:t>
            </a:r>
          </a:p>
        </p:txBody>
      </p:sp>
      <p:sp>
        <p:nvSpPr>
          <p:cNvPr id="4" name="Footer Placeholder 3"/>
          <p:cNvSpPr>
            <a:spLocks noGrp="1"/>
          </p:cNvSpPr>
          <p:nvPr>
            <p:ph type="ftr" sz="quarter" idx="11"/>
          </p:nvPr>
        </p:nvSpPr>
        <p:spPr/>
        <p:txBody>
          <a:bodyPr/>
          <a:lstStyle/>
          <a:p>
            <a:r>
              <a:rPr lang="en-IN"/>
              <a:t>Pune Institute of Computer Technology</a:t>
            </a:r>
          </a:p>
        </p:txBody>
      </p:sp>
    </p:spTree>
    <p:extLst>
      <p:ext uri="{BB962C8B-B14F-4D97-AF65-F5344CB8AC3E}">
        <p14:creationId xmlns:p14="http://schemas.microsoft.com/office/powerpoint/2010/main" val="2618422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IN" sz="3600" dirty="0"/>
              <a:t>Kelvin Planck Statement of the Second Law</a:t>
            </a:r>
          </a:p>
        </p:txBody>
      </p:sp>
      <p:sp>
        <p:nvSpPr>
          <p:cNvPr id="3" name="Content Placeholder 2"/>
          <p:cNvSpPr>
            <a:spLocks noGrp="1"/>
          </p:cNvSpPr>
          <p:nvPr>
            <p:ph idx="1"/>
          </p:nvPr>
        </p:nvSpPr>
        <p:spPr>
          <a:xfrm>
            <a:off x="457200" y="1412776"/>
            <a:ext cx="8229600" cy="4713387"/>
          </a:xfrm>
        </p:spPr>
        <p:txBody>
          <a:bodyPr>
            <a:normAutofit fontScale="92500" lnSpcReduction="10000"/>
          </a:bodyPr>
          <a:lstStyle/>
          <a:p>
            <a:pPr algn="just"/>
            <a:r>
              <a:rPr lang="en-IN" sz="2400" dirty="0">
                <a:latin typeface="Times New Roman" pitchFamily="18" charset="0"/>
                <a:cs typeface="Times New Roman" pitchFamily="18" charset="0"/>
              </a:rPr>
              <a:t>Second law restricts the thermal efficiency of a heat engine to less than one. It stipulates that some portion of the energy absorbed as heat from a source must always be rejected to a low temperature sink.</a:t>
            </a:r>
          </a:p>
          <a:p>
            <a:pPr algn="just"/>
            <a:r>
              <a:rPr lang="en-IN" sz="2400" dirty="0">
                <a:latin typeface="Times New Roman" pitchFamily="18" charset="0"/>
                <a:cs typeface="Times New Roman" pitchFamily="18" charset="0"/>
              </a:rPr>
              <a:t>Wilhelm Ostwald introduced the concept of perpetual motion machine of the second kind (PMMSK or PMM2), that is, of a device which would perform work solely by absorbing energy as heat from a body. Such a device does not violate the first law of thermodynamics.</a:t>
            </a:r>
          </a:p>
          <a:p>
            <a:pPr algn="just"/>
            <a:r>
              <a:rPr lang="en-IN" sz="2400" dirty="0">
                <a:latin typeface="Times New Roman" pitchFamily="18" charset="0"/>
                <a:cs typeface="Times New Roman" pitchFamily="18" charset="0"/>
              </a:rPr>
              <a:t>A PMMSK is a </a:t>
            </a:r>
            <a:r>
              <a:rPr lang="en-IN" sz="2400">
                <a:latin typeface="Times New Roman" pitchFamily="18" charset="0"/>
                <a:cs typeface="Times New Roman" pitchFamily="18" charset="0"/>
              </a:rPr>
              <a:t>hypothetical device which </a:t>
            </a:r>
            <a:r>
              <a:rPr lang="en-IN" sz="2400" dirty="0">
                <a:latin typeface="Times New Roman" pitchFamily="18" charset="0"/>
                <a:cs typeface="Times New Roman" pitchFamily="18" charset="0"/>
              </a:rPr>
              <a:t>working cyclically, receives energy as heat from a single thermal reservoir, and delivers as equivalent amount of work. The Kelvin-Planck statement of the second law tells us that it is impossible to constructs a perpetual motion machine of the second kind.</a:t>
            </a:r>
          </a:p>
        </p:txBody>
      </p:sp>
      <p:sp>
        <p:nvSpPr>
          <p:cNvPr id="4" name="Footer Placeholder 3"/>
          <p:cNvSpPr>
            <a:spLocks noGrp="1"/>
          </p:cNvSpPr>
          <p:nvPr>
            <p:ph type="ftr" sz="quarter" idx="11"/>
          </p:nvPr>
        </p:nvSpPr>
        <p:spPr/>
        <p:txBody>
          <a:bodyPr/>
          <a:lstStyle/>
          <a:p>
            <a:r>
              <a:rPr lang="en-IN"/>
              <a:t>Pune Institute of Computer Technology</a:t>
            </a:r>
          </a:p>
        </p:txBody>
      </p:sp>
    </p:spTree>
    <p:extLst>
      <p:ext uri="{BB962C8B-B14F-4D97-AF65-F5344CB8AC3E}">
        <p14:creationId xmlns:p14="http://schemas.microsoft.com/office/powerpoint/2010/main" val="2112006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fontScale="90000"/>
          </a:bodyPr>
          <a:lstStyle/>
          <a:p>
            <a:r>
              <a:rPr lang="en-IN" dirty="0"/>
              <a:t>Clausius Statement of the Second Law</a:t>
            </a:r>
          </a:p>
        </p:txBody>
      </p:sp>
      <p:sp>
        <p:nvSpPr>
          <p:cNvPr id="3" name="Content Placeholder 2"/>
          <p:cNvSpPr>
            <a:spLocks noGrp="1"/>
          </p:cNvSpPr>
          <p:nvPr>
            <p:ph idx="1"/>
          </p:nvPr>
        </p:nvSpPr>
        <p:spPr/>
        <p:txBody>
          <a:bodyPr>
            <a:normAutofit/>
          </a:bodyPr>
          <a:lstStyle/>
          <a:p>
            <a:pPr algn="just"/>
            <a:r>
              <a:rPr lang="en-IN" sz="2400" dirty="0">
                <a:latin typeface="Times New Roman" pitchFamily="18" charset="0"/>
                <a:cs typeface="Times New Roman" pitchFamily="18" charset="0"/>
              </a:rPr>
              <a:t>Heat always flows from a body at higher temperature to a body at a lower temperature. The reverse process never occurs spontaneously. </a:t>
            </a:r>
          </a:p>
          <a:p>
            <a:pPr algn="just"/>
            <a:r>
              <a:rPr lang="en-IN" sz="2400" dirty="0">
                <a:latin typeface="Times New Roman" pitchFamily="18" charset="0"/>
                <a:cs typeface="Times New Roman" pitchFamily="18" charset="0"/>
              </a:rPr>
              <a:t>Clausius' statement of the second law gives: It is impossible to construct a device which, operating in a cycle, will produce no effect other than the transfer of heat from a low-temperature body to a high temperature body.</a:t>
            </a:r>
          </a:p>
          <a:p>
            <a:pPr algn="just"/>
            <a:r>
              <a:rPr lang="en-IN" sz="2400" dirty="0">
                <a:latin typeface="Times New Roman" pitchFamily="18" charset="0"/>
                <a:cs typeface="Times New Roman" pitchFamily="18" charset="0"/>
              </a:rPr>
              <a:t>This statement tells us that it is impossible for any device, unaided by an external agency, to transfer energy as heat from a cooler body to a hotter body. Consider the case of a refrigerator or a heat pump</a:t>
            </a:r>
          </a:p>
        </p:txBody>
      </p:sp>
      <p:sp>
        <p:nvSpPr>
          <p:cNvPr id="4" name="Footer Placeholder 3"/>
          <p:cNvSpPr>
            <a:spLocks noGrp="1"/>
          </p:cNvSpPr>
          <p:nvPr>
            <p:ph type="ftr" sz="quarter" idx="11"/>
          </p:nvPr>
        </p:nvSpPr>
        <p:spPr/>
        <p:txBody>
          <a:bodyPr/>
          <a:lstStyle/>
          <a:p>
            <a:r>
              <a:rPr lang="en-IN"/>
              <a:t>Pune Institute of Computer Technology</a:t>
            </a:r>
          </a:p>
        </p:txBody>
      </p:sp>
    </p:spTree>
    <p:extLst>
      <p:ext uri="{BB962C8B-B14F-4D97-AF65-F5344CB8AC3E}">
        <p14:creationId xmlns:p14="http://schemas.microsoft.com/office/powerpoint/2010/main" val="1124916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332656"/>
            <a:ext cx="8424936" cy="627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IN"/>
              <a:t>Pune Institute of Computer Technology</a:t>
            </a:r>
          </a:p>
        </p:txBody>
      </p:sp>
    </p:spTree>
    <p:extLst>
      <p:ext uri="{BB962C8B-B14F-4D97-AF65-F5344CB8AC3E}">
        <p14:creationId xmlns:p14="http://schemas.microsoft.com/office/powerpoint/2010/main" val="1108758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188640"/>
            <a:ext cx="9197119" cy="648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IN"/>
              <a:t>Pune Institute of Computer Technology</a:t>
            </a:r>
          </a:p>
        </p:txBody>
      </p:sp>
    </p:spTree>
    <p:extLst>
      <p:ext uri="{BB962C8B-B14F-4D97-AF65-F5344CB8AC3E}">
        <p14:creationId xmlns:p14="http://schemas.microsoft.com/office/powerpoint/2010/main" val="1074026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t="8775" b="7"/>
          <a:stretch/>
        </p:blipFill>
        <p:spPr bwMode="auto">
          <a:xfrm>
            <a:off x="14068" y="457200"/>
            <a:ext cx="9043042"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IN"/>
              <a:t>Pune Institute of Computer Technology</a:t>
            </a:r>
          </a:p>
        </p:txBody>
      </p:sp>
    </p:spTree>
    <p:extLst>
      <p:ext uri="{BB962C8B-B14F-4D97-AF65-F5344CB8AC3E}">
        <p14:creationId xmlns:p14="http://schemas.microsoft.com/office/powerpoint/2010/main" val="3146946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768" y="0"/>
            <a:ext cx="922891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IN"/>
              <a:t>Pune Institute of Computer Technology</a:t>
            </a:r>
          </a:p>
        </p:txBody>
      </p:sp>
    </p:spTree>
    <p:extLst>
      <p:ext uri="{BB962C8B-B14F-4D97-AF65-F5344CB8AC3E}">
        <p14:creationId xmlns:p14="http://schemas.microsoft.com/office/powerpoint/2010/main" val="1272026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332656"/>
            <a:ext cx="8568952"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IN"/>
              <a:t>Pune Institute of Computer Technology</a:t>
            </a:r>
          </a:p>
        </p:txBody>
      </p:sp>
    </p:spTree>
    <p:extLst>
      <p:ext uri="{BB962C8B-B14F-4D97-AF65-F5344CB8AC3E}">
        <p14:creationId xmlns:p14="http://schemas.microsoft.com/office/powerpoint/2010/main" val="4088994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 y="116632"/>
            <a:ext cx="9252520" cy="6624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IN"/>
              <a:t>Pune Institute of Computer Technology</a:t>
            </a:r>
          </a:p>
        </p:txBody>
      </p:sp>
    </p:spTree>
    <p:extLst>
      <p:ext uri="{BB962C8B-B14F-4D97-AF65-F5344CB8AC3E}">
        <p14:creationId xmlns:p14="http://schemas.microsoft.com/office/powerpoint/2010/main" val="221761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IN" dirty="0"/>
              <a:t>Heat Engine</a:t>
            </a:r>
          </a:p>
        </p:txBody>
      </p:sp>
      <p:sp>
        <p:nvSpPr>
          <p:cNvPr id="3" name="Content Placeholder 2"/>
          <p:cNvSpPr>
            <a:spLocks noGrp="1"/>
          </p:cNvSpPr>
          <p:nvPr>
            <p:ph idx="1"/>
          </p:nvPr>
        </p:nvSpPr>
        <p:spPr>
          <a:xfrm>
            <a:off x="457200" y="1196752"/>
            <a:ext cx="8229600" cy="4929411"/>
          </a:xfrm>
        </p:spPr>
        <p:txBody>
          <a:bodyPr>
            <a:normAutofit/>
          </a:bodyPr>
          <a:lstStyle/>
          <a:p>
            <a:pPr algn="just"/>
            <a:r>
              <a:rPr lang="en-IN" sz="2000" dirty="0">
                <a:latin typeface="Times New Roman" pitchFamily="18" charset="0"/>
                <a:cs typeface="Times New Roman" pitchFamily="18" charset="0"/>
              </a:rPr>
              <a:t>A heat engine is a device which converts the energy it receives at heat, into work. </a:t>
            </a:r>
          </a:p>
          <a:p>
            <a:pPr algn="just"/>
            <a:r>
              <a:rPr lang="en-IN" sz="2000" dirty="0">
                <a:latin typeface="Times New Roman" pitchFamily="18" charset="0"/>
                <a:cs typeface="Times New Roman" pitchFamily="18" charset="0"/>
              </a:rPr>
              <a:t>It is a cyclically operating device. </a:t>
            </a:r>
          </a:p>
          <a:p>
            <a:pPr algn="just"/>
            <a:r>
              <a:rPr lang="en-IN" sz="2000" dirty="0">
                <a:latin typeface="Times New Roman" pitchFamily="18" charset="0"/>
                <a:cs typeface="Times New Roman" pitchFamily="18" charset="0"/>
              </a:rPr>
              <a:t>It receives energy as heat fr0m a high temperature body, converts part of it into work and rejects the rest to a low temperature body. </a:t>
            </a:r>
          </a:p>
          <a:p>
            <a:pPr algn="just"/>
            <a:r>
              <a:rPr lang="en-IN" sz="2000" dirty="0">
                <a:latin typeface="Times New Roman" pitchFamily="18" charset="0"/>
                <a:cs typeface="Times New Roman" pitchFamily="18" charset="0"/>
              </a:rPr>
              <a:t>A thermal power plant is an example of a heat engine.</a:t>
            </a:r>
          </a:p>
          <a:p>
            <a:pPr marL="0" indent="0" algn="just">
              <a:buNone/>
            </a:pP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Pune Institute of Computer Technology</a:t>
            </a:r>
          </a:p>
        </p:txBody>
      </p:sp>
      <p:pic>
        <p:nvPicPr>
          <p:cNvPr id="6" name="Picture 2" descr="http://nptel.ac.in/courses/112104113/lecture16/images/16.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3429000"/>
            <a:ext cx="5544616" cy="297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017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8"/>
            <a:ext cx="8640960" cy="64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IN"/>
              <a:t>Pune Institute of Computer Technology</a:t>
            </a:r>
          </a:p>
        </p:txBody>
      </p:sp>
    </p:spTree>
    <p:extLst>
      <p:ext uri="{BB962C8B-B14F-4D97-AF65-F5344CB8AC3E}">
        <p14:creationId xmlns:p14="http://schemas.microsoft.com/office/powerpoint/2010/main" val="1371959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86B5-186B-440B-81B3-764935F5F6F6}"/>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06FE1235-DBB7-422A-AFA7-F798964DDED3}"/>
              </a:ext>
            </a:extLst>
          </p:cNvPr>
          <p:cNvPicPr>
            <a:picLocks noGrp="1" noChangeAspect="1"/>
          </p:cNvPicPr>
          <p:nvPr>
            <p:ph idx="1"/>
          </p:nvPr>
        </p:nvPicPr>
        <p:blipFill>
          <a:blip r:embed="rId2"/>
          <a:stretch>
            <a:fillRect/>
          </a:stretch>
        </p:blipFill>
        <p:spPr>
          <a:xfrm>
            <a:off x="152400" y="165101"/>
            <a:ext cx="8534400" cy="1033462"/>
          </a:xfrm>
        </p:spPr>
      </p:pic>
      <p:pic>
        <p:nvPicPr>
          <p:cNvPr id="7" name="Picture 6">
            <a:extLst>
              <a:ext uri="{FF2B5EF4-FFF2-40B4-BE49-F238E27FC236}">
                <a16:creationId xmlns:a16="http://schemas.microsoft.com/office/drawing/2014/main" id="{E5701617-F6BF-4430-87DC-86B485A5EF34}"/>
              </a:ext>
            </a:extLst>
          </p:cNvPr>
          <p:cNvPicPr>
            <a:picLocks noChangeAspect="1"/>
          </p:cNvPicPr>
          <p:nvPr/>
        </p:nvPicPr>
        <p:blipFill>
          <a:blip r:embed="rId3"/>
          <a:stretch>
            <a:fillRect/>
          </a:stretch>
        </p:blipFill>
        <p:spPr>
          <a:xfrm>
            <a:off x="152400" y="1198563"/>
            <a:ext cx="8534400" cy="4202112"/>
          </a:xfrm>
          <a:prstGeom prst="rect">
            <a:avLst/>
          </a:prstGeom>
        </p:spPr>
      </p:pic>
      <p:pic>
        <p:nvPicPr>
          <p:cNvPr id="9" name="Picture 8">
            <a:extLst>
              <a:ext uri="{FF2B5EF4-FFF2-40B4-BE49-F238E27FC236}">
                <a16:creationId xmlns:a16="http://schemas.microsoft.com/office/drawing/2014/main" id="{ECE479B2-836D-4ADE-9A15-D28794F11005}"/>
              </a:ext>
            </a:extLst>
          </p:cNvPr>
          <p:cNvPicPr>
            <a:picLocks noChangeAspect="1"/>
          </p:cNvPicPr>
          <p:nvPr/>
        </p:nvPicPr>
        <p:blipFill>
          <a:blip r:embed="rId4"/>
          <a:stretch>
            <a:fillRect/>
          </a:stretch>
        </p:blipFill>
        <p:spPr>
          <a:xfrm>
            <a:off x="152400" y="5400675"/>
            <a:ext cx="8534400" cy="1390649"/>
          </a:xfrm>
          <a:prstGeom prst="rect">
            <a:avLst/>
          </a:prstGeom>
        </p:spPr>
      </p:pic>
    </p:spTree>
    <p:extLst>
      <p:ext uri="{BB962C8B-B14F-4D97-AF65-F5344CB8AC3E}">
        <p14:creationId xmlns:p14="http://schemas.microsoft.com/office/powerpoint/2010/main" val="1139348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BC1EE9-69AC-409B-8C86-D5E19910CFD7}"/>
              </a:ext>
            </a:extLst>
          </p:cNvPr>
          <p:cNvPicPr>
            <a:picLocks noGrp="1" noChangeAspect="1"/>
          </p:cNvPicPr>
          <p:nvPr>
            <p:ph idx="1"/>
          </p:nvPr>
        </p:nvPicPr>
        <p:blipFill>
          <a:blip r:embed="rId2"/>
          <a:stretch>
            <a:fillRect/>
          </a:stretch>
        </p:blipFill>
        <p:spPr>
          <a:xfrm>
            <a:off x="381000" y="0"/>
            <a:ext cx="8458200" cy="6858000"/>
          </a:xfrm>
        </p:spPr>
      </p:pic>
    </p:spTree>
    <p:extLst>
      <p:ext uri="{BB962C8B-B14F-4D97-AF65-F5344CB8AC3E}">
        <p14:creationId xmlns:p14="http://schemas.microsoft.com/office/powerpoint/2010/main" val="1017262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900613-2525-4C38-BF50-04967349D6BA}"/>
              </a:ext>
            </a:extLst>
          </p:cNvPr>
          <p:cNvPicPr>
            <a:picLocks noGrp="1" noChangeAspect="1"/>
          </p:cNvPicPr>
          <p:nvPr>
            <p:ph idx="1"/>
          </p:nvPr>
        </p:nvPicPr>
        <p:blipFill>
          <a:blip r:embed="rId2"/>
          <a:stretch>
            <a:fillRect/>
          </a:stretch>
        </p:blipFill>
        <p:spPr>
          <a:xfrm>
            <a:off x="0" y="1172"/>
            <a:ext cx="9144000" cy="6856828"/>
          </a:xfrm>
        </p:spPr>
      </p:pic>
    </p:spTree>
    <p:extLst>
      <p:ext uri="{BB962C8B-B14F-4D97-AF65-F5344CB8AC3E}">
        <p14:creationId xmlns:p14="http://schemas.microsoft.com/office/powerpoint/2010/main" val="4179936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8654AE7-EC18-4059-8484-8D918BCA20D9}"/>
              </a:ext>
            </a:extLst>
          </p:cNvPr>
          <p:cNvPicPr>
            <a:picLocks noGrp="1" noChangeAspect="1"/>
          </p:cNvPicPr>
          <p:nvPr>
            <p:ph idx="1"/>
          </p:nvPr>
        </p:nvPicPr>
        <p:blipFill>
          <a:blip r:embed="rId2"/>
          <a:stretch>
            <a:fillRect/>
          </a:stretch>
        </p:blipFill>
        <p:spPr>
          <a:xfrm>
            <a:off x="0" y="0"/>
            <a:ext cx="9144000" cy="1447800"/>
          </a:xfrm>
        </p:spPr>
      </p:pic>
      <p:pic>
        <p:nvPicPr>
          <p:cNvPr id="9" name="Picture 8">
            <a:extLst>
              <a:ext uri="{FF2B5EF4-FFF2-40B4-BE49-F238E27FC236}">
                <a16:creationId xmlns:a16="http://schemas.microsoft.com/office/drawing/2014/main" id="{68EE1E13-78EF-4975-B66E-7985B63ABF6D}"/>
              </a:ext>
            </a:extLst>
          </p:cNvPr>
          <p:cNvPicPr>
            <a:picLocks noChangeAspect="1"/>
          </p:cNvPicPr>
          <p:nvPr/>
        </p:nvPicPr>
        <p:blipFill>
          <a:blip r:embed="rId3"/>
          <a:stretch>
            <a:fillRect/>
          </a:stretch>
        </p:blipFill>
        <p:spPr>
          <a:xfrm>
            <a:off x="0" y="1447800"/>
            <a:ext cx="8991600" cy="5410200"/>
          </a:xfrm>
          <a:prstGeom prst="rect">
            <a:avLst/>
          </a:prstGeom>
        </p:spPr>
      </p:pic>
    </p:spTree>
    <p:extLst>
      <p:ext uri="{BB962C8B-B14F-4D97-AF65-F5344CB8AC3E}">
        <p14:creationId xmlns:p14="http://schemas.microsoft.com/office/powerpoint/2010/main" val="4281781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IN" dirty="0"/>
              <a:t>Heat Engine</a:t>
            </a:r>
          </a:p>
        </p:txBody>
      </p:sp>
      <p:sp>
        <p:nvSpPr>
          <p:cNvPr id="3" name="Content Placeholder 2"/>
          <p:cNvSpPr>
            <a:spLocks noGrp="1"/>
          </p:cNvSpPr>
          <p:nvPr>
            <p:ph idx="1"/>
          </p:nvPr>
        </p:nvSpPr>
        <p:spPr>
          <a:xfrm>
            <a:off x="457200" y="1268760"/>
            <a:ext cx="8229600" cy="4857403"/>
          </a:xfrm>
        </p:spPr>
        <p:txBody>
          <a:bodyPr>
            <a:normAutofit fontScale="62500" lnSpcReduction="20000"/>
          </a:bodyPr>
          <a:lstStyle/>
          <a:p>
            <a:pPr algn="just"/>
            <a:r>
              <a:rPr lang="en-IN" dirty="0">
                <a:latin typeface="Times New Roman" pitchFamily="18" charset="0"/>
                <a:cs typeface="Times New Roman" pitchFamily="18" charset="0"/>
              </a:rPr>
              <a:t>Figure describes a basic arrangement of a thermal power plant</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In the boiler, the working fluid receives a certain amount of heat Q1 from the hot combustion products. </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The superheated steam enters a turbine where it undergoes expansion performing the shaft work </a:t>
            </a:r>
            <a:r>
              <a:rPr lang="en-IN" dirty="0" err="1">
                <a:latin typeface="Times New Roman" pitchFamily="18" charset="0"/>
                <a:cs typeface="Times New Roman" pitchFamily="18" charset="0"/>
              </a:rPr>
              <a:t>Wt</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The low pressure steam enters a condenser where it exchange energy as heat at constant pressure with the cooling water and emerges as the condensate. The condensate rejects a certain amount of heat  Q2 to the cooling water. </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The low pressure condensate from the condenser enters the pump. Work </a:t>
            </a:r>
            <a:r>
              <a:rPr lang="en-IN" dirty="0" err="1">
                <a:latin typeface="Times New Roman" pitchFamily="18" charset="0"/>
                <a:cs typeface="Times New Roman" pitchFamily="18" charset="0"/>
              </a:rPr>
              <a:t>Wp</a:t>
            </a:r>
            <a:r>
              <a:rPr lang="en-IN" dirty="0">
                <a:latin typeface="Times New Roman" pitchFamily="18" charset="0"/>
                <a:cs typeface="Times New Roman" pitchFamily="18" charset="0"/>
              </a:rPr>
              <a:t> is done on the pump to elevate the condensate to the boiler pressure and return it to the boiler.</a:t>
            </a:r>
          </a:p>
        </p:txBody>
      </p:sp>
      <p:sp>
        <p:nvSpPr>
          <p:cNvPr id="4" name="Footer Placeholder 3"/>
          <p:cNvSpPr>
            <a:spLocks noGrp="1"/>
          </p:cNvSpPr>
          <p:nvPr>
            <p:ph type="ftr" sz="quarter" idx="11"/>
          </p:nvPr>
        </p:nvSpPr>
        <p:spPr/>
        <p:txBody>
          <a:bodyPr/>
          <a:lstStyle/>
          <a:p>
            <a:r>
              <a:rPr lang="en-IN"/>
              <a:t>Pune Institute of Computer Technology</a:t>
            </a:r>
          </a:p>
        </p:txBody>
      </p:sp>
    </p:spTree>
    <p:extLst>
      <p:ext uri="{BB962C8B-B14F-4D97-AF65-F5344CB8AC3E}">
        <p14:creationId xmlns:p14="http://schemas.microsoft.com/office/powerpoint/2010/main" val="184811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Heat Engine</a:t>
            </a:r>
          </a:p>
        </p:txBody>
      </p:sp>
      <p:sp>
        <p:nvSpPr>
          <p:cNvPr id="3" name="Content Placeholder 2"/>
          <p:cNvSpPr>
            <a:spLocks noGrp="1"/>
          </p:cNvSpPr>
          <p:nvPr>
            <p:ph idx="1"/>
          </p:nvPr>
        </p:nvSpPr>
        <p:spPr/>
        <p:txBody>
          <a:bodyPr>
            <a:normAutofit/>
          </a:bodyPr>
          <a:lstStyle/>
          <a:p>
            <a:pPr marL="0" indent="0" algn="just">
              <a:buNone/>
            </a:pPr>
            <a:r>
              <a:rPr lang="en-IN" sz="2400" dirty="0">
                <a:latin typeface="Times New Roman" pitchFamily="18" charset="0"/>
                <a:cs typeface="Times New Roman" pitchFamily="18" charset="0"/>
              </a:rPr>
              <a:t>In the above example,</a:t>
            </a:r>
          </a:p>
          <a:p>
            <a:pPr algn="just"/>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Work done by the system  </a:t>
            </a:r>
          </a:p>
          <a:p>
            <a:pPr algn="just"/>
            <a:r>
              <a:rPr lang="en-IN" sz="2400" dirty="0">
                <a:latin typeface="Times New Roman" pitchFamily="18" charset="0"/>
                <a:cs typeface="Times New Roman" pitchFamily="18" charset="0"/>
              </a:rPr>
              <a:t>Energy absorbed as heat by the system = Q1</a:t>
            </a:r>
          </a:p>
          <a:p>
            <a:pPr algn="just"/>
            <a:r>
              <a:rPr lang="en-IN" sz="2400" dirty="0">
                <a:latin typeface="Times New Roman" pitchFamily="18" charset="0"/>
                <a:cs typeface="Times New Roman" pitchFamily="18" charset="0"/>
              </a:rPr>
              <a:t>Energy rejected as heat by the system = Q2</a:t>
            </a:r>
          </a:p>
          <a:p>
            <a:pPr algn="just"/>
            <a:r>
              <a:rPr lang="en-IN" sz="2400" dirty="0">
                <a:latin typeface="Times New Roman" pitchFamily="18" charset="0"/>
                <a:cs typeface="Times New Roman" pitchFamily="18" charset="0"/>
              </a:rPr>
              <a:t>According to first law of thermodynamics, the heat and work interaction are related by the equation.</a:t>
            </a:r>
          </a:p>
          <a:p>
            <a:pPr marL="0" indent="0">
              <a:buNone/>
            </a:pPr>
            <a:endParaRPr lang="en-IN" dirty="0"/>
          </a:p>
          <a:p>
            <a:pPr marL="0" indent="0">
              <a:buNone/>
            </a:pPr>
            <a:endParaRPr lang="en-IN" dirty="0"/>
          </a:p>
        </p:txBody>
      </p:sp>
      <p:sp>
        <p:nvSpPr>
          <p:cNvPr id="4" name="Footer Placeholder 3"/>
          <p:cNvSpPr>
            <a:spLocks noGrp="1"/>
          </p:cNvSpPr>
          <p:nvPr>
            <p:ph type="ftr" sz="quarter" idx="11"/>
          </p:nvPr>
        </p:nvSpPr>
        <p:spPr/>
        <p:txBody>
          <a:bodyPr/>
          <a:lstStyle/>
          <a:p>
            <a:r>
              <a:rPr lang="en-IN"/>
              <a:t>Pune Institute of Computer Technology</a:t>
            </a:r>
          </a:p>
        </p:txBody>
      </p:sp>
      <p:pic>
        <p:nvPicPr>
          <p:cNvPr id="5" name="Picture 2" descr="http://nptel.ac.in/courses/112104113/lecture16/images/image010.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984" y="2547664"/>
            <a:ext cx="1789585" cy="5415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nptel.ac.in/courses/112104113/lecture16/images/image016.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8753" y="4797152"/>
            <a:ext cx="2778224" cy="798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04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IN" dirty="0"/>
              <a:t>Heat Engine</a:t>
            </a:r>
          </a:p>
        </p:txBody>
      </p:sp>
      <p:sp>
        <p:nvSpPr>
          <p:cNvPr id="3" name="Content Placeholder 2"/>
          <p:cNvSpPr>
            <a:spLocks noGrp="1"/>
          </p:cNvSpPr>
          <p:nvPr>
            <p:ph idx="1"/>
          </p:nvPr>
        </p:nvSpPr>
        <p:spPr>
          <a:xfrm>
            <a:off x="457200" y="1124744"/>
            <a:ext cx="8229600" cy="5001419"/>
          </a:xfrm>
        </p:spPr>
        <p:txBody>
          <a:bodyPr/>
          <a:lstStyle/>
          <a:p>
            <a:r>
              <a:rPr lang="en-IN" dirty="0"/>
              <a:t>Finally, the thermal efficiency  of a heat engine can be expressed as</a:t>
            </a:r>
          </a:p>
          <a:p>
            <a:pPr marL="0" indent="0">
              <a:buNone/>
            </a:pPr>
            <a:endParaRPr lang="en-IN" dirty="0"/>
          </a:p>
          <a:p>
            <a:pPr marL="0" indent="0">
              <a:buNone/>
            </a:pPr>
            <a:endParaRPr lang="en-IN" dirty="0"/>
          </a:p>
        </p:txBody>
      </p:sp>
      <p:sp>
        <p:nvSpPr>
          <p:cNvPr id="4" name="Footer Placeholder 3"/>
          <p:cNvSpPr>
            <a:spLocks noGrp="1"/>
          </p:cNvSpPr>
          <p:nvPr>
            <p:ph type="ftr" sz="quarter" idx="11"/>
          </p:nvPr>
        </p:nvSpPr>
        <p:spPr/>
        <p:txBody>
          <a:bodyPr/>
          <a:lstStyle/>
          <a:p>
            <a:r>
              <a:rPr lang="en-IN"/>
              <a:t>Pune Institute of Computer Technology</a:t>
            </a:r>
          </a:p>
        </p:txBody>
      </p:sp>
      <p:pic>
        <p:nvPicPr>
          <p:cNvPr id="5" name="Picture 4" descr="http://nptel.ac.in/courses/112104113/lecture16/images/image020.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6499" y="2264931"/>
            <a:ext cx="4968552" cy="6026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nptel.ac.in/courses/112104113/lecture16/images/image02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6929" y="3271272"/>
            <a:ext cx="2398576" cy="5996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nptel.ac.in/courses/112104113/lecture16/images/image024.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9752" y="4260954"/>
            <a:ext cx="1251435" cy="7261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nptel.ac.in/courses/112104113/lecture16/images/image026.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62963" y="4987095"/>
            <a:ext cx="1512169" cy="816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90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IN" dirty="0"/>
              <a:t>Heat Pump</a:t>
            </a:r>
          </a:p>
        </p:txBody>
      </p:sp>
      <p:sp>
        <p:nvSpPr>
          <p:cNvPr id="3" name="Content Placeholder 2"/>
          <p:cNvSpPr>
            <a:spLocks noGrp="1"/>
          </p:cNvSpPr>
          <p:nvPr>
            <p:ph idx="1"/>
          </p:nvPr>
        </p:nvSpPr>
        <p:spPr>
          <a:xfrm>
            <a:off x="457200" y="1484784"/>
            <a:ext cx="8229600" cy="4641379"/>
          </a:xfrm>
        </p:spPr>
        <p:txBody>
          <a:bodyPr/>
          <a:lstStyle/>
          <a:p>
            <a:pPr algn="just"/>
            <a:r>
              <a:rPr lang="en-IN" dirty="0">
                <a:latin typeface="Times New Roman" pitchFamily="18" charset="0"/>
                <a:cs typeface="Times New Roman" pitchFamily="18" charset="0"/>
              </a:rPr>
              <a:t>Heat Pump is cyclically operating device which absorbs </a:t>
            </a:r>
            <a:r>
              <a:rPr lang="en-IN">
                <a:latin typeface="Times New Roman" pitchFamily="18" charset="0"/>
                <a:cs typeface="Times New Roman" pitchFamily="18" charset="0"/>
              </a:rPr>
              <a:t>energy from </a:t>
            </a:r>
            <a:r>
              <a:rPr lang="en-IN" dirty="0">
                <a:latin typeface="Times New Roman" pitchFamily="18" charset="0"/>
                <a:cs typeface="Times New Roman" pitchFamily="18" charset="0"/>
              </a:rPr>
              <a:t>a low temperature reservoir and reject energy as heat to a high temperature reservoir when work is performed on the device. </a:t>
            </a:r>
          </a:p>
          <a:p>
            <a:pPr algn="just"/>
            <a:r>
              <a:rPr lang="en-IN" dirty="0">
                <a:latin typeface="Times New Roman" pitchFamily="18" charset="0"/>
                <a:cs typeface="Times New Roman" pitchFamily="18" charset="0"/>
              </a:rPr>
              <a:t>Its objective is to reject energy as heat to a high temperature body (space heating in winter). The atmosphere acts as the low temperature reservoir.</a:t>
            </a:r>
          </a:p>
        </p:txBody>
      </p:sp>
      <p:sp>
        <p:nvSpPr>
          <p:cNvPr id="4" name="Footer Placeholder 3"/>
          <p:cNvSpPr>
            <a:spLocks noGrp="1"/>
          </p:cNvSpPr>
          <p:nvPr>
            <p:ph type="ftr" sz="quarter" idx="11"/>
          </p:nvPr>
        </p:nvSpPr>
        <p:spPr/>
        <p:txBody>
          <a:bodyPr/>
          <a:lstStyle/>
          <a:p>
            <a:r>
              <a:rPr lang="en-IN"/>
              <a:t>Pune Institute of Computer Technology</a:t>
            </a:r>
          </a:p>
        </p:txBody>
      </p:sp>
    </p:spTree>
    <p:extLst>
      <p:ext uri="{BB962C8B-B14F-4D97-AF65-F5344CB8AC3E}">
        <p14:creationId xmlns:p14="http://schemas.microsoft.com/office/powerpoint/2010/main" val="536173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Refrigerator</a:t>
            </a:r>
          </a:p>
        </p:txBody>
      </p:sp>
      <p:sp>
        <p:nvSpPr>
          <p:cNvPr id="3" name="Content Placeholder 2"/>
          <p:cNvSpPr>
            <a:spLocks noGrp="1"/>
          </p:cNvSpPr>
          <p:nvPr>
            <p:ph idx="1"/>
          </p:nvPr>
        </p:nvSpPr>
        <p:spPr>
          <a:xfrm>
            <a:off x="457200" y="1268760"/>
            <a:ext cx="8229600" cy="4857403"/>
          </a:xfrm>
        </p:spPr>
        <p:txBody>
          <a:bodyPr>
            <a:normAutofit/>
          </a:bodyPr>
          <a:lstStyle/>
          <a:p>
            <a:pPr marL="0" indent="0" algn="just">
              <a:buNone/>
            </a:pPr>
            <a:r>
              <a:rPr lang="en-IN" sz="2400" dirty="0">
                <a:latin typeface="Times New Roman" pitchFamily="18" charset="0"/>
                <a:cs typeface="Times New Roman" pitchFamily="18" charset="0"/>
              </a:rPr>
              <a:t>A refrigerator is a cyclically operating device which absorbs energy as heat from a low temperature body and rejects energy as heat to a high temperature body when work is performed on the device. The objective of this device is to refrigerate a body at low temperature. Usually it uses atmosphere as the high temperature reservoir.</a:t>
            </a:r>
          </a:p>
        </p:txBody>
      </p:sp>
      <p:sp>
        <p:nvSpPr>
          <p:cNvPr id="4" name="Footer Placeholder 3"/>
          <p:cNvSpPr>
            <a:spLocks noGrp="1"/>
          </p:cNvSpPr>
          <p:nvPr>
            <p:ph type="ftr" sz="quarter" idx="11"/>
          </p:nvPr>
        </p:nvSpPr>
        <p:spPr/>
        <p:txBody>
          <a:bodyPr/>
          <a:lstStyle/>
          <a:p>
            <a:r>
              <a:rPr lang="en-IN"/>
              <a:t>Pune Institute of Computer Technology</a:t>
            </a:r>
          </a:p>
        </p:txBody>
      </p:sp>
      <p:pic>
        <p:nvPicPr>
          <p:cNvPr id="5" name="Picture 8" descr="http://nptel.ac.in/courses/112104113/lecture16/images/16.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3" y="3345185"/>
            <a:ext cx="5040560" cy="2827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864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5204C-A032-42E8-AA55-54DBF4AF69D8}"/>
              </a:ext>
            </a:extLst>
          </p:cNvPr>
          <p:cNvSpPr>
            <a:spLocks noGrp="1"/>
          </p:cNvSpPr>
          <p:nvPr>
            <p:ph type="title"/>
          </p:nvPr>
        </p:nvSpPr>
        <p:spPr/>
        <p:txBody>
          <a:bodyPr/>
          <a:lstStyle/>
          <a:p>
            <a:r>
              <a:rPr lang="en-US" dirty="0"/>
              <a:t>Refrigerator</a:t>
            </a:r>
          </a:p>
        </p:txBody>
      </p:sp>
      <p:pic>
        <p:nvPicPr>
          <p:cNvPr id="1026" name="Picture 2" descr="enter image description here">
            <a:extLst>
              <a:ext uri="{FF2B5EF4-FFF2-40B4-BE49-F238E27FC236}">
                <a16:creationId xmlns:a16="http://schemas.microsoft.com/office/drawing/2014/main" id="{F55D80B3-47E7-4B14-8C27-57AB853D15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7620000" cy="484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824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3792"/>
            <a:ext cx="8229600" cy="1143000"/>
          </a:xfrm>
        </p:spPr>
        <p:txBody>
          <a:bodyPr/>
          <a:lstStyle/>
          <a:p>
            <a:r>
              <a:rPr lang="en-IN" dirty="0"/>
              <a:t>Refrigerator</a:t>
            </a:r>
          </a:p>
        </p:txBody>
      </p:sp>
      <p:sp>
        <p:nvSpPr>
          <p:cNvPr id="3" name="Content Placeholder 2"/>
          <p:cNvSpPr>
            <a:spLocks noGrp="1"/>
          </p:cNvSpPr>
          <p:nvPr>
            <p:ph idx="1"/>
          </p:nvPr>
        </p:nvSpPr>
        <p:spPr>
          <a:xfrm>
            <a:off x="457200" y="1412776"/>
            <a:ext cx="8229600" cy="4713387"/>
          </a:xfrm>
        </p:spPr>
        <p:txBody>
          <a:bodyPr/>
          <a:lstStyle/>
          <a:p>
            <a:pPr algn="just"/>
            <a:r>
              <a:rPr lang="en-IN" sz="2400" dirty="0">
                <a:latin typeface="Times New Roman" pitchFamily="18" charset="0"/>
                <a:cs typeface="Times New Roman" pitchFamily="18" charset="0"/>
              </a:rPr>
              <a:t>Refer to refrigerator figure. Let      and     represents the amount of energy absorbed as heat from the low temperature reservoir and the energy rejected as heat to the high temperature reservoir respectively, Let W be the work done on the device to accomplish the task.</a:t>
            </a:r>
          </a:p>
          <a:p>
            <a:pPr marL="0" indent="0">
              <a:buNone/>
            </a:pPr>
            <a:endParaRPr lang="en-IN" dirty="0"/>
          </a:p>
          <a:p>
            <a:pPr marL="0" indent="0">
              <a:buNone/>
            </a:pPr>
            <a:endParaRPr lang="en-IN" dirty="0"/>
          </a:p>
        </p:txBody>
      </p:sp>
      <p:sp>
        <p:nvSpPr>
          <p:cNvPr id="4" name="Footer Placeholder 3"/>
          <p:cNvSpPr>
            <a:spLocks noGrp="1"/>
          </p:cNvSpPr>
          <p:nvPr>
            <p:ph type="ftr" sz="quarter" idx="11"/>
          </p:nvPr>
        </p:nvSpPr>
        <p:spPr/>
        <p:txBody>
          <a:bodyPr/>
          <a:lstStyle/>
          <a:p>
            <a:r>
              <a:rPr lang="en-IN"/>
              <a:t>Pune Institute of Computer Technology</a:t>
            </a:r>
          </a:p>
        </p:txBody>
      </p:sp>
      <p:pic>
        <p:nvPicPr>
          <p:cNvPr id="6" name="Picture 10" descr="http://nptel.ac.in/courses/112104113/lecture16/images/image030.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3037" y="1456509"/>
            <a:ext cx="360040" cy="3450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http://nptel.ac.in/courses/112104113/lecture16/images/image03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5572" y="1446651"/>
            <a:ext cx="432048" cy="35489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nptel.ac.in/courses/112104113/lecture16/images/image036.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21647" y="3760664"/>
            <a:ext cx="2708691" cy="64226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nptel.ac.in/courses/112104113/lecture16/images/image038.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88799" y="4481976"/>
            <a:ext cx="3935476" cy="9272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http://nptel.ac.in/courses/112104113/lecture16/images/image040.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88799" y="5578641"/>
            <a:ext cx="3935476" cy="863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611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TotalTime>
  <Words>1054</Words>
  <Application>Microsoft Office PowerPoint</Application>
  <PresentationFormat>On-screen Show (4:3)</PresentationFormat>
  <Paragraphs>70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Heat Engine</vt:lpstr>
      <vt:lpstr>Heat Engine</vt:lpstr>
      <vt:lpstr>Heat Engine</vt:lpstr>
      <vt:lpstr>Heat Engine</vt:lpstr>
      <vt:lpstr>Heat Engine</vt:lpstr>
      <vt:lpstr>Heat Pump</vt:lpstr>
      <vt:lpstr>Refrigerator</vt:lpstr>
      <vt:lpstr>Refrigerator</vt:lpstr>
      <vt:lpstr>Refrigerator</vt:lpstr>
      <vt:lpstr>Refrigerator</vt:lpstr>
      <vt:lpstr>Kelvin Planck Statement of the Second Law</vt:lpstr>
      <vt:lpstr>Kelvin Planck Statement of the Second Law</vt:lpstr>
      <vt:lpstr>Clausius Statement of the Second Law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NBNSTIC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NBNSSOE</dc:creator>
  <cp:lastModifiedBy>Makrand Bandkar</cp:lastModifiedBy>
  <cp:revision>26</cp:revision>
  <dcterms:created xsi:type="dcterms:W3CDTF">2014-12-18T05:23:09Z</dcterms:created>
  <dcterms:modified xsi:type="dcterms:W3CDTF">2022-02-08T09:27:55Z</dcterms:modified>
</cp:coreProperties>
</file>