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eg"/>
  <Override PartName="/ppt/media/image4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handoutMasterIdLst>
    <p:handoutMasterId r:id="rId24"/>
  </p:handoutMasterIdLst>
  <p:sldIdLst>
    <p:sldId id="267" r:id="rId5"/>
    <p:sldId id="280" r:id="rId6"/>
    <p:sldId id="257" r:id="rId7"/>
    <p:sldId id="258" r:id="rId8"/>
    <p:sldId id="274" r:id="rId9"/>
    <p:sldId id="269" r:id="rId10"/>
    <p:sldId id="264" r:id="rId11"/>
    <p:sldId id="265" r:id="rId12"/>
    <p:sldId id="270" r:id="rId13"/>
    <p:sldId id="271" r:id="rId14"/>
    <p:sldId id="273" r:id="rId15"/>
    <p:sldId id="272" r:id="rId16"/>
    <p:sldId id="261" r:id="rId17"/>
    <p:sldId id="263" r:id="rId18"/>
    <p:sldId id="275" r:id="rId19"/>
    <p:sldId id="281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3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06799F8-075E-4A3A-A7F6-7FBC6576F1A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2" autoAdjust="0"/>
  </p:normalViewPr>
  <p:slideViewPr>
    <p:cSldViewPr snapToGrid="0">
      <p:cViewPr varScale="1">
        <p:scale>
          <a:sx n="81" d="100"/>
          <a:sy n="81" d="100"/>
        </p:scale>
        <p:origin x="7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2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47F476-161E-4A04-A0FB-965A0EEB43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E49AB-875B-42C8-941C-0DE0DBD2D3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6B955-9ABA-47D4-BA0F-43D209E6DE06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FBA4A-EC84-4A1C-951D-F76333FEE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85306-E124-4DA3-9455-10E28A78F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A0D8-202C-4D3D-887A-429ECB6FFB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06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15128" y="1397977"/>
            <a:ext cx="8361229" cy="3007447"/>
          </a:xfrm>
        </p:spPr>
        <p:txBody>
          <a:bodyPr anchor="ctr" anchorCtr="0">
            <a:noAutofit/>
          </a:bodyPr>
          <a:lstStyle>
            <a:lvl1pPr algn="ctr">
              <a:defRPr sz="66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4475023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11/12/2022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79965FD7-DA9A-4AFB-B8C8-34AC1FEE9F72}"/>
              </a:ext>
            </a:extLst>
          </p:cNvPr>
          <p:cNvSpPr/>
          <p:nvPr userDrawn="1"/>
        </p:nvSpPr>
        <p:spPr>
          <a:xfrm flipV="1">
            <a:off x="887674" y="726883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id="{92465177-72B9-4DCF-8F98-0C79F3EE32EC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B5516E7A-AEB0-4772-8098-8B0F8B5F1126}"/>
              </a:ext>
            </a:extLst>
          </p:cNvPr>
          <p:cNvSpPr/>
          <p:nvPr userDrawn="1"/>
        </p:nvSpPr>
        <p:spPr>
          <a:xfrm flipV="1">
            <a:off x="752858" y="609652"/>
            <a:ext cx="3152309" cy="4408489"/>
          </a:xfrm>
          <a:prstGeom prst="corner">
            <a:avLst>
              <a:gd name="adj1" fmla="val 6149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E864F603-D3F0-4241-9005-3F6C3BD62BEF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6773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129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11/12/2022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91236E78-C797-4C31-BA0C-DB193BAF6D2D}"/>
              </a:ext>
            </a:extLst>
          </p:cNvPr>
          <p:cNvSpPr/>
          <p:nvPr userDrawn="1"/>
        </p:nvSpPr>
        <p:spPr>
          <a:xfrm rot="10800000" flipV="1">
            <a:off x="8391654" y="1873024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BFA658F0-F295-40A9-8BA8-1F6CBDFBBE09}"/>
              </a:ext>
            </a:extLst>
          </p:cNvPr>
          <p:cNvSpPr/>
          <p:nvPr userDrawn="1"/>
        </p:nvSpPr>
        <p:spPr>
          <a:xfrm flipH="1">
            <a:off x="8152968" y="1752327"/>
            <a:ext cx="3152309" cy="4408489"/>
          </a:xfrm>
          <a:prstGeom prst="corner">
            <a:avLst>
              <a:gd name="adj1" fmla="val 7085"/>
              <a:gd name="adj2" fmla="val 775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007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11/12/2022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2544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11/12/2022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FD1631-6749-4027-9415-B72D163BB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0471" y="2297695"/>
            <a:ext cx="9071059" cy="2767600"/>
          </a:xfrm>
        </p:spPr>
        <p:txBody>
          <a:bodyPr anchor="ctr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6103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11/12/2022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014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Second Option">
    <p:bg bwMode="grayWhite">
      <p:bgPr>
        <a:gradFill flip="none" rotWithShape="1">
          <a:gsLst>
            <a:gs pos="0">
              <a:schemeClr val="tx2">
                <a:lumMod val="50000"/>
              </a:schemeClr>
            </a:gs>
            <a:gs pos="34000">
              <a:schemeClr val="tx2"/>
            </a:gs>
            <a:gs pos="66000">
              <a:schemeClr val="tx2">
                <a:lumMod val="75000"/>
              </a:schemeClr>
            </a:gs>
            <a:gs pos="97000">
              <a:schemeClr val="tx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-Shape 9">
            <a:extLst>
              <a:ext uri="{FF2B5EF4-FFF2-40B4-BE49-F238E27FC236}">
                <a16:creationId xmlns:a16="http://schemas.microsoft.com/office/drawing/2014/main" id="{13412040-642F-40C5-8AB5-C0E8D41B481B}"/>
              </a:ext>
            </a:extLst>
          </p:cNvPr>
          <p:cNvSpPr/>
          <p:nvPr userDrawn="1"/>
        </p:nvSpPr>
        <p:spPr>
          <a:xfrm flipV="1">
            <a:off x="870090" y="709300"/>
            <a:ext cx="2772000" cy="2772000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 title="Side bar">
            <a:extLst>
              <a:ext uri="{FF2B5EF4-FFF2-40B4-BE49-F238E27FC236}">
                <a16:creationId xmlns:a16="http://schemas.microsoft.com/office/drawing/2014/main" id="{BADD331D-DA8D-4D47-A2BB-F4875FDB16A4}"/>
              </a:ext>
            </a:extLst>
          </p:cNvPr>
          <p:cNvSpPr/>
          <p:nvPr userDrawn="1"/>
        </p:nvSpPr>
        <p:spPr>
          <a:xfrm rot="5400000">
            <a:off x="5791174" y="457175"/>
            <a:ext cx="609651" cy="1219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7977" y="1151796"/>
            <a:ext cx="9504485" cy="3007447"/>
          </a:xfrm>
        </p:spPr>
        <p:txBody>
          <a:bodyPr anchor="ctr" anchorCtr="0">
            <a:noAutofit/>
          </a:bodyPr>
          <a:lstStyle>
            <a:lvl1pPr algn="ctr">
              <a:defRPr sz="660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977" y="4897053"/>
            <a:ext cx="950448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11/12/2022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68D376A1-CC76-4C90-B2CF-F89EA13E7942}"/>
              </a:ext>
            </a:extLst>
          </p:cNvPr>
          <p:cNvSpPr/>
          <p:nvPr userDrawn="1"/>
        </p:nvSpPr>
        <p:spPr>
          <a:xfrm rot="10800000" flipV="1">
            <a:off x="8549910" y="1820273"/>
            <a:ext cx="2772000" cy="2772000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B5516E7A-AEB0-4772-8098-8B0F8B5F1126}"/>
              </a:ext>
            </a:extLst>
          </p:cNvPr>
          <p:cNvSpPr/>
          <p:nvPr userDrawn="1"/>
        </p:nvSpPr>
        <p:spPr>
          <a:xfrm flipV="1">
            <a:off x="752858" y="609652"/>
            <a:ext cx="3152309" cy="3007448"/>
          </a:xfrm>
          <a:prstGeom prst="corner">
            <a:avLst>
              <a:gd name="adj1" fmla="val 6089"/>
              <a:gd name="adj2" fmla="val 6769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E864F603-D3F0-4241-9005-3F6C3BD62BEF}"/>
              </a:ext>
            </a:extLst>
          </p:cNvPr>
          <p:cNvSpPr/>
          <p:nvPr userDrawn="1"/>
        </p:nvSpPr>
        <p:spPr>
          <a:xfrm flipH="1">
            <a:off x="8286317" y="1685653"/>
            <a:ext cx="3152309" cy="3007448"/>
          </a:xfrm>
          <a:prstGeom prst="corner">
            <a:avLst>
              <a:gd name="adj1" fmla="val 6089"/>
              <a:gd name="adj2" fmla="val 6442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350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720213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84671"/>
            <a:ext cx="9601200" cy="438272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11/12/2022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EFB83C-E1EC-41AC-BFF6-9D094E2D43C6}"/>
              </a:ext>
            </a:extLst>
          </p:cNvPr>
          <p:cNvCxnSpPr/>
          <p:nvPr userDrawn="1"/>
        </p:nvCxnSpPr>
        <p:spPr>
          <a:xfrm>
            <a:off x="1465008" y="1445344"/>
            <a:ext cx="9468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94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 and Picture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22C1B9-FA56-4CEA-AD98-25A595D942F8}"/>
              </a:ext>
            </a:extLst>
          </p:cNvPr>
          <p:cNvSpPr/>
          <p:nvPr userDrawn="1"/>
        </p:nvSpPr>
        <p:spPr bwMode="white">
          <a:xfrm>
            <a:off x="7040199" y="564425"/>
            <a:ext cx="4356000" cy="4464000"/>
          </a:xfrm>
          <a:prstGeom prst="ellipse">
            <a:avLst/>
          </a:prstGeom>
          <a:noFill/>
          <a:ln w="123825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title="Background Shape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6246" y="400665"/>
            <a:ext cx="4858460" cy="1428136"/>
          </a:xfrm>
        </p:spPr>
        <p:txBody>
          <a:bodyPr anchor="ctr" anchorCtr="0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246" y="6443554"/>
            <a:ext cx="132432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11/12/2022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25377" y="6453386"/>
            <a:ext cx="2619329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87939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86B981-6A78-425B-97A2-BA24E40DB7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5761" y="670570"/>
            <a:ext cx="4151312" cy="4248000"/>
          </a:xfrm>
          <a:prstGeom prst="ellipse">
            <a:avLst/>
          </a:prstGeom>
          <a:ln w="38100">
            <a:solidFill>
              <a:schemeClr val="bg2"/>
            </a:solidFill>
          </a:ln>
          <a:effectLst>
            <a:innerShdw blurRad="114300">
              <a:prstClr val="black"/>
            </a:innerShdw>
          </a:effectLst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A21C7D74-31FD-4638-819B-6F7351A177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47294" y="5188236"/>
            <a:ext cx="4858459" cy="1126906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anchor="ctr" anchorCtr="0"/>
          <a:lstStyle>
            <a:lvl1pPr marL="0" indent="0" algn="ctr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1pPr>
            <a:lvl2pPr marL="530352" indent="0" algn="ctr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2pPr>
            <a:lvl3pPr marL="987552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 marL="1444752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901952" indent="0" algn="ctr">
              <a:buNone/>
              <a:defRPr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L-Shape 23">
            <a:extLst>
              <a:ext uri="{FF2B5EF4-FFF2-40B4-BE49-F238E27FC236}">
                <a16:creationId xmlns:a16="http://schemas.microsoft.com/office/drawing/2014/main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L-Shape 24">
            <a:extLst>
              <a:ext uri="{FF2B5EF4-FFF2-40B4-BE49-F238E27FC236}">
                <a16:creationId xmlns:a16="http://schemas.microsoft.com/office/drawing/2014/main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844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title="Background Shape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6246" y="400665"/>
            <a:ext cx="4858460" cy="1428136"/>
          </a:xfrm>
        </p:spPr>
        <p:txBody>
          <a:bodyPr anchor="ctr" anchorCtr="0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246" y="6443554"/>
            <a:ext cx="132432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11/12/2022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25377" y="6453386"/>
            <a:ext cx="2619329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87939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L-Shape 23">
            <a:extLst>
              <a:ext uri="{FF2B5EF4-FFF2-40B4-BE49-F238E27FC236}">
                <a16:creationId xmlns:a16="http://schemas.microsoft.com/office/drawing/2014/main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L-Shape 24">
            <a:extLst>
              <a:ext uri="{FF2B5EF4-FFF2-40B4-BE49-F238E27FC236}">
                <a16:creationId xmlns:a16="http://schemas.microsoft.com/office/drawing/2014/main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D439475-E625-4449-B42E-8F291D64A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60" y="518474"/>
            <a:ext cx="4910394" cy="5759777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1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lang="en-US" sz="18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lang="en-US" sz="16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lang="en-US"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lang="en-US"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marL="0" lvl="0" indent="0" algn="ctr">
              <a:buNone/>
            </a:pPr>
            <a:r>
              <a:rPr lang="en-US" noProof="0"/>
              <a:t>Click to edit Master text styles</a:t>
            </a:r>
          </a:p>
          <a:p>
            <a:pPr marL="0" lvl="1" indent="0" algn="ctr">
              <a:buNone/>
            </a:pPr>
            <a:r>
              <a:rPr lang="en-US" noProof="0"/>
              <a:t>Second level</a:t>
            </a:r>
          </a:p>
          <a:p>
            <a:pPr marL="0" lvl="2" indent="0" algn="ctr">
              <a:buNone/>
            </a:pPr>
            <a:r>
              <a:rPr lang="en-US" noProof="0"/>
              <a:t>Third level</a:t>
            </a:r>
          </a:p>
          <a:p>
            <a:pPr marL="0" lvl="3" indent="0" algn="ctr">
              <a:buNone/>
            </a:pPr>
            <a:r>
              <a:rPr lang="en-US" noProof="0"/>
              <a:t>Fourth level</a:t>
            </a:r>
          </a:p>
          <a:p>
            <a:pPr marL="0" lvl="4" indent="0" algn="ctr">
              <a:buNone/>
            </a:pPr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60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, TItl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430D42-50DC-4502-A3E8-251FE7F0809D}"/>
              </a:ext>
            </a:extLst>
          </p:cNvPr>
          <p:cNvSpPr/>
          <p:nvPr userDrawn="1"/>
        </p:nvSpPr>
        <p:spPr>
          <a:xfrm>
            <a:off x="507591" y="5289755"/>
            <a:ext cx="5270049" cy="1012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3"/>
              </a:solidFill>
            </a:endParaRP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4732985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30776" y="477366"/>
            <a:ext cx="4644000" cy="1341602"/>
          </a:xfrm>
        </p:spPr>
        <p:txBody>
          <a:bodyPr anchor="ctr" anchorCtr="0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759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11/12/2022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0396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BDA3A4D-2561-4EEB-8787-E1A6525657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6245" y="668595"/>
            <a:ext cx="4646651" cy="4198373"/>
          </a:xfrm>
          <a:prstGeom prst="snip2DiagRect">
            <a:avLst>
              <a:gd name="adj1" fmla="val 0"/>
              <a:gd name="adj2" fmla="val 10300"/>
            </a:avLst>
          </a:prstGeom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BB32A6B-92AA-4208-9120-FFC166CE75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275" y="5352418"/>
            <a:ext cx="5148000" cy="900000"/>
          </a:xfrm>
          <a:solidFill>
            <a:schemeClr val="bg2"/>
          </a:solidFill>
          <a:effectLst>
            <a:innerShdw blurRad="114300">
              <a:prstClr val="black">
                <a:alpha val="34000"/>
              </a:prstClr>
            </a:innerShdw>
          </a:effectLst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</a:defRPr>
            </a:lvl1pPr>
            <a:lvl2pPr marL="530352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</a:defRPr>
            </a:lvl2pPr>
            <a:lvl3pPr marL="987552" indent="0" algn="ctr"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</a:defRPr>
            </a:lvl3pPr>
            <a:lvl4pPr marL="1444752" indent="0" algn="ctr"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</a:defRPr>
            </a:lvl4pPr>
            <a:lvl5pPr marL="1901952" indent="0" algn="ctr"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L-Shape 19">
            <a:extLst>
              <a:ext uri="{FF2B5EF4-FFF2-40B4-BE49-F238E27FC236}">
                <a16:creationId xmlns:a16="http://schemas.microsoft.com/office/drawing/2014/main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2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5945780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30776" y="477366"/>
            <a:ext cx="4644000" cy="1341602"/>
          </a:xfrm>
        </p:spPr>
        <p:txBody>
          <a:bodyPr anchor="ctr" anchorCtr="0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759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11/12/2022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0396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57F3340-8A42-40F0-BF5B-EEF6E3E88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6246" y="668595"/>
            <a:ext cx="4646651" cy="5383413"/>
          </a:xfrm>
          <a:custGeom>
            <a:avLst/>
            <a:gdLst>
              <a:gd name="connsiteX0" fmla="*/ 0 w 4646651"/>
              <a:gd name="connsiteY0" fmla="*/ 0 h 5383413"/>
              <a:gd name="connsiteX1" fmla="*/ 4168046 w 4646651"/>
              <a:gd name="connsiteY1" fmla="*/ 0 h 5383413"/>
              <a:gd name="connsiteX2" fmla="*/ 4646651 w 4646651"/>
              <a:gd name="connsiteY2" fmla="*/ 478605 h 5383413"/>
              <a:gd name="connsiteX3" fmla="*/ 4646651 w 4646651"/>
              <a:gd name="connsiteY3" fmla="*/ 5383413 h 5383413"/>
              <a:gd name="connsiteX4" fmla="*/ 478605 w 4646651"/>
              <a:gd name="connsiteY4" fmla="*/ 5383413 h 5383413"/>
              <a:gd name="connsiteX5" fmla="*/ 0 w 4646651"/>
              <a:gd name="connsiteY5" fmla="*/ 4904808 h 538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6651" h="5383413">
                <a:moveTo>
                  <a:pt x="0" y="0"/>
                </a:moveTo>
                <a:lnTo>
                  <a:pt x="4168046" y="0"/>
                </a:lnTo>
                <a:lnTo>
                  <a:pt x="4646651" y="478605"/>
                </a:lnTo>
                <a:lnTo>
                  <a:pt x="4646651" y="5383413"/>
                </a:lnTo>
                <a:lnTo>
                  <a:pt x="478605" y="5383413"/>
                </a:lnTo>
                <a:lnTo>
                  <a:pt x="0" y="4904808"/>
                </a:lnTo>
                <a:close/>
              </a:path>
            </a:pathLst>
          </a:custGeom>
          <a:ln w="571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L-Shape 19">
            <a:extLst>
              <a:ext uri="{FF2B5EF4-FFF2-40B4-BE49-F238E27FC236}">
                <a16:creationId xmlns:a16="http://schemas.microsoft.com/office/drawing/2014/main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8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blackWhite">
      <p:bgPr>
        <a:gradFill flip="none" rotWithShape="1">
          <a:gsLst>
            <a:gs pos="0">
              <a:schemeClr val="bg2">
                <a:lumMod val="50000"/>
              </a:schemeClr>
            </a:gs>
            <a:gs pos="33000">
              <a:schemeClr val="bg2"/>
            </a:gs>
            <a:gs pos="66000">
              <a:schemeClr val="bg2">
                <a:lumMod val="75000"/>
              </a:schemeClr>
            </a:gs>
            <a:gs pos="97000">
              <a:schemeClr val="bg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11/12/2022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BF5B4C6D-2825-4690-8D32-39CBF5E0F7E6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DFD43940-6D78-4E75-BDB6-8792768BB894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5837"/>
              <a:gd name="adj2" fmla="val 6502"/>
            </a:avLst>
          </a:prstGeom>
          <a:solidFill>
            <a:srgbClr val="EFEDE3"/>
          </a:solidFill>
          <a:ln>
            <a:solidFill>
              <a:srgbClr val="EFEDE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9214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11/12/2022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85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Side bar">
            <a:extLst>
              <a:ext uri="{FF2B5EF4-FFF2-40B4-BE49-F238E27FC236}">
                <a16:creationId xmlns:a16="http://schemas.microsoft.com/office/drawing/2014/main" id="{FFA7AFEF-D97A-4A94-A884-7F95E91332B7}"/>
              </a:ext>
            </a:extLst>
          </p:cNvPr>
          <p:cNvSpPr/>
          <p:nvPr userDrawn="1"/>
        </p:nvSpPr>
        <p:spPr>
          <a:xfrm>
            <a:off x="622095" y="0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11/12/2022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630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71" r:id="rId5"/>
    <p:sldLayoutId id="2147483669" r:id="rId6"/>
    <p:sldLayoutId id="2147483672" r:id="rId7"/>
    <p:sldLayoutId id="2147483663" r:id="rId8"/>
    <p:sldLayoutId id="2147483664" r:id="rId9"/>
    <p:sldLayoutId id="2147483665" r:id="rId10"/>
    <p:sldLayoutId id="2147483666" r:id="rId11"/>
    <p:sldLayoutId id="2147483673" r:id="rId12"/>
    <p:sldLayoutId id="2147483667" r:id="rId13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Arial" panose="020B0604020202020204" pitchFamily="34" charset="0"/>
        <a:buChar char="•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732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304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7876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187702" indent="-28575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github.com/Neerajkumar73880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89FE-7B85-40C7-8441-909223A9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197" y="939146"/>
            <a:ext cx="9138888" cy="2431375"/>
          </a:xfrm>
        </p:spPr>
        <p:txBody>
          <a:bodyPr/>
          <a:lstStyle/>
          <a:p>
            <a:r>
              <a:rPr lang="en-IN" sz="4000" dirty="0" err="1"/>
              <a:t>Rajkiya</a:t>
            </a:r>
            <a:r>
              <a:rPr lang="en-IN" sz="4000" dirty="0"/>
              <a:t> Engineering College </a:t>
            </a:r>
            <a:r>
              <a:rPr lang="en-IN" sz="4000" dirty="0" err="1"/>
              <a:t>Bijnor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DC842-2DF4-46F3-AEC5-E38386DA6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405" y="2593486"/>
            <a:ext cx="9504485" cy="1957249"/>
          </a:xfrm>
        </p:spPr>
        <p:txBody>
          <a:bodyPr>
            <a:normAutofit/>
          </a:bodyPr>
          <a:lstStyle/>
          <a:p>
            <a:r>
              <a:rPr lang="en-IN" dirty="0"/>
              <a:t>"Internship Presentation</a:t>
            </a:r>
          </a:p>
          <a:p>
            <a:r>
              <a:rPr lang="en-IN" dirty="0"/>
              <a:t> on</a:t>
            </a:r>
          </a:p>
          <a:p>
            <a:r>
              <a:rPr lang="en-IN" dirty="0"/>
              <a:t>    </a:t>
            </a:r>
            <a:r>
              <a:rPr lang="en-IN" b="1" dirty="0"/>
              <a:t>Python Django </a:t>
            </a:r>
          </a:p>
          <a:p>
            <a:r>
              <a:rPr lang="en-GB" dirty="0"/>
              <a:t>   </a:t>
            </a:r>
            <a:r>
              <a:rPr lang="en-GB" dirty="0" err="1"/>
              <a:t>Thinknext</a:t>
            </a:r>
            <a:r>
              <a:rPr lang="en-GB" dirty="0"/>
              <a:t> Private Ltd. Mohali Chandigarh"</a:t>
            </a:r>
            <a:endParaRPr lang="en-US" dirty="0"/>
          </a:p>
        </p:txBody>
      </p:sp>
      <p:pic>
        <p:nvPicPr>
          <p:cNvPr id="4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8009" y="195296"/>
            <a:ext cx="1555173" cy="148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172" y="4885037"/>
            <a:ext cx="5179411" cy="1482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lang="en-GB" spc="60" dirty="0">
                <a:solidFill>
                  <a:srgbClr val="FFFF00"/>
                </a:solidFill>
                <a:latin typeface="Lucida Sans Unicode"/>
                <a:cs typeface="Lucida Sans Unicode"/>
              </a:rPr>
              <a:t>Presented</a:t>
            </a:r>
            <a:r>
              <a:rPr lang="en-GB" spc="-175" dirty="0">
                <a:solidFill>
                  <a:srgbClr val="FFFF00"/>
                </a:solidFill>
                <a:latin typeface="Lucida Sans Unicode"/>
                <a:cs typeface="Lucida Sans Unicode"/>
              </a:rPr>
              <a:t> </a:t>
            </a:r>
            <a:r>
              <a:rPr lang="en-GB" spc="35" dirty="0">
                <a:solidFill>
                  <a:srgbClr val="FFFF00"/>
                </a:solidFill>
                <a:latin typeface="Lucida Sans Unicode"/>
                <a:cs typeface="Lucida Sans Unicode"/>
              </a:rPr>
              <a:t>By-Neeraj Kumar Kannoujiya</a:t>
            </a: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lang="en-GB" sz="1600" spc="60" dirty="0">
                <a:solidFill>
                  <a:srgbClr val="FFFF00"/>
                </a:solidFill>
                <a:latin typeface="Lucida Sans Unicode"/>
                <a:cs typeface="Lucida Sans Unicode"/>
              </a:rPr>
              <a:t>R</a:t>
            </a:r>
            <a:r>
              <a:rPr lang="en-GB" sz="1600" spc="10" dirty="0">
                <a:solidFill>
                  <a:srgbClr val="FFFF00"/>
                </a:solidFill>
                <a:latin typeface="Lucida Sans Unicode"/>
                <a:cs typeface="Lucida Sans Unicode"/>
              </a:rPr>
              <a:t>oll</a:t>
            </a:r>
            <a:r>
              <a:rPr lang="en-GB" sz="1600" spc="-140" dirty="0">
                <a:solidFill>
                  <a:srgbClr val="FFFF00"/>
                </a:solidFill>
                <a:latin typeface="Lucida Sans Unicode"/>
                <a:cs typeface="Lucida Sans Unicode"/>
              </a:rPr>
              <a:t> </a:t>
            </a:r>
            <a:r>
              <a:rPr lang="en-GB" sz="1600" spc="50" dirty="0">
                <a:solidFill>
                  <a:srgbClr val="FFFF00"/>
                </a:solidFill>
                <a:latin typeface="Lucida Sans Unicode"/>
                <a:cs typeface="Lucida Sans Unicode"/>
              </a:rPr>
              <a:t>N</a:t>
            </a:r>
            <a:r>
              <a:rPr lang="en-GB" sz="1600" spc="10" dirty="0">
                <a:solidFill>
                  <a:srgbClr val="FFFF00"/>
                </a:solidFill>
                <a:latin typeface="Lucida Sans Unicode"/>
                <a:cs typeface="Lucida Sans Unicode"/>
              </a:rPr>
              <a:t>o</a:t>
            </a:r>
            <a:r>
              <a:rPr lang="en-GB" sz="1600" spc="-105" dirty="0">
                <a:solidFill>
                  <a:srgbClr val="FFFF00"/>
                </a:solidFill>
                <a:latin typeface="Lucida Sans Unicode"/>
                <a:cs typeface="Lucida Sans Unicode"/>
              </a:rPr>
              <a:t>.</a:t>
            </a:r>
            <a:r>
              <a:rPr lang="en-GB" sz="1600" spc="-395" dirty="0">
                <a:solidFill>
                  <a:srgbClr val="FFFF00"/>
                </a:solidFill>
                <a:latin typeface="Lucida Sans Unicode"/>
                <a:cs typeface="Lucida Sans Unicode"/>
              </a:rPr>
              <a:t>-           </a:t>
            </a:r>
            <a:r>
              <a:rPr lang="en-GB" sz="1600" spc="-160" dirty="0">
                <a:solidFill>
                  <a:srgbClr val="FFFF00"/>
                </a:solidFill>
                <a:latin typeface="Lucida Sans Unicode"/>
                <a:cs typeface="Lucida Sans Unicode"/>
              </a:rPr>
              <a:t>2</a:t>
            </a:r>
            <a:r>
              <a:rPr lang="en-GB" sz="1600" spc="140" dirty="0">
                <a:solidFill>
                  <a:srgbClr val="FFFF00"/>
                </a:solidFill>
                <a:latin typeface="Lucida Sans Unicode"/>
                <a:cs typeface="Lucida Sans Unicode"/>
              </a:rPr>
              <a:t>00</a:t>
            </a:r>
            <a:r>
              <a:rPr lang="en-GB" sz="1600" spc="-275" dirty="0">
                <a:solidFill>
                  <a:srgbClr val="FFFF00"/>
                </a:solidFill>
                <a:latin typeface="Lucida Sans Unicode"/>
                <a:cs typeface="Lucida Sans Unicode"/>
              </a:rPr>
              <a:t>7</a:t>
            </a:r>
            <a:r>
              <a:rPr lang="en-GB" sz="1600" spc="-100" dirty="0">
                <a:solidFill>
                  <a:srgbClr val="FFFF00"/>
                </a:solidFill>
                <a:latin typeface="Lucida Sans Unicode"/>
                <a:cs typeface="Lucida Sans Unicode"/>
              </a:rPr>
              <a:t>3</a:t>
            </a:r>
            <a:r>
              <a:rPr lang="en-GB" sz="1600" spc="-75" dirty="0">
                <a:solidFill>
                  <a:srgbClr val="FFFF00"/>
                </a:solidFill>
                <a:latin typeface="Lucida Sans Unicode"/>
                <a:cs typeface="Lucida Sans Unicode"/>
              </a:rPr>
              <a:t>5</a:t>
            </a:r>
            <a:r>
              <a:rPr lang="en-GB" sz="1600" spc="140" dirty="0">
                <a:solidFill>
                  <a:srgbClr val="FFFF00"/>
                </a:solidFill>
                <a:latin typeface="Lucida Sans Unicode"/>
                <a:cs typeface="Lucida Sans Unicode"/>
              </a:rPr>
              <a:t>0</a:t>
            </a:r>
            <a:r>
              <a:rPr lang="en-GB" sz="1600" spc="-195" dirty="0">
                <a:solidFill>
                  <a:srgbClr val="FFFF00"/>
                </a:solidFill>
                <a:latin typeface="Lucida Sans Unicode"/>
                <a:cs typeface="Lucida Sans Unicode"/>
              </a:rPr>
              <a:t>1</a:t>
            </a:r>
            <a:r>
              <a:rPr lang="en-GB" sz="1600" spc="-100" dirty="0">
                <a:solidFill>
                  <a:srgbClr val="FFFF00"/>
                </a:solidFill>
                <a:latin typeface="Lucida Sans Unicode"/>
                <a:cs typeface="Lucida Sans Unicode"/>
              </a:rPr>
              <a:t>3</a:t>
            </a:r>
            <a:r>
              <a:rPr lang="en-GB" sz="1600" spc="140" dirty="0">
                <a:solidFill>
                  <a:srgbClr val="FFFF00"/>
                </a:solidFill>
                <a:latin typeface="Lucida Sans Unicode"/>
                <a:cs typeface="Lucida Sans Unicode"/>
              </a:rPr>
              <a:t>00</a:t>
            </a:r>
            <a:r>
              <a:rPr lang="en-GB" sz="1600" spc="-50" dirty="0">
                <a:solidFill>
                  <a:srgbClr val="FFFF00"/>
                </a:solidFill>
                <a:latin typeface="Lucida Sans Unicode"/>
                <a:cs typeface="Lucida Sans Unicode"/>
              </a:rPr>
              <a:t>31</a:t>
            </a:r>
            <a:endParaRPr lang="en-GB" sz="1600" dirty="0">
              <a:solidFill>
                <a:srgbClr val="FFFF00"/>
              </a:solidFill>
              <a:latin typeface="Lucida Sans Unicode"/>
              <a:cs typeface="Lucida Sans Unicode"/>
            </a:endParaRPr>
          </a:p>
          <a:p>
            <a:pPr marL="15875" marR="8255">
              <a:lnSpc>
                <a:spcPct val="100800"/>
              </a:lnSpc>
              <a:spcBef>
                <a:spcPts val="735"/>
              </a:spcBef>
            </a:pPr>
            <a:r>
              <a:rPr lang="en-GB" spc="250" dirty="0">
                <a:solidFill>
                  <a:srgbClr val="FFFF00"/>
                </a:solidFill>
                <a:latin typeface="Lucida Sans Unicode"/>
                <a:cs typeface="Lucida Sans Unicode"/>
              </a:rPr>
              <a:t>B</a:t>
            </a:r>
            <a:r>
              <a:rPr lang="en-GB" spc="25" dirty="0">
                <a:solidFill>
                  <a:srgbClr val="FFFF00"/>
                </a:solidFill>
                <a:latin typeface="Lucida Sans Unicode"/>
                <a:cs typeface="Lucida Sans Unicode"/>
              </a:rPr>
              <a:t>r</a:t>
            </a:r>
            <a:r>
              <a:rPr lang="en-GB" spc="30" dirty="0">
                <a:solidFill>
                  <a:srgbClr val="FFFF00"/>
                </a:solidFill>
                <a:latin typeface="Lucida Sans Unicode"/>
                <a:cs typeface="Lucida Sans Unicode"/>
              </a:rPr>
              <a:t>a</a:t>
            </a:r>
            <a:r>
              <a:rPr lang="en-GB" spc="15" dirty="0">
                <a:solidFill>
                  <a:srgbClr val="FFFF00"/>
                </a:solidFill>
                <a:latin typeface="Lucida Sans Unicode"/>
                <a:cs typeface="Lucida Sans Unicode"/>
              </a:rPr>
              <a:t>n</a:t>
            </a:r>
            <a:r>
              <a:rPr lang="en-GB" spc="110" dirty="0">
                <a:solidFill>
                  <a:srgbClr val="FFFF00"/>
                </a:solidFill>
                <a:latin typeface="Lucida Sans Unicode"/>
                <a:cs typeface="Lucida Sans Unicode"/>
              </a:rPr>
              <a:t>c</a:t>
            </a:r>
            <a:r>
              <a:rPr lang="en-GB" spc="15" dirty="0">
                <a:solidFill>
                  <a:srgbClr val="FFFF00"/>
                </a:solidFill>
                <a:latin typeface="Lucida Sans Unicode"/>
                <a:cs typeface="Lucida Sans Unicode"/>
              </a:rPr>
              <a:t>h</a:t>
            </a:r>
            <a:r>
              <a:rPr lang="en-GB" spc="-409" dirty="0">
                <a:solidFill>
                  <a:srgbClr val="FFFF00"/>
                </a:solidFill>
                <a:latin typeface="Lucida Sans Unicode"/>
                <a:cs typeface="Lucida Sans Unicode"/>
              </a:rPr>
              <a:t>-      </a:t>
            </a:r>
            <a:r>
              <a:rPr lang="en-GB" spc="35" dirty="0">
                <a:solidFill>
                  <a:srgbClr val="FFFF00"/>
                </a:solidFill>
                <a:latin typeface="Lucida Sans Unicode"/>
                <a:cs typeface="Lucida Sans Unicode"/>
              </a:rPr>
              <a:t>I</a:t>
            </a:r>
            <a:r>
              <a:rPr lang="en-GB" spc="15" dirty="0">
                <a:solidFill>
                  <a:srgbClr val="FFFF00"/>
                </a:solidFill>
                <a:latin typeface="Lucida Sans Unicode"/>
                <a:cs typeface="Lucida Sans Unicode"/>
              </a:rPr>
              <a:t>n</a:t>
            </a:r>
            <a:r>
              <a:rPr lang="en-GB" spc="45" dirty="0">
                <a:solidFill>
                  <a:srgbClr val="FFFF00"/>
                </a:solidFill>
                <a:latin typeface="Lucida Sans Unicode"/>
                <a:cs typeface="Lucida Sans Unicode"/>
              </a:rPr>
              <a:t>f</a:t>
            </a:r>
            <a:r>
              <a:rPr lang="en-GB" spc="25" dirty="0">
                <a:solidFill>
                  <a:srgbClr val="FFFF00"/>
                </a:solidFill>
                <a:latin typeface="Lucida Sans Unicode"/>
                <a:cs typeface="Lucida Sans Unicode"/>
              </a:rPr>
              <a:t>or</a:t>
            </a:r>
            <a:r>
              <a:rPr lang="en-GB" spc="-5" dirty="0">
                <a:solidFill>
                  <a:srgbClr val="FFFF00"/>
                </a:solidFill>
                <a:latin typeface="Lucida Sans Unicode"/>
                <a:cs typeface="Lucida Sans Unicode"/>
              </a:rPr>
              <a:t>m</a:t>
            </a:r>
            <a:r>
              <a:rPr lang="en-GB" spc="30" dirty="0">
                <a:solidFill>
                  <a:srgbClr val="FFFF00"/>
                </a:solidFill>
                <a:latin typeface="Lucida Sans Unicode"/>
                <a:cs typeface="Lucida Sans Unicode"/>
              </a:rPr>
              <a:t>a</a:t>
            </a:r>
            <a:r>
              <a:rPr lang="en-GB" spc="90" dirty="0">
                <a:solidFill>
                  <a:srgbClr val="FFFF00"/>
                </a:solidFill>
                <a:latin typeface="Lucida Sans Unicode"/>
                <a:cs typeface="Lucida Sans Unicode"/>
              </a:rPr>
              <a:t>t</a:t>
            </a:r>
            <a:r>
              <a:rPr lang="en-GB" spc="-40" dirty="0">
                <a:solidFill>
                  <a:srgbClr val="FFFF00"/>
                </a:solidFill>
                <a:latin typeface="Lucida Sans Unicode"/>
                <a:cs typeface="Lucida Sans Unicode"/>
              </a:rPr>
              <a:t>i</a:t>
            </a:r>
            <a:r>
              <a:rPr lang="en-GB" spc="25" dirty="0">
                <a:solidFill>
                  <a:srgbClr val="FFFF00"/>
                </a:solidFill>
                <a:latin typeface="Lucida Sans Unicode"/>
                <a:cs typeface="Lucida Sans Unicode"/>
              </a:rPr>
              <a:t>o</a:t>
            </a:r>
            <a:r>
              <a:rPr lang="en-GB" spc="20" dirty="0">
                <a:solidFill>
                  <a:srgbClr val="FFFF00"/>
                </a:solidFill>
                <a:latin typeface="Lucida Sans Unicode"/>
                <a:cs typeface="Lucida Sans Unicode"/>
              </a:rPr>
              <a:t>n</a:t>
            </a:r>
            <a:r>
              <a:rPr lang="en-GB" spc="-145" dirty="0">
                <a:solidFill>
                  <a:srgbClr val="FFFF00"/>
                </a:solidFill>
                <a:latin typeface="Lucida Sans Unicode"/>
                <a:cs typeface="Lucida Sans Unicode"/>
              </a:rPr>
              <a:t> </a:t>
            </a:r>
            <a:r>
              <a:rPr lang="en-GB" spc="-90" dirty="0">
                <a:solidFill>
                  <a:srgbClr val="FFFF00"/>
                </a:solidFill>
                <a:latin typeface="Lucida Sans Unicode"/>
                <a:cs typeface="Lucida Sans Unicode"/>
              </a:rPr>
              <a:t>T</a:t>
            </a:r>
            <a:r>
              <a:rPr lang="en-GB" spc="50" dirty="0">
                <a:solidFill>
                  <a:srgbClr val="FFFF00"/>
                </a:solidFill>
                <a:latin typeface="Lucida Sans Unicode"/>
                <a:cs typeface="Lucida Sans Unicode"/>
              </a:rPr>
              <a:t>e</a:t>
            </a:r>
            <a:r>
              <a:rPr lang="en-GB" spc="110" dirty="0">
                <a:solidFill>
                  <a:srgbClr val="FFFF00"/>
                </a:solidFill>
                <a:latin typeface="Lucida Sans Unicode"/>
                <a:cs typeface="Lucida Sans Unicode"/>
              </a:rPr>
              <a:t>c</a:t>
            </a:r>
            <a:r>
              <a:rPr lang="en-GB" spc="15" dirty="0">
                <a:solidFill>
                  <a:srgbClr val="FFFF00"/>
                </a:solidFill>
                <a:latin typeface="Lucida Sans Unicode"/>
                <a:cs typeface="Lucida Sans Unicode"/>
              </a:rPr>
              <a:t>hn</a:t>
            </a:r>
            <a:r>
              <a:rPr lang="en-GB" spc="25" dirty="0">
                <a:solidFill>
                  <a:srgbClr val="FFFF00"/>
                </a:solidFill>
                <a:latin typeface="Lucida Sans Unicode"/>
                <a:cs typeface="Lucida Sans Unicode"/>
              </a:rPr>
              <a:t>o</a:t>
            </a:r>
            <a:r>
              <a:rPr lang="en-GB" spc="15" dirty="0">
                <a:solidFill>
                  <a:srgbClr val="FFFF00"/>
                </a:solidFill>
                <a:latin typeface="Lucida Sans Unicode"/>
                <a:cs typeface="Lucida Sans Unicode"/>
              </a:rPr>
              <a:t>l</a:t>
            </a:r>
            <a:r>
              <a:rPr lang="en-GB" spc="25" dirty="0">
                <a:solidFill>
                  <a:srgbClr val="FFFF00"/>
                </a:solidFill>
                <a:latin typeface="Lucida Sans Unicode"/>
                <a:cs typeface="Lucida Sans Unicode"/>
              </a:rPr>
              <a:t>o</a:t>
            </a:r>
            <a:r>
              <a:rPr lang="en-GB" spc="-135" dirty="0">
                <a:solidFill>
                  <a:srgbClr val="FFFF00"/>
                </a:solidFill>
                <a:latin typeface="Lucida Sans Unicode"/>
                <a:cs typeface="Lucida Sans Unicode"/>
              </a:rPr>
              <a:t>g</a:t>
            </a:r>
            <a:r>
              <a:rPr lang="en-GB" spc="85" dirty="0">
                <a:solidFill>
                  <a:srgbClr val="FFFF00"/>
                </a:solidFill>
                <a:latin typeface="Lucida Sans Unicode"/>
                <a:cs typeface="Lucida Sans Unicode"/>
              </a:rPr>
              <a:t>y </a:t>
            </a:r>
          </a:p>
          <a:p>
            <a:pPr marL="15875" marR="8255">
              <a:lnSpc>
                <a:spcPct val="100800"/>
              </a:lnSpc>
              <a:spcBef>
                <a:spcPts val="735"/>
              </a:spcBef>
            </a:pPr>
            <a:r>
              <a:rPr lang="en-GB" spc="-40" dirty="0">
                <a:solidFill>
                  <a:srgbClr val="FFFF00"/>
                </a:solidFill>
                <a:latin typeface="Lucida Sans Unicode"/>
                <a:cs typeface="Lucida Sans Unicode"/>
              </a:rPr>
              <a:t>Year-  3</a:t>
            </a:r>
            <a:r>
              <a:rPr lang="en-GB" spc="-40" baseline="30000" dirty="0">
                <a:solidFill>
                  <a:srgbClr val="FFFF00"/>
                </a:solidFill>
                <a:latin typeface="Lucida Sans Unicode"/>
                <a:cs typeface="Lucida Sans Unicode"/>
              </a:rPr>
              <a:t>rd</a:t>
            </a:r>
            <a:r>
              <a:rPr lang="en-GB" spc="-40" dirty="0">
                <a:solidFill>
                  <a:srgbClr val="FFFF00"/>
                </a:solidFill>
                <a:latin typeface="Lucida Sans Unicode"/>
                <a:cs typeface="Lucida Sans Unicode"/>
              </a:rPr>
              <a:t> year</a:t>
            </a:r>
            <a:endParaRPr lang="en-GB" dirty="0">
              <a:solidFill>
                <a:srgbClr val="FFFF00"/>
              </a:solidFill>
              <a:latin typeface="Lucida Sans Unicode"/>
              <a:cs typeface="Lucida Sans Unicod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03758" y="4885037"/>
            <a:ext cx="3388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Guided By- ER. </a:t>
            </a:r>
            <a:r>
              <a:rPr lang="en-GB" dirty="0" err="1">
                <a:solidFill>
                  <a:srgbClr val="FFFF00"/>
                </a:solidFill>
              </a:rPr>
              <a:t>Suneel</a:t>
            </a:r>
            <a:r>
              <a:rPr lang="en-GB" dirty="0">
                <a:solidFill>
                  <a:srgbClr val="FFFF00"/>
                </a:solidFill>
              </a:rPr>
              <a:t> Kumar</a:t>
            </a:r>
          </a:p>
          <a:p>
            <a:r>
              <a:rPr lang="en-GB" dirty="0">
                <a:solidFill>
                  <a:srgbClr val="FFFF00"/>
                </a:solidFill>
              </a:rPr>
              <a:t>	(Software Engineer)</a:t>
            </a:r>
          </a:p>
          <a:p>
            <a:r>
              <a:rPr lang="en-GB" dirty="0">
                <a:solidFill>
                  <a:srgbClr val="FFFF00"/>
                </a:solidFill>
              </a:rPr>
              <a:t>	(</a:t>
            </a:r>
            <a:r>
              <a:rPr lang="en-GB" dirty="0" err="1">
                <a:solidFill>
                  <a:srgbClr val="FFFF00"/>
                </a:solidFill>
              </a:rPr>
              <a:t>Thinknext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Pvt.</a:t>
            </a:r>
            <a:r>
              <a:rPr lang="en-GB" dirty="0">
                <a:solidFill>
                  <a:srgbClr val="FFFF00"/>
                </a:solidFill>
              </a:rPr>
              <a:t> Ltd.)</a:t>
            </a:r>
          </a:p>
        </p:txBody>
      </p:sp>
    </p:spTree>
    <p:extLst>
      <p:ext uri="{BB962C8B-B14F-4D97-AF65-F5344CB8AC3E}">
        <p14:creationId xmlns:p14="http://schemas.microsoft.com/office/powerpoint/2010/main" val="2461678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41" y="188013"/>
            <a:ext cx="4858460" cy="1428136"/>
          </a:xfrm>
        </p:spPr>
        <p:txBody>
          <a:bodyPr/>
          <a:lstStyle/>
          <a:p>
            <a:r>
              <a:rPr lang="en-IN" dirty="0"/>
              <a:t>DJANGO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50041" y="1794148"/>
            <a:ext cx="4858460" cy="489992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Django is a web application framework written  in Python programming language. It is based on MVT (Model View Template) design pattern.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Django  takes less time to build application after collecting client requirement.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Various Companies using Django are :-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bg1"/>
                </a:solidFill>
              </a:rPr>
              <a:t>   Google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bg1"/>
                </a:solidFill>
              </a:rPr>
              <a:t>   </a:t>
            </a:r>
            <a:r>
              <a:rPr lang="en-IN" sz="1800" dirty="0" err="1">
                <a:solidFill>
                  <a:schemeClr val="bg1"/>
                </a:solidFill>
              </a:rPr>
              <a:t>Instragram</a:t>
            </a:r>
            <a:endParaRPr lang="en-IN" sz="180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bg1"/>
                </a:solidFill>
              </a:rPr>
              <a:t>   </a:t>
            </a:r>
            <a:r>
              <a:rPr lang="en-IN" sz="1800" dirty="0" err="1">
                <a:solidFill>
                  <a:schemeClr val="bg1"/>
                </a:solidFill>
              </a:rPr>
              <a:t>Youtube</a:t>
            </a:r>
            <a:endParaRPr lang="en-IN" sz="180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bg1"/>
                </a:solidFill>
              </a:rPr>
              <a:t>   Netflix</a:t>
            </a:r>
            <a:r>
              <a:rPr lang="en-IN" dirty="0">
                <a:solidFill>
                  <a:schemeClr val="bg1"/>
                </a:solidFill>
              </a:rPr>
              <a:t>        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584" y="419371"/>
            <a:ext cx="5168346" cy="6082747"/>
          </a:xfrm>
        </p:spPr>
      </p:pic>
    </p:spTree>
    <p:extLst>
      <p:ext uri="{BB962C8B-B14F-4D97-AF65-F5344CB8AC3E}">
        <p14:creationId xmlns:p14="http://schemas.microsoft.com/office/powerpoint/2010/main" val="16818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"/>
          <a:stretch/>
        </p:blipFill>
        <p:spPr>
          <a:xfrm>
            <a:off x="818706" y="0"/>
            <a:ext cx="11373294" cy="67091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8706" y="-10633"/>
            <a:ext cx="6953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2060"/>
                </a:solidFill>
                <a:latin typeface="+mj-lt"/>
              </a:rPr>
              <a:t>Features of Django</a:t>
            </a:r>
            <a:endParaRPr lang="en-IN" sz="40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5261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Django Installation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To install Django, first visit to django official site (https://www.djangoproject.com) and download django by clicking on the download section. </a:t>
            </a:r>
          </a:p>
          <a:p>
            <a:endParaRPr lang="en-GB" dirty="0"/>
          </a:p>
          <a:p>
            <a:r>
              <a:rPr lang="en-GB" dirty="0"/>
              <a:t>Here, we will see various options to download The Django.</a:t>
            </a:r>
          </a:p>
          <a:p>
            <a:endParaRPr lang="en-GB" dirty="0"/>
          </a:p>
          <a:p>
            <a:r>
              <a:rPr lang="en-GB" dirty="0"/>
              <a:t> Django requires pip to start installation. </a:t>
            </a:r>
          </a:p>
          <a:p>
            <a:r>
              <a:rPr lang="en-GB" dirty="0"/>
              <a:t>Pip is a package manager system which is used to install and manage packages written in python.</a:t>
            </a:r>
          </a:p>
          <a:p>
            <a:r>
              <a:rPr lang="en-GB" dirty="0"/>
              <a:t> For Python 3.4 and higher versions pip3 is used to manage packages. the installation command is given below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289" y="400665"/>
            <a:ext cx="5223199" cy="6053298"/>
          </a:xfrm>
        </p:spPr>
      </p:pic>
    </p:spTree>
    <p:extLst>
      <p:ext uri="{BB962C8B-B14F-4D97-AF65-F5344CB8AC3E}">
        <p14:creationId xmlns:p14="http://schemas.microsoft.com/office/powerpoint/2010/main" val="1143629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9891-6751-47AC-8441-AE5A5C59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Django</a:t>
            </a:r>
            <a:r>
              <a:rPr lang="en-US" dirty="0"/>
              <a:t>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E92E-7C10-4FDF-B7B0-BF5A5A7DC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75116" y="2006208"/>
            <a:ext cx="5316884" cy="4388615"/>
          </a:xfrm>
        </p:spPr>
        <p:txBody>
          <a:bodyPr/>
          <a:lstStyle/>
          <a:p>
            <a:r>
              <a:rPr lang="en-GB" sz="2000" dirty="0"/>
              <a:t>In the previous topic, we have installed Django successfully.</a:t>
            </a:r>
          </a:p>
          <a:p>
            <a:endParaRPr lang="en-GB" sz="2000" dirty="0"/>
          </a:p>
          <a:p>
            <a:r>
              <a:rPr lang="en-GB" sz="2000" dirty="0"/>
              <a:t> Now, we will learn step by step process to create a Django application. </a:t>
            </a:r>
          </a:p>
          <a:p>
            <a:endParaRPr lang="en-GB" sz="2000" dirty="0"/>
          </a:p>
          <a:p>
            <a:r>
              <a:rPr lang="en-GB" sz="2000" dirty="0"/>
              <a:t>Run the command -</a:t>
            </a:r>
          </a:p>
          <a:p>
            <a:endParaRPr lang="en-GB" sz="2000" dirty="0"/>
          </a:p>
          <a:p>
            <a:r>
              <a:rPr lang="en-GB" sz="2000" b="1" dirty="0">
                <a:solidFill>
                  <a:schemeClr val="accent3"/>
                </a:solidFill>
              </a:rPr>
              <a:t> </a:t>
            </a:r>
            <a:r>
              <a:rPr lang="en-GB" sz="2000" b="1" dirty="0" err="1">
                <a:solidFill>
                  <a:schemeClr val="accent3"/>
                </a:solidFill>
              </a:rPr>
              <a:t>django</a:t>
            </a:r>
            <a:r>
              <a:rPr lang="en-GB" sz="2000" b="1" dirty="0">
                <a:solidFill>
                  <a:schemeClr val="accent3"/>
                </a:solidFill>
              </a:rPr>
              <a:t>-admin </a:t>
            </a:r>
            <a:r>
              <a:rPr lang="en-GB" sz="2000" b="1" dirty="0" err="1">
                <a:solidFill>
                  <a:schemeClr val="accent3"/>
                </a:solidFill>
              </a:rPr>
              <a:t>startproject</a:t>
            </a:r>
            <a:r>
              <a:rPr lang="en-GB" sz="2000" b="1" dirty="0">
                <a:solidFill>
                  <a:schemeClr val="accent3"/>
                </a:solidFill>
              </a:rPr>
              <a:t> </a:t>
            </a:r>
            <a:r>
              <a:rPr lang="en-GB" sz="2000" b="1" dirty="0" err="1">
                <a:solidFill>
                  <a:schemeClr val="accent3"/>
                </a:solidFill>
              </a:rPr>
              <a:t>projectname</a:t>
            </a:r>
            <a:r>
              <a:rPr lang="en-GB" sz="2000" b="1" dirty="0">
                <a:solidFill>
                  <a:schemeClr val="accent3"/>
                </a:solidFill>
              </a:rPr>
              <a:t> </a:t>
            </a:r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C8121-738F-4674-914D-B3EE5ED89F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200" b="1" dirty="0" err="1">
                <a:solidFill>
                  <a:srgbClr val="1F497D"/>
                </a:solidFill>
              </a:rPr>
              <a:t>django</a:t>
            </a:r>
            <a:r>
              <a:rPr lang="en-US" sz="2200" b="1" dirty="0">
                <a:solidFill>
                  <a:srgbClr val="1F497D"/>
                </a:solidFill>
              </a:rPr>
              <a:t>-admin </a:t>
            </a:r>
            <a:r>
              <a:rPr lang="en-US" sz="2200" b="1" dirty="0" err="1">
                <a:solidFill>
                  <a:srgbClr val="1F497D"/>
                </a:solidFill>
              </a:rPr>
              <a:t>startproject</a:t>
            </a:r>
            <a:r>
              <a:rPr lang="en-US" sz="2200" b="1" dirty="0">
                <a:solidFill>
                  <a:srgbClr val="1F497D"/>
                </a:solidFill>
              </a:rPr>
              <a:t> project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2" y="116627"/>
            <a:ext cx="6233823" cy="51153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7989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8594-E3E7-4921-BB26-C93A4252F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042" y="1678341"/>
            <a:ext cx="8765441" cy="3723218"/>
          </a:xfrm>
        </p:spPr>
        <p:txBody>
          <a:bodyPr/>
          <a:lstStyle/>
          <a:p>
            <a:pPr marL="303500" algn="l">
              <a:lnSpc>
                <a:spcPct val="100000"/>
              </a:lnSpc>
              <a:spcBef>
                <a:spcPts val="596"/>
              </a:spcBef>
            </a:pPr>
            <a:br>
              <a:rPr lang="en-IN" sz="1400" spc="210" dirty="0">
                <a:solidFill>
                  <a:srgbClr val="1C1B1D"/>
                </a:solidFill>
              </a:rPr>
            </a:br>
            <a:br>
              <a:rPr lang="en-IN" sz="1400" spc="210" dirty="0">
                <a:solidFill>
                  <a:srgbClr val="1C1B1D"/>
                </a:solidFill>
              </a:rPr>
            </a:br>
            <a:br>
              <a:rPr lang="en-IN" sz="1400" spc="210" dirty="0">
                <a:solidFill>
                  <a:srgbClr val="1C1B1D"/>
                </a:solidFill>
              </a:rPr>
            </a:br>
            <a:br>
              <a:rPr lang="en-IN" sz="1400" spc="210" dirty="0">
                <a:solidFill>
                  <a:srgbClr val="1C1B1D"/>
                </a:solidFill>
              </a:rPr>
            </a:br>
            <a:br>
              <a:rPr lang="en-IN" sz="1400" spc="210" dirty="0">
                <a:solidFill>
                  <a:srgbClr val="1C1B1D"/>
                </a:solidFill>
              </a:rPr>
            </a:br>
            <a:r>
              <a:rPr lang="en-IN" sz="1400" spc="210" dirty="0">
                <a:solidFill>
                  <a:srgbClr val="1C1B1D"/>
                </a:solidFill>
              </a:rPr>
              <a:t>       </a:t>
            </a:r>
            <a:r>
              <a:rPr lang="en-IN" sz="1800" spc="210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 Used</a:t>
            </a:r>
            <a:r>
              <a:rPr lang="en-IN" sz="1800" spc="200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270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IN" sz="1800" spc="200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230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IN" sz="1800" spc="197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113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spc="200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327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PYTHON)</a:t>
            </a:r>
            <a:br>
              <a:rPr lang="en-IN" sz="1800" spc="327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spc="327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800" spc="280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IN" sz="1800" spc="180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270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IN" sz="1800" spc="180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283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SQLITE3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800" spc="270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IN" sz="1800" spc="200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310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HTML,</a:t>
            </a:r>
            <a:r>
              <a:rPr lang="en-IN" sz="1800" spc="197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243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CSS,</a:t>
            </a:r>
            <a:r>
              <a:rPr lang="en-IN" sz="1800" spc="200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353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sz="1800" spc="197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13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spc="200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327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800" spc="303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IN" sz="1800" spc="200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380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en-IN" sz="1800" spc="200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293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IN" sz="1800" spc="113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IN" sz="1800" spc="200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spc="237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800" spc="303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IN" sz="1800" spc="190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270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IN" sz="1800" spc="193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363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IN" sz="1800" spc="193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136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, ATOM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spc="306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SERVER</a:t>
            </a:r>
            <a:r>
              <a:rPr lang="en-IN" sz="1800" spc="183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270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IN" sz="1800" spc="187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210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IN" sz="1800" spc="183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273" dirty="0">
                <a:solidFill>
                  <a:srgbClr val="1C1B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br>
              <a:rPr lang="en-IN" sz="1400" dirty="0"/>
            </a:br>
            <a:endParaRPr lang="en-US" sz="1400" cap="none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AE2CE-F5D8-4BB6-A52B-9737F0CA1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2833" y="2071397"/>
            <a:ext cx="3480318" cy="51318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+mj-lt"/>
              </a:rPr>
              <a:t>  </a:t>
            </a:r>
            <a:r>
              <a:rPr lang="en-US" sz="2800" b="1" dirty="0" err="1">
                <a:solidFill>
                  <a:schemeClr val="accent3"/>
                </a:solidFill>
                <a:latin typeface="+mj-lt"/>
              </a:rPr>
              <a:t>GreatKart</a:t>
            </a:r>
            <a:endParaRPr lang="en-US" sz="28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2131" y="1066248"/>
            <a:ext cx="7465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tx2"/>
                </a:solidFill>
                <a:latin typeface="+mj-lt"/>
              </a:rPr>
              <a:t>Project I have worked for</a:t>
            </a:r>
            <a:endParaRPr lang="en-IN" sz="54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4638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8335" y="317241"/>
            <a:ext cx="43853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tx2"/>
                </a:solidFill>
                <a:latin typeface="+mj-lt"/>
              </a:rPr>
              <a:t>Objective:-</a:t>
            </a:r>
            <a:endParaRPr lang="en-IN" sz="4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3131" y="1638725"/>
            <a:ext cx="963852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400" dirty="0"/>
              <a:t>The main objective of </a:t>
            </a:r>
            <a:r>
              <a:rPr lang="en-US" sz="2400" b="1" dirty="0" err="1">
                <a:solidFill>
                  <a:schemeClr val="accent3"/>
                </a:solidFill>
              </a:rPr>
              <a:t>GreatKart</a:t>
            </a:r>
            <a:r>
              <a:rPr lang="en-US" sz="2400" dirty="0"/>
              <a:t> is that to provide the all type of Items available easily at your doorstep taking care of everyone’s need, Interest &amp; budget.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endParaRPr lang="en-IN" sz="2400" dirty="0"/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400" dirty="0"/>
              <a:t>It provides reliability &amp; security as shopping made Convenient to customers 24X7 access.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400" dirty="0"/>
              <a:t>It provides the user with a list of various products available for purchase in the store.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endParaRPr lang="en-IN" sz="2400" dirty="0"/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400" dirty="0"/>
              <a:t>It provides 360 degrees view of products.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96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45400A-5E74-DEB8-B869-27F7B8D33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32" y="1272619"/>
            <a:ext cx="9643621" cy="53473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2AE696-DA7A-8B4B-0F98-96E42C05349B}"/>
              </a:ext>
            </a:extLst>
          </p:cNvPr>
          <p:cNvSpPr txBox="1"/>
          <p:nvPr/>
        </p:nvSpPr>
        <p:spPr>
          <a:xfrm>
            <a:off x="5168246" y="338521"/>
            <a:ext cx="21092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Homepage</a:t>
            </a:r>
            <a:endParaRPr lang="en-IN" sz="2800" b="1" u="sng" dirty="0"/>
          </a:p>
        </p:txBody>
      </p:sp>
    </p:spTree>
    <p:extLst>
      <p:ext uri="{BB962C8B-B14F-4D97-AF65-F5344CB8AC3E}">
        <p14:creationId xmlns:p14="http://schemas.microsoft.com/office/powerpoint/2010/main" val="2074462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40BA62-C022-57DD-1C2A-D5CE52B4F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019" y="1366493"/>
            <a:ext cx="5307291" cy="5105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99194C-C0A7-C5DE-88BF-7DB8D9B3F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81" y="1366493"/>
            <a:ext cx="5495826" cy="5105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E18429-7406-BEB7-3DE8-493C26E759D6}"/>
              </a:ext>
            </a:extLst>
          </p:cNvPr>
          <p:cNvSpPr txBox="1"/>
          <p:nvPr/>
        </p:nvSpPr>
        <p:spPr>
          <a:xfrm>
            <a:off x="2688996" y="687313"/>
            <a:ext cx="1911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/>
              <a:t>Store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2FE0B1-E0AC-152A-436E-6FDBE64D40C6}"/>
              </a:ext>
            </a:extLst>
          </p:cNvPr>
          <p:cNvSpPr txBox="1"/>
          <p:nvPr/>
        </p:nvSpPr>
        <p:spPr>
          <a:xfrm>
            <a:off x="8618456" y="687313"/>
            <a:ext cx="12419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I</a:t>
            </a:r>
            <a:r>
              <a:rPr lang="en-IN" sz="2400" b="1" u="sng" dirty="0" err="1"/>
              <a:t>nvoice</a:t>
            </a: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3992096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8765-A2A2-6761-8B89-3AE1B28F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I Learn ?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9DE08-EC47-795D-ABE2-21DEB0613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  Learnt how to use Python to create a fully functioned real world website.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 Learn to add 2-step verification in the  web application with Django.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Proper use of html 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JavaScripts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in a website.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After this internship I made many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websites.which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is on my GitHub whose link is below 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https://github.com/Neerajkumar73880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          </a:t>
            </a:r>
            <a:endParaRPr lang="en-IN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133806-5B0D-9244-861A-00DCFA4ED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6075" y="584462"/>
            <a:ext cx="4910138" cy="57766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73847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3D2F-5592-B77F-8627-2612B3D2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6" y="1301361"/>
            <a:ext cx="6823552" cy="2127640"/>
          </a:xfrm>
        </p:spPr>
        <p:txBody>
          <a:bodyPr/>
          <a:lstStyle/>
          <a:p>
            <a:r>
              <a:rPr lang="en-US" dirty="0" err="1"/>
              <a:t>ThankYou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755D9-35BB-4B47-DC7F-87E8517F4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12924147" y="5486398"/>
            <a:ext cx="339366" cy="20739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52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8547-F13C-6A5B-1BA3-1C7EE40D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30493"/>
            <a:ext cx="9601200" cy="720213"/>
          </a:xfrm>
        </p:spPr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9D51A-0943-4305-164C-CF85E1E9D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671"/>
            <a:ext cx="9601200" cy="5255494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project is on the Internship program at </a:t>
            </a:r>
            <a:r>
              <a:rPr lang="en-US" dirty="0" err="1"/>
              <a:t>Thinknext</a:t>
            </a:r>
            <a:r>
              <a:rPr lang="en-US" dirty="0"/>
              <a:t> Private Limited Company At Mohali </a:t>
            </a:r>
            <a:r>
              <a:rPr lang="en-US" dirty="0" err="1"/>
              <a:t>chandigarh</a:t>
            </a:r>
            <a:r>
              <a:rPr lang="en-US" dirty="0"/>
              <a:t> during the period from 14th March 2022 to 28th April 2022.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project deals with developing a Virtual website ‘E-commerce Website’.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Technology Used :- 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1600" b="1" dirty="0"/>
              <a:t>  </a:t>
            </a:r>
            <a:r>
              <a:rPr lang="en-IN" sz="1600" b="1" dirty="0"/>
              <a:t>Django</a:t>
            </a:r>
            <a:r>
              <a:rPr lang="en-US" sz="1600" b="1" dirty="0"/>
              <a:t>    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1600" b="1" dirty="0"/>
              <a:t>  </a:t>
            </a:r>
            <a:r>
              <a:rPr lang="en-IN" sz="1600" b="1" dirty="0"/>
              <a:t>HTML</a:t>
            </a:r>
            <a:endParaRPr lang="en-US" sz="1600" b="1" dirty="0"/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1600" b="1" dirty="0"/>
              <a:t>  CSS   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1600" b="1" dirty="0"/>
              <a:t>  JavaScript 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1600" b="1" dirty="0"/>
              <a:t>  S</a:t>
            </a:r>
            <a:r>
              <a:rPr lang="en-IN" sz="1600" b="1" dirty="0" err="1"/>
              <a:t>QLite</a:t>
            </a:r>
            <a:r>
              <a:rPr lang="en-US" sz="1600" b="1" dirty="0"/>
              <a:t>      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1600" b="1" dirty="0"/>
              <a:t>  Bootstrap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4054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 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671"/>
            <a:ext cx="9601200" cy="550092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IN" dirty="0"/>
              <a:t>Introduction </a:t>
            </a:r>
            <a:r>
              <a:rPr lang="en-IN" dirty="0" err="1"/>
              <a:t>toThinknext</a:t>
            </a:r>
            <a:r>
              <a:rPr lang="en-IN" dirty="0"/>
              <a:t> Private Ltd.</a:t>
            </a:r>
          </a:p>
          <a:p>
            <a:r>
              <a:rPr lang="en-IN" dirty="0"/>
              <a:t>What is Web development</a:t>
            </a:r>
          </a:p>
          <a:p>
            <a:r>
              <a:rPr lang="en-IN" dirty="0"/>
              <a:t>Introduction to Django Technology </a:t>
            </a:r>
          </a:p>
          <a:p>
            <a:r>
              <a:rPr lang="en-IN" dirty="0"/>
              <a:t>Projects </a:t>
            </a:r>
            <a:r>
              <a:rPr lang="en-IN" dirty="0" err="1"/>
              <a:t>woked</a:t>
            </a:r>
            <a:r>
              <a:rPr lang="en-IN" dirty="0"/>
              <a:t> during  Internship:</a:t>
            </a:r>
          </a:p>
          <a:p>
            <a:pPr marL="0" indent="0">
              <a:buNone/>
            </a:pPr>
            <a:r>
              <a:rPr lang="en-IN" dirty="0"/>
              <a:t>            Developed an e-commerce website </a:t>
            </a:r>
            <a:r>
              <a:rPr lang="en-IN" dirty="0" err="1">
                <a:solidFill>
                  <a:srgbClr val="00B050"/>
                </a:solidFill>
              </a:rPr>
              <a:t>GreatKart</a:t>
            </a:r>
            <a:endParaRPr lang="en-IN" dirty="0">
              <a:solidFill>
                <a:srgbClr val="00B050"/>
              </a:solidFill>
            </a:endParaRPr>
          </a:p>
          <a:p>
            <a:r>
              <a:rPr lang="en-IN" dirty="0"/>
              <a:t> What I learnt?</a:t>
            </a:r>
          </a:p>
          <a:p>
            <a:r>
              <a:rPr lang="en-IN" dirty="0"/>
              <a:t> Conclusion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99144" y="4150581"/>
            <a:ext cx="246491" cy="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53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8594-E3E7-4921-BB26-C93A4252F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7900" y="419781"/>
            <a:ext cx="9153365" cy="1653567"/>
          </a:xfrm>
        </p:spPr>
        <p:txBody>
          <a:bodyPr/>
          <a:lstStyle/>
          <a:p>
            <a:r>
              <a:rPr lang="en-IN" sz="3600" dirty="0"/>
              <a:t>Introduction to </a:t>
            </a:r>
            <a:r>
              <a:rPr lang="en-IN" sz="3600" dirty="0" err="1"/>
              <a:t>Thinknext</a:t>
            </a:r>
            <a:r>
              <a:rPr lang="en-IN" sz="3600" dirty="0"/>
              <a:t> Technology</a:t>
            </a:r>
            <a:endParaRPr lang="en-US" sz="3600" cap="none" dirty="0">
              <a:latin typeface="Impact" panose="020B080603090205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AE2CE-F5D8-4BB6-A52B-9737F0CA1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228" y="1326822"/>
            <a:ext cx="9909544" cy="420435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en-GB" sz="2100" dirty="0">
              <a:solidFill>
                <a:schemeClr val="accent3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GB" sz="2100" dirty="0" err="1">
                <a:solidFill>
                  <a:schemeClr val="tx2">
                    <a:lumMod val="50000"/>
                  </a:schemeClr>
                </a:solidFill>
              </a:rPr>
              <a:t>ThinkNEXT</a:t>
            </a:r>
            <a:r>
              <a:rPr lang="en-GB" sz="2100" dirty="0">
                <a:solidFill>
                  <a:schemeClr val="tx2">
                    <a:lumMod val="50000"/>
                  </a:schemeClr>
                </a:solidFill>
              </a:rPr>
              <a:t> Technologies Private Limited (An ISO 9001:2008 Certified Company), is emerging as most innovative company in Education Domain in India.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GB" sz="2100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GB" sz="2100" dirty="0">
                <a:solidFill>
                  <a:schemeClr val="tx2">
                    <a:lumMod val="50000"/>
                  </a:schemeClr>
                </a:solidFill>
              </a:rPr>
              <a:t>The Management of </a:t>
            </a:r>
            <a:r>
              <a:rPr lang="en-GB" sz="2100" dirty="0" err="1">
                <a:solidFill>
                  <a:schemeClr val="tx2">
                    <a:lumMod val="50000"/>
                  </a:schemeClr>
                </a:solidFill>
              </a:rPr>
              <a:t>ThinkNEXT</a:t>
            </a:r>
            <a:r>
              <a:rPr lang="en-GB" sz="2100" dirty="0">
                <a:solidFill>
                  <a:schemeClr val="tx2">
                    <a:lumMod val="50000"/>
                  </a:schemeClr>
                </a:solidFill>
              </a:rPr>
              <a:t> Technologies Private Limited has wide experience more than nine years in education domain.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GB" sz="2100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GB" sz="2100" dirty="0">
                <a:solidFill>
                  <a:schemeClr val="tx2">
                    <a:lumMod val="50000"/>
                  </a:schemeClr>
                </a:solidFill>
              </a:rPr>
              <a:t> And approved from Ministry of Corporate Affairs which deals in Web Designing </a:t>
            </a:r>
            <a:r>
              <a:rPr lang="en-GB" sz="2100" dirty="0" err="1">
                <a:solidFill>
                  <a:schemeClr val="tx2">
                    <a:lumMod val="50000"/>
                  </a:schemeClr>
                </a:solidFill>
              </a:rPr>
              <a:t>andDevelopment</a:t>
            </a:r>
            <a:r>
              <a:rPr lang="en-GB" sz="2100" dirty="0">
                <a:solidFill>
                  <a:schemeClr val="tx2">
                    <a:lumMod val="50000"/>
                  </a:schemeClr>
                </a:solidFill>
              </a:rPr>
              <a:t>, Mobile Apps Development, Digital Marketing, College/School ERP    Software, University Conferences and Journals Management, Android/iPhone Mobile Apps development , Cloud Telephony Services.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GB" sz="2100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100" dirty="0" err="1">
                <a:solidFill>
                  <a:schemeClr val="tx2">
                    <a:lumMod val="50000"/>
                  </a:schemeClr>
                </a:solidFill>
              </a:rPr>
              <a:t>ThinkNEXT</a:t>
            </a:r>
            <a:r>
              <a:rPr lang="en-IN" sz="2100" dirty="0">
                <a:solidFill>
                  <a:schemeClr val="tx2">
                    <a:lumMod val="50000"/>
                  </a:schemeClr>
                </a:solidFill>
              </a:rPr>
              <a:t> offers various 6 Months/3 Months/ 6 Weeks/45 days/Summer Industrial Training programs for </a:t>
            </a:r>
            <a:r>
              <a:rPr lang="en-IN" sz="2100" dirty="0" err="1">
                <a:solidFill>
                  <a:schemeClr val="tx2">
                    <a:lumMod val="50000"/>
                  </a:schemeClr>
                </a:solidFill>
              </a:rPr>
              <a:t>B.Tech</a:t>
            </a:r>
            <a:r>
              <a:rPr lang="en-IN" sz="2100" dirty="0">
                <a:solidFill>
                  <a:schemeClr val="tx2">
                    <a:lumMod val="50000"/>
                  </a:schemeClr>
                </a:solidFill>
              </a:rPr>
              <a:t> Engineering students, MCA, BCA, Polytechnic Diploma, </a:t>
            </a:r>
            <a:r>
              <a:rPr lang="en-IN" sz="2100" dirty="0" err="1">
                <a:solidFill>
                  <a:schemeClr val="tx2">
                    <a:lumMod val="50000"/>
                  </a:schemeClr>
                </a:solidFill>
              </a:rPr>
              <a:t>M.Sc</a:t>
            </a:r>
            <a:r>
              <a:rPr lang="en-IN" sz="2100" dirty="0">
                <a:solidFill>
                  <a:schemeClr val="tx2">
                    <a:lumMod val="50000"/>
                  </a:schemeClr>
                </a:solidFill>
              </a:rPr>
              <a:t> (IT), </a:t>
            </a:r>
            <a:r>
              <a:rPr lang="en-IN" sz="2100" dirty="0" err="1">
                <a:solidFill>
                  <a:schemeClr val="tx2">
                    <a:lumMod val="50000"/>
                  </a:schemeClr>
                </a:solidFill>
              </a:rPr>
              <a:t>B.Sc</a:t>
            </a:r>
            <a:r>
              <a:rPr lang="en-IN" sz="2100" dirty="0">
                <a:solidFill>
                  <a:schemeClr val="tx2">
                    <a:lumMod val="50000"/>
                  </a:schemeClr>
                </a:solidFill>
              </a:rPr>
              <a:t> (IT), MBA, BBA, </a:t>
            </a:r>
            <a:r>
              <a:rPr lang="en-IN" sz="2100" dirty="0" err="1">
                <a:solidFill>
                  <a:schemeClr val="tx2">
                    <a:lumMod val="50000"/>
                  </a:schemeClr>
                </a:solidFill>
              </a:rPr>
              <a:t>B.Com</a:t>
            </a:r>
            <a:r>
              <a:rPr lang="en-IN" sz="2100" dirty="0">
                <a:solidFill>
                  <a:schemeClr val="tx2">
                    <a:lumMod val="50000"/>
                  </a:schemeClr>
                </a:solidFill>
              </a:rPr>
              <a:t> students and job-seekers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4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707" y="542261"/>
            <a:ext cx="9760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+mj-lt"/>
              </a:rPr>
              <a:t>What is Web Development</a:t>
            </a:r>
            <a:endParaRPr lang="en-IN" sz="40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5033" y="2158409"/>
            <a:ext cx="59117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2060"/>
                </a:solidFill>
              </a:rPr>
              <a:t>Web Development refers to the building, creating, and maintaining of websites.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2060"/>
                </a:solidFill>
              </a:rPr>
              <a:t>It includes aspects such as web design, web publishing, web programming, and database management.</a:t>
            </a:r>
          </a:p>
          <a:p>
            <a:r>
              <a:rPr lang="en-GB" sz="2400" dirty="0">
                <a:solidFill>
                  <a:srgbClr val="002060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2060"/>
                </a:solidFill>
              </a:rPr>
              <a:t>It is the creation of an application that works over the internet i.e. websites.</a:t>
            </a:r>
            <a:endParaRPr lang="en-IN" sz="24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144" y="1573618"/>
            <a:ext cx="5114261" cy="41785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51537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42" y="0"/>
            <a:ext cx="11515060" cy="6857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9469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chemeClr val="accent1">
                <a:lumMod val="5000"/>
                <a:lumOff val="95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F4B2-1DB7-414F-A4A4-4F72BEAF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, CSS , JS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3B9A3-E4C7-4E87-9EAE-EBDC28D24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dirty="0"/>
              <a:t>HTML-   </a:t>
            </a:r>
            <a:r>
              <a:rPr lang="en-GB" sz="2000" dirty="0"/>
              <a:t>HTML provides the basic structure of sites, which is enhanced and  modified by other technologies like CSS and JavaScript.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</a:t>
            </a:r>
          </a:p>
          <a:p>
            <a:r>
              <a:rPr lang="en-US" sz="2000" dirty="0"/>
              <a:t>CSS-    </a:t>
            </a:r>
            <a:r>
              <a:rPr lang="en-GB" sz="2000" dirty="0"/>
              <a:t>CSS is used to control presentation, formatting, and layout.</a:t>
            </a:r>
          </a:p>
          <a:p>
            <a:endParaRPr lang="en-US" sz="2000" dirty="0"/>
          </a:p>
          <a:p>
            <a:r>
              <a:rPr lang="en-US" sz="2000" dirty="0"/>
              <a:t>JAVASCRIPT-  </a:t>
            </a:r>
            <a:r>
              <a:rPr lang="en-GB" sz="2000" dirty="0"/>
              <a:t>JavaScript is used to control the behaviour of different elements.</a:t>
            </a:r>
            <a:endParaRPr lang="en-US" sz="2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704" y="400665"/>
            <a:ext cx="5202031" cy="6087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700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9891-6751-47AC-8441-AE5A5C59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FAF84C2-2971-4D8D-8C4C-D89AFA8974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570" y="5320520"/>
            <a:ext cx="5148000" cy="900000"/>
          </a:xfrm>
          <a:solidFill>
            <a:schemeClr val="bg2"/>
          </a:solidFill>
        </p:spPr>
        <p:txBody>
          <a:bodyPr/>
          <a:lstStyle/>
          <a:p>
            <a:r>
              <a:rPr lang="en-US" sz="2800" b="1" dirty="0"/>
              <a:t>Bootstrap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" r="3531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5261225" cy="4388615"/>
          </a:xfrm>
        </p:spPr>
        <p:txBody>
          <a:bodyPr/>
          <a:lstStyle/>
          <a:p>
            <a:r>
              <a:rPr lang="en-GB" dirty="0"/>
              <a:t>Bootstrap is a free, open source front-end development framework for the creation of websites and web apps. </a:t>
            </a:r>
          </a:p>
          <a:p>
            <a:endParaRPr lang="en-GB" dirty="0"/>
          </a:p>
          <a:p>
            <a:r>
              <a:rPr lang="en-GB" dirty="0"/>
              <a:t>Design to enable </a:t>
            </a:r>
            <a:r>
              <a:rPr lang="en-GB" u="sng" dirty="0"/>
              <a:t>responsive</a:t>
            </a:r>
            <a:r>
              <a:rPr lang="en-GB" dirty="0"/>
              <a:t> development of </a:t>
            </a:r>
            <a:r>
              <a:rPr lang="en-GB" u="sng" dirty="0"/>
              <a:t>mobile first</a:t>
            </a:r>
            <a:r>
              <a:rPr lang="en-GB" dirty="0"/>
              <a:t> websites, Bootstrap provides a collection of syntax for template designs.</a:t>
            </a:r>
          </a:p>
          <a:p>
            <a:endParaRPr lang="en-GB" dirty="0"/>
          </a:p>
          <a:p>
            <a:r>
              <a:rPr lang="en-GB" dirty="0"/>
              <a:t>As a framework, Bootstrap includes the basics for responsive web development, so developers only need to insert the code into a pre-defined grid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88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SQLITE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SQLite is an open-source database that helps to interact with relational databases.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SQLite is self-contained means it requires minimal support from the operating system or external library.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By default, Django uses the SQLite database.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70275" y="5323477"/>
            <a:ext cx="5148000" cy="900000"/>
          </a:xfrm>
        </p:spPr>
        <p:txBody>
          <a:bodyPr/>
          <a:lstStyle/>
          <a:p>
            <a:r>
              <a:rPr lang="en-IN" sz="2800" b="1" dirty="0"/>
              <a:t>SQLITE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70" y="1084523"/>
            <a:ext cx="5171305" cy="342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745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9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874644_Trading cards_AAS_v3" id="{4E496154-558D-4612-A753-0794614ED79B}" vid="{A8FAAD10-755F-4F52-9B7F-8A15476B6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0FA373-FC71-43C5-B962-D433940CCD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05DA89-9689-4EB7-83A3-32913C232C3C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71af3243-3dd4-4a8d-8c0d-dd76da1f02a5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06F44E19-6F9C-40C6-8F6B-82886B9019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Trading cards</Template>
  <TotalTime>0</TotalTime>
  <Words>893</Words>
  <Application>Microsoft Office PowerPoint</Application>
  <PresentationFormat>Widescreen</PresentationFormat>
  <Paragraphs>126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Franklin Gothic Book</vt:lpstr>
      <vt:lpstr>Impact</vt:lpstr>
      <vt:lpstr>Lucida Sans Unicode</vt:lpstr>
      <vt:lpstr>Times New Roman</vt:lpstr>
      <vt:lpstr>Wingdings</vt:lpstr>
      <vt:lpstr>Crop</vt:lpstr>
      <vt:lpstr>Rajkiya Engineering College Bijnor</vt:lpstr>
      <vt:lpstr>Abstract</vt:lpstr>
      <vt:lpstr>Contents -</vt:lpstr>
      <vt:lpstr>Introduction to Thinknext Technology</vt:lpstr>
      <vt:lpstr>PowerPoint Presentation</vt:lpstr>
      <vt:lpstr>PowerPoint Presentation</vt:lpstr>
      <vt:lpstr>HTML , CSS , JS</vt:lpstr>
      <vt:lpstr>Bootstrap</vt:lpstr>
      <vt:lpstr>SQLITE</vt:lpstr>
      <vt:lpstr>DJANGO</vt:lpstr>
      <vt:lpstr>PowerPoint Presentation</vt:lpstr>
      <vt:lpstr>Django Installation</vt:lpstr>
      <vt:lpstr>Django Project</vt:lpstr>
      <vt:lpstr>            Web Framework Used – DJANGO ( PYTHON)     DATABASE  – SQLITE3        DESIGN –  HTML, CSS, JAVASCRIPT , BOOTSTRAP        WEB BROWSER – GOOGLE  CHROME        SOFTWARE – VS CODE , ATOM     SERVER – LOCAL HOST </vt:lpstr>
      <vt:lpstr>PowerPoint Presentation</vt:lpstr>
      <vt:lpstr>PowerPoint Presentation</vt:lpstr>
      <vt:lpstr>PowerPoint Presentation</vt:lpstr>
      <vt:lpstr>What I Learn ?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2022-09-20T13:16:31Z</dcterms:created>
  <dcterms:modified xsi:type="dcterms:W3CDTF">2022-11-11T22:07:22Z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